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59" r:id="rId2"/>
    <p:sldId id="364" r:id="rId3"/>
    <p:sldId id="362" r:id="rId4"/>
    <p:sldId id="365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95" r:id="rId23"/>
    <p:sldId id="387" r:id="rId24"/>
    <p:sldId id="388" r:id="rId25"/>
    <p:sldId id="390" r:id="rId26"/>
    <p:sldId id="391" r:id="rId27"/>
    <p:sldId id="392" r:id="rId28"/>
    <p:sldId id="393" r:id="rId29"/>
    <p:sldId id="394" r:id="rId30"/>
  </p:sldIdLst>
  <p:sldSz cx="9144000" cy="6858000" type="screen4x3"/>
  <p:notesSz cx="6934200" cy="92202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80"/>
    <a:srgbClr val="0432FF"/>
    <a:srgbClr val="009900"/>
    <a:srgbClr val="FF0000"/>
    <a:srgbClr val="FFA7BC"/>
    <a:srgbClr val="FFFF99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11" autoAdjust="0"/>
    <p:restoredTop sz="92968" autoAdjust="0"/>
  </p:normalViewPr>
  <p:slideViewPr>
    <p:cSldViewPr>
      <p:cViewPr varScale="1">
        <p:scale>
          <a:sx n="115" d="100"/>
          <a:sy n="115" d="100"/>
        </p:scale>
        <p:origin x="11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5282"/>
    </p:cViewPr>
  </p:sorterViewPr>
  <p:notesViewPr>
    <p:cSldViewPr>
      <p:cViewPr varScale="1">
        <p:scale>
          <a:sx n="93" d="100"/>
          <a:sy n="93" d="100"/>
        </p:scale>
        <p:origin x="3760" y="20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331 20wi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17-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82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0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16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6869" y="8757664"/>
            <a:ext cx="3005825" cy="461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24" rIns="90849" bIns="45424"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0483" indent="-27326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05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027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7492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471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193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7915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637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94ACC3-D39B-4B2D-99C4-94321BB64F48}" type="slidenum">
              <a:rPr lang="en-US"/>
              <a:pPr/>
              <a:t>29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79450"/>
            <a:ext cx="4641850" cy="34813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5969" y="4388755"/>
            <a:ext cx="5135830" cy="416435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4" tIns="45352" rIns="90704" bIns="4535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6"/>
            <a:ext cx="9122394" cy="8464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252" y="1451063"/>
            <a:ext cx="3834488" cy="231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23" y="1451063"/>
            <a:ext cx="3834488" cy="231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1251" y="3906930"/>
            <a:ext cx="7807259" cy="231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70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t.cs.uni-saarland.de/zelle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CSE 331</a:t>
            </a:r>
            <a:br>
              <a:rPr lang="en-US" dirty="0"/>
            </a:br>
            <a:r>
              <a:rPr lang="en-US" dirty="0"/>
              <a:t>Software Design &amp; Implementation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924800" cy="1752600"/>
          </a:xfrm>
        </p:spPr>
        <p:txBody>
          <a:bodyPr/>
          <a:lstStyle/>
          <a:p>
            <a:r>
              <a:rPr lang="en-US" dirty="0"/>
              <a:t>Hal Perkins</a:t>
            </a:r>
          </a:p>
          <a:p>
            <a:r>
              <a:rPr lang="en-US" dirty="0"/>
              <a:t>Winter 2020</a:t>
            </a:r>
          </a:p>
          <a:p>
            <a:r>
              <a:rPr lang="en-US" dirty="0"/>
              <a:t>Debugging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14D53-6DD7-7D46-B4B2-701C81562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UW CSE 331 Winter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658AD-60E1-7441-B25A-5B9EF3E6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6C098-13F0-41FA-8110-EA511399211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0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Don't hide errors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x must be present in a</a:t>
            </a:r>
          </a:p>
          <a:p>
            <a:pPr marL="400050" lvl="1" indent="0">
              <a:buNone/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while (true) {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]==x) break;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/>
              <a:t>This code fragment searches an array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dirty="0"/>
              <a:t> for a value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 lvl="1"/>
            <a:r>
              <a:rPr lang="en-GB" sz="2000" dirty="0"/>
              <a:t>Value is guaranteed to be in the array</a:t>
            </a:r>
          </a:p>
          <a:p>
            <a:pPr lvl="1"/>
            <a:r>
              <a:rPr lang="en-GB" sz="2000" dirty="0"/>
              <a:t>What if that guarantee is broken (by a defect)?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Temptation: make code more “robust” by hiding errors / not failing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Don't hide errors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x must be present in a</a:t>
            </a:r>
          </a:p>
          <a:p>
            <a:pPr marL="400050" lvl="1" indent="0">
              <a:buNone/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]==x) break;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/>
              <a:t>Now the loop always terminates</a:t>
            </a:r>
          </a:p>
          <a:p>
            <a:pPr lvl="1"/>
            <a:r>
              <a:rPr lang="en-GB" sz="2000" dirty="0"/>
              <a:t>But no longer guaranteed that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a[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]==x</a:t>
            </a:r>
          </a:p>
          <a:p>
            <a:pPr lvl="1"/>
            <a:r>
              <a:rPr lang="en-GB" sz="2000" dirty="0"/>
              <a:t>If other code relies on this, then problems arise later </a:t>
            </a:r>
          </a:p>
          <a:p>
            <a:pPr lvl="1"/>
            <a:r>
              <a:rPr lang="en-GB" sz="2000" dirty="0"/>
              <a:t>This makes it harder to see the link between the defect and the failure!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7718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Don't hide errors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848600" cy="4876800"/>
          </a:xfrm>
        </p:spPr>
        <p:txBody>
          <a:bodyPr>
            <a:normAutofit lnSpcReduction="10000"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x must be present in a</a:t>
            </a:r>
          </a:p>
          <a:p>
            <a:pPr marL="400050" lvl="1" indent="0">
              <a:buNone/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]==x) break;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assert 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: "key not found";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2000" dirty="0"/>
              <a:t>Assertions document and check invariants</a:t>
            </a:r>
          </a:p>
          <a:p>
            <a:pPr lvl="1"/>
            <a:r>
              <a:rPr lang="en-GB" sz="2000" dirty="0"/>
              <a:t>But are only checked when assertions are enabled</a:t>
            </a:r>
          </a:p>
          <a:p>
            <a:pPr marL="400050"/>
            <a:r>
              <a:rPr lang="en-GB" sz="2000" dirty="0"/>
              <a:t>Abort/debug program as soon as problem is detected</a:t>
            </a:r>
          </a:p>
          <a:p>
            <a:pPr lvl="1"/>
            <a:r>
              <a:rPr lang="en-GB" sz="2000" dirty="0"/>
              <a:t>Turn an </a:t>
            </a:r>
            <a:r>
              <a:rPr lang="en-GB" sz="2000" dirty="0">
                <a:solidFill>
                  <a:srgbClr val="C00000"/>
                </a:solidFill>
              </a:rPr>
              <a:t>error</a:t>
            </a:r>
            <a:r>
              <a:rPr lang="en-GB" sz="2000" dirty="0"/>
              <a:t> into a </a:t>
            </a:r>
            <a:r>
              <a:rPr lang="en-GB" sz="2000" dirty="0">
                <a:solidFill>
                  <a:srgbClr val="C00000"/>
                </a:solidFill>
              </a:rPr>
              <a:t>failure</a:t>
            </a:r>
          </a:p>
          <a:p>
            <a:r>
              <a:rPr lang="en-US" sz="2000" dirty="0"/>
              <a:t>Unfortunately, we may still be a long distance from the </a:t>
            </a:r>
            <a:r>
              <a:rPr lang="en-US" sz="2000" i="1" dirty="0">
                <a:solidFill>
                  <a:srgbClr val="C00000"/>
                </a:solidFill>
              </a:rPr>
              <a:t>defect</a:t>
            </a:r>
          </a:p>
          <a:p>
            <a:pPr lvl="1"/>
            <a:r>
              <a:rPr lang="en-US" sz="2000" dirty="0"/>
              <a:t>The defect caused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/>
              <a:t> not to be in the array 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5712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Last (inevitable) resort: debugging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Defects happen – people are imperfect</a:t>
            </a:r>
          </a:p>
          <a:p>
            <a:pPr lvl="1"/>
            <a:r>
              <a:rPr lang="en-GB" sz="2000" dirty="0"/>
              <a:t>Industry average (?): 10 defects per 1000 lines of code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r>
              <a:rPr lang="en-GB" sz="2000" dirty="0"/>
              <a:t>Defects happen that are not immediately localizable</a:t>
            </a:r>
          </a:p>
          <a:p>
            <a:pPr lvl="1"/>
            <a:r>
              <a:rPr lang="en-GB" sz="2000" dirty="0"/>
              <a:t>Found during integration testing</a:t>
            </a:r>
          </a:p>
          <a:p>
            <a:pPr lvl="1"/>
            <a:r>
              <a:rPr lang="en-GB" sz="2000" dirty="0"/>
              <a:t>Or reported by user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Cost of an error increases by orders of magnitude during program lifecycle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1</a:t>
            </a:r>
            <a:r>
              <a:rPr lang="en-GB" sz="2000" dirty="0"/>
              <a:t> – Clarify symptom (simplify input), create “minimal” test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2</a:t>
            </a:r>
            <a:r>
              <a:rPr lang="en-GB" sz="2000" dirty="0"/>
              <a:t> – Find and understand cause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3</a:t>
            </a:r>
            <a:r>
              <a:rPr lang="en-GB" sz="2000" dirty="0"/>
              <a:t> – Fix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4</a:t>
            </a:r>
            <a:r>
              <a:rPr lang="en-GB" sz="2000" dirty="0"/>
              <a:t> – Rerun </a:t>
            </a:r>
            <a:r>
              <a:rPr lang="en-GB" sz="2000" i="1" dirty="0"/>
              <a:t>all</a:t>
            </a:r>
            <a:r>
              <a:rPr lang="en-GB" sz="2000" dirty="0"/>
              <a:t> tests, old and new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1438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debugging process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1</a:t>
            </a:r>
            <a:r>
              <a:rPr lang="en-GB" sz="2000" dirty="0"/>
              <a:t> – </a:t>
            </a:r>
            <a:r>
              <a:rPr lang="en-GB" sz="2000" i="1" dirty="0"/>
              <a:t>find small, repeatable test case that produces the failure</a:t>
            </a:r>
            <a:r>
              <a:rPr lang="en-GB" sz="2000" dirty="0"/>
              <a:t> </a:t>
            </a:r>
          </a:p>
          <a:p>
            <a:pPr lvl="1"/>
            <a:r>
              <a:rPr lang="en-GB" sz="2000" dirty="0"/>
              <a:t>May take effort, but helps identify the defect </a:t>
            </a:r>
            <a:r>
              <a:rPr lang="en-GB" sz="2000" i="1" dirty="0"/>
              <a:t>and</a:t>
            </a:r>
            <a:r>
              <a:rPr lang="en-GB" sz="2000" dirty="0"/>
              <a:t> gives you a regression test</a:t>
            </a:r>
          </a:p>
          <a:p>
            <a:pPr lvl="1"/>
            <a:r>
              <a:rPr lang="en-GB" sz="2000" dirty="0"/>
              <a:t>Do </a:t>
            </a:r>
            <a:r>
              <a:rPr lang="en-GB" sz="2000" i="1" dirty="0">
                <a:solidFill>
                  <a:srgbClr val="FF0000"/>
                </a:solidFill>
              </a:rPr>
              <a:t>not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start step 2 until you have a simple repeatable test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2</a:t>
            </a:r>
            <a:r>
              <a:rPr lang="en-GB" sz="2000" dirty="0"/>
              <a:t> – </a:t>
            </a:r>
            <a:r>
              <a:rPr lang="en-GB" sz="2000" i="1" dirty="0"/>
              <a:t>narrow down location and proximate cause</a:t>
            </a:r>
            <a:endParaRPr lang="en-GB" sz="2000" dirty="0"/>
          </a:p>
          <a:p>
            <a:pPr lvl="1"/>
            <a:r>
              <a:rPr lang="en-GB" sz="2000" i="1" dirty="0"/>
              <a:t>Loop</a:t>
            </a:r>
            <a:r>
              <a:rPr lang="en-GB" sz="2000" dirty="0"/>
              <a:t>: (a) Study the data (b) hypothesize (c) experiment </a:t>
            </a:r>
          </a:p>
          <a:p>
            <a:pPr lvl="1"/>
            <a:r>
              <a:rPr lang="en-GB" sz="2000" dirty="0"/>
              <a:t>Experiments often involve changing the code</a:t>
            </a:r>
          </a:p>
          <a:p>
            <a:pPr lvl="1"/>
            <a:r>
              <a:rPr lang="en-GB" sz="2000" dirty="0"/>
              <a:t>Do </a:t>
            </a:r>
            <a:r>
              <a:rPr lang="en-GB" sz="2000" i="1" dirty="0">
                <a:solidFill>
                  <a:srgbClr val="FF0000"/>
                </a:solidFill>
              </a:rPr>
              <a:t>not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start step 3 until you understand the cause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3</a:t>
            </a:r>
            <a:r>
              <a:rPr lang="en-GB" sz="2000" dirty="0"/>
              <a:t> – </a:t>
            </a:r>
            <a:r>
              <a:rPr lang="en-GB" sz="2000" i="1" dirty="0"/>
              <a:t>fix the defect</a:t>
            </a:r>
          </a:p>
          <a:p>
            <a:pPr lvl="1"/>
            <a:r>
              <a:rPr lang="en-GB" sz="2000" dirty="0"/>
              <a:t>Is it a simple typo, or a design flaw?  </a:t>
            </a:r>
          </a:p>
          <a:p>
            <a:pPr lvl="1"/>
            <a:r>
              <a:rPr lang="en-GB" sz="2000" i="1" dirty="0">
                <a:solidFill>
                  <a:srgbClr val="C00000"/>
                </a:solidFill>
              </a:rPr>
              <a:t>Does it occur elsewhere?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4</a:t>
            </a:r>
            <a:r>
              <a:rPr lang="en-GB" sz="2000" dirty="0"/>
              <a:t> – </a:t>
            </a:r>
            <a:r>
              <a:rPr lang="en-GB" sz="2000" i="1" dirty="0"/>
              <a:t>add test case to regression suite</a:t>
            </a:r>
          </a:p>
          <a:p>
            <a:pPr lvl="1"/>
            <a:r>
              <a:rPr lang="en-GB" sz="2000" dirty="0"/>
              <a:t>Is this failure fixed?  Are any other new failures introduced?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50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Debugging and the scientific method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/>
              <a:t>Debugging should be </a:t>
            </a:r>
            <a:r>
              <a:rPr lang="en-US" sz="2000" i="1" dirty="0">
                <a:solidFill>
                  <a:srgbClr val="009900"/>
                </a:solidFill>
              </a:rPr>
              <a:t>systematic</a:t>
            </a:r>
          </a:p>
          <a:p>
            <a:pPr lvl="1"/>
            <a:r>
              <a:rPr lang="en-US" sz="2000" dirty="0"/>
              <a:t>Carefully </a:t>
            </a:r>
            <a:r>
              <a:rPr lang="en-US" sz="2000" i="1" dirty="0">
                <a:solidFill>
                  <a:srgbClr val="009900"/>
                </a:solidFill>
              </a:rPr>
              <a:t>decide</a:t>
            </a:r>
            <a:r>
              <a:rPr lang="en-US" sz="2000" dirty="0"/>
              <a:t> what to do </a:t>
            </a:r>
          </a:p>
          <a:p>
            <a:pPr lvl="2"/>
            <a:r>
              <a:rPr lang="en-US" sz="2000" dirty="0"/>
              <a:t>Don’t flail!</a:t>
            </a:r>
          </a:p>
          <a:p>
            <a:pPr lvl="1"/>
            <a:r>
              <a:rPr lang="en-US" sz="2000" dirty="0"/>
              <a:t>Keep a </a:t>
            </a:r>
            <a:r>
              <a:rPr lang="en-US" sz="2000" i="1" dirty="0">
                <a:solidFill>
                  <a:srgbClr val="009900"/>
                </a:solidFill>
              </a:rPr>
              <a:t>record</a:t>
            </a:r>
            <a:r>
              <a:rPr lang="en-US" sz="2000" dirty="0"/>
              <a:t> of everything that you do</a:t>
            </a:r>
          </a:p>
          <a:p>
            <a:pPr lvl="1"/>
            <a:r>
              <a:rPr lang="en-US" sz="2000" dirty="0"/>
              <a:t>Don’t get sucked into fruitless avenues</a:t>
            </a:r>
          </a:p>
          <a:p>
            <a:endParaRPr lang="en-US" sz="2000" dirty="0"/>
          </a:p>
          <a:p>
            <a:r>
              <a:rPr lang="en-US" sz="2000" dirty="0"/>
              <a:t>Use an iterative scientific process:</a:t>
            </a:r>
          </a:p>
        </p:txBody>
      </p:sp>
      <p:pic>
        <p:nvPicPr>
          <p:cNvPr id="27654" name="Picture 5" descr="Hom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607546" cy="197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0943" y="4267200"/>
            <a:ext cx="284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Formulate a </a:t>
            </a:r>
            <a:r>
              <a:rPr lang="en-US" sz="2000" dirty="0">
                <a:solidFill>
                  <a:srgbClr val="009900"/>
                </a:solidFill>
                <a:latin typeface="+mj-lt"/>
              </a:rPr>
              <a:t>hypothesis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7729" y="5086290"/>
            <a:ext cx="2678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Design an </a:t>
            </a:r>
            <a:r>
              <a:rPr lang="en-US" sz="2000" dirty="0">
                <a:solidFill>
                  <a:srgbClr val="009900"/>
                </a:solidFill>
                <a:latin typeface="+mj-lt"/>
              </a:rPr>
              <a:t>experiment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4054" y="5924490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Perform an </a:t>
            </a:r>
            <a:r>
              <a:rPr lang="en-US" sz="2000" dirty="0">
                <a:solidFill>
                  <a:srgbClr val="009900"/>
                </a:solidFill>
                <a:latin typeface="+mj-lt"/>
              </a:rPr>
              <a:t>experiment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4601" y="5086290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Interpret </a:t>
            </a:r>
            <a:r>
              <a:rPr lang="en-US" sz="2000" dirty="0">
                <a:solidFill>
                  <a:srgbClr val="009900"/>
                </a:solidFill>
                <a:latin typeface="+mj-lt"/>
              </a:rPr>
              <a:t>results</a:t>
            </a:r>
          </a:p>
        </p:txBody>
      </p:sp>
      <p:sp>
        <p:nvSpPr>
          <p:cNvPr id="12" name="Bent Arrow 11"/>
          <p:cNvSpPr/>
          <p:nvPr/>
        </p:nvSpPr>
        <p:spPr>
          <a:xfrm rot="5400000">
            <a:off x="6127935" y="4347150"/>
            <a:ext cx="704910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5943600" y="5455919"/>
            <a:ext cx="857311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6200000">
            <a:off x="2363105" y="5487306"/>
            <a:ext cx="653508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>
            <a:off x="2302721" y="4343400"/>
            <a:ext cx="821479" cy="763935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37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returns true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sub is a substring of full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(i.e.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there exists A,B such that full=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A+sub+B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contains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full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sub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000" i="1" dirty="0"/>
          </a:p>
          <a:p>
            <a:pPr marL="0" indent="0">
              <a:buNone/>
            </a:pPr>
            <a:r>
              <a:rPr lang="en-GB" sz="2000" i="1" dirty="0"/>
              <a:t>User bug report:</a:t>
            </a:r>
          </a:p>
          <a:p>
            <a:pPr marL="457200" lvl="1" indent="0">
              <a:buNone/>
            </a:pPr>
            <a:r>
              <a:rPr lang="en-GB" sz="2000" dirty="0"/>
              <a:t>It can't find the string </a:t>
            </a:r>
            <a:r>
              <a:rPr lang="en-GB" sz="2000" b="1" dirty="0">
                <a:latin typeface="Courier New"/>
                <a:cs typeface="Courier New"/>
              </a:rPr>
              <a:t>"very happy"</a:t>
            </a:r>
            <a:r>
              <a:rPr lang="en-GB" sz="2000" dirty="0"/>
              <a:t> within:</a:t>
            </a:r>
          </a:p>
          <a:p>
            <a:pPr marL="914400" lvl="2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0" indent="0">
              <a:buNone/>
            </a:pPr>
            <a:endParaRPr lang="en-GB" sz="1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Poor responses:</a:t>
            </a:r>
          </a:p>
          <a:p>
            <a:pPr lvl="1"/>
            <a:r>
              <a:rPr lang="en-GB" sz="2000" dirty="0"/>
              <a:t>Notice accented characters, panic about not knowing about Unicode, begin unorganized web searches and inserting poorly understood library calls, …</a:t>
            </a:r>
          </a:p>
          <a:p>
            <a:pPr lvl="1"/>
            <a:r>
              <a:rPr lang="en-GB" sz="2000" dirty="0"/>
              <a:t>Start tracing the execution of this example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Better response</a:t>
            </a:r>
            <a:r>
              <a:rPr lang="en-GB" sz="2000" dirty="0"/>
              <a:t>: simplify/clarify the symptom…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75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Reducing </a:t>
            </a:r>
            <a:r>
              <a:rPr lang="en-GB" i="1" dirty="0"/>
              <a:t>absolute</a:t>
            </a:r>
            <a:r>
              <a:rPr lang="en-GB" dirty="0"/>
              <a:t> input size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Find a simple test case by divide-and-conquer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Pare test down: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FF0000"/>
                </a:solidFill>
              </a:rPr>
              <a:t>Cannot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/>
              <a:t> within</a:t>
            </a:r>
          </a:p>
          <a:p>
            <a:pPr marL="45720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happy"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009900"/>
                </a:solidFill>
              </a:rPr>
              <a:t>Can</a:t>
            </a:r>
            <a:r>
              <a:rPr lang="en-GB" sz="2000" dirty="0"/>
              <a:t> 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/>
              <a:t> within</a:t>
            </a:r>
          </a:p>
          <a:p>
            <a:pPr marL="45720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FF0000"/>
                </a:solidFill>
              </a:rPr>
              <a:t>Cannot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"ab"</a:t>
            </a:r>
            <a:r>
              <a:rPr lang="en-GB" sz="2000" dirty="0"/>
              <a:t> within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aab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94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Reducing relative input size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83058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Can you find two almost identical test cases where one gives the correct answer and the other does not?</a:t>
            </a:r>
          </a:p>
          <a:p>
            <a:pPr marL="0" indent="0">
              <a:buNone/>
            </a:pPr>
            <a:endParaRPr lang="en-GB" sz="2000" dirty="0"/>
          </a:p>
          <a:p>
            <a:pPr marL="457200" lvl="1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Cannot </a:t>
            </a:r>
            <a:r>
              <a:rPr lang="en-GB" sz="2000" dirty="0"/>
              <a:t>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/>
              <a:t> within</a:t>
            </a:r>
          </a:p>
          <a:p>
            <a:pPr marL="914400" lvl="2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endParaRPr lang="en-GB" sz="2000" dirty="0">
              <a:solidFill>
                <a:srgbClr val="009900"/>
              </a:solidFill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rgbClr val="009900"/>
                </a:solidFill>
              </a:rPr>
              <a:t>Can</a:t>
            </a:r>
            <a:r>
              <a:rPr lang="en-GB" sz="2000" dirty="0"/>
              <a:t> 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/>
              <a:t> within</a:t>
            </a:r>
          </a:p>
          <a:p>
            <a:pPr marL="914400" lvl="2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"I am very happy to see you all.”</a:t>
            </a:r>
          </a:p>
          <a:p>
            <a:pPr marL="914400" lvl="2" indent="0">
              <a:buNone/>
            </a:pP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4051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General strategy:  simplify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In general: find simplest input that will provoke failure</a:t>
            </a:r>
          </a:p>
          <a:p>
            <a:pPr lvl="1"/>
            <a:r>
              <a:rPr lang="en-GB" sz="2000" dirty="0"/>
              <a:t>Usually </a:t>
            </a:r>
            <a:r>
              <a:rPr lang="en-GB" sz="2000" i="1" dirty="0"/>
              <a:t>not</a:t>
            </a:r>
            <a:r>
              <a:rPr lang="en-GB" sz="2000" dirty="0"/>
              <a:t> the input that revealed existence of the defect</a:t>
            </a:r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Start with data that revealed the defect</a:t>
            </a:r>
          </a:p>
          <a:p>
            <a:pPr lvl="1"/>
            <a:r>
              <a:rPr lang="en-GB" sz="2000" dirty="0"/>
              <a:t>Keep paring it down (“binary search” can help)</a:t>
            </a:r>
          </a:p>
          <a:p>
            <a:pPr lvl="1"/>
            <a:r>
              <a:rPr lang="en-GB" sz="2000" dirty="0"/>
              <a:t>Often leads directly to an understanding of the cause</a:t>
            </a:r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When not dealing with simple method calls:</a:t>
            </a:r>
          </a:p>
          <a:p>
            <a:pPr lvl="1"/>
            <a:r>
              <a:rPr lang="en-GB" sz="2000" dirty="0"/>
              <a:t>The “test input” is the set of steps that reliably trigger the failure</a:t>
            </a:r>
          </a:p>
          <a:p>
            <a:pPr lvl="1"/>
            <a:r>
              <a:rPr lang="en-GB" sz="2000" dirty="0"/>
              <a:t>Same basic idea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8293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Bug’s Life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2"/>
                </a:solidFill>
              </a:rPr>
              <a:t>defect</a:t>
            </a:r>
            <a:r>
              <a:rPr lang="en-US" sz="2000" dirty="0"/>
              <a:t> – mistake committed by a human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i="1" dirty="0">
                <a:solidFill>
                  <a:schemeClr val="accent2"/>
                </a:solidFill>
              </a:rPr>
              <a:t>error</a:t>
            </a:r>
            <a:r>
              <a:rPr lang="en-US" sz="2000" dirty="0"/>
              <a:t> – incorrect computation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i="1" dirty="0">
                <a:solidFill>
                  <a:schemeClr val="accent2"/>
                </a:solidFill>
              </a:rPr>
              <a:t>failure</a:t>
            </a:r>
            <a:r>
              <a:rPr lang="en-US" sz="2000" dirty="0"/>
              <a:t> – visible error:  program violates its specification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Debugging starts when a failure is observed</a:t>
            </a:r>
          </a:p>
          <a:p>
            <a:pPr marL="457200" lvl="1" indent="0">
              <a:buNone/>
            </a:pPr>
            <a:r>
              <a:rPr lang="en-US" sz="2000" dirty="0"/>
              <a:t>Unit testing</a:t>
            </a:r>
          </a:p>
          <a:p>
            <a:pPr marL="457200" lvl="1" indent="0">
              <a:buNone/>
            </a:pPr>
            <a:r>
              <a:rPr lang="en-US" sz="2000" dirty="0"/>
              <a:t>Integration testing</a:t>
            </a:r>
          </a:p>
          <a:p>
            <a:pPr marL="457200" lvl="1" indent="0">
              <a:buNone/>
            </a:pPr>
            <a:r>
              <a:rPr lang="en-US" sz="2000" dirty="0"/>
              <a:t>In the field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Goal is to go </a:t>
            </a:r>
            <a:r>
              <a:rPr lang="en-US" sz="2000" i="1" dirty="0">
                <a:solidFill>
                  <a:schemeClr val="accent2"/>
                </a:solidFill>
              </a:rPr>
              <a:t>from failure back to defect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2100" y="0"/>
            <a:ext cx="25019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Localizing a defect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Take advantage of modularity</a:t>
            </a:r>
          </a:p>
          <a:p>
            <a:pPr lvl="1"/>
            <a:r>
              <a:rPr lang="en-GB" sz="2000" dirty="0"/>
              <a:t>Start with everything, take away pieces until failure goes away</a:t>
            </a:r>
          </a:p>
          <a:p>
            <a:pPr lvl="1"/>
            <a:r>
              <a:rPr lang="en-GB" sz="2000" dirty="0"/>
              <a:t>Start with nothing, add pieces back in until failure appears</a:t>
            </a:r>
          </a:p>
          <a:p>
            <a:pPr marL="0" indent="0"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Take advantage of modular reasoning</a:t>
            </a:r>
          </a:p>
          <a:p>
            <a:pPr lvl="1"/>
            <a:r>
              <a:rPr lang="en-GB" sz="2000" dirty="0"/>
              <a:t>Trace through program, viewing intermediate results</a:t>
            </a: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009900"/>
                </a:solidFill>
              </a:rPr>
              <a:t>Binary search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chemeClr val="accent6"/>
                </a:solidFill>
              </a:rPr>
              <a:t>speeds up the process</a:t>
            </a:r>
          </a:p>
          <a:p>
            <a:pPr lvl="1"/>
            <a:r>
              <a:rPr lang="en-GB" sz="2000" dirty="0"/>
              <a:t>Error happens somewhere between first and last statement</a:t>
            </a:r>
          </a:p>
          <a:p>
            <a:pPr lvl="1"/>
            <a:r>
              <a:rPr lang="en-GB" sz="2000" dirty="0"/>
              <a:t>Do binary search on that ordered set of statements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206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07909" y="572353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3578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3249532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676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67400" y="403860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189356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2436471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1395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Detecting Bugs in the Real World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Real Systems</a:t>
            </a:r>
          </a:p>
          <a:p>
            <a:pPr lvl="1"/>
            <a:r>
              <a:rPr lang="en-US" sz="2000" dirty="0"/>
              <a:t>Large and complex (duh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Collection of modules, written by multiple people</a:t>
            </a:r>
          </a:p>
          <a:p>
            <a:pPr lvl="1"/>
            <a:r>
              <a:rPr lang="en-US" sz="2000" dirty="0"/>
              <a:t>Complex input</a:t>
            </a:r>
          </a:p>
          <a:p>
            <a:pPr lvl="1"/>
            <a:r>
              <a:rPr lang="en-US" sz="2000" dirty="0"/>
              <a:t>Many external interactions </a:t>
            </a:r>
          </a:p>
          <a:p>
            <a:pPr lvl="1"/>
            <a:r>
              <a:rPr lang="en-US" sz="2000" dirty="0"/>
              <a:t>Non-deterministic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Replication can be an issue</a:t>
            </a:r>
          </a:p>
          <a:p>
            <a:pPr lvl="1"/>
            <a:r>
              <a:rPr lang="en-US" sz="2000" dirty="0"/>
              <a:t>Infrequent failure</a:t>
            </a:r>
          </a:p>
          <a:p>
            <a:pPr lvl="1"/>
            <a:r>
              <a:rPr lang="en-US" sz="2000" dirty="0"/>
              <a:t>Instrumentation eliminates the failure</a:t>
            </a:r>
          </a:p>
          <a:p>
            <a:pPr lvl="1"/>
            <a:r>
              <a:rPr lang="en-US" sz="2000" dirty="0"/>
              <a:t>No </a:t>
            </a:r>
            <a:r>
              <a:rPr lang="en-US" sz="2000" dirty="0" err="1"/>
              <a:t>printf</a:t>
            </a:r>
            <a:r>
              <a:rPr lang="en-US" sz="2000" dirty="0"/>
              <a:t> or debugger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Errors cross abstraction barriers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Large time lag from corruption (error) to detection (failure)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6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Heisenbugs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In a sequential, deterministic program, failure is repeatable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But the real world is not that nice…</a:t>
            </a:r>
          </a:p>
          <a:p>
            <a:pPr lvl="1"/>
            <a:r>
              <a:rPr lang="en-US" sz="2000" dirty="0"/>
              <a:t>Continuous input/environment changes</a:t>
            </a:r>
          </a:p>
          <a:p>
            <a:pPr lvl="1"/>
            <a:r>
              <a:rPr lang="en-US" sz="2000" dirty="0"/>
              <a:t>Timing dependencies</a:t>
            </a:r>
          </a:p>
          <a:p>
            <a:pPr lvl="1"/>
            <a:r>
              <a:rPr lang="en-US" sz="2000" dirty="0"/>
              <a:t>Concurrency and parallelism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Failure occurs randomly </a:t>
            </a:r>
          </a:p>
          <a:p>
            <a:pPr lvl="1"/>
            <a:r>
              <a:rPr lang="en-US" sz="2000" dirty="0"/>
              <a:t>Depends on results of random-number generation</a:t>
            </a:r>
          </a:p>
          <a:p>
            <a:pPr lvl="1"/>
            <a:r>
              <a:rPr lang="en-US" sz="2000" dirty="0"/>
              <a:t>Hash tables behave differently when program is rerun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Bugs hard to reproduce when:</a:t>
            </a:r>
          </a:p>
          <a:p>
            <a:pPr lvl="1"/>
            <a:r>
              <a:rPr lang="en-US" sz="2000" dirty="0"/>
              <a:t>Use of debugger or assertions </a:t>
            </a:r>
            <a:r>
              <a:rPr lang="en-US" sz="2000" dirty="0">
                <a:sym typeface="Wingdings" pitchFamily="2" charset="2"/>
              </a:rPr>
              <a:t>makes</a:t>
            </a:r>
            <a:r>
              <a:rPr lang="en-US" sz="2000" dirty="0"/>
              <a:t> failure goes away</a:t>
            </a:r>
          </a:p>
          <a:p>
            <a:pPr lvl="2"/>
            <a:r>
              <a:rPr lang="en-US" sz="2000" dirty="0"/>
              <a:t>Due to timing or assertions having side-effects</a:t>
            </a:r>
          </a:p>
          <a:p>
            <a:pPr lvl="1"/>
            <a:r>
              <a:rPr lang="en-US" sz="2000" dirty="0"/>
              <a:t>Only happens when under heavy load</a:t>
            </a:r>
          </a:p>
          <a:p>
            <a:pPr lvl="1"/>
            <a:r>
              <a:rPr lang="en-US" sz="2000" dirty="0"/>
              <a:t>Only happens once in a while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14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Logging Events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Log (record) events during execution as program runs (at full speed)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Examine logs to help reconstruct the past</a:t>
            </a:r>
          </a:p>
          <a:p>
            <a:pPr lvl="1"/>
            <a:r>
              <a:rPr lang="en-US" sz="2000" dirty="0"/>
              <a:t>Particularly on failing runs</a:t>
            </a:r>
          </a:p>
          <a:p>
            <a:pPr lvl="1"/>
            <a:r>
              <a:rPr lang="en-US" sz="2000" dirty="0"/>
              <a:t>And/or compare failing and non-failing runs</a:t>
            </a:r>
          </a:p>
          <a:p>
            <a:pPr lvl="1"/>
            <a:endParaRPr lang="en-US" sz="1100" dirty="0"/>
          </a:p>
          <a:p>
            <a:pPr marL="0" indent="0">
              <a:buNone/>
            </a:pPr>
            <a:r>
              <a:rPr lang="en-US" sz="2000" dirty="0"/>
              <a:t>The log may be all you know about a customer’s environment</a:t>
            </a:r>
          </a:p>
          <a:p>
            <a:pPr lvl="1" indent="-342900"/>
            <a:r>
              <a:rPr lang="en-US" sz="2000" dirty="0"/>
              <a:t>Needs to tell you enough to reproduce the failure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000" dirty="0"/>
              <a:t>Performance / advanced issues:</a:t>
            </a:r>
          </a:p>
          <a:p>
            <a:pPr lvl="1" indent="-342900"/>
            <a:r>
              <a:rPr lang="en-US" sz="2000" dirty="0"/>
              <a:t>To reduce overhead, store in main memory, not on disk (performance </a:t>
            </a:r>
            <a:r>
              <a:rPr lang="en-US" sz="2000" dirty="0" err="1"/>
              <a:t>vs</a:t>
            </a:r>
            <a:r>
              <a:rPr lang="en-US" sz="2000" dirty="0"/>
              <a:t> stable storage)</a:t>
            </a:r>
          </a:p>
          <a:p>
            <a:pPr lvl="1" indent="-342900"/>
            <a:r>
              <a:rPr lang="en-US" sz="2000" dirty="0"/>
              <a:t>Circular logs avoid resource exhaustion and may be good enough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95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Tricks for Hard Bugs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432FF"/>
                </a:solidFill>
              </a:rPr>
              <a:t>Rebuild system from scratch, or restart/reboot</a:t>
            </a:r>
          </a:p>
          <a:p>
            <a:pPr lvl="1"/>
            <a:r>
              <a:rPr lang="en-US" sz="2000" dirty="0"/>
              <a:t>Find the bug in your build system or persistent data structures</a:t>
            </a:r>
          </a:p>
          <a:p>
            <a:pPr marL="0" indent="0">
              <a:buNone/>
            </a:pPr>
            <a:endParaRPr lang="en-US" sz="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432FF"/>
                </a:solidFill>
              </a:rPr>
              <a:t>Explain the problem to a friend (or to a rubber duck)</a:t>
            </a:r>
          </a:p>
          <a:p>
            <a:pPr marL="0" indent="0">
              <a:buNone/>
            </a:pPr>
            <a:endParaRPr lang="en-US" sz="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432FF"/>
                </a:solidFill>
              </a:rPr>
              <a:t>Make sure it is a bug</a:t>
            </a:r>
          </a:p>
          <a:p>
            <a:pPr lvl="1" indent="-342900"/>
            <a:r>
              <a:rPr lang="en-US" sz="2000" dirty="0"/>
              <a:t>Program may be working correctly and you don’t realize it!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432FF"/>
                </a:solidFill>
              </a:rPr>
              <a:t>Face reality</a:t>
            </a:r>
          </a:p>
          <a:p>
            <a:pPr lvl="1"/>
            <a:r>
              <a:rPr lang="en-US" sz="2000" dirty="0"/>
              <a:t>Debug reality (actual evidence), not what you think is true</a:t>
            </a:r>
          </a:p>
          <a:p>
            <a:pPr lvl="1" indent="-342900"/>
            <a:endParaRPr lang="en-US" sz="2000" dirty="0"/>
          </a:p>
          <a:p>
            <a:pPr marL="0" indent="0">
              <a:buNone/>
            </a:pPr>
            <a:r>
              <a:rPr lang="en-US" sz="2000" dirty="0"/>
              <a:t>And things we already know:</a:t>
            </a:r>
          </a:p>
          <a:p>
            <a:pPr marL="0" indent="0">
              <a:buNone/>
            </a:pPr>
            <a:endParaRPr lang="en-US" sz="600" dirty="0">
              <a:solidFill>
                <a:schemeClr val="accent6"/>
              </a:solidFill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Minimize input required to exercise bug (exhibit failure)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Add more checks to the program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Add more logging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084" y="152400"/>
            <a:ext cx="1874833" cy="1600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2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Where is the defect?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The defect is not where you think it is</a:t>
            </a:r>
          </a:p>
          <a:p>
            <a:pPr lvl="1"/>
            <a:r>
              <a:rPr lang="en-GB" sz="2000" dirty="0"/>
              <a:t>Ask yourself where it can not be; explain why</a:t>
            </a:r>
          </a:p>
          <a:p>
            <a:pPr lvl="1"/>
            <a:r>
              <a:rPr lang="en-GB" sz="2000" dirty="0"/>
              <a:t>Self-psychology: look forward to being wrong!</a:t>
            </a:r>
          </a:p>
          <a:p>
            <a:pPr marL="0" indent="0">
              <a:buNone/>
            </a:pPr>
            <a:endParaRPr lang="en-GB" sz="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Look for simple easy-to-overlook mistakes first, e.g.,</a:t>
            </a:r>
          </a:p>
          <a:p>
            <a:pPr lvl="1"/>
            <a:r>
              <a:rPr lang="en-GB" sz="2000" dirty="0"/>
              <a:t>Reversed order of arguments: </a:t>
            </a:r>
            <a:br>
              <a:rPr lang="en-GB" sz="2000" dirty="0"/>
            </a:br>
            <a:r>
              <a:rPr lang="en-GB" sz="2000" dirty="0"/>
              <a:t>	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Collections.copy(src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dest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/>
            <a:r>
              <a:rPr lang="en-GB" sz="2000" dirty="0"/>
              <a:t>Spelling of identifiers: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914400" lvl="2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@Override</a:t>
            </a:r>
            <a:r>
              <a:rPr lang="en-GB" sz="2000" dirty="0"/>
              <a:t> can help catch method name typos</a:t>
            </a:r>
          </a:p>
          <a:p>
            <a:pPr lvl="1"/>
            <a:r>
              <a:rPr lang="en-GB" sz="2000" dirty="0"/>
              <a:t>Same object vs. equal: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 == b</a:t>
            </a:r>
            <a:r>
              <a:rPr lang="en-GB" sz="2000" dirty="0"/>
              <a:t> versus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a.equals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(b)</a:t>
            </a:r>
          </a:p>
          <a:p>
            <a:pPr lvl="1"/>
            <a:r>
              <a:rPr lang="en-GB" sz="2000" dirty="0"/>
              <a:t>Uninitialized data/variables</a:t>
            </a:r>
          </a:p>
          <a:p>
            <a:pPr lvl="1"/>
            <a:r>
              <a:rPr lang="en-GB" sz="2000" dirty="0"/>
              <a:t>Deep vs. shallow copy</a:t>
            </a:r>
          </a:p>
          <a:p>
            <a:pPr marL="0" indent="0">
              <a:buNone/>
            </a:pPr>
            <a:endParaRPr lang="en-GB" sz="600" dirty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Make sure that you have correct source code!</a:t>
            </a:r>
          </a:p>
          <a:p>
            <a:pPr lvl="1"/>
            <a:r>
              <a:rPr lang="en-GB" sz="2000" dirty="0"/>
              <a:t>Check out fresh copy from repository; recompile everything</a:t>
            </a:r>
          </a:p>
          <a:p>
            <a:pPr lvl="1"/>
            <a:r>
              <a:rPr lang="en-GB" sz="2000" dirty="0"/>
              <a:t>Does a syntax error break the build? (it should!)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97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When the going gets tough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Reconsider assumptions</a:t>
            </a:r>
          </a:p>
          <a:p>
            <a:pPr lvl="1"/>
            <a:r>
              <a:rPr lang="en-GB" sz="2000" dirty="0"/>
              <a:t>e.g., has the OS changed?  Is there room on the hard drive?  Is it a leap year? 2 full moons in the month?</a:t>
            </a:r>
          </a:p>
          <a:p>
            <a:pPr lvl="1"/>
            <a:r>
              <a:rPr lang="en-GB" sz="2000" dirty="0"/>
              <a:t>Debug the code, </a:t>
            </a:r>
            <a:r>
              <a:rPr lang="en-GB" sz="2000" i="1" dirty="0">
                <a:solidFill>
                  <a:srgbClr val="0000FF"/>
                </a:solidFill>
              </a:rPr>
              <a:t>not </a:t>
            </a:r>
            <a:r>
              <a:rPr lang="en-GB" sz="2000" dirty="0"/>
              <a:t>the comments</a:t>
            </a:r>
          </a:p>
          <a:p>
            <a:pPr marL="1200150" lvl="2" indent="-342900"/>
            <a:r>
              <a:rPr lang="en-GB" sz="2000" dirty="0"/>
              <a:t>Ensure that comments and specs describe the code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Start documenting your system</a:t>
            </a:r>
          </a:p>
          <a:p>
            <a:pPr lvl="1"/>
            <a:r>
              <a:rPr lang="en-GB" sz="2000" dirty="0"/>
              <a:t>Gives a fresh angle, and highlights area of confusion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Get help</a:t>
            </a:r>
          </a:p>
          <a:p>
            <a:pPr lvl="1"/>
            <a:r>
              <a:rPr lang="en-GB" sz="2000" dirty="0"/>
              <a:t>We all develop blind spots</a:t>
            </a:r>
          </a:p>
          <a:p>
            <a:pPr lvl="1"/>
            <a:r>
              <a:rPr lang="en-GB" sz="2000" dirty="0"/>
              <a:t>Explaining the problem often helps (even to rubber duck)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Walk away</a:t>
            </a:r>
          </a:p>
          <a:p>
            <a:pPr lvl="1"/>
            <a:r>
              <a:rPr lang="en-GB" sz="2000" dirty="0"/>
              <a:t>Trade latency for efficiency – </a:t>
            </a:r>
            <a:r>
              <a:rPr lang="en-GB" sz="2000" b="1" dirty="0">
                <a:solidFill>
                  <a:srgbClr val="800080"/>
                </a:solidFill>
              </a:rPr>
              <a:t>sleep!</a:t>
            </a:r>
          </a:p>
          <a:p>
            <a:pPr lvl="1"/>
            <a:r>
              <a:rPr lang="en-GB" sz="2000" dirty="0"/>
              <a:t>One good reason to start early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327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43013" name="Rectangle 3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Testing and debugging are different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Testing</a:t>
            </a:r>
            <a:r>
              <a:rPr lang="en-US" sz="2000" dirty="0"/>
              <a:t> reveals </a:t>
            </a:r>
            <a:r>
              <a:rPr lang="en-US" sz="2000" i="1" dirty="0"/>
              <a:t>existence of failures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Debugging</a:t>
            </a:r>
            <a:r>
              <a:rPr lang="en-US" sz="2000" dirty="0"/>
              <a:t> pinpoints </a:t>
            </a:r>
            <a:r>
              <a:rPr lang="en-US" sz="2000" i="1" dirty="0"/>
              <a:t>location of defects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Debugging should be a systematic process</a:t>
            </a:r>
          </a:p>
          <a:p>
            <a:pPr lvl="1"/>
            <a:r>
              <a:rPr lang="en-US" sz="2000" dirty="0"/>
              <a:t>Use the </a:t>
            </a:r>
            <a:r>
              <a:rPr lang="en-US" sz="2000" i="1" dirty="0"/>
              <a:t>scientific method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Understand the source of defects</a:t>
            </a:r>
          </a:p>
          <a:p>
            <a:pPr lvl="1"/>
            <a:r>
              <a:rPr lang="en-US" sz="2000" dirty="0"/>
              <a:t>To find similar ones and prevent them in the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3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Ways to get your code right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Design &amp; verification</a:t>
            </a:r>
          </a:p>
          <a:p>
            <a:pPr lvl="1"/>
            <a:r>
              <a:rPr lang="en-GB" sz="2000" dirty="0"/>
              <a:t>Prevent defects from appearing in the first place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Defensive programming</a:t>
            </a:r>
          </a:p>
          <a:p>
            <a:pPr lvl="1"/>
            <a:r>
              <a:rPr lang="en-GB" sz="2000" dirty="0"/>
              <a:t>Programming with debugging in mind: fail fast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Testing &amp; validation</a:t>
            </a:r>
          </a:p>
          <a:p>
            <a:pPr lvl="1"/>
            <a:r>
              <a:rPr lang="en-GB" sz="2000" dirty="0"/>
              <a:t>Uncover problems (including in spec.): increase confidence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Debugging</a:t>
            </a:r>
          </a:p>
          <a:p>
            <a:pPr lvl="1"/>
            <a:r>
              <a:rPr lang="en-GB" sz="2000" dirty="0"/>
              <a:t>Find out why a program is not functioning as intended</a:t>
            </a:r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Testing ≠ debugging</a:t>
            </a:r>
          </a:p>
          <a:p>
            <a:pPr lvl="1"/>
            <a:r>
              <a:rPr lang="en-GB" sz="2000" i="1" dirty="0">
                <a:solidFill>
                  <a:srgbClr val="FF0000"/>
                </a:solidFill>
              </a:rPr>
              <a:t>test</a:t>
            </a:r>
            <a:r>
              <a:rPr lang="en-GB" sz="2000" dirty="0"/>
              <a:t>: reveals existence of problem (failure)</a:t>
            </a:r>
          </a:p>
          <a:p>
            <a:pPr lvl="1"/>
            <a:r>
              <a:rPr lang="en-GB" sz="2000" i="1" dirty="0">
                <a:solidFill>
                  <a:srgbClr val="009900"/>
                </a:solidFill>
              </a:rPr>
              <a:t>debug</a:t>
            </a:r>
            <a:r>
              <a:rPr lang="en-GB" sz="2000" dirty="0"/>
              <a:t>: pinpoint location + cause of problem (defect)</a:t>
            </a:r>
          </a:p>
          <a:p>
            <a:pPr marL="0" indent="0">
              <a:buNone/>
            </a:pPr>
            <a:endParaRPr lang="en-GB" sz="2000" dirty="0"/>
          </a:p>
          <a:p>
            <a:pPr marL="457200" lvl="1" indent="0">
              <a:buNone/>
            </a:pP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84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Defense</a:t>
            </a:r>
            <a:r>
              <a:rPr lang="en-GB" dirty="0"/>
              <a:t> in depth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80772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Levels of </a:t>
            </a:r>
            <a:r>
              <a:rPr lang="en-GB" sz="2000" dirty="0" err="1"/>
              <a:t>defense</a:t>
            </a:r>
            <a:r>
              <a:rPr lang="en-GB" sz="2000" dirty="0"/>
              <a:t>:</a:t>
            </a:r>
          </a:p>
          <a:p>
            <a:pPr marL="0" indent="0">
              <a:buNone/>
            </a:pPr>
            <a:endParaRPr lang="en-GB" sz="12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Make errors </a:t>
            </a:r>
            <a:r>
              <a:rPr lang="en-GB" sz="2000" i="1" dirty="0">
                <a:solidFill>
                  <a:schemeClr val="accent2"/>
                </a:solidFill>
              </a:rPr>
              <a:t>impossible</a:t>
            </a:r>
          </a:p>
          <a:p>
            <a:pPr lvl="1"/>
            <a:r>
              <a:rPr lang="en-GB" sz="2000" dirty="0"/>
              <a:t>Examples: Java prevents type errors, memory corruption</a:t>
            </a:r>
          </a:p>
          <a:p>
            <a:pPr marL="457200" lvl="1" indent="0">
              <a:buNone/>
            </a:pPr>
            <a:endParaRPr lang="en-GB" sz="1000" dirty="0"/>
          </a:p>
          <a:p>
            <a:pPr marL="514350" indent="-457200">
              <a:buFont typeface="+mj-lt"/>
              <a:buAutoNum type="arabicPeriod"/>
            </a:pPr>
            <a:r>
              <a:rPr lang="en-GB" sz="2000" dirty="0"/>
              <a:t>Don’t introduce defects</a:t>
            </a:r>
          </a:p>
          <a:p>
            <a:pPr lvl="1"/>
            <a:r>
              <a:rPr lang="en-GB" sz="2000" dirty="0"/>
              <a:t>Correctness: “get things right the first time”</a:t>
            </a:r>
          </a:p>
          <a:p>
            <a:pPr lvl="1"/>
            <a:endParaRPr lang="en-GB" sz="1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Make errors </a:t>
            </a:r>
            <a:r>
              <a:rPr lang="en-GB" sz="2000" i="1" dirty="0">
                <a:solidFill>
                  <a:schemeClr val="accent2"/>
                </a:solidFill>
              </a:rPr>
              <a:t>immediately visible</a:t>
            </a:r>
          </a:p>
          <a:p>
            <a:pPr lvl="1"/>
            <a:r>
              <a:rPr lang="en-GB" sz="2000" dirty="0"/>
              <a:t>Examples:  assertions, </a:t>
            </a:r>
            <a:r>
              <a:rPr lang="en-GB" sz="2000" b="1" dirty="0" err="1">
                <a:latin typeface="Courier New"/>
                <a:cs typeface="Courier New"/>
              </a:rPr>
              <a:t>checkRep</a:t>
            </a:r>
            <a:endParaRPr lang="en-GB" sz="2000" b="1" dirty="0">
              <a:latin typeface="Courier New"/>
              <a:cs typeface="Courier New"/>
            </a:endParaRPr>
          </a:p>
          <a:p>
            <a:pPr lvl="1"/>
            <a:r>
              <a:rPr lang="en-GB" sz="2000" dirty="0">
                <a:latin typeface="+mj-lt"/>
                <a:cs typeface="Courier New"/>
              </a:rPr>
              <a:t>Reduce distance from error to failure</a:t>
            </a:r>
          </a:p>
          <a:p>
            <a:pPr lvl="1"/>
            <a:endParaRPr lang="en-GB" sz="1000" dirty="0">
              <a:latin typeface="+mj-lt"/>
              <a:cs typeface="Courier New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  <a:latin typeface="+mj-lt"/>
                <a:cs typeface="Courier New"/>
              </a:rPr>
              <a:t>Debugging</a:t>
            </a:r>
            <a:r>
              <a:rPr lang="en-GB" sz="2000" dirty="0">
                <a:latin typeface="+mj-lt"/>
                <a:cs typeface="Courier New"/>
              </a:rPr>
              <a:t> is the last level/resort</a:t>
            </a:r>
          </a:p>
          <a:p>
            <a:pPr lvl="1"/>
            <a:r>
              <a:rPr lang="en-GB" sz="2000" dirty="0">
                <a:cs typeface="Courier New"/>
              </a:rPr>
              <a:t>Work from effect (failure) to cause (defect)</a:t>
            </a:r>
          </a:p>
          <a:p>
            <a:pPr lvl="1"/>
            <a:r>
              <a:rPr lang="en-GB" sz="2000" dirty="0">
                <a:latin typeface="+mj-lt"/>
                <a:cs typeface="Courier New"/>
              </a:rPr>
              <a:t>Use scientific method to gain information</a:t>
            </a:r>
          </a:p>
          <a:p>
            <a:pPr lvl="1"/>
            <a:r>
              <a:rPr lang="en-GB" sz="2000" dirty="0">
                <a:cs typeface="Courier New"/>
              </a:rPr>
              <a:t>Easier to do in modular programs with good specs &amp; test suites</a:t>
            </a:r>
            <a:endParaRPr lang="en-GB" sz="2000" dirty="0">
              <a:latin typeface="+mj-lt"/>
              <a:cs typeface="Courier New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+mj-lt"/>
            </a:endParaRPr>
          </a:p>
          <a:p>
            <a:pPr marL="457200" lvl="1" indent="0">
              <a:buNone/>
            </a:pP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547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defense: Impossible by design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77724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In the language</a:t>
            </a:r>
          </a:p>
          <a:p>
            <a:pPr lvl="1"/>
            <a:r>
              <a:rPr lang="en-US" sz="2000" dirty="0"/>
              <a:t>Java prevents type mismatches, memory overwrite bugs; guarantees sizes of numeric types, …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In the protocols/libraries/modules</a:t>
            </a:r>
          </a:p>
          <a:p>
            <a:pPr lvl="1"/>
            <a:r>
              <a:rPr lang="en-US" sz="2000" dirty="0"/>
              <a:t>TCP/IP guarantees data is not reordered</a:t>
            </a:r>
          </a:p>
          <a:p>
            <a:pPr lvl="1"/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BigInteger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/>
              <a:t>guarantees no arithmetic overflow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In self-imposed conventions</a:t>
            </a:r>
          </a:p>
          <a:p>
            <a:pPr lvl="1"/>
            <a:r>
              <a:rPr lang="en-GB" sz="2000" dirty="0"/>
              <a:t>Immutable data structure guarantees </a:t>
            </a:r>
            <a:r>
              <a:rPr lang="en-US" sz="2000" dirty="0"/>
              <a:t>behavioral </a:t>
            </a:r>
            <a:r>
              <a:rPr lang="en-GB" sz="2000" dirty="0"/>
              <a:t>equality</a:t>
            </a:r>
          </a:p>
          <a:p>
            <a:pPr lvl="1"/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GB" sz="2000" dirty="0"/>
              <a:t> block (or try-with resources) can prevent a resource leak</a:t>
            </a:r>
          </a:p>
          <a:p>
            <a:pPr lvl="1"/>
            <a:r>
              <a:rPr lang="en-GB" sz="2000" dirty="0"/>
              <a:t>Use iteration instead of recursion to avoid stack overflow</a:t>
            </a:r>
          </a:p>
          <a:p>
            <a:pPr marL="457200" lvl="1" indent="0">
              <a:buNone/>
            </a:pPr>
            <a:r>
              <a:rPr lang="en-GB" sz="2000" dirty="0"/>
              <a:t>Caution:  You must maintain the discipline 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3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Second defense:  Correctness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8001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Get things right the first time</a:t>
            </a:r>
          </a:p>
          <a:p>
            <a:pPr lvl="1"/>
            <a:r>
              <a:rPr lang="en-GB" sz="2000" b="1" dirty="0">
                <a:solidFill>
                  <a:srgbClr val="009900"/>
                </a:solidFill>
              </a:rPr>
              <a:t>Think</a:t>
            </a:r>
            <a:r>
              <a:rPr lang="en-GB" sz="2000" b="1" dirty="0">
                <a:solidFill>
                  <a:srgbClr val="FF6600"/>
                </a:solidFill>
              </a:rPr>
              <a:t> </a:t>
            </a:r>
            <a:r>
              <a:rPr lang="en-GB" sz="2000" dirty="0"/>
              <a:t>before you code.  Don’t code before you think!</a:t>
            </a:r>
          </a:p>
          <a:p>
            <a:pPr lvl="1"/>
            <a:r>
              <a:rPr lang="en-GB" sz="2000" dirty="0"/>
              <a:t>If you're making lots of easy-to-find defects, you're also making hard-to-find defects – don't rush toward “it compiles”</a:t>
            </a:r>
          </a:p>
          <a:p>
            <a:pPr marL="0" indent="0">
              <a:buNone/>
            </a:pPr>
            <a:endParaRPr lang="en-GB" sz="1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Especially important when debugging is going to be hard </a:t>
            </a:r>
          </a:p>
          <a:p>
            <a:pPr lvl="1"/>
            <a:r>
              <a:rPr lang="en-GB" sz="2000" dirty="0"/>
              <a:t>Concurrency, real-time environment, no access to customer environment, etc.</a:t>
            </a:r>
          </a:p>
          <a:p>
            <a:pPr marL="457200" lvl="1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000" dirty="0"/>
              <a:t>The key techniques are everything we have been learning:</a:t>
            </a:r>
          </a:p>
          <a:p>
            <a:pPr lvl="1"/>
            <a:r>
              <a:rPr lang="en-GB" sz="2000" dirty="0"/>
              <a:t>Clear and complete specs</a:t>
            </a:r>
          </a:p>
          <a:p>
            <a:pPr lvl="1"/>
            <a:r>
              <a:rPr lang="en-GB" sz="2000" dirty="0"/>
              <a:t>Well-designed modularity with no rep exposure</a:t>
            </a:r>
          </a:p>
          <a:p>
            <a:pPr lvl="1"/>
            <a:r>
              <a:rPr lang="en-GB" sz="2000" dirty="0"/>
              <a:t>Testing early and often with clear goals</a:t>
            </a:r>
          </a:p>
          <a:p>
            <a:pPr lvl="1"/>
            <a:r>
              <a:rPr lang="en-GB" sz="2000" dirty="0"/>
              <a:t>…</a:t>
            </a:r>
          </a:p>
          <a:p>
            <a:pPr marL="457200" lvl="1" indent="0">
              <a:buNone/>
            </a:pPr>
            <a:r>
              <a:rPr lang="en-GB" sz="2000" dirty="0"/>
              <a:t>These techniques lead to </a:t>
            </a:r>
            <a:r>
              <a:rPr lang="en-GB" sz="2000" i="1" dirty="0">
                <a:solidFill>
                  <a:schemeClr val="accent2"/>
                </a:solidFill>
              </a:rPr>
              <a:t>simpler software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629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Strive for simplicity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“There are two ways of constructing a software</a:t>
            </a:r>
            <a:br>
              <a:rPr lang="en-US" sz="2000" dirty="0"/>
            </a:br>
            <a:r>
              <a:rPr lang="en-US" sz="2000" dirty="0"/>
              <a:t>design: </a:t>
            </a:r>
          </a:p>
          <a:p>
            <a:pPr marL="400050" lvl="1" indent="0">
              <a:buNone/>
            </a:pPr>
            <a:r>
              <a:rPr lang="en-US" sz="2000" dirty="0"/>
              <a:t>One way is to make it </a:t>
            </a:r>
            <a:r>
              <a:rPr lang="en-US" sz="2000" dirty="0">
                <a:solidFill>
                  <a:srgbClr val="C00000"/>
                </a:solidFill>
              </a:rPr>
              <a:t>so simple </a:t>
            </a:r>
            <a:r>
              <a:rPr lang="en-US" sz="2000" dirty="0"/>
              <a:t>that there </a:t>
            </a:r>
            <a:br>
              <a:rPr lang="en-US" sz="2000" dirty="0"/>
            </a:br>
            <a:r>
              <a:rPr lang="en-US" sz="2000" dirty="0"/>
              <a:t>are obviously no deficiencies, and</a:t>
            </a:r>
          </a:p>
          <a:p>
            <a:pPr marL="400050" lvl="1" indent="0">
              <a:buNone/>
            </a:pPr>
            <a:r>
              <a:rPr lang="en-US" sz="2000" dirty="0"/>
              <a:t>the other way is to make it </a:t>
            </a:r>
            <a:r>
              <a:rPr lang="en-US" sz="2000" dirty="0">
                <a:solidFill>
                  <a:srgbClr val="C00000"/>
                </a:solidFill>
              </a:rPr>
              <a:t>so complicated </a:t>
            </a:r>
            <a:br>
              <a:rPr lang="en-US" sz="2000" dirty="0"/>
            </a:br>
            <a:r>
              <a:rPr lang="en-US" sz="2000" dirty="0"/>
              <a:t>that there are no obvious deficiencies.</a:t>
            </a:r>
          </a:p>
          <a:p>
            <a:pPr marL="0" indent="0">
              <a:buNone/>
            </a:pPr>
            <a:r>
              <a:rPr lang="en-US" sz="2000" dirty="0"/>
              <a:t>The first method is far more difficult.”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r>
              <a:rPr lang="en-US" sz="2000" dirty="0"/>
              <a:t>“Debugging is twice as hard as writing the code</a:t>
            </a:r>
            <a:br>
              <a:rPr lang="en-US" sz="2000" dirty="0"/>
            </a:br>
            <a:r>
              <a:rPr lang="en-US" sz="2000" dirty="0"/>
              <a:t>in the first place. Therefore, if you write the code</a:t>
            </a:r>
            <a:br>
              <a:rPr lang="en-US" sz="2000" dirty="0"/>
            </a:br>
            <a:r>
              <a:rPr lang="en-US" sz="2000" dirty="0"/>
              <a:t>as cleverly as possible, you are, by definition,</a:t>
            </a:r>
            <a:br>
              <a:rPr lang="en-US" sz="2000" dirty="0"/>
            </a:br>
            <a:r>
              <a:rPr lang="en-US" sz="2000" dirty="0">
                <a:solidFill>
                  <a:srgbClr val="C00000"/>
                </a:solidFill>
              </a:rPr>
              <a:t>not smart enough to debug it</a:t>
            </a:r>
            <a:r>
              <a:rPr lang="en-US" sz="2000" dirty="0"/>
              <a:t>.”</a:t>
            </a:r>
          </a:p>
        </p:txBody>
      </p:sp>
      <p:pic>
        <p:nvPicPr>
          <p:cNvPr id="17413" name="Picture 2" descr="C:\Users\mernst\Desktop\150px-CAR_Ho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82" y="665070"/>
            <a:ext cx="2120348" cy="193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 descr="C:\Users\mernst\Desktop\kernigh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11" y="3498098"/>
            <a:ext cx="1812091" cy="228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36324" y="2668920"/>
            <a:ext cx="2248464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Sir Anthony Hoare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61777" y="1524000"/>
            <a:ext cx="5669626" cy="26948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91969" y="5795312"/>
            <a:ext cx="2007757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Brian Kernighan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1777" y="4534572"/>
            <a:ext cx="5669626" cy="15201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9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Third defense:  Immediate visibility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If we can't prevent errors, we can try to localize them</a:t>
            </a:r>
          </a:p>
          <a:p>
            <a:pPr marL="457200" lvl="1" indent="0">
              <a:buNone/>
            </a:pPr>
            <a:endParaRPr lang="en-GB" sz="800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Assertions</a:t>
            </a:r>
            <a:r>
              <a:rPr lang="en-GB" sz="2000" dirty="0"/>
              <a:t>: catch errors early, before they contaminate and are perhaps masked by further computation</a:t>
            </a:r>
          </a:p>
          <a:p>
            <a:pPr marL="457200" lvl="1" indent="0">
              <a:buNone/>
            </a:pPr>
            <a:endParaRPr lang="en-GB" sz="800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Unit testing</a:t>
            </a:r>
            <a:r>
              <a:rPr lang="en-GB" sz="2000" dirty="0"/>
              <a:t>: when you test a module in isolation, any failure is due to a defect in that unit (or the test driver)</a:t>
            </a:r>
          </a:p>
          <a:p>
            <a:pPr marL="457200" lvl="1" indent="0">
              <a:buNone/>
            </a:pPr>
            <a:endParaRPr lang="en-GB" sz="800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Regression testing</a:t>
            </a:r>
            <a:r>
              <a:rPr lang="en-GB" sz="2000" dirty="0"/>
              <a:t>: run tests as often as possible when changing code.  If there is a failure, chances are there's a mistake in the code you just changed (or the new code is triggering a bug that hadn’t been observed before)</a:t>
            </a:r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If you can localize problems to a single method or small module, you can often find defects simply by studying the program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4436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Benefits of immediate visibility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key difficulty of debugging is to find the defect:  the code fragment responsible for an observed problem </a:t>
            </a:r>
          </a:p>
          <a:p>
            <a:pPr lvl="1"/>
            <a:r>
              <a:rPr lang="en-GB" sz="2000" dirty="0"/>
              <a:t>A method may return an erroneous result, even if it is error-free if representation was corrupted earlier</a:t>
            </a:r>
          </a:p>
          <a:p>
            <a:pPr marL="0" indent="0"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/>
              <a:t>The earlier a problem is observed, the easier it is to fix</a:t>
            </a:r>
          </a:p>
          <a:p>
            <a:pPr lvl="1"/>
            <a:r>
              <a:rPr lang="en-GB" sz="2000" dirty="0"/>
              <a:t>Fail fast: check invariants and assertions frequently</a:t>
            </a:r>
          </a:p>
          <a:p>
            <a:pPr lvl="1"/>
            <a:r>
              <a:rPr lang="en-GB" sz="2000" dirty="0"/>
              <a:t>Don’t (usually) try to recover from errors – don’t mask them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r>
              <a:rPr lang="en-GB" sz="2000" dirty="0"/>
              <a:t>Don’t program in ways that hide errors</a:t>
            </a:r>
          </a:p>
          <a:p>
            <a:pPr lvl="1"/>
            <a:r>
              <a:rPr lang="en-GB" sz="2000" dirty="0"/>
              <a:t>This lengthens distance between defect and failure</a:t>
            </a:r>
          </a:p>
          <a:p>
            <a:pPr lvl="1"/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60419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16586</TotalTime>
  <Words>2686</Words>
  <Application>Microsoft Macintosh PowerPoint</Application>
  <PresentationFormat>On-screen Show (4:3)</PresentationFormat>
  <Paragraphs>446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Courier New</vt:lpstr>
      <vt:lpstr>Times New Roman</vt:lpstr>
      <vt:lpstr>simple</vt:lpstr>
      <vt:lpstr>CSE 331 Software Design &amp; Implementation</vt:lpstr>
      <vt:lpstr>A Bug’s Life</vt:lpstr>
      <vt:lpstr>Ways to get your code right</vt:lpstr>
      <vt:lpstr>Defense in depth</vt:lpstr>
      <vt:lpstr>First defense: Impossible by design</vt:lpstr>
      <vt:lpstr>Second defense:  Correctness</vt:lpstr>
      <vt:lpstr>Strive for simplicity</vt:lpstr>
      <vt:lpstr>Third defense:  Immediate visibility</vt:lpstr>
      <vt:lpstr>Benefits of immediate visibility</vt:lpstr>
      <vt:lpstr>Don't hide errors</vt:lpstr>
      <vt:lpstr>Don't hide errors</vt:lpstr>
      <vt:lpstr>Don't hide errors</vt:lpstr>
      <vt:lpstr>Last (inevitable) resort: debugging</vt:lpstr>
      <vt:lpstr>The debugging process</vt:lpstr>
      <vt:lpstr>Debugging and the scientific method</vt:lpstr>
      <vt:lpstr>Example</vt:lpstr>
      <vt:lpstr>Reducing absolute input size</vt:lpstr>
      <vt:lpstr>Reducing relative input size</vt:lpstr>
      <vt:lpstr>General strategy:  simplify</vt:lpstr>
      <vt:lpstr>Localizing a defect</vt:lpstr>
      <vt:lpstr>Binary search on buggy code</vt:lpstr>
      <vt:lpstr>Binary search on buggy code</vt:lpstr>
      <vt:lpstr>Detecting Bugs in the Real World</vt:lpstr>
      <vt:lpstr>Heisenbugs</vt:lpstr>
      <vt:lpstr>Logging Events</vt:lpstr>
      <vt:lpstr>More Tricks for Hard Bugs</vt:lpstr>
      <vt:lpstr>Where is the defect?</vt:lpstr>
      <vt:lpstr>When the going gets tough</vt:lpstr>
      <vt:lpstr>Key Concepts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Hal Perkins</cp:lastModifiedBy>
  <cp:revision>291</cp:revision>
  <cp:lastPrinted>2019-08-12T19:56:49Z</cp:lastPrinted>
  <dcterms:created xsi:type="dcterms:W3CDTF">2012-02-17T18:07:42Z</dcterms:created>
  <dcterms:modified xsi:type="dcterms:W3CDTF">2020-02-28T00:30:07Z</dcterms:modified>
</cp:coreProperties>
</file>