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8" r:id="rId4"/>
    <p:sldId id="285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6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9144000" cy="6858000" type="screen4x3"/>
  <p:notesSz cx="6934200" cy="9220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4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35" roundtripDataSignature="AMtx7miq5MpQEOpMOhgcoFXHs64HCOH04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61"/>
    <p:restoredTop sz="94742"/>
  </p:normalViewPr>
  <p:slideViewPr>
    <p:cSldViewPr snapToGrid="0">
      <p:cViewPr varScale="1">
        <p:scale>
          <a:sx n="156" d="100"/>
          <a:sy n="156" d="100"/>
        </p:scale>
        <p:origin x="1616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552" y="192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35" Type="http://customschemas.google.com/relationships/presentationmetadata" Target="meta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3C63815-C241-2B49-8D41-30F8DF8A694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25C438-F812-6744-A354-8AA8E4DC6B9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2A917-44BB-034F-8E4A-8325C9D54D80}" type="datetimeFigureOut">
              <a:rPr lang="en-US" smtClean="0"/>
              <a:t>2/26/20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C1DF73-9310-3145-BAA2-AD3D5DFEDAD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758238"/>
            <a:ext cx="3005138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CSE 331 20wi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F63D94-896C-9148-A141-DD8E6B4E0D5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27475" y="8758238"/>
            <a:ext cx="3005138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en-US" dirty="0"/>
              <a:t>16-</a:t>
            </a:r>
            <a:fld id="{83575594-61C9-6E4A-80D9-965EFA80FA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8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1"/>
            <a:ext cx="3005121" cy="4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29080" y="1"/>
            <a:ext cx="3005120" cy="4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62050" y="692150"/>
            <a:ext cx="4610100" cy="3457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23958" y="4379901"/>
            <a:ext cx="5086284" cy="4148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759800"/>
            <a:ext cx="3005121" cy="4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29080" y="8759800"/>
            <a:ext cx="3005120" cy="4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3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 txBox="1">
            <a:spLocks noGrp="1"/>
          </p:cNvSpPr>
          <p:nvPr>
            <p:ph type="body" idx="1"/>
          </p:nvPr>
        </p:nvSpPr>
        <p:spPr>
          <a:xfrm>
            <a:off x="923958" y="4379901"/>
            <a:ext cx="5086284" cy="4148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94" name="Google Shape;9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2150"/>
            <a:ext cx="4610100" cy="3457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9:notes"/>
          <p:cNvSpPr txBox="1">
            <a:spLocks noGrp="1"/>
          </p:cNvSpPr>
          <p:nvPr>
            <p:ph type="body" idx="1"/>
          </p:nvPr>
        </p:nvSpPr>
        <p:spPr>
          <a:xfrm>
            <a:off x="923958" y="4379901"/>
            <a:ext cx="5086284" cy="4148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0" name="Google Shape;18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2150"/>
            <a:ext cx="4610100" cy="3457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0:notes"/>
          <p:cNvSpPr txBox="1">
            <a:spLocks noGrp="1"/>
          </p:cNvSpPr>
          <p:nvPr>
            <p:ph type="body" idx="1"/>
          </p:nvPr>
        </p:nvSpPr>
        <p:spPr>
          <a:xfrm>
            <a:off x="923958" y="4379901"/>
            <a:ext cx="5086284" cy="4148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8" name="Google Shape;188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2150"/>
            <a:ext cx="4610100" cy="3457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2:notes"/>
          <p:cNvSpPr txBox="1">
            <a:spLocks noGrp="1"/>
          </p:cNvSpPr>
          <p:nvPr>
            <p:ph type="body" idx="1"/>
          </p:nvPr>
        </p:nvSpPr>
        <p:spPr>
          <a:xfrm>
            <a:off x="923958" y="4379901"/>
            <a:ext cx="5086284" cy="4148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4" name="Google Shape;20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2150"/>
            <a:ext cx="4610100" cy="3457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1:notes"/>
          <p:cNvSpPr txBox="1">
            <a:spLocks noGrp="1"/>
          </p:cNvSpPr>
          <p:nvPr>
            <p:ph type="body" idx="1"/>
          </p:nvPr>
        </p:nvSpPr>
        <p:spPr>
          <a:xfrm>
            <a:off x="923958" y="4379901"/>
            <a:ext cx="5086284" cy="4148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6" name="Google Shape;196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2150"/>
            <a:ext cx="4610100" cy="3457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3:notes"/>
          <p:cNvSpPr txBox="1">
            <a:spLocks noGrp="1"/>
          </p:cNvSpPr>
          <p:nvPr>
            <p:ph type="body" idx="1"/>
          </p:nvPr>
        </p:nvSpPr>
        <p:spPr>
          <a:xfrm>
            <a:off x="923958" y="4379901"/>
            <a:ext cx="5086284" cy="4148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2" name="Google Shape;212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2150"/>
            <a:ext cx="4610100" cy="3457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2150"/>
            <a:ext cx="4610100" cy="3457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20" name="Google Shape;220;p14:notes"/>
          <p:cNvSpPr txBox="1">
            <a:spLocks noGrp="1"/>
          </p:cNvSpPr>
          <p:nvPr>
            <p:ph type="body" idx="1"/>
          </p:nvPr>
        </p:nvSpPr>
        <p:spPr>
          <a:xfrm>
            <a:off x="923958" y="4379901"/>
            <a:ext cx="5086284" cy="4148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1" name="Google Shape;221;p14:notes"/>
          <p:cNvSpPr txBox="1">
            <a:spLocks noGrp="1"/>
          </p:cNvSpPr>
          <p:nvPr>
            <p:ph type="sldNum" idx="12"/>
          </p:nvPr>
        </p:nvSpPr>
        <p:spPr>
          <a:xfrm>
            <a:off x="3929080" y="8759800"/>
            <a:ext cx="3005120" cy="4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5:notes"/>
          <p:cNvSpPr txBox="1">
            <a:spLocks noGrp="1"/>
          </p:cNvSpPr>
          <p:nvPr>
            <p:ph type="body" idx="1"/>
          </p:nvPr>
        </p:nvSpPr>
        <p:spPr>
          <a:xfrm>
            <a:off x="923958" y="4379901"/>
            <a:ext cx="5086284" cy="4148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9" name="Google Shape;229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2150"/>
            <a:ext cx="4610100" cy="3457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6:notes"/>
          <p:cNvSpPr txBox="1">
            <a:spLocks noGrp="1"/>
          </p:cNvSpPr>
          <p:nvPr>
            <p:ph type="body" idx="1"/>
          </p:nvPr>
        </p:nvSpPr>
        <p:spPr>
          <a:xfrm>
            <a:off x="923958" y="4379901"/>
            <a:ext cx="5086284" cy="4148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37" name="Google Shape;237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2150"/>
            <a:ext cx="4610100" cy="3457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17:notes"/>
          <p:cNvSpPr txBox="1">
            <a:spLocks noGrp="1"/>
          </p:cNvSpPr>
          <p:nvPr>
            <p:ph type="body" idx="1"/>
          </p:nvPr>
        </p:nvSpPr>
        <p:spPr>
          <a:xfrm>
            <a:off x="923958" y="4379901"/>
            <a:ext cx="5086284" cy="4148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45" name="Google Shape;245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2150"/>
            <a:ext cx="4610100" cy="3457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18:notes"/>
          <p:cNvSpPr txBox="1">
            <a:spLocks noGrp="1"/>
          </p:cNvSpPr>
          <p:nvPr>
            <p:ph type="body" idx="1"/>
          </p:nvPr>
        </p:nvSpPr>
        <p:spPr>
          <a:xfrm>
            <a:off x="923958" y="4379901"/>
            <a:ext cx="5086284" cy="4148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53" name="Google Shape;253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2150"/>
            <a:ext cx="4610100" cy="3457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:notes"/>
          <p:cNvSpPr txBox="1">
            <a:spLocks noGrp="1"/>
          </p:cNvSpPr>
          <p:nvPr>
            <p:ph type="body" idx="1"/>
          </p:nvPr>
        </p:nvSpPr>
        <p:spPr>
          <a:xfrm>
            <a:off x="923958" y="4379901"/>
            <a:ext cx="5086284" cy="4148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2" name="Google Shape;10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2150"/>
            <a:ext cx="4610100" cy="3457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20:notes"/>
          <p:cNvSpPr txBox="1">
            <a:spLocks noGrp="1"/>
          </p:cNvSpPr>
          <p:nvPr>
            <p:ph type="body" idx="1"/>
          </p:nvPr>
        </p:nvSpPr>
        <p:spPr>
          <a:xfrm>
            <a:off x="923958" y="4379901"/>
            <a:ext cx="5086284" cy="4148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61" name="Google Shape;261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2150"/>
            <a:ext cx="4610100" cy="3457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21:notes"/>
          <p:cNvSpPr txBox="1">
            <a:spLocks noGrp="1"/>
          </p:cNvSpPr>
          <p:nvPr>
            <p:ph type="body" idx="1"/>
          </p:nvPr>
        </p:nvSpPr>
        <p:spPr>
          <a:xfrm>
            <a:off x="923958" y="4379901"/>
            <a:ext cx="5086284" cy="4148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69" name="Google Shape;269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2150"/>
            <a:ext cx="4610100" cy="3457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22:notes"/>
          <p:cNvSpPr txBox="1">
            <a:spLocks noGrp="1"/>
          </p:cNvSpPr>
          <p:nvPr>
            <p:ph type="body" idx="1"/>
          </p:nvPr>
        </p:nvSpPr>
        <p:spPr>
          <a:xfrm>
            <a:off x="923958" y="4379901"/>
            <a:ext cx="5086284" cy="4148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7" name="Google Shape;277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2150"/>
            <a:ext cx="4610100" cy="3457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23:notes"/>
          <p:cNvSpPr txBox="1">
            <a:spLocks noGrp="1"/>
          </p:cNvSpPr>
          <p:nvPr>
            <p:ph type="body" idx="1"/>
          </p:nvPr>
        </p:nvSpPr>
        <p:spPr>
          <a:xfrm>
            <a:off x="923958" y="4379901"/>
            <a:ext cx="5086284" cy="4148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8" name="Google Shape;308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2150"/>
            <a:ext cx="4610100" cy="3457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/>
          <p:cNvSpPr txBox="1">
            <a:spLocks noGrp="1"/>
          </p:cNvSpPr>
          <p:nvPr>
            <p:ph type="body" idx="1"/>
          </p:nvPr>
        </p:nvSpPr>
        <p:spPr>
          <a:xfrm>
            <a:off x="923958" y="4379901"/>
            <a:ext cx="5086284" cy="4148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0" name="Google Shape;11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2150"/>
            <a:ext cx="4610100" cy="3457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/>
          <p:cNvSpPr txBox="1">
            <a:spLocks noGrp="1"/>
          </p:cNvSpPr>
          <p:nvPr>
            <p:ph type="body" idx="1"/>
          </p:nvPr>
        </p:nvSpPr>
        <p:spPr>
          <a:xfrm>
            <a:off x="923958" y="4379901"/>
            <a:ext cx="5086284" cy="4148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0" name="Google Shape;11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2150"/>
            <a:ext cx="4610100" cy="3457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9106362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4:notes"/>
          <p:cNvSpPr txBox="1">
            <a:spLocks noGrp="1"/>
          </p:cNvSpPr>
          <p:nvPr>
            <p:ph type="body" idx="1"/>
          </p:nvPr>
        </p:nvSpPr>
        <p:spPr>
          <a:xfrm>
            <a:off x="923958" y="4379901"/>
            <a:ext cx="5086284" cy="4148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5" name="Google Shape;13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2150"/>
            <a:ext cx="4610100" cy="3457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6:notes"/>
          <p:cNvSpPr txBox="1">
            <a:spLocks noGrp="1"/>
          </p:cNvSpPr>
          <p:nvPr>
            <p:ph type="body" idx="1"/>
          </p:nvPr>
        </p:nvSpPr>
        <p:spPr>
          <a:xfrm>
            <a:off x="923958" y="4379901"/>
            <a:ext cx="5086284" cy="4148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3" name="Google Shape;14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2150"/>
            <a:ext cx="4610100" cy="3457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7:notes"/>
          <p:cNvSpPr txBox="1">
            <a:spLocks noGrp="1"/>
          </p:cNvSpPr>
          <p:nvPr>
            <p:ph type="body" idx="1"/>
          </p:nvPr>
        </p:nvSpPr>
        <p:spPr>
          <a:xfrm>
            <a:off x="923958" y="4379901"/>
            <a:ext cx="5086284" cy="4148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5" name="Google Shape;15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2150"/>
            <a:ext cx="4610100" cy="3457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5:notes"/>
          <p:cNvSpPr txBox="1">
            <a:spLocks noGrp="1"/>
          </p:cNvSpPr>
          <p:nvPr>
            <p:ph type="body" idx="1"/>
          </p:nvPr>
        </p:nvSpPr>
        <p:spPr>
          <a:xfrm>
            <a:off x="923958" y="4379901"/>
            <a:ext cx="5086284" cy="4148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3" name="Google Shape;16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2150"/>
            <a:ext cx="4610100" cy="3457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8:notes"/>
          <p:cNvSpPr txBox="1">
            <a:spLocks noGrp="1"/>
          </p:cNvSpPr>
          <p:nvPr>
            <p:ph type="body" idx="1"/>
          </p:nvPr>
        </p:nvSpPr>
        <p:spPr>
          <a:xfrm>
            <a:off x="923958" y="4379901"/>
            <a:ext cx="5086284" cy="4148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2" name="Google Shape;17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2150"/>
            <a:ext cx="4610100" cy="3457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2"/>
          <p:cNvCxnSpPr/>
          <p:nvPr/>
        </p:nvCxnSpPr>
        <p:spPr>
          <a:xfrm>
            <a:off x="762000" y="1295400"/>
            <a:ext cx="7543800" cy="0"/>
          </a:xfrm>
          <a:prstGeom prst="straightConnector1">
            <a:avLst/>
          </a:prstGeom>
          <a:noFill/>
          <a:ln w="38100" cap="flat" cmpd="sng">
            <a:solidFill>
              <a:srgbClr val="80008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" name="Google Shape;18;p32"/>
          <p:cNvCxnSpPr/>
          <p:nvPr/>
        </p:nvCxnSpPr>
        <p:spPr>
          <a:xfrm>
            <a:off x="762000" y="5791200"/>
            <a:ext cx="7543800" cy="0"/>
          </a:xfrm>
          <a:prstGeom prst="straightConnector1">
            <a:avLst/>
          </a:prstGeom>
          <a:noFill/>
          <a:ln w="38100" cap="flat" cmpd="sng">
            <a:solidFill>
              <a:srgbClr val="80008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9" name="Google Shape;19;p32"/>
          <p:cNvSpPr txBox="1">
            <a:spLocks noGrp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00080"/>
              </a:buClr>
              <a:buSzPts val="2400"/>
              <a:buFont typeface="Arial"/>
              <a:buNone/>
              <a:defRPr>
                <a:solidFill>
                  <a:srgbClr val="800080"/>
                </a:solidFill>
              </a:defRPr>
            </a:lvl1pPr>
            <a:lvl2pPr lvl="1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lvl="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lvl="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lvl="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lvl="6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lvl="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lvl="8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1" name="Google Shape;21;p32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00080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en-US" dirty="0"/>
          </a:p>
        </p:txBody>
      </p:sp>
      <p:sp>
        <p:nvSpPr>
          <p:cNvPr id="22" name="Google Shape;22;p3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00080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UW CSE 331 Winter 2020</a:t>
            </a:r>
            <a:endParaRPr lang="en-US" dirty="0"/>
          </a:p>
        </p:txBody>
      </p:sp>
      <p:sp>
        <p:nvSpPr>
          <p:cNvPr id="23" name="Google Shape;23;p3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41"/>
          <p:cNvSpPr txBox="1"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41"/>
          <p:cNvSpPr txBox="1">
            <a:spLocks noGrp="1"/>
          </p:cNvSpPr>
          <p:nvPr>
            <p:ph type="body" idx="1"/>
          </p:nvPr>
        </p:nvSpPr>
        <p:spPr>
          <a:xfrm rot="5400000">
            <a:off x="2324100" y="-38100"/>
            <a:ext cx="44958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78" name="Google Shape;78;p41"/>
          <p:cNvSpPr txBox="1">
            <a:spLocks noGrp="1"/>
          </p:cNvSpPr>
          <p:nvPr>
            <p:ph type="dt" idx="10"/>
          </p:nvPr>
        </p:nvSpPr>
        <p:spPr>
          <a:xfrm>
            <a:off x="6858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41"/>
          <p:cNvSpPr txBox="1">
            <a:spLocks noGrp="1"/>
          </p:cNvSpPr>
          <p:nvPr>
            <p:ph type="ftr" idx="11"/>
          </p:nvPr>
        </p:nvSpPr>
        <p:spPr>
          <a:xfrm>
            <a:off x="2895600" y="6400800"/>
            <a:ext cx="3429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UW CSE 331 Winter 2020</a:t>
            </a:r>
            <a:endParaRPr/>
          </a:p>
        </p:txBody>
      </p:sp>
      <p:sp>
        <p:nvSpPr>
          <p:cNvPr id="80" name="Google Shape;80;p41"/>
          <p:cNvSpPr txBox="1">
            <a:spLocks noGrp="1"/>
          </p:cNvSpPr>
          <p:nvPr>
            <p:ph type="sldNum" idx="12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2"/>
          <p:cNvSpPr txBox="1">
            <a:spLocks noGrp="1"/>
          </p:cNvSpPr>
          <p:nvPr>
            <p:ph type="title"/>
          </p:nvPr>
        </p:nvSpPr>
        <p:spPr>
          <a:xfrm rot="5400000">
            <a:off x="4591050" y="2228850"/>
            <a:ext cx="579120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42"/>
          <p:cNvSpPr txBox="1">
            <a:spLocks noGrp="1"/>
          </p:cNvSpPr>
          <p:nvPr>
            <p:ph type="body" idx="1"/>
          </p:nvPr>
        </p:nvSpPr>
        <p:spPr>
          <a:xfrm rot="5400000">
            <a:off x="628650" y="361950"/>
            <a:ext cx="579120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84" name="Google Shape;84;p42"/>
          <p:cNvSpPr txBox="1">
            <a:spLocks noGrp="1"/>
          </p:cNvSpPr>
          <p:nvPr>
            <p:ph type="dt" idx="10"/>
          </p:nvPr>
        </p:nvSpPr>
        <p:spPr>
          <a:xfrm>
            <a:off x="6858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42"/>
          <p:cNvSpPr txBox="1">
            <a:spLocks noGrp="1"/>
          </p:cNvSpPr>
          <p:nvPr>
            <p:ph type="ftr" idx="11"/>
          </p:nvPr>
        </p:nvSpPr>
        <p:spPr>
          <a:xfrm>
            <a:off x="2895600" y="6400800"/>
            <a:ext cx="3429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UW CSE 331 Winter 2020</a:t>
            </a:r>
            <a:endParaRPr/>
          </a:p>
        </p:txBody>
      </p:sp>
      <p:sp>
        <p:nvSpPr>
          <p:cNvPr id="86" name="Google Shape;86;p42"/>
          <p:cNvSpPr txBox="1">
            <a:spLocks noGrp="1"/>
          </p:cNvSpPr>
          <p:nvPr>
            <p:ph type="sldNum" idx="12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2 Content over Text" type="twoObjOverTx">
  <p:cSld name="TWO_OBJECTS_OVER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43"/>
          <p:cNvSpPr txBox="1">
            <a:spLocks noGrp="1"/>
          </p:cNvSpPr>
          <p:nvPr>
            <p:ph type="title"/>
          </p:nvPr>
        </p:nvSpPr>
        <p:spPr>
          <a:xfrm>
            <a:off x="0" y="14396"/>
            <a:ext cx="9122394" cy="846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43"/>
          <p:cNvSpPr txBox="1">
            <a:spLocks noGrp="1"/>
          </p:cNvSpPr>
          <p:nvPr>
            <p:ph type="body" idx="1"/>
          </p:nvPr>
        </p:nvSpPr>
        <p:spPr>
          <a:xfrm>
            <a:off x="671252" y="1451063"/>
            <a:ext cx="3834488" cy="2317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90" name="Google Shape;90;p43"/>
          <p:cNvSpPr txBox="1">
            <a:spLocks noGrp="1"/>
          </p:cNvSpPr>
          <p:nvPr>
            <p:ph type="body" idx="2"/>
          </p:nvPr>
        </p:nvSpPr>
        <p:spPr>
          <a:xfrm>
            <a:off x="4644023" y="1451063"/>
            <a:ext cx="3834488" cy="2317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91" name="Google Shape;91;p43"/>
          <p:cNvSpPr txBox="1">
            <a:spLocks noGrp="1"/>
          </p:cNvSpPr>
          <p:nvPr>
            <p:ph type="body" idx="3"/>
          </p:nvPr>
        </p:nvSpPr>
        <p:spPr>
          <a:xfrm>
            <a:off x="671251" y="3906930"/>
            <a:ext cx="7807259" cy="2317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33"/>
          <p:cNvSpPr txBox="1"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3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7" name="Google Shape;27;p33"/>
          <p:cNvSpPr txBox="1">
            <a:spLocks noGrp="1"/>
          </p:cNvSpPr>
          <p:nvPr>
            <p:ph type="dt" idx="10"/>
          </p:nvPr>
        </p:nvSpPr>
        <p:spPr>
          <a:xfrm>
            <a:off x="6858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33"/>
          <p:cNvSpPr txBox="1">
            <a:spLocks noGrp="1"/>
          </p:cNvSpPr>
          <p:nvPr>
            <p:ph type="ftr" idx="11"/>
          </p:nvPr>
        </p:nvSpPr>
        <p:spPr>
          <a:xfrm>
            <a:off x="2895600" y="6400800"/>
            <a:ext cx="3429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UW CSE 331 Winter 2020</a:t>
            </a:r>
            <a:endParaRPr/>
          </a:p>
        </p:txBody>
      </p:sp>
      <p:sp>
        <p:nvSpPr>
          <p:cNvPr id="29" name="Google Shape;29;p33"/>
          <p:cNvSpPr txBox="1">
            <a:spLocks noGrp="1"/>
          </p:cNvSpPr>
          <p:nvPr>
            <p:ph type="sldNum" idx="12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34"/>
          <p:cNvSpPr txBox="1"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34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3810000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33" name="Google Shape;33;p34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3810000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34" name="Google Shape;34;p34"/>
          <p:cNvSpPr txBox="1">
            <a:spLocks noGrp="1"/>
          </p:cNvSpPr>
          <p:nvPr>
            <p:ph type="dt" idx="10"/>
          </p:nvPr>
        </p:nvSpPr>
        <p:spPr>
          <a:xfrm>
            <a:off x="6858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4"/>
          <p:cNvSpPr txBox="1">
            <a:spLocks noGrp="1"/>
          </p:cNvSpPr>
          <p:nvPr>
            <p:ph type="ftr" idx="11"/>
          </p:nvPr>
        </p:nvSpPr>
        <p:spPr>
          <a:xfrm>
            <a:off x="2895600" y="6400800"/>
            <a:ext cx="3429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UW CSE 331 Winter 2020</a:t>
            </a:r>
            <a:endParaRPr/>
          </a:p>
        </p:txBody>
      </p:sp>
      <p:sp>
        <p:nvSpPr>
          <p:cNvPr id="36" name="Google Shape;36;p34"/>
          <p:cNvSpPr txBox="1">
            <a:spLocks noGrp="1"/>
          </p:cNvSpPr>
          <p:nvPr>
            <p:ph type="sldNum" idx="12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40" name="Google Shape;40;p35"/>
          <p:cNvSpPr txBox="1">
            <a:spLocks noGrp="1"/>
          </p:cNvSpPr>
          <p:nvPr>
            <p:ph type="dt" idx="10"/>
          </p:nvPr>
        </p:nvSpPr>
        <p:spPr>
          <a:xfrm>
            <a:off x="6858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35"/>
          <p:cNvSpPr txBox="1">
            <a:spLocks noGrp="1"/>
          </p:cNvSpPr>
          <p:nvPr>
            <p:ph type="ftr" idx="11"/>
          </p:nvPr>
        </p:nvSpPr>
        <p:spPr>
          <a:xfrm>
            <a:off x="2895600" y="6400800"/>
            <a:ext cx="3429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UW CSE 331 Winter 2020</a:t>
            </a:r>
            <a:endParaRPr/>
          </a:p>
        </p:txBody>
      </p:sp>
      <p:sp>
        <p:nvSpPr>
          <p:cNvPr id="42" name="Google Shape;42;p35"/>
          <p:cNvSpPr txBox="1">
            <a:spLocks noGrp="1"/>
          </p:cNvSpPr>
          <p:nvPr>
            <p:ph type="sldNum" idx="12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3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3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Google Shape;46;p3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47" name="Google Shape;47;p3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3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49" name="Google Shape;49;p36"/>
          <p:cNvSpPr txBox="1">
            <a:spLocks noGrp="1"/>
          </p:cNvSpPr>
          <p:nvPr>
            <p:ph type="dt" idx="10"/>
          </p:nvPr>
        </p:nvSpPr>
        <p:spPr>
          <a:xfrm>
            <a:off x="6858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36"/>
          <p:cNvSpPr txBox="1">
            <a:spLocks noGrp="1"/>
          </p:cNvSpPr>
          <p:nvPr>
            <p:ph type="ftr" idx="11"/>
          </p:nvPr>
        </p:nvSpPr>
        <p:spPr>
          <a:xfrm>
            <a:off x="2895600" y="6400800"/>
            <a:ext cx="3429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UW CSE 331 Winter 2020</a:t>
            </a:r>
            <a:endParaRPr/>
          </a:p>
        </p:txBody>
      </p:sp>
      <p:sp>
        <p:nvSpPr>
          <p:cNvPr id="51" name="Google Shape;51;p36"/>
          <p:cNvSpPr txBox="1">
            <a:spLocks noGrp="1"/>
          </p:cNvSpPr>
          <p:nvPr>
            <p:ph type="sldNum" idx="12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37"/>
          <p:cNvSpPr txBox="1"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37"/>
          <p:cNvSpPr txBox="1">
            <a:spLocks noGrp="1"/>
          </p:cNvSpPr>
          <p:nvPr>
            <p:ph type="dt" idx="10"/>
          </p:nvPr>
        </p:nvSpPr>
        <p:spPr>
          <a:xfrm>
            <a:off x="6858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37"/>
          <p:cNvSpPr txBox="1">
            <a:spLocks noGrp="1"/>
          </p:cNvSpPr>
          <p:nvPr>
            <p:ph type="ftr" idx="11"/>
          </p:nvPr>
        </p:nvSpPr>
        <p:spPr>
          <a:xfrm>
            <a:off x="2895600" y="6400800"/>
            <a:ext cx="3429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UW CSE 331 Winter 2020</a:t>
            </a:r>
            <a:endParaRPr/>
          </a:p>
        </p:txBody>
      </p:sp>
      <p:sp>
        <p:nvSpPr>
          <p:cNvPr id="56" name="Google Shape;56;p37"/>
          <p:cNvSpPr txBox="1">
            <a:spLocks noGrp="1"/>
          </p:cNvSpPr>
          <p:nvPr>
            <p:ph type="sldNum" idx="12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38"/>
          <p:cNvSpPr txBox="1">
            <a:spLocks noGrp="1"/>
          </p:cNvSpPr>
          <p:nvPr>
            <p:ph type="dt" idx="10"/>
          </p:nvPr>
        </p:nvSpPr>
        <p:spPr>
          <a:xfrm>
            <a:off x="6858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38"/>
          <p:cNvSpPr txBox="1">
            <a:spLocks noGrp="1"/>
          </p:cNvSpPr>
          <p:nvPr>
            <p:ph type="ftr" idx="11"/>
          </p:nvPr>
        </p:nvSpPr>
        <p:spPr>
          <a:xfrm>
            <a:off x="2895600" y="6400800"/>
            <a:ext cx="3429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UW CSE 331 Winter 2020</a:t>
            </a:r>
            <a:endParaRPr/>
          </a:p>
        </p:txBody>
      </p:sp>
      <p:sp>
        <p:nvSpPr>
          <p:cNvPr id="60" name="Google Shape;60;p38"/>
          <p:cNvSpPr txBox="1">
            <a:spLocks noGrp="1"/>
          </p:cNvSpPr>
          <p:nvPr>
            <p:ph type="sldNum" idx="12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64" name="Google Shape;64;p3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39"/>
          <p:cNvSpPr txBox="1">
            <a:spLocks noGrp="1"/>
          </p:cNvSpPr>
          <p:nvPr>
            <p:ph type="dt" idx="10"/>
          </p:nvPr>
        </p:nvSpPr>
        <p:spPr>
          <a:xfrm>
            <a:off x="6858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39"/>
          <p:cNvSpPr txBox="1">
            <a:spLocks noGrp="1"/>
          </p:cNvSpPr>
          <p:nvPr>
            <p:ph type="ftr" idx="11"/>
          </p:nvPr>
        </p:nvSpPr>
        <p:spPr>
          <a:xfrm>
            <a:off x="2895600" y="6400800"/>
            <a:ext cx="3429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UW CSE 331 Winter 2020</a:t>
            </a:r>
            <a:endParaRPr/>
          </a:p>
        </p:txBody>
      </p:sp>
      <p:sp>
        <p:nvSpPr>
          <p:cNvPr id="67" name="Google Shape;67;p39"/>
          <p:cNvSpPr txBox="1">
            <a:spLocks noGrp="1"/>
          </p:cNvSpPr>
          <p:nvPr>
            <p:ph type="sldNum" idx="12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4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1" name="Google Shape;71;p4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72" name="Google Shape;72;p40"/>
          <p:cNvSpPr txBox="1">
            <a:spLocks noGrp="1"/>
          </p:cNvSpPr>
          <p:nvPr>
            <p:ph type="dt" idx="10"/>
          </p:nvPr>
        </p:nvSpPr>
        <p:spPr>
          <a:xfrm>
            <a:off x="6858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40"/>
          <p:cNvSpPr txBox="1">
            <a:spLocks noGrp="1"/>
          </p:cNvSpPr>
          <p:nvPr>
            <p:ph type="ftr" idx="11"/>
          </p:nvPr>
        </p:nvSpPr>
        <p:spPr>
          <a:xfrm>
            <a:off x="2895600" y="6400800"/>
            <a:ext cx="3429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UW CSE 331 Winter 2020</a:t>
            </a:r>
            <a:endParaRPr/>
          </a:p>
        </p:txBody>
      </p:sp>
      <p:sp>
        <p:nvSpPr>
          <p:cNvPr id="74" name="Google Shape;74;p40"/>
          <p:cNvSpPr txBox="1">
            <a:spLocks noGrp="1"/>
          </p:cNvSpPr>
          <p:nvPr>
            <p:ph type="sldNum" idx="12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1"/>
          <p:cNvSpPr txBox="1"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0" i="0" u="none" strike="noStrike" cap="none">
                <a:solidFill>
                  <a:srgbClr val="80008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0" i="0" u="none" strike="noStrike" cap="none">
                <a:solidFill>
                  <a:srgbClr val="80008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0" i="0" u="none" strike="noStrike" cap="none">
                <a:solidFill>
                  <a:srgbClr val="80008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0" i="0" u="none" strike="noStrike" cap="none">
                <a:solidFill>
                  <a:srgbClr val="80008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0" i="0" u="none" strike="noStrike" cap="none">
                <a:solidFill>
                  <a:srgbClr val="80008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0" i="0" u="none" strike="noStrike" cap="none">
                <a:solidFill>
                  <a:srgbClr val="80008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0" i="0" u="none" strike="noStrike" cap="none">
                <a:solidFill>
                  <a:srgbClr val="80008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0" i="0" u="none" strike="noStrike" cap="none">
                <a:solidFill>
                  <a:srgbClr val="80008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0" i="0" u="none" strike="noStrike" cap="none">
                <a:solidFill>
                  <a:srgbClr val="80008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31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31"/>
          <p:cNvSpPr txBox="1">
            <a:spLocks noGrp="1"/>
          </p:cNvSpPr>
          <p:nvPr>
            <p:ph type="dt" idx="10"/>
          </p:nvPr>
        </p:nvSpPr>
        <p:spPr>
          <a:xfrm>
            <a:off x="6858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" name="Google Shape;13;p31"/>
          <p:cNvSpPr txBox="1">
            <a:spLocks noGrp="1"/>
          </p:cNvSpPr>
          <p:nvPr>
            <p:ph type="ftr" idx="11"/>
          </p:nvPr>
        </p:nvSpPr>
        <p:spPr>
          <a:xfrm>
            <a:off x="2895600" y="6400800"/>
            <a:ext cx="3429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UW CSE 331 Winter 2020</a:t>
            </a:r>
            <a:endParaRPr/>
          </a:p>
        </p:txBody>
      </p:sp>
      <p:sp>
        <p:nvSpPr>
          <p:cNvPr id="14" name="Google Shape;14;p31"/>
          <p:cNvSpPr txBox="1">
            <a:spLocks noGrp="1"/>
          </p:cNvSpPr>
          <p:nvPr>
            <p:ph type="sldNum" idx="12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5" name="Google Shape;15;p31"/>
          <p:cNvCxnSpPr/>
          <p:nvPr/>
        </p:nvCxnSpPr>
        <p:spPr>
          <a:xfrm>
            <a:off x="762000" y="1295400"/>
            <a:ext cx="7543800" cy="0"/>
          </a:xfrm>
          <a:prstGeom prst="straightConnector1">
            <a:avLst/>
          </a:prstGeom>
          <a:noFill/>
          <a:ln w="38100" cap="flat" cmpd="sng">
            <a:solidFill>
              <a:srgbClr val="800080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"/>
          <p:cNvSpPr txBox="1">
            <a:spLocks noGrp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CSE 331</a:t>
            </a:r>
            <a:br>
              <a:rPr lang="en-US"/>
            </a:br>
            <a:r>
              <a:rPr lang="en-US"/>
              <a:t>Software Design &amp; Implementation</a:t>
            </a:r>
            <a:endParaRPr/>
          </a:p>
        </p:txBody>
      </p:sp>
      <p:sp>
        <p:nvSpPr>
          <p:cNvPr id="97" name="Google Shape;97;p1"/>
          <p:cNvSpPr txBox="1">
            <a:spLocks noGrp="1"/>
          </p:cNvSpPr>
          <p:nvPr>
            <p:ph type="subTitle" idx="1"/>
          </p:nvPr>
        </p:nvSpPr>
        <p:spPr>
          <a:xfrm>
            <a:off x="590550" y="3886200"/>
            <a:ext cx="79629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80"/>
              </a:buClr>
              <a:buSzPts val="2400"/>
              <a:buFont typeface="Arial"/>
              <a:buNone/>
            </a:pPr>
            <a:r>
              <a:rPr lang="en-US" dirty="0"/>
              <a:t>Andrew Gies</a:t>
            </a:r>
            <a:endParaRPr dirty="0"/>
          </a:p>
          <a:p>
            <a:pPr marL="0" lvl="0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00080"/>
              </a:buClr>
              <a:buSzPts val="2400"/>
              <a:buFont typeface="Arial"/>
              <a:buNone/>
            </a:pPr>
            <a:r>
              <a:rPr lang="en-US" dirty="0"/>
              <a:t>Winter 2020</a:t>
            </a:r>
            <a:endParaRPr dirty="0"/>
          </a:p>
          <a:p>
            <a:pPr marL="0" lvl="0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00080"/>
              </a:buClr>
              <a:buSzPts val="2400"/>
              <a:buFont typeface="Arial"/>
              <a:buNone/>
            </a:pPr>
            <a:r>
              <a:rPr lang="en-US" dirty="0"/>
              <a:t>React Overview</a:t>
            </a:r>
            <a:endParaRPr dirty="0"/>
          </a:p>
        </p:txBody>
      </p:sp>
      <p:sp>
        <p:nvSpPr>
          <p:cNvPr id="98" name="Google Shape;98;p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>
                <a:solidFill>
                  <a:srgbClr val="800080"/>
                </a:solidFill>
              </a:rPr>
              <a:t>UW CSE 331 Winter 2020</a:t>
            </a:r>
            <a:endParaRPr dirty="0"/>
          </a:p>
        </p:txBody>
      </p:sp>
      <p:sp>
        <p:nvSpPr>
          <p:cNvPr id="99" name="Google Shape;99;p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>
                <a:solidFill>
                  <a:srgbClr val="800080"/>
                </a:solidFill>
              </a:rPr>
              <a:t>1</a:t>
            </a:fld>
            <a:endParaRPr>
              <a:solidFill>
                <a:srgbClr val="80008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9"/>
          <p:cNvSpPr txBox="1"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Making the Jump to React</a:t>
            </a:r>
            <a:endParaRPr/>
          </a:p>
        </p:txBody>
      </p:sp>
      <p:sp>
        <p:nvSpPr>
          <p:cNvPr id="183" name="Google Shape;183;p9"/>
          <p:cNvSpPr txBox="1">
            <a:spLocks noGrp="1"/>
          </p:cNvSpPr>
          <p:nvPr>
            <p:ph type="body" idx="1"/>
          </p:nvPr>
        </p:nvSpPr>
        <p:spPr>
          <a:xfrm>
            <a:off x="505125" y="1609900"/>
            <a:ext cx="8165400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 dirty="0"/>
              <a:t>Previously, we’ve been writing HTML, then using a small amount of JS to interact with it.</a:t>
            </a:r>
            <a:endParaRPr sz="2200" dirty="0"/>
          </a:p>
          <a:p>
            <a: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 dirty="0"/>
              <a:t>In React: Write mostly JS, which is responsible for dynamically generating the HTML on-the-fly.</a:t>
            </a:r>
            <a:endParaRPr sz="2200" dirty="0"/>
          </a:p>
          <a:p>
            <a:pPr marL="914400" marR="0" lvl="1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–"/>
            </a:pPr>
            <a:r>
              <a:rPr lang="en-US" sz="2200" dirty="0"/>
              <a:t>Fundamentally different way of thinking about websites.</a:t>
            </a:r>
            <a:endParaRPr sz="2200" dirty="0"/>
          </a:p>
          <a:p>
            <a:pPr marL="914400" marR="0" lvl="1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–"/>
            </a:pPr>
            <a:r>
              <a:rPr lang="en-US" sz="2200" dirty="0"/>
              <a:t>Allows code reuse (more or less impossible in HTML)</a:t>
            </a:r>
            <a:endParaRPr sz="2200" dirty="0"/>
          </a:p>
          <a:p>
            <a:pPr marL="914400" marR="0" lvl="1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–"/>
            </a:pPr>
            <a:r>
              <a:rPr lang="en-US" sz="2200" dirty="0"/>
              <a:t>Improves modularity.</a:t>
            </a:r>
            <a:endParaRPr sz="2200" dirty="0"/>
          </a:p>
          <a:p>
            <a:pPr marL="914400" marR="0" lvl="1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–"/>
            </a:pPr>
            <a:r>
              <a:rPr lang="en-US" sz="2200" dirty="0"/>
              <a:t>Designed to reduce coupling, increase cohesion. (Yay!)</a:t>
            </a:r>
            <a:endParaRPr sz="2200" dirty="0"/>
          </a:p>
          <a:p>
            <a: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 dirty="0"/>
              <a:t>Code looks different than what we’ve seen so far.</a:t>
            </a:r>
            <a:endParaRPr sz="2200" dirty="0"/>
          </a:p>
        </p:txBody>
      </p:sp>
      <p:sp>
        <p:nvSpPr>
          <p:cNvPr id="184" name="Google Shape;184;p9"/>
          <p:cNvSpPr txBox="1">
            <a:spLocks noGrp="1"/>
          </p:cNvSpPr>
          <p:nvPr>
            <p:ph type="ftr" idx="11"/>
          </p:nvPr>
        </p:nvSpPr>
        <p:spPr>
          <a:xfrm>
            <a:off x="2895600" y="6400800"/>
            <a:ext cx="3429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UW CSE 331 Winter 2020</a:t>
            </a:r>
            <a:endParaRPr dirty="0"/>
          </a:p>
        </p:txBody>
      </p:sp>
      <p:sp>
        <p:nvSpPr>
          <p:cNvPr id="185" name="Google Shape;185;p9"/>
          <p:cNvSpPr txBox="1">
            <a:spLocks noGrp="1"/>
          </p:cNvSpPr>
          <p:nvPr>
            <p:ph type="sldNum" idx="12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0"/>
          <p:cNvSpPr txBox="1"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Starting React Theory</a:t>
            </a:r>
            <a:endParaRPr/>
          </a:p>
        </p:txBody>
      </p:sp>
      <p:sp>
        <p:nvSpPr>
          <p:cNvPr id="191" name="Google Shape;191;p10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68300" algn="l" rtl="0">
              <a:lnSpc>
                <a:spcPct val="100000"/>
              </a:lnSpc>
              <a:spcBef>
                <a:spcPts val="336"/>
              </a:spcBef>
              <a:spcAft>
                <a:spcPts val="0"/>
              </a:spcAft>
              <a:buSzPts val="2200"/>
              <a:buChar char="•"/>
            </a:pPr>
            <a:r>
              <a:rPr lang="en-US" sz="2200" dirty="0"/>
              <a:t>The webpage is made up of </a:t>
            </a:r>
            <a:r>
              <a:rPr lang="en-US" sz="2200" i="1" dirty="0"/>
              <a:t>Components</a:t>
            </a:r>
            <a:r>
              <a:rPr lang="en-US" sz="2200" dirty="0"/>
              <a:t>: these act like fancy tags:</a:t>
            </a:r>
            <a:endParaRPr sz="2200" dirty="0"/>
          </a:p>
          <a:p>
            <a:pPr marL="914400" lvl="1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–"/>
            </a:pPr>
            <a:r>
              <a:rPr lang="en-US" sz="2200" dirty="0"/>
              <a:t>Can contain other components</a:t>
            </a:r>
            <a:endParaRPr sz="2200" dirty="0"/>
          </a:p>
          <a:p>
            <a:pPr marL="914400" lvl="1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–"/>
            </a:pPr>
            <a:r>
              <a:rPr lang="en-US" sz="2200" dirty="0"/>
              <a:t>Have attribute-like things (slightly different, we’ll see later how they work).</a:t>
            </a:r>
            <a:endParaRPr sz="2200" dirty="0"/>
          </a:p>
          <a:p>
            <a:pPr marL="914400" lvl="1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–"/>
            </a:pPr>
            <a:r>
              <a:rPr lang="en-US" sz="2200" dirty="0"/>
              <a:t>Can also contain all kinds of JS code and application data (this is the powerful thing about components).</a:t>
            </a:r>
            <a:endParaRPr sz="2200" dirty="0"/>
          </a:p>
          <a:p>
            <a:pPr marL="914400" lvl="1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–"/>
            </a:pPr>
            <a:r>
              <a:rPr lang="en-US" sz="2200" dirty="0"/>
              <a:t>Decides what it “looks like” when actually placed on the webpage.</a:t>
            </a:r>
            <a:endParaRPr sz="2200" dirty="0"/>
          </a:p>
          <a:p>
            <a:pPr marL="1371600" lvl="2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 dirty="0"/>
              <a:t>Expressed in terms of other components and regular HTML tags.</a:t>
            </a:r>
            <a:endParaRPr sz="2200" dirty="0"/>
          </a:p>
          <a:p>
            <a:pPr marL="45720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 dirty="0"/>
              <a:t>Create a component by creating a JS class that extends the </a:t>
            </a:r>
            <a:r>
              <a:rPr lang="en-US" sz="2200" dirty="0">
                <a:latin typeface="Courier New"/>
                <a:ea typeface="Courier New"/>
                <a:cs typeface="Courier New"/>
                <a:sym typeface="Courier New"/>
              </a:rPr>
              <a:t>Component</a:t>
            </a:r>
            <a:r>
              <a:rPr lang="en-US" sz="2200" dirty="0"/>
              <a:t> class (provided by React)</a:t>
            </a:r>
            <a:endParaRPr sz="2200" dirty="0"/>
          </a:p>
        </p:txBody>
      </p:sp>
      <p:sp>
        <p:nvSpPr>
          <p:cNvPr id="192" name="Google Shape;192;p10"/>
          <p:cNvSpPr txBox="1">
            <a:spLocks noGrp="1"/>
          </p:cNvSpPr>
          <p:nvPr>
            <p:ph type="ftr" idx="11"/>
          </p:nvPr>
        </p:nvSpPr>
        <p:spPr>
          <a:xfrm>
            <a:off x="2895600" y="6400800"/>
            <a:ext cx="3429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UW CSE 331 Winter 2020</a:t>
            </a:r>
            <a:endParaRPr dirty="0"/>
          </a:p>
        </p:txBody>
      </p:sp>
      <p:sp>
        <p:nvSpPr>
          <p:cNvPr id="193" name="Google Shape;193;p10"/>
          <p:cNvSpPr txBox="1">
            <a:spLocks noGrp="1"/>
          </p:cNvSpPr>
          <p:nvPr>
            <p:ph type="sldNum" idx="12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2"/>
          <p:cNvSpPr txBox="1"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Basics of JSX</a:t>
            </a:r>
            <a:endParaRPr/>
          </a:p>
        </p:txBody>
      </p:sp>
      <p:sp>
        <p:nvSpPr>
          <p:cNvPr id="207" name="Google Shape;207;p12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777240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68300" algn="l" rtl="0">
              <a:lnSpc>
                <a:spcPct val="90000"/>
              </a:lnSpc>
              <a:spcBef>
                <a:spcPts val="444"/>
              </a:spcBef>
              <a:spcAft>
                <a:spcPts val="0"/>
              </a:spcAft>
              <a:buSzPts val="2200"/>
              <a:buChar char="•"/>
            </a:pPr>
            <a:r>
              <a:rPr lang="en-US" sz="2200" dirty="0"/>
              <a:t>Write HTML tags directly inside the JS code - can be treated like JS objects and put in variables, passed to functions, etc...</a:t>
            </a:r>
            <a:endParaRPr sz="2200" dirty="0"/>
          </a:p>
          <a:p>
            <a:pPr marL="457200" lvl="0" indent="-3683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 dirty="0"/>
              <a:t>Inside the “HTML”, use curly braces to switch back to </a:t>
            </a:r>
            <a:r>
              <a:rPr lang="en-US" sz="2200" dirty="0" err="1"/>
              <a:t>Javascript</a:t>
            </a:r>
            <a:r>
              <a:rPr lang="en-US" sz="2200" dirty="0"/>
              <a:t> - can write any expression, the value is replaced into the HTML:</a:t>
            </a:r>
          </a:p>
          <a:p>
            <a:pPr marL="457200" lvl="0" indent="-3683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 dirty="0"/>
              <a:t>Converted to regular JS and HTML at 'compile time' – before it's sent to the browser.</a:t>
            </a:r>
            <a:endParaRPr sz="2200" dirty="0"/>
          </a:p>
          <a:p>
            <a:pPr marL="0" lvl="0" indent="0" algn="l" rtl="0">
              <a:lnSpc>
                <a:spcPct val="90000"/>
              </a:lnSpc>
              <a:spcBef>
                <a:spcPts val="444"/>
              </a:spcBef>
              <a:spcAft>
                <a:spcPts val="0"/>
              </a:spcAft>
              <a:buSzPts val="1800"/>
              <a:buNone/>
            </a:pPr>
            <a:endParaRPr sz="2200" dirty="0"/>
          </a:p>
          <a:p>
            <a:pPr marL="0" lvl="0" indent="0" algn="l" rtl="0">
              <a:lnSpc>
                <a:spcPct val="90000"/>
              </a:lnSpc>
              <a:spcBef>
                <a:spcPts val="444"/>
              </a:spcBef>
              <a:spcAft>
                <a:spcPts val="0"/>
              </a:spcAft>
              <a:buSzPts val="1800"/>
              <a:buNone/>
            </a:pPr>
            <a:r>
              <a:rPr lang="en-US" sz="2200" dirty="0">
                <a:latin typeface="Courier New"/>
                <a:ea typeface="Courier New"/>
                <a:cs typeface="Courier New"/>
                <a:sym typeface="Courier New"/>
              </a:rPr>
              <a:t>&lt;p&gt;The meaning of life is {6 * 7}.&lt;/p&gt;</a:t>
            </a:r>
            <a:endParaRPr sz="2200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90000"/>
              </a:lnSpc>
              <a:spcBef>
                <a:spcPts val="444"/>
              </a:spcBef>
              <a:spcAft>
                <a:spcPts val="0"/>
              </a:spcAft>
              <a:buSzPts val="1800"/>
              <a:buNone/>
            </a:pPr>
            <a:endParaRPr sz="2200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90000"/>
              </a:lnSpc>
              <a:spcBef>
                <a:spcPts val="444"/>
              </a:spcBef>
              <a:spcAft>
                <a:spcPts val="0"/>
              </a:spcAft>
              <a:buSzPts val="1800"/>
              <a:buNone/>
            </a:pPr>
            <a:r>
              <a:rPr lang="en-US" sz="2200" dirty="0">
                <a:latin typeface="Courier New"/>
                <a:ea typeface="Courier New"/>
                <a:cs typeface="Courier New"/>
                <a:sym typeface="Courier New"/>
              </a:rPr>
              <a:t>let </a:t>
            </a:r>
            <a:r>
              <a:rPr lang="en-US" sz="2200" dirty="0" err="1">
                <a:latin typeface="Courier New"/>
                <a:ea typeface="Courier New"/>
                <a:cs typeface="Courier New"/>
                <a:sym typeface="Courier New"/>
              </a:rPr>
              <a:t>idVariable</a:t>
            </a:r>
            <a:r>
              <a:rPr lang="en-US" sz="2200" dirty="0">
                <a:latin typeface="Courier New"/>
                <a:ea typeface="Courier New"/>
                <a:cs typeface="Courier New"/>
                <a:sym typeface="Courier New"/>
              </a:rPr>
              <a:t> = “paragraph-element”;</a:t>
            </a:r>
            <a:endParaRPr sz="2200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90000"/>
              </a:lnSpc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00" dirty="0">
                <a:latin typeface="Courier New"/>
                <a:ea typeface="Courier New"/>
                <a:cs typeface="Courier New"/>
                <a:sym typeface="Courier New"/>
              </a:rPr>
              <a:t>&lt;p id={</a:t>
            </a:r>
            <a:r>
              <a:rPr lang="en-US" sz="2200" dirty="0" err="1">
                <a:latin typeface="Courier New"/>
                <a:ea typeface="Courier New"/>
                <a:cs typeface="Courier New"/>
                <a:sym typeface="Courier New"/>
              </a:rPr>
              <a:t>idVariable</a:t>
            </a:r>
            <a:r>
              <a:rPr lang="en-US" sz="2200" dirty="0">
                <a:latin typeface="Courier New"/>
                <a:ea typeface="Courier New"/>
                <a:cs typeface="Courier New"/>
                <a:sym typeface="Courier New"/>
              </a:rPr>
              <a:t>}&gt;I'm a Paragraph!&lt;/p&gt;</a:t>
            </a:r>
            <a:endParaRPr sz="2200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08" name="Google Shape;208;p12"/>
          <p:cNvSpPr txBox="1">
            <a:spLocks noGrp="1"/>
          </p:cNvSpPr>
          <p:nvPr>
            <p:ph type="ftr" idx="11"/>
          </p:nvPr>
        </p:nvSpPr>
        <p:spPr>
          <a:xfrm>
            <a:off x="2895600" y="6400800"/>
            <a:ext cx="3429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UW CSE 331 Winter 2020</a:t>
            </a:r>
            <a:endParaRPr dirty="0"/>
          </a:p>
        </p:txBody>
      </p:sp>
      <p:sp>
        <p:nvSpPr>
          <p:cNvPr id="209" name="Google Shape;209;p12"/>
          <p:cNvSpPr txBox="1">
            <a:spLocks noGrp="1"/>
          </p:cNvSpPr>
          <p:nvPr>
            <p:ph type="sldNum" idx="12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1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683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•"/>
            </a:pPr>
            <a:r>
              <a:rPr lang="en-US" sz="2200" dirty="0"/>
              <a:t>A simple “Hello World” application in React</a:t>
            </a:r>
            <a:endParaRPr sz="2200" dirty="0"/>
          </a:p>
          <a:p>
            <a:pPr marL="914400" lvl="1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–"/>
            </a:pPr>
            <a:r>
              <a:rPr lang="en-US" sz="2200" dirty="0"/>
              <a:t>Demonstrates all the “starting” code required to get React up-and-running.</a:t>
            </a:r>
            <a:endParaRPr sz="2200" dirty="0"/>
          </a:p>
          <a:p>
            <a:pPr marL="914400" lvl="1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–"/>
            </a:pPr>
            <a:r>
              <a:rPr lang="en-US" sz="2200" dirty="0"/>
              <a:t>Uses </a:t>
            </a:r>
            <a:r>
              <a:rPr lang="en-US" sz="2200" dirty="0" err="1"/>
              <a:t>React’s</a:t>
            </a:r>
            <a:r>
              <a:rPr lang="en-US" sz="2200" dirty="0"/>
              <a:t> dialect of </a:t>
            </a:r>
            <a:r>
              <a:rPr lang="en-US" sz="2200" dirty="0" err="1"/>
              <a:t>Javascript</a:t>
            </a:r>
            <a:r>
              <a:rPr lang="en-US" sz="2200" dirty="0"/>
              <a:t> called JSX</a:t>
            </a:r>
            <a:endParaRPr sz="2200" dirty="0"/>
          </a:p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800"/>
              <a:buNone/>
            </a:pPr>
            <a:endParaRPr sz="2200" dirty="0"/>
          </a:p>
          <a:p>
            <a:pPr marL="457200" lvl="0" indent="-3683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•"/>
            </a:pPr>
            <a:r>
              <a:rPr lang="en-US" sz="2200" dirty="0"/>
              <a:t>React needs a “starting point” to work with when creating that application. We use </a:t>
            </a:r>
            <a:r>
              <a:rPr lang="en-US" sz="2200" dirty="0" err="1"/>
              <a:t>index.html</a:t>
            </a:r>
            <a:r>
              <a:rPr lang="en-US" sz="2200" dirty="0"/>
              <a:t> and </a:t>
            </a:r>
            <a:r>
              <a:rPr lang="en-US" sz="2200" dirty="0" err="1"/>
              <a:t>index.js</a:t>
            </a:r>
            <a:r>
              <a:rPr lang="en-US" sz="2200" dirty="0"/>
              <a:t> as that starting point.</a:t>
            </a:r>
            <a:endParaRPr sz="2200" dirty="0"/>
          </a:p>
          <a:p>
            <a:pPr marL="914400" lvl="1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–"/>
            </a:pPr>
            <a:r>
              <a:rPr lang="en-US" sz="2200" dirty="0"/>
              <a:t>“index” is traditionally used as the name of the starting point of any website. React looks for files with this name by default. (Like 'main' in Java)</a:t>
            </a:r>
            <a:endParaRPr sz="2200" dirty="0"/>
          </a:p>
          <a:p>
            <a:pPr marL="45720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 dirty="0"/>
              <a:t>The actual application traditionally starts in </a:t>
            </a:r>
            <a:r>
              <a:rPr lang="en-US" sz="2200" dirty="0" err="1"/>
              <a:t>App.js</a:t>
            </a:r>
            <a:endParaRPr sz="2200" dirty="0"/>
          </a:p>
        </p:txBody>
      </p:sp>
      <p:sp>
        <p:nvSpPr>
          <p:cNvPr id="199" name="Google Shape;199;p11"/>
          <p:cNvSpPr txBox="1">
            <a:spLocks noGrp="1"/>
          </p:cNvSpPr>
          <p:nvPr>
            <p:ph type="ftr" idx="11"/>
          </p:nvPr>
        </p:nvSpPr>
        <p:spPr>
          <a:xfrm>
            <a:off x="2895600" y="6400800"/>
            <a:ext cx="3429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UW CSE 331 Winter 2020</a:t>
            </a:r>
            <a:endParaRPr dirty="0"/>
          </a:p>
        </p:txBody>
      </p:sp>
      <p:sp>
        <p:nvSpPr>
          <p:cNvPr id="200" name="Google Shape;200;p11"/>
          <p:cNvSpPr txBox="1">
            <a:spLocks noGrp="1"/>
          </p:cNvSpPr>
          <p:nvPr>
            <p:ph type="sldNum" idx="12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  <p:sp>
        <p:nvSpPr>
          <p:cNvPr id="201" name="Google Shape;201;p11"/>
          <p:cNvSpPr txBox="1">
            <a:spLocks noGrp="1"/>
          </p:cNvSpPr>
          <p:nvPr>
            <p:ph type="title"/>
          </p:nvPr>
        </p:nvSpPr>
        <p:spPr>
          <a:xfrm>
            <a:off x="685800" y="84900"/>
            <a:ext cx="7772400" cy="136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600"/>
              <a:t>Example 3:</a:t>
            </a:r>
            <a:endParaRPr sz="16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React Boilerplate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3"/>
          <p:cNvSpPr txBox="1">
            <a:spLocks noGrp="1"/>
          </p:cNvSpPr>
          <p:nvPr>
            <p:ph type="body" idx="1"/>
          </p:nvPr>
        </p:nvSpPr>
        <p:spPr>
          <a:xfrm>
            <a:off x="685800" y="1394700"/>
            <a:ext cx="8001000" cy="470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800"/>
              <a:buNone/>
            </a:pPr>
            <a:r>
              <a:rPr lang="en-US" sz="2000"/>
              <a:t>Let’s convert our previous canvas code from Example 2 to use React! Step by step from Example 3:</a:t>
            </a:r>
            <a:endParaRPr sz="2000"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800"/>
              <a:buNone/>
            </a:pPr>
            <a:endParaRPr sz="1000"/>
          </a:p>
          <a:p>
            <a:pPr marL="457200" lvl="0" indent="-355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000"/>
              <a:buAutoNum type="arabicPeriod"/>
            </a:pPr>
            <a:r>
              <a:rPr lang="en-US" sz="2000"/>
              <a:t>Change the </a:t>
            </a:r>
            <a:r>
              <a:rPr lang="en-US" sz="2000">
                <a:latin typeface="Courier New"/>
                <a:ea typeface="Courier New"/>
                <a:cs typeface="Courier New"/>
                <a:sym typeface="Courier New"/>
              </a:rPr>
              <a:t>&lt;p&gt;</a:t>
            </a:r>
            <a:r>
              <a:rPr lang="en-US" sz="2000"/>
              <a:t> element to a </a:t>
            </a:r>
            <a:r>
              <a:rPr lang="en-US" sz="2000">
                <a:latin typeface="Courier New"/>
                <a:ea typeface="Courier New"/>
                <a:cs typeface="Courier New"/>
                <a:sym typeface="Courier New"/>
              </a:rPr>
              <a:t>&lt;canvas&gt;</a:t>
            </a:r>
            <a:endParaRPr sz="2000"/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-US" sz="2000"/>
              <a:t>Need to get a canvas object to draw like last time: different in React.</a:t>
            </a:r>
            <a:endParaRPr sz="2000"/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AutoNum type="alphaLcPeriod"/>
            </a:pPr>
            <a:r>
              <a:rPr lang="en-US" sz="2000"/>
              <a:t>It’s React’s job to manage the HTML for us, grabbing something with an ID defeats that purpose and can cause bugs.</a:t>
            </a:r>
            <a:endParaRPr sz="2000"/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AutoNum type="alphaLcPeriod"/>
            </a:pPr>
            <a:r>
              <a:rPr lang="en-US" sz="2000"/>
              <a:t>In React, we use “Ref” objects instead of ID strings, but they work similarly.</a:t>
            </a:r>
            <a:endParaRPr sz="2000"/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-US" sz="2000"/>
              <a:t>Write an </a:t>
            </a:r>
            <a:r>
              <a:rPr lang="en-US" sz="2000">
                <a:latin typeface="Courier New"/>
                <a:ea typeface="Courier New"/>
                <a:cs typeface="Courier New"/>
                <a:sym typeface="Courier New"/>
              </a:rPr>
              <a:t>updateCanvasImage()</a:t>
            </a:r>
            <a:r>
              <a:rPr lang="en-US" sz="2000"/>
              <a:t> method to draw a rectangle on the canvas like before.</a:t>
            </a:r>
            <a:endParaRPr sz="2000"/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-US" sz="2000"/>
              <a:t>Use </a:t>
            </a:r>
            <a:r>
              <a:rPr lang="en-US" sz="2000">
                <a:latin typeface="Courier New"/>
                <a:ea typeface="Courier New"/>
                <a:cs typeface="Courier New"/>
                <a:sym typeface="Courier New"/>
              </a:rPr>
              <a:t>componentDidMount()</a:t>
            </a:r>
            <a:r>
              <a:rPr lang="en-US" sz="2000"/>
              <a:t> to find out when React is ready for us to start drawing things, then call </a:t>
            </a:r>
            <a:r>
              <a:rPr lang="en-US" sz="2000">
                <a:latin typeface="Courier New"/>
                <a:ea typeface="Courier New"/>
                <a:cs typeface="Courier New"/>
                <a:sym typeface="Courier New"/>
              </a:rPr>
              <a:t>updateCanvasImage()</a:t>
            </a:r>
            <a:endParaRPr sz="2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15" name="Google Shape;215;p13"/>
          <p:cNvSpPr txBox="1">
            <a:spLocks noGrp="1"/>
          </p:cNvSpPr>
          <p:nvPr>
            <p:ph type="ftr" idx="11"/>
          </p:nvPr>
        </p:nvSpPr>
        <p:spPr>
          <a:xfrm>
            <a:off x="2895600" y="6400800"/>
            <a:ext cx="3429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UW CSE 331 Winter 2020</a:t>
            </a:r>
            <a:endParaRPr dirty="0"/>
          </a:p>
        </p:txBody>
      </p:sp>
      <p:sp>
        <p:nvSpPr>
          <p:cNvPr id="216" name="Google Shape;216;p13"/>
          <p:cNvSpPr txBox="1">
            <a:spLocks noGrp="1"/>
          </p:cNvSpPr>
          <p:nvPr>
            <p:ph type="sldNum" idx="12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  <p:sp>
        <p:nvSpPr>
          <p:cNvPr id="217" name="Google Shape;217;p13"/>
          <p:cNvSpPr txBox="1">
            <a:spLocks noGrp="1"/>
          </p:cNvSpPr>
          <p:nvPr>
            <p:ph type="title"/>
          </p:nvPr>
        </p:nvSpPr>
        <p:spPr>
          <a:xfrm>
            <a:off x="685800" y="84900"/>
            <a:ext cx="7772400" cy="136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600"/>
              <a:t>Example 4:</a:t>
            </a:r>
            <a:endParaRPr sz="16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React Canvas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4"/>
          <p:cNvSpPr txBox="1">
            <a:spLocks noGrp="1"/>
          </p:cNvSpPr>
          <p:nvPr>
            <p:ph type="body" idx="1"/>
          </p:nvPr>
        </p:nvSpPr>
        <p:spPr>
          <a:xfrm>
            <a:off x="685800" y="1524000"/>
            <a:ext cx="7772400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683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200"/>
              <a:buChar char="•"/>
            </a:pPr>
            <a:r>
              <a:rPr lang="en-US" sz="2200" dirty="0"/>
              <a:t>Each component is an instance of an object, so it can have whatever instance variables it wants.</a:t>
            </a:r>
            <a:endParaRPr sz="2200" dirty="0"/>
          </a:p>
          <a:p>
            <a:pPr marL="45720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 dirty="0"/>
              <a:t>React has a special meaning for </a:t>
            </a:r>
            <a:r>
              <a:rPr lang="en-US" sz="2200" dirty="0" err="1">
                <a:latin typeface="Courier New"/>
                <a:ea typeface="Courier New"/>
                <a:cs typeface="Courier New"/>
                <a:sym typeface="Courier New"/>
              </a:rPr>
              <a:t>this.state</a:t>
            </a:r>
            <a:r>
              <a:rPr lang="en-US" sz="2200" dirty="0"/>
              <a:t>, however.</a:t>
            </a:r>
            <a:endParaRPr sz="2200" dirty="0"/>
          </a:p>
          <a:p>
            <a:pPr marL="914400" lvl="1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–"/>
            </a:pPr>
            <a:r>
              <a:rPr lang="en-US" sz="2200" dirty="0"/>
              <a:t>State contains an entire object inside it, which can contain any number of other variables - no limit on the amount of data inside it.</a:t>
            </a:r>
            <a:endParaRPr sz="2200" dirty="0"/>
          </a:p>
          <a:p>
            <a:pPr marL="914400" lvl="1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–"/>
            </a:pPr>
            <a:r>
              <a:rPr lang="en-US" sz="2200" dirty="0"/>
              <a:t>Any data that has an effect on what a component looks like should be stored inside state.</a:t>
            </a:r>
            <a:endParaRPr sz="2200" dirty="0"/>
          </a:p>
          <a:p>
            <a:pPr marL="137160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en-US" sz="1600" dirty="0"/>
              <a:t>* Well, almost. It should either be inside state or inside “props” - but we haven’t seen props yet. (Coming in Example 7)</a:t>
            </a:r>
            <a:endParaRPr sz="1600" dirty="0"/>
          </a:p>
          <a:p>
            <a:pPr marL="914400" lvl="1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–"/>
            </a:pPr>
            <a:r>
              <a:rPr lang="en-US" sz="2200" dirty="0"/>
              <a:t>Can be set like a normal variable only inside the constructor during initialization.</a:t>
            </a:r>
            <a:endParaRPr sz="2200" dirty="0"/>
          </a:p>
          <a:p>
            <a:pPr marL="1371600" lvl="2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 dirty="0"/>
              <a:t>To change it outside the constructor, use the </a:t>
            </a:r>
            <a:r>
              <a:rPr lang="en-US" sz="2200" dirty="0" err="1">
                <a:latin typeface="Courier New"/>
                <a:ea typeface="Courier New"/>
                <a:cs typeface="Courier New"/>
                <a:sym typeface="Courier New"/>
              </a:rPr>
              <a:t>setState</a:t>
            </a:r>
            <a:r>
              <a:rPr lang="en-US" sz="2200" dirty="0"/>
              <a:t> method. (We’ll see this in Example 6)</a:t>
            </a:r>
            <a:endParaRPr sz="2200" dirty="0"/>
          </a:p>
        </p:txBody>
      </p:sp>
      <p:sp>
        <p:nvSpPr>
          <p:cNvPr id="224" name="Google Shape;224;p14"/>
          <p:cNvSpPr txBox="1">
            <a:spLocks noGrp="1"/>
          </p:cNvSpPr>
          <p:nvPr>
            <p:ph type="ftr" idx="11"/>
          </p:nvPr>
        </p:nvSpPr>
        <p:spPr>
          <a:xfrm>
            <a:off x="2895600" y="6400800"/>
            <a:ext cx="3429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UW CSE 331 Winter 2020</a:t>
            </a:r>
            <a:endParaRPr dirty="0"/>
          </a:p>
        </p:txBody>
      </p:sp>
      <p:sp>
        <p:nvSpPr>
          <p:cNvPr id="225" name="Google Shape;225;p14"/>
          <p:cNvSpPr txBox="1">
            <a:spLocks noGrp="1"/>
          </p:cNvSpPr>
          <p:nvPr>
            <p:ph type="sldNum" idx="12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  <p:sp>
        <p:nvSpPr>
          <p:cNvPr id="226" name="Google Shape;226;p14"/>
          <p:cNvSpPr txBox="1">
            <a:spLocks noGrp="1"/>
          </p:cNvSpPr>
          <p:nvPr>
            <p:ph type="title"/>
          </p:nvPr>
        </p:nvSpPr>
        <p:spPr>
          <a:xfrm>
            <a:off x="685800" y="84900"/>
            <a:ext cx="7772400" cy="136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600"/>
              <a:t>Example 5:</a:t>
            </a:r>
            <a:endParaRPr sz="16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Static State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5"/>
          <p:cNvSpPr txBox="1">
            <a:spLocks noGrp="1"/>
          </p:cNvSpPr>
          <p:nvPr>
            <p:ph type="body" idx="1"/>
          </p:nvPr>
        </p:nvSpPr>
        <p:spPr>
          <a:xfrm>
            <a:off x="685800" y="1447800"/>
            <a:ext cx="7725000" cy="481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800"/>
              <a:buNone/>
            </a:pPr>
            <a:r>
              <a:rPr lang="en-US" sz="2000" dirty="0"/>
              <a:t>Going to use buttons (same buttons we’ve seen before) to dynamically change the state:</a:t>
            </a:r>
            <a:endParaRPr sz="2000" dirty="0"/>
          </a:p>
          <a:p>
            <a:pPr marL="457200" lvl="0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AutoNum type="arabicPeriod"/>
            </a:pPr>
            <a:r>
              <a:rPr lang="en-US" sz="2000" dirty="0"/>
              <a:t>Put the </a:t>
            </a:r>
            <a:r>
              <a:rPr lang="en-US" sz="2000" dirty="0">
                <a:latin typeface="Courier New"/>
                <a:ea typeface="Courier New"/>
                <a:cs typeface="Courier New"/>
                <a:sym typeface="Courier New"/>
              </a:rPr>
              <a:t>&lt;canvas&gt;</a:t>
            </a:r>
            <a:r>
              <a:rPr lang="en-US" sz="2000" dirty="0"/>
              <a:t> inside a </a:t>
            </a:r>
            <a:r>
              <a:rPr lang="en-US" sz="2000" dirty="0">
                <a:latin typeface="Courier New"/>
                <a:ea typeface="Courier New"/>
                <a:cs typeface="Courier New"/>
                <a:sym typeface="Courier New"/>
              </a:rPr>
              <a:t>&lt;div&gt;</a:t>
            </a:r>
            <a:r>
              <a:rPr lang="en-US" sz="2000" dirty="0"/>
              <a:t> so we can add things to our component.</a:t>
            </a:r>
            <a:endParaRPr sz="2000" dirty="0"/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-US" sz="2000" dirty="0"/>
              <a:t>Add a few </a:t>
            </a:r>
            <a:r>
              <a:rPr lang="en-US" sz="2000" dirty="0">
                <a:latin typeface="Courier New"/>
                <a:ea typeface="Courier New"/>
                <a:cs typeface="Courier New"/>
                <a:sym typeface="Courier New"/>
              </a:rPr>
              <a:t>&lt;button&gt;</a:t>
            </a:r>
            <a:r>
              <a:rPr lang="en-US" sz="2000" dirty="0"/>
              <a:t>s to the component next to the canvas.</a:t>
            </a:r>
            <a:endParaRPr sz="2000" dirty="0"/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-US" sz="2000" dirty="0"/>
              <a:t>Write a few functions to be the click functions of all the buttons.</a:t>
            </a:r>
            <a:endParaRPr sz="2000" dirty="0"/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AutoNum type="alphaLcPeriod"/>
            </a:pPr>
            <a:r>
              <a:rPr lang="en-US" sz="2000" dirty="0"/>
              <a:t>Note: In React, </a:t>
            </a:r>
            <a:r>
              <a:rPr lang="en-US" sz="2000" dirty="0">
                <a:latin typeface="Courier New"/>
                <a:ea typeface="Courier New"/>
                <a:cs typeface="Courier New"/>
                <a:sym typeface="Courier New"/>
              </a:rPr>
              <a:t>onclick</a:t>
            </a:r>
            <a:r>
              <a:rPr lang="en-US" sz="2000" dirty="0"/>
              <a:t> was renamed to </a:t>
            </a:r>
            <a:r>
              <a:rPr lang="en-US" sz="2000" dirty="0" err="1">
                <a:latin typeface="Courier New"/>
                <a:ea typeface="Courier New"/>
                <a:cs typeface="Courier New"/>
                <a:sym typeface="Courier New"/>
              </a:rPr>
              <a:t>onClick</a:t>
            </a:r>
            <a:r>
              <a:rPr lang="en-US" sz="2000" dirty="0"/>
              <a:t> and works slightly differently. Pass it a function object which is then called, instead of just JS code inside a string.\</a:t>
            </a:r>
            <a:endParaRPr sz="2000" dirty="0"/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AutoNum type="alphaLcPeriod"/>
            </a:pPr>
            <a:r>
              <a:rPr lang="en-US" sz="2000" dirty="0"/>
              <a:t>For reasons we’ll discuss later, need to use the “arrow function” syntax instead of the regular function syntax.</a:t>
            </a:r>
            <a:endParaRPr sz="2000" dirty="0"/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-US" sz="2000" dirty="0"/>
              <a:t>Call </a:t>
            </a:r>
            <a:r>
              <a:rPr lang="en-US" sz="2000" dirty="0" err="1">
                <a:latin typeface="Courier New"/>
                <a:ea typeface="Courier New"/>
                <a:cs typeface="Courier New"/>
                <a:sym typeface="Courier New"/>
              </a:rPr>
              <a:t>this.setState</a:t>
            </a:r>
            <a:r>
              <a:rPr lang="en-US" sz="2000" dirty="0">
                <a:latin typeface="Courier New"/>
                <a:ea typeface="Courier New"/>
                <a:cs typeface="Courier New"/>
                <a:sym typeface="Courier New"/>
              </a:rPr>
              <a:t>()</a:t>
            </a:r>
            <a:r>
              <a:rPr lang="en-US" sz="2000" dirty="0"/>
              <a:t> inside the onclick functions to change our state.</a:t>
            </a:r>
            <a:endParaRPr sz="2000" dirty="0"/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-US" sz="2000" dirty="0"/>
              <a:t>Use </a:t>
            </a:r>
            <a:r>
              <a:rPr lang="en-US" sz="2000" dirty="0" err="1">
                <a:latin typeface="Courier New"/>
                <a:ea typeface="Courier New"/>
                <a:cs typeface="Courier New"/>
                <a:sym typeface="Courier New"/>
              </a:rPr>
              <a:t>componentDidUpdate</a:t>
            </a:r>
            <a:r>
              <a:rPr lang="en-US" sz="2000" dirty="0">
                <a:latin typeface="Courier New"/>
                <a:ea typeface="Courier New"/>
                <a:cs typeface="Courier New"/>
                <a:sym typeface="Courier New"/>
              </a:rPr>
              <a:t>()</a:t>
            </a:r>
            <a:r>
              <a:rPr lang="en-US" sz="2000" dirty="0"/>
              <a:t> to be notified of when the state has changed.</a:t>
            </a:r>
            <a:endParaRPr sz="2000" dirty="0"/>
          </a:p>
        </p:txBody>
      </p:sp>
      <p:sp>
        <p:nvSpPr>
          <p:cNvPr id="232" name="Google Shape;232;p15"/>
          <p:cNvSpPr txBox="1">
            <a:spLocks noGrp="1"/>
          </p:cNvSpPr>
          <p:nvPr>
            <p:ph type="ftr" idx="11"/>
          </p:nvPr>
        </p:nvSpPr>
        <p:spPr>
          <a:xfrm>
            <a:off x="2895600" y="6400800"/>
            <a:ext cx="3429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UW CSE 331 Winter 2020</a:t>
            </a:r>
            <a:endParaRPr dirty="0"/>
          </a:p>
        </p:txBody>
      </p:sp>
      <p:sp>
        <p:nvSpPr>
          <p:cNvPr id="233" name="Google Shape;233;p15"/>
          <p:cNvSpPr txBox="1">
            <a:spLocks noGrp="1"/>
          </p:cNvSpPr>
          <p:nvPr>
            <p:ph type="sldNum" idx="12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  <p:sp>
        <p:nvSpPr>
          <p:cNvPr id="234" name="Google Shape;234;p15"/>
          <p:cNvSpPr txBox="1">
            <a:spLocks noGrp="1"/>
          </p:cNvSpPr>
          <p:nvPr>
            <p:ph type="title"/>
          </p:nvPr>
        </p:nvSpPr>
        <p:spPr>
          <a:xfrm>
            <a:off x="685800" y="84900"/>
            <a:ext cx="7772400" cy="136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600"/>
              <a:t>Example 6:</a:t>
            </a:r>
            <a:endParaRPr sz="16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Changing State with Buttons!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6"/>
          <p:cNvSpPr txBox="1"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React’s Rules about State</a:t>
            </a:r>
            <a:endParaRPr/>
          </a:p>
        </p:txBody>
      </p:sp>
      <p:sp>
        <p:nvSpPr>
          <p:cNvPr id="240" name="Google Shape;240;p16"/>
          <p:cNvSpPr txBox="1">
            <a:spLocks noGrp="1"/>
          </p:cNvSpPr>
          <p:nvPr>
            <p:ph type="body" idx="1"/>
          </p:nvPr>
        </p:nvSpPr>
        <p:spPr>
          <a:xfrm>
            <a:off x="685800" y="1524000"/>
            <a:ext cx="8153400" cy="4811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 b="1" dirty="0"/>
              <a:t>Do not modify state without </a:t>
            </a:r>
            <a:r>
              <a:rPr lang="en-US" sz="2200" b="1" dirty="0" err="1">
                <a:latin typeface="Courier New"/>
                <a:ea typeface="Courier New"/>
                <a:cs typeface="Courier New"/>
                <a:sym typeface="Courier New"/>
              </a:rPr>
              <a:t>setState</a:t>
            </a:r>
            <a:r>
              <a:rPr lang="en-US" sz="2200" dirty="0"/>
              <a:t> please :)</a:t>
            </a:r>
            <a:endParaRPr sz="2200" dirty="0"/>
          </a:p>
          <a:p>
            <a:pPr marL="914400" marR="0" lvl="1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–"/>
            </a:pPr>
            <a:r>
              <a:rPr lang="en-US" sz="2200" dirty="0" err="1"/>
              <a:t>setState</a:t>
            </a:r>
            <a:r>
              <a:rPr lang="en-US" sz="2200" dirty="0"/>
              <a:t> does more than just update the variable, it also tells React what you’re changing so React can do its job</a:t>
            </a:r>
            <a:endParaRPr sz="2200" dirty="0"/>
          </a:p>
          <a:p>
            <a:pPr marL="457200" marR="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 dirty="0"/>
              <a:t>State updates are requests - the update is </a:t>
            </a:r>
            <a:r>
              <a:rPr lang="en-US" sz="2200" b="1" dirty="0"/>
              <a:t>NOT</a:t>
            </a:r>
            <a:r>
              <a:rPr lang="en-US" sz="2200" dirty="0"/>
              <a:t> guaranteed to have completed when </a:t>
            </a:r>
            <a:r>
              <a:rPr lang="en-US" sz="2200" dirty="0" err="1">
                <a:latin typeface="Courier New"/>
                <a:ea typeface="Courier New"/>
                <a:cs typeface="Courier New"/>
                <a:sym typeface="Courier New"/>
              </a:rPr>
              <a:t>setState</a:t>
            </a:r>
            <a:r>
              <a:rPr lang="en-US" sz="2200" dirty="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200" dirty="0"/>
              <a:t>returns.</a:t>
            </a:r>
            <a:endParaRPr sz="2200" dirty="0"/>
          </a:p>
          <a:p>
            <a:pPr marL="914400" marR="0" lvl="1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–"/>
            </a:pPr>
            <a:r>
              <a:rPr lang="en-US" sz="2200" dirty="0"/>
              <a:t>This means if you </a:t>
            </a:r>
            <a:r>
              <a:rPr lang="en-US" sz="2200" dirty="0" err="1">
                <a:latin typeface="Courier New"/>
                <a:ea typeface="Courier New"/>
                <a:cs typeface="Courier New"/>
                <a:sym typeface="Courier New"/>
              </a:rPr>
              <a:t>setState</a:t>
            </a:r>
            <a:r>
              <a:rPr lang="en-US" sz="2200" dirty="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200" dirty="0"/>
              <a:t>and immediately try to use it, </a:t>
            </a:r>
            <a:r>
              <a:rPr lang="en-US" sz="2200" dirty="0" err="1"/>
              <a:t>this.state</a:t>
            </a:r>
            <a:r>
              <a:rPr lang="en-US" sz="2200" dirty="0"/>
              <a:t> probably doesn’t have the new value yet.</a:t>
            </a:r>
            <a:endParaRPr sz="2200" dirty="0"/>
          </a:p>
          <a:p>
            <a:pPr marL="914400" marR="0" lvl="1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–"/>
            </a:pPr>
            <a:r>
              <a:rPr lang="en-US" sz="2200" dirty="0"/>
              <a:t>This is what </a:t>
            </a:r>
            <a:r>
              <a:rPr lang="en-US" sz="2200" dirty="0" err="1">
                <a:latin typeface="Courier New"/>
                <a:ea typeface="Courier New"/>
                <a:cs typeface="Courier New"/>
                <a:sym typeface="Courier New"/>
              </a:rPr>
              <a:t>componentDidUpdate</a:t>
            </a:r>
            <a:r>
              <a:rPr lang="en-US" sz="2200" dirty="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200" dirty="0"/>
              <a:t>is for - React will let you know when state has changed so you can redraw your component.</a:t>
            </a:r>
            <a:endParaRPr sz="2200" dirty="0"/>
          </a:p>
          <a:p>
            <a:pPr marL="914400" marR="0" lvl="1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–"/>
            </a:pPr>
            <a:r>
              <a:rPr lang="en-US" sz="2200" dirty="0"/>
              <a:t>Rule of Thumb: treat state as if it’s write-only unless you know you’re currently inside </a:t>
            </a:r>
            <a:r>
              <a:rPr lang="en-US" sz="2200" dirty="0">
                <a:latin typeface="Courier New"/>
                <a:ea typeface="Courier New"/>
                <a:cs typeface="Courier New"/>
                <a:sym typeface="Courier New"/>
              </a:rPr>
              <a:t>render</a:t>
            </a:r>
            <a:r>
              <a:rPr lang="en-US" sz="2200" dirty="0"/>
              <a:t>, </a:t>
            </a:r>
            <a:r>
              <a:rPr lang="en-US" sz="2200" dirty="0" err="1">
                <a:latin typeface="Courier New"/>
                <a:ea typeface="Courier New"/>
                <a:cs typeface="Courier New"/>
                <a:sym typeface="Courier New"/>
              </a:rPr>
              <a:t>componentDidUpdate</a:t>
            </a:r>
            <a:r>
              <a:rPr lang="en-US" sz="2200" dirty="0"/>
              <a:t>, or something called by one of those two.</a:t>
            </a:r>
            <a:endParaRPr sz="2200" dirty="0"/>
          </a:p>
        </p:txBody>
      </p:sp>
      <p:sp>
        <p:nvSpPr>
          <p:cNvPr id="241" name="Google Shape;241;p16"/>
          <p:cNvSpPr txBox="1">
            <a:spLocks noGrp="1"/>
          </p:cNvSpPr>
          <p:nvPr>
            <p:ph type="ftr" idx="11"/>
          </p:nvPr>
        </p:nvSpPr>
        <p:spPr>
          <a:xfrm>
            <a:off x="2895600" y="6400800"/>
            <a:ext cx="3429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UW CSE 331 Winter 2020</a:t>
            </a:r>
            <a:endParaRPr dirty="0"/>
          </a:p>
        </p:txBody>
      </p:sp>
      <p:sp>
        <p:nvSpPr>
          <p:cNvPr id="242" name="Google Shape;242;p16"/>
          <p:cNvSpPr txBox="1">
            <a:spLocks noGrp="1"/>
          </p:cNvSpPr>
          <p:nvPr>
            <p:ph type="sldNum" idx="12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17"/>
          <p:cNvSpPr txBox="1"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Up Next</a:t>
            </a:r>
            <a:endParaRPr/>
          </a:p>
        </p:txBody>
      </p:sp>
      <p:sp>
        <p:nvSpPr>
          <p:cNvPr id="248" name="Google Shape;248;p17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143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b="1" dirty="0"/>
              <a:t>Section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Practice with state, </a:t>
            </a:r>
            <a:r>
              <a:rPr lang="en-US" dirty="0" err="1"/>
              <a:t>setState</a:t>
            </a:r>
            <a:r>
              <a:rPr lang="en-US" dirty="0"/>
              <a:t>, component lifecycle</a:t>
            </a:r>
          </a:p>
          <a:p>
            <a:pPr>
              <a:spcBef>
                <a:spcPts val="0"/>
              </a:spcBef>
            </a:pPr>
            <a:r>
              <a:rPr lang="en-US" dirty="0"/>
              <a:t>React debugging tips &amp; common bugs we see in 331</a:t>
            </a:r>
          </a:p>
          <a:p>
            <a:pPr>
              <a:spcBef>
                <a:spcPts val="0"/>
              </a:spcBef>
            </a:pPr>
            <a:r>
              <a:rPr lang="en-US" dirty="0"/>
              <a:t>HW8 introduction and overview.</a:t>
            </a:r>
          </a:p>
          <a:p>
            <a:pPr marL="1143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lang="en-US" b="1" dirty="0"/>
          </a:p>
          <a:p>
            <a:pPr marL="1143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b="1" dirty="0"/>
              <a:t>Lecture</a:t>
            </a:r>
          </a:p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dirty="0"/>
              <a:t>Props: What are they? How are they used?</a:t>
            </a:r>
            <a:endParaRPr dirty="0"/>
          </a:p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dirty="0"/>
              <a:t>Higher-level react theory</a:t>
            </a:r>
            <a:endParaRPr dirty="0"/>
          </a:p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dirty="0"/>
              <a:t>Breaking our demo application into reasonable modules.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i="1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i="1" dirty="0"/>
              <a:t>Any Questions?</a:t>
            </a:r>
            <a:endParaRPr i="1" dirty="0"/>
          </a:p>
        </p:txBody>
      </p:sp>
      <p:sp>
        <p:nvSpPr>
          <p:cNvPr id="249" name="Google Shape;249;p17"/>
          <p:cNvSpPr txBox="1">
            <a:spLocks noGrp="1"/>
          </p:cNvSpPr>
          <p:nvPr>
            <p:ph type="ftr" idx="11"/>
          </p:nvPr>
        </p:nvSpPr>
        <p:spPr>
          <a:xfrm>
            <a:off x="2895600" y="6400800"/>
            <a:ext cx="3429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UW CSE 331 Winter 2020</a:t>
            </a:r>
            <a:endParaRPr dirty="0"/>
          </a:p>
        </p:txBody>
      </p:sp>
      <p:sp>
        <p:nvSpPr>
          <p:cNvPr id="250" name="Google Shape;250;p17"/>
          <p:cNvSpPr txBox="1">
            <a:spLocks noGrp="1"/>
          </p:cNvSpPr>
          <p:nvPr>
            <p:ph type="sldNum" idx="12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18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8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Inside the component: show up as properties of a </a:t>
            </a:r>
            <a:r>
              <a:rPr lang="en-US" sz="2200">
                <a:latin typeface="Courier New"/>
                <a:ea typeface="Courier New"/>
                <a:cs typeface="Courier New"/>
                <a:sym typeface="Courier New"/>
              </a:rPr>
              <a:t>props</a:t>
            </a:r>
            <a:r>
              <a:rPr lang="en-US" sz="2200"/>
              <a:t> object that’s passed into the constructor.</a:t>
            </a:r>
            <a:endParaRPr sz="2200"/>
          </a:p>
          <a:p>
            <a: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Outside the component: passed to a component using a syntax similar to HTML attributes.</a:t>
            </a:r>
            <a:endParaRPr sz="2200"/>
          </a:p>
          <a:p>
            <a: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Read-only inside the component.</a:t>
            </a:r>
            <a:endParaRPr sz="2200"/>
          </a:p>
          <a:p>
            <a: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Changes (from the parent) trigger a component update just like state changes.</a:t>
            </a:r>
            <a:endParaRPr sz="2200"/>
          </a:p>
          <a:p>
            <a: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 b="1"/>
              <a:t>Main Idea:</a:t>
            </a:r>
            <a:r>
              <a:rPr lang="en-US" sz="2200"/>
              <a:t> </a:t>
            </a:r>
            <a:endParaRPr sz="2200"/>
          </a:p>
          <a:p>
            <a:pPr marL="914400" marR="0" lvl="1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–"/>
            </a:pPr>
            <a:r>
              <a:rPr lang="en-US" sz="2200"/>
              <a:t>State: the data is owned by the component itself. </a:t>
            </a:r>
            <a:endParaRPr sz="2200"/>
          </a:p>
          <a:p>
            <a:pPr marL="914400" marR="0" lvl="1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–"/>
            </a:pPr>
            <a:r>
              <a:rPr lang="en-US" sz="2200"/>
              <a:t>Props: the data is owned by the component’s parent.</a:t>
            </a:r>
            <a:endParaRPr sz="2200"/>
          </a:p>
        </p:txBody>
      </p:sp>
      <p:sp>
        <p:nvSpPr>
          <p:cNvPr id="256" name="Google Shape;256;p18"/>
          <p:cNvSpPr txBox="1">
            <a:spLocks noGrp="1"/>
          </p:cNvSpPr>
          <p:nvPr>
            <p:ph type="ftr" idx="11"/>
          </p:nvPr>
        </p:nvSpPr>
        <p:spPr>
          <a:xfrm>
            <a:off x="2895600" y="6400800"/>
            <a:ext cx="3429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UW CSE 331 Winter 2020</a:t>
            </a:r>
            <a:endParaRPr dirty="0"/>
          </a:p>
        </p:txBody>
      </p:sp>
      <p:sp>
        <p:nvSpPr>
          <p:cNvPr id="257" name="Google Shape;257;p18"/>
          <p:cNvSpPr txBox="1">
            <a:spLocks noGrp="1"/>
          </p:cNvSpPr>
          <p:nvPr>
            <p:ph type="sldNum" idx="12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19</a:t>
            </a:fld>
            <a:endParaRPr/>
          </a:p>
        </p:txBody>
      </p:sp>
      <p:sp>
        <p:nvSpPr>
          <p:cNvPr id="258" name="Google Shape;258;p18"/>
          <p:cNvSpPr txBox="1">
            <a:spLocks noGrp="1"/>
          </p:cNvSpPr>
          <p:nvPr>
            <p:ph type="title"/>
          </p:nvPr>
        </p:nvSpPr>
        <p:spPr>
          <a:xfrm>
            <a:off x="685800" y="84900"/>
            <a:ext cx="7772400" cy="136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6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Props: The </a:t>
            </a:r>
            <a:r>
              <a:rPr lang="en-US" i="1"/>
              <a:t>Other</a:t>
            </a:r>
            <a:r>
              <a:rPr lang="en-US"/>
              <a:t> Kind of Data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"/>
          <p:cNvSpPr txBox="1"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HTML, Formally</a:t>
            </a:r>
            <a:endParaRPr/>
          </a:p>
        </p:txBody>
      </p:sp>
      <p:sp>
        <p:nvSpPr>
          <p:cNvPr id="105" name="Google Shape;105;p2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dirty="0"/>
              <a:t>HTML - </a:t>
            </a:r>
            <a:r>
              <a:rPr lang="en-US" u="sng" dirty="0"/>
              <a:t>H</a:t>
            </a:r>
            <a:r>
              <a:rPr lang="en-US" dirty="0"/>
              <a:t>yper</a:t>
            </a:r>
            <a:r>
              <a:rPr lang="en-US" u="sng" dirty="0"/>
              <a:t>t</a:t>
            </a:r>
            <a:r>
              <a:rPr lang="en-US" dirty="0"/>
              <a:t>ext </a:t>
            </a:r>
            <a:r>
              <a:rPr lang="en-US" u="sng" dirty="0"/>
              <a:t>M</a:t>
            </a:r>
            <a:r>
              <a:rPr lang="en-US" dirty="0"/>
              <a:t>arkup </a:t>
            </a:r>
            <a:r>
              <a:rPr lang="en-US" u="sng" dirty="0"/>
              <a:t>L</a:t>
            </a:r>
            <a:r>
              <a:rPr lang="en-US" dirty="0"/>
              <a:t>anguage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dirty="0"/>
              <a:t>Not a full PL, describes document structure &amp; content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dirty="0"/>
              <a:t>Consists mostly of </a:t>
            </a:r>
            <a:r>
              <a:rPr lang="en-US" i="1" dirty="0"/>
              <a:t>tags</a:t>
            </a:r>
            <a:r>
              <a:rPr lang="en-US" dirty="0"/>
              <a:t> and their contents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dirty="0"/>
              <a:t>Each one has a beginning and end.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dirty="0"/>
              <a:t>Can contain text (content) and other tags.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dirty="0"/>
              <a:t>Each tag has a different meaning in the document.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dirty="0"/>
              <a:t>Optional attributes (organized as key-value pairs)</a:t>
            </a:r>
          </a:p>
          <a:p>
            <a:pPr marL="1200150" lvl="2" indent="-285750">
              <a:spcBef>
                <a:spcPts val="0"/>
              </a:spcBef>
            </a:pPr>
            <a:r>
              <a:rPr lang="en-US" dirty="0"/>
              <a:t>Can think of them like “constructor parameters”: pieces of data that contain extra info about the tag.</a:t>
            </a:r>
          </a:p>
          <a:p>
            <a:pPr marL="742950" lvl="1" indent="-285750">
              <a:spcBef>
                <a:spcPts val="0"/>
              </a:spcBef>
            </a:pPr>
            <a:r>
              <a:rPr lang="en-US" dirty="0"/>
              <a:t>Define document </a:t>
            </a:r>
            <a:r>
              <a:rPr lang="en-US" i="1" u="sng" dirty="0"/>
              <a:t>structure</a:t>
            </a:r>
            <a:endParaRPr u="sng" dirty="0"/>
          </a:p>
          <a:p>
            <a:pPr marL="11430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endParaRPr dirty="0"/>
          </a:p>
        </p:txBody>
      </p:sp>
      <p:sp>
        <p:nvSpPr>
          <p:cNvPr id="106" name="Google Shape;106;p2"/>
          <p:cNvSpPr txBox="1">
            <a:spLocks noGrp="1"/>
          </p:cNvSpPr>
          <p:nvPr>
            <p:ph type="ftr" idx="11"/>
          </p:nvPr>
        </p:nvSpPr>
        <p:spPr>
          <a:xfrm>
            <a:off x="2895600" y="6400800"/>
            <a:ext cx="3429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UW CSE 331 Winter 2020</a:t>
            </a:r>
            <a:endParaRPr dirty="0"/>
          </a:p>
        </p:txBody>
      </p:sp>
      <p:sp>
        <p:nvSpPr>
          <p:cNvPr id="107" name="Google Shape;107;p2"/>
          <p:cNvSpPr txBox="1">
            <a:spLocks noGrp="1"/>
          </p:cNvSpPr>
          <p:nvPr>
            <p:ph type="sldNum" idx="12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20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800"/>
              <a:buAutoNum type="arabicPeriod"/>
            </a:pPr>
            <a:r>
              <a:rPr lang="en-US"/>
              <a:t>Let’s create a new component: simply encompasses a piece of text with the current color.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en-US" sz="1800" i="1"/>
              <a:t>In a real application, probably isn’t something that makes sense to be its own component, but it’s a good example.</a:t>
            </a:r>
            <a:endParaRPr sz="1800" i="1"/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-US"/>
              <a:t>Need to somehow get the data from the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App </a:t>
            </a:r>
            <a:r>
              <a:rPr lang="en-US"/>
              <a:t>component inside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ColorTitle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en-US"/>
              <a:t>Completely different classes/objects, so they can’t just share variables.</a:t>
            </a:r>
            <a:endParaRPr/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-US"/>
              <a:t>Add a “color” attribute to our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&lt;ColorTitle /&gt; </a:t>
            </a:r>
            <a:r>
              <a:rPr lang="en-US"/>
              <a:t>declaration, which becomes a prop inside the ColorTitle component.</a:t>
            </a:r>
            <a:endParaRPr/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/>
              <a:t>When the “color” prop’s value is changed, React automatically re-renders the component.</a:t>
            </a:r>
            <a:endParaRPr/>
          </a:p>
        </p:txBody>
      </p:sp>
      <p:sp>
        <p:nvSpPr>
          <p:cNvPr id="264" name="Google Shape;264;p20"/>
          <p:cNvSpPr txBox="1">
            <a:spLocks noGrp="1"/>
          </p:cNvSpPr>
          <p:nvPr>
            <p:ph type="ftr" idx="11"/>
          </p:nvPr>
        </p:nvSpPr>
        <p:spPr>
          <a:xfrm>
            <a:off x="2895600" y="6400800"/>
            <a:ext cx="3429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UW CSE 331 Winter 2020</a:t>
            </a:r>
            <a:endParaRPr dirty="0"/>
          </a:p>
        </p:txBody>
      </p:sp>
      <p:sp>
        <p:nvSpPr>
          <p:cNvPr id="265" name="Google Shape;265;p20"/>
          <p:cNvSpPr txBox="1">
            <a:spLocks noGrp="1"/>
          </p:cNvSpPr>
          <p:nvPr>
            <p:ph type="sldNum" idx="12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  <p:sp>
        <p:nvSpPr>
          <p:cNvPr id="266" name="Google Shape;266;p20"/>
          <p:cNvSpPr txBox="1">
            <a:spLocks noGrp="1"/>
          </p:cNvSpPr>
          <p:nvPr>
            <p:ph type="title"/>
          </p:nvPr>
        </p:nvSpPr>
        <p:spPr>
          <a:xfrm>
            <a:off x="685800" y="84900"/>
            <a:ext cx="7772400" cy="136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600"/>
              <a:t>Example 7:</a:t>
            </a:r>
            <a:endParaRPr sz="16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Introducing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ColorTitle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21"/>
          <p:cNvSpPr txBox="1">
            <a:spLocks noGrp="1"/>
          </p:cNvSpPr>
          <p:nvPr>
            <p:ph type="body" idx="1"/>
          </p:nvPr>
        </p:nvSpPr>
        <p:spPr>
          <a:xfrm>
            <a:off x="685800" y="1447800"/>
            <a:ext cx="7772400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Lots changes in this next example: but not much is new material.</a:t>
            </a:r>
            <a:endParaRPr sz="2200"/>
          </a:p>
          <a:p>
            <a: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Add two other components to create a hierarchy.</a:t>
            </a:r>
            <a:endParaRPr sz="2200"/>
          </a:p>
          <a:p>
            <a: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The main data, what color is currently selected, is stored in the parent (</a:t>
            </a:r>
            <a:r>
              <a:rPr lang="en-US" sz="2200">
                <a:latin typeface="Courier New"/>
                <a:ea typeface="Courier New"/>
                <a:cs typeface="Courier New"/>
                <a:sym typeface="Courier New"/>
              </a:rPr>
              <a:t>&lt;App /&gt;</a:t>
            </a:r>
            <a:r>
              <a:rPr lang="en-US" sz="2200"/>
              <a:t>). Passed as props to children.</a:t>
            </a:r>
            <a:endParaRPr sz="2200"/>
          </a:p>
          <a:p>
            <a: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Use a callback from ButtonGroup to modify the current color.</a:t>
            </a:r>
            <a:endParaRPr sz="2200"/>
          </a:p>
        </p:txBody>
      </p:sp>
      <p:sp>
        <p:nvSpPr>
          <p:cNvPr id="272" name="Google Shape;272;p21"/>
          <p:cNvSpPr txBox="1">
            <a:spLocks noGrp="1"/>
          </p:cNvSpPr>
          <p:nvPr>
            <p:ph type="ftr" idx="11"/>
          </p:nvPr>
        </p:nvSpPr>
        <p:spPr>
          <a:xfrm>
            <a:off x="2895600" y="6400800"/>
            <a:ext cx="3429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UW CSE 331 Winter 2020</a:t>
            </a:r>
            <a:endParaRPr dirty="0"/>
          </a:p>
        </p:txBody>
      </p:sp>
      <p:sp>
        <p:nvSpPr>
          <p:cNvPr id="273" name="Google Shape;273;p21"/>
          <p:cNvSpPr txBox="1">
            <a:spLocks noGrp="1"/>
          </p:cNvSpPr>
          <p:nvPr>
            <p:ph type="sldNum" idx="12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21</a:t>
            </a:fld>
            <a:endParaRPr/>
          </a:p>
        </p:txBody>
      </p:sp>
      <p:sp>
        <p:nvSpPr>
          <p:cNvPr id="274" name="Google Shape;274;p21"/>
          <p:cNvSpPr txBox="1">
            <a:spLocks noGrp="1"/>
          </p:cNvSpPr>
          <p:nvPr>
            <p:ph type="title"/>
          </p:nvPr>
        </p:nvSpPr>
        <p:spPr>
          <a:xfrm>
            <a:off x="685800" y="84900"/>
            <a:ext cx="7772400" cy="136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600"/>
              <a:t>Example 8:</a:t>
            </a:r>
            <a:endParaRPr sz="16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Putting it all Together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22"/>
          <p:cNvSpPr txBox="1"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</a:t>
            </a:r>
            <a:r>
              <a:rPr lang="en-US" i="1"/>
              <a:t>Flow</a:t>
            </a:r>
            <a:endParaRPr u="sng"/>
          </a:p>
        </p:txBody>
      </p:sp>
      <p:sp>
        <p:nvSpPr>
          <p:cNvPr id="280" name="Google Shape;280;p22"/>
          <p:cNvSpPr txBox="1">
            <a:spLocks noGrp="1"/>
          </p:cNvSpPr>
          <p:nvPr>
            <p:ph type="ftr" idx="11"/>
          </p:nvPr>
        </p:nvSpPr>
        <p:spPr>
          <a:xfrm>
            <a:off x="2895600" y="6400800"/>
            <a:ext cx="3429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UW CSE 331 Winter 2020</a:t>
            </a:r>
            <a:endParaRPr dirty="0"/>
          </a:p>
        </p:txBody>
      </p:sp>
      <p:sp>
        <p:nvSpPr>
          <p:cNvPr id="281" name="Google Shape;281;p22"/>
          <p:cNvSpPr txBox="1">
            <a:spLocks noGrp="1"/>
          </p:cNvSpPr>
          <p:nvPr>
            <p:ph type="sldNum" idx="12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22</a:t>
            </a:fld>
            <a:endParaRPr/>
          </a:p>
        </p:txBody>
      </p:sp>
      <p:sp>
        <p:nvSpPr>
          <p:cNvPr id="282" name="Google Shape;282;p22"/>
          <p:cNvSpPr/>
          <p:nvPr/>
        </p:nvSpPr>
        <p:spPr>
          <a:xfrm>
            <a:off x="478350" y="1513850"/>
            <a:ext cx="8263500" cy="4702500"/>
          </a:xfrm>
          <a:prstGeom prst="rect">
            <a:avLst/>
          </a:prstGeom>
          <a:solidFill>
            <a:srgbClr val="9FC5E8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3" name="Google Shape;283;p22"/>
          <p:cNvSpPr/>
          <p:nvPr/>
        </p:nvSpPr>
        <p:spPr>
          <a:xfrm>
            <a:off x="3935688" y="1718291"/>
            <a:ext cx="1109525" cy="650400"/>
          </a:xfrm>
          <a:prstGeom prst="flowChartPunchedTape">
            <a:avLst/>
          </a:prstGeom>
          <a:solidFill>
            <a:srgbClr val="EA9999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color</a:t>
            </a:r>
            <a:endParaRPr sz="1800"/>
          </a:p>
        </p:txBody>
      </p:sp>
      <p:sp>
        <p:nvSpPr>
          <p:cNvPr id="284" name="Google Shape;284;p22"/>
          <p:cNvSpPr/>
          <p:nvPr/>
        </p:nvSpPr>
        <p:spPr>
          <a:xfrm>
            <a:off x="704763" y="3020500"/>
            <a:ext cx="3800100" cy="3064200"/>
          </a:xfrm>
          <a:prstGeom prst="rect">
            <a:avLst/>
          </a:prstGeom>
          <a:solidFill>
            <a:srgbClr val="93C47D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5" name="Google Shape;285;p22"/>
          <p:cNvSpPr/>
          <p:nvPr/>
        </p:nvSpPr>
        <p:spPr>
          <a:xfrm rot="1045266">
            <a:off x="5871781" y="1571617"/>
            <a:ext cx="2501489" cy="1431678"/>
          </a:xfrm>
          <a:prstGeom prst="irregularSeal2">
            <a:avLst/>
          </a:prstGeom>
          <a:solidFill>
            <a:srgbClr val="F4CCCC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6" name="Google Shape;286;p22"/>
          <p:cNvSpPr txBox="1"/>
          <p:nvPr/>
        </p:nvSpPr>
        <p:spPr>
          <a:xfrm>
            <a:off x="6172100" y="2049275"/>
            <a:ext cx="1747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changeColor()</a:t>
            </a:r>
            <a:endParaRPr sz="1800"/>
          </a:p>
        </p:txBody>
      </p:sp>
      <p:sp>
        <p:nvSpPr>
          <p:cNvPr id="287" name="Google Shape;287;p22"/>
          <p:cNvSpPr/>
          <p:nvPr/>
        </p:nvSpPr>
        <p:spPr>
          <a:xfrm>
            <a:off x="4715363" y="3020500"/>
            <a:ext cx="3800100" cy="3064200"/>
          </a:xfrm>
          <a:prstGeom prst="rect">
            <a:avLst/>
          </a:prstGeom>
          <a:solidFill>
            <a:srgbClr val="93C47D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8" name="Google Shape;288;p22"/>
          <p:cNvSpPr/>
          <p:nvPr/>
        </p:nvSpPr>
        <p:spPr>
          <a:xfrm>
            <a:off x="921775" y="4350775"/>
            <a:ext cx="1616400" cy="1561800"/>
          </a:xfrm>
          <a:prstGeom prst="rect">
            <a:avLst/>
          </a:prstGeom>
          <a:solidFill>
            <a:srgbClr val="F6B26B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9" name="Google Shape;289;p22"/>
          <p:cNvSpPr/>
          <p:nvPr/>
        </p:nvSpPr>
        <p:spPr>
          <a:xfrm>
            <a:off x="2709725" y="4903075"/>
            <a:ext cx="1616400" cy="457200"/>
          </a:xfrm>
          <a:prstGeom prst="rect">
            <a:avLst/>
          </a:prstGeom>
          <a:solidFill>
            <a:srgbClr val="A64D79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FFFF"/>
                </a:solidFill>
              </a:rPr>
              <a:t>&lt;canvas&gt;</a:t>
            </a:r>
            <a:endParaRPr sz="1800">
              <a:solidFill>
                <a:srgbClr val="FFFFFF"/>
              </a:solidFill>
            </a:endParaRPr>
          </a:p>
        </p:txBody>
      </p:sp>
      <p:sp>
        <p:nvSpPr>
          <p:cNvPr id="290" name="Google Shape;290;p22"/>
          <p:cNvSpPr/>
          <p:nvPr/>
        </p:nvSpPr>
        <p:spPr>
          <a:xfrm>
            <a:off x="5045225" y="4339338"/>
            <a:ext cx="1616400" cy="457200"/>
          </a:xfrm>
          <a:prstGeom prst="rect">
            <a:avLst/>
          </a:prstGeom>
          <a:solidFill>
            <a:srgbClr val="A64D79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FFFF"/>
                </a:solidFill>
              </a:rPr>
              <a:t>&lt;button&gt;</a:t>
            </a:r>
            <a:endParaRPr sz="1800">
              <a:solidFill>
                <a:srgbClr val="FFFFFF"/>
              </a:solidFill>
            </a:endParaRPr>
          </a:p>
        </p:txBody>
      </p:sp>
      <p:sp>
        <p:nvSpPr>
          <p:cNvPr id="291" name="Google Shape;291;p22"/>
          <p:cNvSpPr/>
          <p:nvPr/>
        </p:nvSpPr>
        <p:spPr>
          <a:xfrm>
            <a:off x="5045225" y="4903075"/>
            <a:ext cx="1616400" cy="457200"/>
          </a:xfrm>
          <a:prstGeom prst="rect">
            <a:avLst/>
          </a:prstGeom>
          <a:solidFill>
            <a:srgbClr val="A64D79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FFFF"/>
                </a:solidFill>
              </a:rPr>
              <a:t>&lt;button&gt;</a:t>
            </a:r>
            <a:endParaRPr sz="1800">
              <a:solidFill>
                <a:srgbClr val="FFFFFF"/>
              </a:solidFill>
            </a:endParaRPr>
          </a:p>
        </p:txBody>
      </p:sp>
      <p:sp>
        <p:nvSpPr>
          <p:cNvPr id="292" name="Google Shape;292;p22"/>
          <p:cNvSpPr/>
          <p:nvPr/>
        </p:nvSpPr>
        <p:spPr>
          <a:xfrm>
            <a:off x="5045225" y="5466788"/>
            <a:ext cx="1616400" cy="457200"/>
          </a:xfrm>
          <a:prstGeom prst="rect">
            <a:avLst/>
          </a:prstGeom>
          <a:solidFill>
            <a:srgbClr val="A64D79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FFFF"/>
                </a:solidFill>
              </a:rPr>
              <a:t>&lt;button&gt;</a:t>
            </a:r>
            <a:endParaRPr sz="1800">
              <a:solidFill>
                <a:srgbClr val="FFFFFF"/>
              </a:solidFill>
            </a:endParaRPr>
          </a:p>
        </p:txBody>
      </p:sp>
      <p:sp>
        <p:nvSpPr>
          <p:cNvPr id="293" name="Google Shape;293;p22"/>
          <p:cNvSpPr/>
          <p:nvPr/>
        </p:nvSpPr>
        <p:spPr>
          <a:xfrm>
            <a:off x="1117475" y="5293325"/>
            <a:ext cx="1203000" cy="457200"/>
          </a:xfrm>
          <a:prstGeom prst="rect">
            <a:avLst/>
          </a:prstGeom>
          <a:solidFill>
            <a:srgbClr val="A64D79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FFFF"/>
                </a:solidFill>
              </a:rPr>
              <a:t>&lt;p&gt;</a:t>
            </a:r>
            <a:endParaRPr sz="1800">
              <a:solidFill>
                <a:srgbClr val="FFFFFF"/>
              </a:solidFill>
            </a:endParaRPr>
          </a:p>
        </p:txBody>
      </p:sp>
      <p:sp>
        <p:nvSpPr>
          <p:cNvPr id="294" name="Google Shape;294;p22"/>
          <p:cNvSpPr txBox="1"/>
          <p:nvPr/>
        </p:nvSpPr>
        <p:spPr>
          <a:xfrm>
            <a:off x="534703" y="1513850"/>
            <a:ext cx="1291500" cy="3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&lt;App /&gt;</a:t>
            </a:r>
            <a:endParaRPr sz="1800"/>
          </a:p>
        </p:txBody>
      </p:sp>
      <p:sp>
        <p:nvSpPr>
          <p:cNvPr id="295" name="Google Shape;295;p22"/>
          <p:cNvSpPr txBox="1"/>
          <p:nvPr/>
        </p:nvSpPr>
        <p:spPr>
          <a:xfrm>
            <a:off x="898774" y="4301400"/>
            <a:ext cx="1616400" cy="3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&lt;ColorTitle /&gt;</a:t>
            </a:r>
            <a:endParaRPr sz="1800"/>
          </a:p>
        </p:txBody>
      </p:sp>
      <p:sp>
        <p:nvSpPr>
          <p:cNvPr id="296" name="Google Shape;296;p22"/>
          <p:cNvSpPr txBox="1"/>
          <p:nvPr/>
        </p:nvSpPr>
        <p:spPr>
          <a:xfrm>
            <a:off x="659660" y="2991005"/>
            <a:ext cx="2162700" cy="3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&lt;TitledCanvas /&gt;</a:t>
            </a:r>
            <a:endParaRPr sz="1800"/>
          </a:p>
        </p:txBody>
      </p:sp>
      <p:sp>
        <p:nvSpPr>
          <p:cNvPr id="297" name="Google Shape;297;p22"/>
          <p:cNvSpPr txBox="1"/>
          <p:nvPr/>
        </p:nvSpPr>
        <p:spPr>
          <a:xfrm>
            <a:off x="4717389" y="3010134"/>
            <a:ext cx="2162700" cy="3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&lt;ButtonGroup /&gt;</a:t>
            </a:r>
            <a:endParaRPr sz="1800"/>
          </a:p>
        </p:txBody>
      </p:sp>
      <p:cxnSp>
        <p:nvCxnSpPr>
          <p:cNvPr id="298" name="Google Shape;298;p22"/>
          <p:cNvCxnSpPr>
            <a:stCxn id="290" idx="3"/>
          </p:cNvCxnSpPr>
          <p:nvPr/>
        </p:nvCxnSpPr>
        <p:spPr>
          <a:xfrm>
            <a:off x="6661625" y="4567938"/>
            <a:ext cx="417600" cy="1200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99" name="Google Shape;299;p22"/>
          <p:cNvCxnSpPr/>
          <p:nvPr/>
        </p:nvCxnSpPr>
        <p:spPr>
          <a:xfrm>
            <a:off x="6661625" y="5126863"/>
            <a:ext cx="417600" cy="660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00" name="Google Shape;300;p22"/>
          <p:cNvCxnSpPr/>
          <p:nvPr/>
        </p:nvCxnSpPr>
        <p:spPr>
          <a:xfrm>
            <a:off x="6661625" y="5685788"/>
            <a:ext cx="426000" cy="960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01" name="Google Shape;301;p22"/>
          <p:cNvCxnSpPr>
            <a:endCxn id="285" idx="2"/>
          </p:cNvCxnSpPr>
          <p:nvPr/>
        </p:nvCxnSpPr>
        <p:spPr>
          <a:xfrm rot="10800000">
            <a:off x="7052636" y="2824186"/>
            <a:ext cx="19200" cy="288840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02" name="Google Shape;302;p22"/>
          <p:cNvCxnSpPr>
            <a:stCxn id="283" idx="1"/>
          </p:cNvCxnSpPr>
          <p:nvPr/>
        </p:nvCxnSpPr>
        <p:spPr>
          <a:xfrm flipH="1">
            <a:off x="3347688" y="2043491"/>
            <a:ext cx="588000" cy="869700"/>
          </a:xfrm>
          <a:prstGeom prst="curvedConnector2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03" name="Google Shape;303;p22"/>
          <p:cNvCxnSpPr/>
          <p:nvPr/>
        </p:nvCxnSpPr>
        <p:spPr>
          <a:xfrm rot="5400000">
            <a:off x="2185300" y="3115588"/>
            <a:ext cx="1205700" cy="1119000"/>
          </a:xfrm>
          <a:prstGeom prst="curvedConnector3">
            <a:avLst>
              <a:gd name="adj1" fmla="val 50000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04" name="Google Shape;304;p22"/>
          <p:cNvCxnSpPr/>
          <p:nvPr/>
        </p:nvCxnSpPr>
        <p:spPr>
          <a:xfrm rot="-5400000" flipH="1">
            <a:off x="2749950" y="3702300"/>
            <a:ext cx="1683300" cy="487800"/>
          </a:xfrm>
          <a:prstGeom prst="curvedConnector3">
            <a:avLst>
              <a:gd name="adj1" fmla="val 50000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05" name="Google Shape;305;p22"/>
          <p:cNvCxnSpPr>
            <a:stCxn id="286" idx="1"/>
            <a:endCxn id="283" idx="3"/>
          </p:cNvCxnSpPr>
          <p:nvPr/>
        </p:nvCxnSpPr>
        <p:spPr>
          <a:xfrm rot="10800000">
            <a:off x="5045300" y="2043575"/>
            <a:ext cx="1126800" cy="234300"/>
          </a:xfrm>
          <a:prstGeom prst="curvedConnector3">
            <a:avLst>
              <a:gd name="adj1" fmla="val 50004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23"/>
          <p:cNvSpPr txBox="1"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Summary</a:t>
            </a:r>
            <a:endParaRPr/>
          </a:p>
        </p:txBody>
      </p:sp>
      <p:sp>
        <p:nvSpPr>
          <p:cNvPr id="311" name="Google Shape;311;p23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68300" algn="l" rtl="0">
              <a:spcBef>
                <a:spcPts val="48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Components are reusable blocks of code that allow modular design and proper cohesion.</a:t>
            </a: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Components contain other components and HTML tags to determine how they appear on a webpage.</a:t>
            </a:r>
            <a:endParaRPr sz="2200"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–"/>
            </a:pPr>
            <a:r>
              <a:rPr lang="en-US" sz="2200"/>
              <a:t>React is responsible for managing the underlying webpage.</a:t>
            </a:r>
            <a:endParaRPr sz="2200"/>
          </a:p>
          <a:p>
            <a:pPr marL="45720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Data owned/controlled by a component is stored it that component’s state.</a:t>
            </a:r>
            <a:endParaRPr sz="2200"/>
          </a:p>
          <a:p>
            <a:pPr marL="45720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Data flows </a:t>
            </a:r>
            <a:r>
              <a:rPr lang="en-US" sz="2200" i="1"/>
              <a:t>down</a:t>
            </a:r>
            <a:r>
              <a:rPr lang="en-US" sz="2200"/>
              <a:t> from parent to child through props.</a:t>
            </a:r>
            <a:endParaRPr sz="2200"/>
          </a:p>
          <a:p>
            <a:pPr marL="45720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Data flows </a:t>
            </a:r>
            <a:r>
              <a:rPr lang="en-US" sz="2200" i="1"/>
              <a:t>up</a:t>
            </a:r>
            <a:r>
              <a:rPr lang="en-US" sz="2200"/>
              <a:t> from child to parent through callbacks from the child into the parent’s code.</a:t>
            </a:r>
            <a:endParaRPr sz="2200"/>
          </a:p>
          <a:p>
            <a:pPr marL="45720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React notifies components of changes to their data through lifecycle methods, like </a:t>
            </a:r>
            <a:r>
              <a:rPr lang="en-US" sz="2200">
                <a:latin typeface="Courier New"/>
                <a:ea typeface="Courier New"/>
                <a:cs typeface="Courier New"/>
                <a:sym typeface="Courier New"/>
              </a:rPr>
              <a:t>componentDidUpdate</a:t>
            </a:r>
            <a:endParaRPr sz="22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12" name="Google Shape;312;p23"/>
          <p:cNvSpPr txBox="1">
            <a:spLocks noGrp="1"/>
          </p:cNvSpPr>
          <p:nvPr>
            <p:ph type="ftr" idx="11"/>
          </p:nvPr>
        </p:nvSpPr>
        <p:spPr>
          <a:xfrm>
            <a:off x="2895600" y="6400800"/>
            <a:ext cx="3429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UW CSE 331 Winter 2020</a:t>
            </a:r>
            <a:endParaRPr dirty="0"/>
          </a:p>
        </p:txBody>
      </p:sp>
      <p:sp>
        <p:nvSpPr>
          <p:cNvPr id="313" name="Google Shape;313;p23"/>
          <p:cNvSpPr txBox="1">
            <a:spLocks noGrp="1"/>
          </p:cNvSpPr>
          <p:nvPr>
            <p:ph type="sldNum" idx="12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23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"/>
          <p:cNvSpPr txBox="1"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Anatomy of a Tag</a:t>
            </a:r>
            <a:endParaRPr/>
          </a:p>
        </p:txBody>
      </p:sp>
      <p:sp>
        <p:nvSpPr>
          <p:cNvPr id="113" name="Google Shape;113;p3"/>
          <p:cNvSpPr txBox="1">
            <a:spLocks noGrp="1"/>
          </p:cNvSpPr>
          <p:nvPr>
            <p:ph type="body" idx="1"/>
          </p:nvPr>
        </p:nvSpPr>
        <p:spPr>
          <a:xfrm>
            <a:off x="685800" y="2208863"/>
            <a:ext cx="7772400" cy="56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200">
                <a:latin typeface="Courier New"/>
                <a:ea typeface="Courier New"/>
                <a:cs typeface="Courier New"/>
                <a:sym typeface="Courier New"/>
              </a:rPr>
              <a:t>&lt;p id=”firstParagraph”&gt; Some Text &lt;/p&gt;</a:t>
            </a:r>
            <a:endParaRPr sz="22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14" name="Google Shape;114;p3"/>
          <p:cNvSpPr txBox="1">
            <a:spLocks noGrp="1"/>
          </p:cNvSpPr>
          <p:nvPr>
            <p:ph type="ftr" idx="11"/>
          </p:nvPr>
        </p:nvSpPr>
        <p:spPr>
          <a:xfrm>
            <a:off x="2895600" y="6400800"/>
            <a:ext cx="3429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UW CSE 331 Winter 2020</a:t>
            </a:r>
            <a:endParaRPr dirty="0"/>
          </a:p>
        </p:txBody>
      </p:sp>
      <p:sp>
        <p:nvSpPr>
          <p:cNvPr id="115" name="Google Shape;115;p3"/>
          <p:cNvSpPr txBox="1">
            <a:spLocks noGrp="1"/>
          </p:cNvSpPr>
          <p:nvPr>
            <p:ph type="sldNum" idx="12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116" name="Google Shape;116;p3"/>
          <p:cNvSpPr txBox="1">
            <a:spLocks noGrp="1"/>
          </p:cNvSpPr>
          <p:nvPr>
            <p:ph type="body" idx="1"/>
          </p:nvPr>
        </p:nvSpPr>
        <p:spPr>
          <a:xfrm>
            <a:off x="3304875" y="5380938"/>
            <a:ext cx="2733300" cy="56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200">
                <a:latin typeface="Courier New"/>
                <a:ea typeface="Courier New"/>
                <a:cs typeface="Courier New"/>
                <a:sym typeface="Courier New"/>
              </a:rPr>
              <a:t>&lt;br /&gt;</a:t>
            </a:r>
            <a:endParaRPr sz="2200"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117" name="Google Shape;117;p3"/>
          <p:cNvCxnSpPr>
            <a:stCxn id="118" idx="0"/>
          </p:cNvCxnSpPr>
          <p:nvPr/>
        </p:nvCxnSpPr>
        <p:spPr>
          <a:xfrm rot="10800000" flipH="1">
            <a:off x="1390925" y="2682050"/>
            <a:ext cx="213300" cy="5403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119" name="Google Shape;119;p3"/>
          <p:cNvCxnSpPr>
            <a:stCxn id="120" idx="0"/>
          </p:cNvCxnSpPr>
          <p:nvPr/>
        </p:nvCxnSpPr>
        <p:spPr>
          <a:xfrm rot="10800000">
            <a:off x="2127750" y="2693750"/>
            <a:ext cx="318900" cy="9003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121" name="Google Shape;121;p3"/>
          <p:cNvCxnSpPr>
            <a:stCxn id="122" idx="0"/>
          </p:cNvCxnSpPr>
          <p:nvPr/>
        </p:nvCxnSpPr>
        <p:spPr>
          <a:xfrm rot="10800000">
            <a:off x="3627450" y="2682075"/>
            <a:ext cx="45300" cy="4830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123" name="Google Shape;123;p3"/>
          <p:cNvCxnSpPr>
            <a:stCxn id="124" idx="0"/>
          </p:cNvCxnSpPr>
          <p:nvPr/>
        </p:nvCxnSpPr>
        <p:spPr>
          <a:xfrm rot="10800000" flipH="1">
            <a:off x="6111650" y="2682075"/>
            <a:ext cx="9000" cy="4830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125" name="Google Shape;125;p3"/>
          <p:cNvCxnSpPr>
            <a:stCxn id="126" idx="0"/>
          </p:cNvCxnSpPr>
          <p:nvPr/>
        </p:nvCxnSpPr>
        <p:spPr>
          <a:xfrm rot="10800000" flipH="1">
            <a:off x="7408425" y="2682075"/>
            <a:ext cx="2100" cy="8547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18" name="Google Shape;118;p3"/>
          <p:cNvSpPr txBox="1"/>
          <p:nvPr/>
        </p:nvSpPr>
        <p:spPr>
          <a:xfrm>
            <a:off x="781175" y="3222350"/>
            <a:ext cx="1219500" cy="37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Tag Name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3"/>
          <p:cNvSpPr txBox="1"/>
          <p:nvPr/>
        </p:nvSpPr>
        <p:spPr>
          <a:xfrm>
            <a:off x="1669500" y="3594050"/>
            <a:ext cx="1554300" cy="37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Attribute Name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3"/>
          <p:cNvSpPr txBox="1"/>
          <p:nvPr/>
        </p:nvSpPr>
        <p:spPr>
          <a:xfrm>
            <a:off x="2895600" y="3165075"/>
            <a:ext cx="1554300" cy="37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Attribute Value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3"/>
          <p:cNvSpPr txBox="1"/>
          <p:nvPr/>
        </p:nvSpPr>
        <p:spPr>
          <a:xfrm>
            <a:off x="5657000" y="3165075"/>
            <a:ext cx="909300" cy="37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Content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3"/>
          <p:cNvSpPr txBox="1"/>
          <p:nvPr/>
        </p:nvSpPr>
        <p:spPr>
          <a:xfrm>
            <a:off x="6763275" y="3536775"/>
            <a:ext cx="1290300" cy="37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Closing Tag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3"/>
          <p:cNvSpPr txBox="1"/>
          <p:nvPr/>
        </p:nvSpPr>
        <p:spPr>
          <a:xfrm>
            <a:off x="3051225" y="4387938"/>
            <a:ext cx="3205200" cy="37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Self-Closing Tag (No Content)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8" name="Google Shape;128;p3"/>
          <p:cNvCxnSpPr>
            <a:stCxn id="127" idx="2"/>
          </p:cNvCxnSpPr>
          <p:nvPr/>
        </p:nvCxnSpPr>
        <p:spPr>
          <a:xfrm>
            <a:off x="4653825" y="4759638"/>
            <a:ext cx="35400" cy="6213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129" name="Google Shape;129;p3"/>
          <p:cNvCxnSpPr/>
          <p:nvPr/>
        </p:nvCxnSpPr>
        <p:spPr>
          <a:xfrm>
            <a:off x="781175" y="4242788"/>
            <a:ext cx="7340700" cy="8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0" name="Google Shape;130;p3"/>
          <p:cNvSpPr txBox="1"/>
          <p:nvPr/>
        </p:nvSpPr>
        <p:spPr>
          <a:xfrm>
            <a:off x="685800" y="5945550"/>
            <a:ext cx="7340700" cy="40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We’ll see what &lt;p&gt; and &lt;</a:t>
            </a:r>
            <a:r>
              <a:rPr lang="en-US" sz="1600" b="0" i="1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</a:t>
            </a:r>
            <a:r>
              <a:rPr lang="en-US" sz="1600" b="0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&gt; mean soon...</a:t>
            </a:r>
            <a:endParaRPr sz="1600" b="0" i="1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3"/>
          <p:cNvSpPr/>
          <p:nvPr/>
        </p:nvSpPr>
        <p:spPr>
          <a:xfrm rot="5400000">
            <a:off x="4412550" y="-1176725"/>
            <a:ext cx="318900" cy="6483300"/>
          </a:xfrm>
          <a:prstGeom prst="leftBrace">
            <a:avLst>
              <a:gd name="adj1" fmla="val 97522"/>
              <a:gd name="adj2" fmla="val 49734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3"/>
          <p:cNvSpPr txBox="1"/>
          <p:nvPr/>
        </p:nvSpPr>
        <p:spPr>
          <a:xfrm>
            <a:off x="4076850" y="1496275"/>
            <a:ext cx="990300" cy="40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Element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"/>
          <p:cNvSpPr txBox="1"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Tags form a Tree</a:t>
            </a:r>
            <a:endParaRPr dirty="0"/>
          </a:p>
        </p:txBody>
      </p:sp>
      <p:sp>
        <p:nvSpPr>
          <p:cNvPr id="113" name="Google Shape;113;p3"/>
          <p:cNvSpPr txBox="1">
            <a:spLocks noGrp="1"/>
          </p:cNvSpPr>
          <p:nvPr>
            <p:ph type="body" idx="1"/>
          </p:nvPr>
        </p:nvSpPr>
        <p:spPr>
          <a:xfrm>
            <a:off x="576941" y="1523999"/>
            <a:ext cx="7772400" cy="25363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200" dirty="0">
                <a:latin typeface="Courier New"/>
                <a:ea typeface="Courier New"/>
                <a:cs typeface="Courier New"/>
                <a:sym typeface="Courier New"/>
              </a:rPr>
              <a:t>&lt;div&gt;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200" dirty="0">
                <a:latin typeface="Courier New"/>
                <a:ea typeface="Courier New"/>
                <a:cs typeface="Courier New"/>
                <a:sym typeface="Courier New"/>
              </a:rPr>
              <a:t>   &lt;p id=”</a:t>
            </a:r>
            <a:r>
              <a:rPr lang="en-US" sz="2200" dirty="0" err="1">
                <a:latin typeface="Courier New"/>
                <a:ea typeface="Courier New"/>
                <a:cs typeface="Courier New"/>
                <a:sym typeface="Courier New"/>
              </a:rPr>
              <a:t>firstParagraph</a:t>
            </a:r>
            <a:r>
              <a:rPr lang="en-US" sz="2200" dirty="0">
                <a:latin typeface="Courier New"/>
                <a:ea typeface="Courier New"/>
                <a:cs typeface="Courier New"/>
                <a:sym typeface="Courier New"/>
              </a:rPr>
              <a:t>”&gt; Some Text &lt;/p&gt;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200" dirty="0">
                <a:latin typeface="Courier New"/>
                <a:ea typeface="Courier New"/>
                <a:cs typeface="Courier New"/>
                <a:sym typeface="Courier New"/>
              </a:rPr>
              <a:t>   &lt;</a:t>
            </a:r>
            <a:r>
              <a:rPr lang="en-US" sz="2200" dirty="0" err="1">
                <a:latin typeface="Courier New"/>
                <a:ea typeface="Courier New"/>
                <a:cs typeface="Courier New"/>
                <a:sym typeface="Courier New"/>
              </a:rPr>
              <a:t>br</a:t>
            </a:r>
            <a:r>
              <a:rPr lang="en-US" sz="2200" dirty="0">
                <a:latin typeface="Courier New"/>
                <a:ea typeface="Courier New"/>
                <a:cs typeface="Courier New"/>
                <a:sym typeface="Courier New"/>
              </a:rPr>
              <a:t> /&gt;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200" dirty="0">
                <a:latin typeface="Courier New"/>
                <a:ea typeface="Courier New"/>
                <a:cs typeface="Courier New"/>
                <a:sym typeface="Courier New"/>
              </a:rPr>
              <a:t>   &lt;div&gt;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200" dirty="0">
                <a:latin typeface="Courier New"/>
                <a:ea typeface="Courier New"/>
                <a:cs typeface="Courier New"/>
                <a:sym typeface="Courier New"/>
              </a:rPr>
              <a:t>      &lt;p&gt;Hello&lt;/p&gt;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200" dirty="0">
                <a:latin typeface="Courier New"/>
                <a:ea typeface="Courier New"/>
                <a:cs typeface="Courier New"/>
                <a:sym typeface="Courier New"/>
              </a:rPr>
              <a:t>   &lt;/div&gt;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200" dirty="0">
                <a:latin typeface="Courier New"/>
                <a:ea typeface="Courier New"/>
                <a:cs typeface="Courier New"/>
                <a:sym typeface="Courier New"/>
              </a:rPr>
              <a:t>&lt;/div&gt;</a:t>
            </a:r>
            <a:endParaRPr sz="2200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14" name="Google Shape;114;p3"/>
          <p:cNvSpPr txBox="1">
            <a:spLocks noGrp="1"/>
          </p:cNvSpPr>
          <p:nvPr>
            <p:ph type="ftr" idx="11"/>
          </p:nvPr>
        </p:nvSpPr>
        <p:spPr>
          <a:xfrm>
            <a:off x="2895600" y="6400800"/>
            <a:ext cx="3429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UW CSE 331 Winter 2020</a:t>
            </a:r>
            <a:endParaRPr dirty="0"/>
          </a:p>
        </p:txBody>
      </p:sp>
      <p:sp>
        <p:nvSpPr>
          <p:cNvPr id="115" name="Google Shape;115;p3"/>
          <p:cNvSpPr txBox="1">
            <a:spLocks noGrp="1"/>
          </p:cNvSpPr>
          <p:nvPr>
            <p:ph type="sldNum" idx="12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098E6C0-AA07-694D-8FF1-8A10461D149F}"/>
              </a:ext>
            </a:extLst>
          </p:cNvPr>
          <p:cNvSpPr/>
          <p:nvPr/>
        </p:nvSpPr>
        <p:spPr>
          <a:xfrm>
            <a:off x="5133974" y="3205838"/>
            <a:ext cx="1126672" cy="4572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div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6CD4C6E-E06C-124D-B70C-C2EC55ABAFD7}"/>
              </a:ext>
            </a:extLst>
          </p:cNvPr>
          <p:cNvSpPr/>
          <p:nvPr/>
        </p:nvSpPr>
        <p:spPr>
          <a:xfrm>
            <a:off x="3565071" y="4267202"/>
            <a:ext cx="1126672" cy="4572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BC0D46D-CAF9-AC4B-A757-E62FD13F344D}"/>
              </a:ext>
            </a:extLst>
          </p:cNvPr>
          <p:cNvSpPr/>
          <p:nvPr/>
        </p:nvSpPr>
        <p:spPr>
          <a:xfrm>
            <a:off x="5133974" y="4267202"/>
            <a:ext cx="1126672" cy="4572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FDB07EA-5D25-BD42-A031-423E52D5C644}"/>
              </a:ext>
            </a:extLst>
          </p:cNvPr>
          <p:cNvSpPr/>
          <p:nvPr/>
        </p:nvSpPr>
        <p:spPr>
          <a:xfrm>
            <a:off x="6702877" y="4267202"/>
            <a:ext cx="1126672" cy="4572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div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C9132CB-89D4-454D-815F-29BDE9A17E85}"/>
              </a:ext>
            </a:extLst>
          </p:cNvPr>
          <p:cNvSpPr/>
          <p:nvPr/>
        </p:nvSpPr>
        <p:spPr>
          <a:xfrm>
            <a:off x="6702877" y="5334001"/>
            <a:ext cx="1126672" cy="4572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AA78F47-CA8F-024A-9D08-C43D533938AA}"/>
              </a:ext>
            </a:extLst>
          </p:cNvPr>
          <p:cNvCxnSpPr>
            <a:stCxn id="5" idx="2"/>
            <a:endCxn id="28" idx="0"/>
          </p:cNvCxnSpPr>
          <p:nvPr/>
        </p:nvCxnSpPr>
        <p:spPr>
          <a:xfrm flipH="1">
            <a:off x="4128407" y="3663038"/>
            <a:ext cx="1568903" cy="604164"/>
          </a:xfrm>
          <a:prstGeom prst="straightConnector1">
            <a:avLst/>
          </a:prstGeom>
          <a:ln w="4127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F8ADF59-185A-CA45-92A2-D2E68A084974}"/>
              </a:ext>
            </a:extLst>
          </p:cNvPr>
          <p:cNvCxnSpPr>
            <a:endCxn id="29" idx="0"/>
          </p:cNvCxnSpPr>
          <p:nvPr/>
        </p:nvCxnSpPr>
        <p:spPr>
          <a:xfrm>
            <a:off x="5697310" y="3663038"/>
            <a:ext cx="0" cy="604164"/>
          </a:xfrm>
          <a:prstGeom prst="straightConnector1">
            <a:avLst/>
          </a:prstGeom>
          <a:ln w="4127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B36FEAAF-B761-A94E-88BF-D77FDD41C632}"/>
              </a:ext>
            </a:extLst>
          </p:cNvPr>
          <p:cNvCxnSpPr>
            <a:cxnSpLocks/>
            <a:stCxn id="5" idx="2"/>
            <a:endCxn id="30" idx="0"/>
          </p:cNvCxnSpPr>
          <p:nvPr/>
        </p:nvCxnSpPr>
        <p:spPr>
          <a:xfrm>
            <a:off x="5697310" y="3663038"/>
            <a:ext cx="1568903" cy="604164"/>
          </a:xfrm>
          <a:prstGeom prst="straightConnector1">
            <a:avLst/>
          </a:prstGeom>
          <a:ln w="4127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A13D19E9-6BE5-2A41-A22C-4890E0A48404}"/>
              </a:ext>
            </a:extLst>
          </p:cNvPr>
          <p:cNvCxnSpPr>
            <a:cxnSpLocks/>
            <a:stCxn id="30" idx="2"/>
            <a:endCxn id="31" idx="0"/>
          </p:cNvCxnSpPr>
          <p:nvPr/>
        </p:nvCxnSpPr>
        <p:spPr>
          <a:xfrm>
            <a:off x="7266213" y="4724402"/>
            <a:ext cx="0" cy="609599"/>
          </a:xfrm>
          <a:prstGeom prst="straightConnector1">
            <a:avLst/>
          </a:prstGeom>
          <a:ln w="4127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034E6F81-BE7F-CF42-BB5C-8D492E91A006}"/>
              </a:ext>
            </a:extLst>
          </p:cNvPr>
          <p:cNvSpPr txBox="1"/>
          <p:nvPr/>
        </p:nvSpPr>
        <p:spPr>
          <a:xfrm>
            <a:off x="339409" y="4364505"/>
            <a:ext cx="294399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This tree, as it lives in the browser, is often called the "DOM" – </a:t>
            </a:r>
            <a:r>
              <a:rPr lang="en-US" sz="2400" i="1" dirty="0"/>
              <a:t>Document Object Model</a:t>
            </a:r>
          </a:p>
        </p:txBody>
      </p:sp>
    </p:spTree>
    <p:extLst>
      <p:ext uri="{BB962C8B-B14F-4D97-AF65-F5344CB8AC3E}">
        <p14:creationId xmlns:p14="http://schemas.microsoft.com/office/powerpoint/2010/main" val="2341227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4"/>
          <p:cNvSpPr txBox="1"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 Few Useful Tags</a:t>
            </a:r>
            <a:endParaRPr/>
          </a:p>
        </p:txBody>
      </p:sp>
      <p:sp>
        <p:nvSpPr>
          <p:cNvPr id="138" name="Google Shape;138;p4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30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lang="en-US" sz="2200" dirty="0">
                <a:latin typeface="Courier New"/>
                <a:ea typeface="Courier New"/>
                <a:cs typeface="Courier New"/>
                <a:sym typeface="Courier New"/>
              </a:rPr>
              <a:t>&lt;p&gt;</a:t>
            </a:r>
            <a:r>
              <a:rPr lang="en-US" sz="2200" dirty="0"/>
              <a:t> - Paragraph tag, surrounds text with whitespace/line breaks.</a:t>
            </a:r>
            <a:endParaRPr sz="2200" dirty="0"/>
          </a:p>
          <a:p>
            <a:pPr marL="342900" lvl="0" indent="-330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 dirty="0">
                <a:latin typeface="Courier New"/>
                <a:ea typeface="Courier New"/>
                <a:cs typeface="Courier New"/>
                <a:sym typeface="Courier New"/>
              </a:rPr>
              <a:t>&lt;div&gt;</a:t>
            </a:r>
            <a:r>
              <a:rPr lang="en-US" sz="2200" dirty="0"/>
              <a:t> - “The curly braces of HTML” - used for grouping other tags. Surrounds its content with whitespace/line breaks.</a:t>
            </a:r>
            <a:endParaRPr sz="2200" dirty="0"/>
          </a:p>
          <a:p>
            <a:pPr marL="342900" lvl="0" indent="-330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 dirty="0">
                <a:latin typeface="Courier New"/>
                <a:ea typeface="Courier New"/>
                <a:cs typeface="Courier New"/>
                <a:sym typeface="Courier New"/>
              </a:rPr>
              <a:t>&lt;span&gt;</a:t>
            </a:r>
            <a:r>
              <a:rPr lang="en-US" sz="2200" dirty="0"/>
              <a:t> - Like </a:t>
            </a:r>
            <a:r>
              <a:rPr lang="en-US" sz="2200" dirty="0">
                <a:latin typeface="Courier New"/>
                <a:ea typeface="Courier New"/>
                <a:cs typeface="Courier New"/>
                <a:sym typeface="Courier New"/>
              </a:rPr>
              <a:t>&lt;div&gt;</a:t>
            </a:r>
            <a:r>
              <a:rPr lang="en-US" sz="2200" dirty="0"/>
              <a:t>, but no whitespace/line breaks.</a:t>
            </a:r>
            <a:endParaRPr sz="2200" dirty="0"/>
          </a:p>
          <a:p>
            <a:pPr marL="342900" lvl="0" indent="-330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 dirty="0"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en-US" sz="2200" dirty="0" err="1">
                <a:latin typeface="Courier New"/>
                <a:ea typeface="Courier New"/>
                <a:cs typeface="Courier New"/>
                <a:sym typeface="Courier New"/>
              </a:rPr>
              <a:t>br</a:t>
            </a:r>
            <a:r>
              <a:rPr lang="en-US" sz="2200" dirty="0">
                <a:latin typeface="Courier New"/>
                <a:ea typeface="Courier New"/>
                <a:cs typeface="Courier New"/>
                <a:sym typeface="Courier New"/>
              </a:rPr>
              <a:t> /&gt;</a:t>
            </a:r>
            <a:r>
              <a:rPr lang="en-US" sz="2200" dirty="0"/>
              <a:t> - Forces a new line (like “\n”). Has no content.</a:t>
            </a:r>
            <a:endParaRPr sz="2200" dirty="0"/>
          </a:p>
          <a:p>
            <a:pPr marL="342900" lvl="0" indent="-330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 dirty="0">
                <a:latin typeface="Courier New"/>
                <a:ea typeface="Courier New"/>
                <a:cs typeface="Courier New"/>
                <a:sym typeface="Courier New"/>
              </a:rPr>
              <a:t>&lt;html&gt;</a:t>
            </a:r>
            <a:r>
              <a:rPr lang="en-US" sz="2200" dirty="0"/>
              <a:t> and </a:t>
            </a:r>
            <a:r>
              <a:rPr lang="en-US" sz="2200" dirty="0">
                <a:latin typeface="Courier New"/>
                <a:ea typeface="Courier New"/>
                <a:cs typeface="Courier New"/>
                <a:sym typeface="Courier New"/>
              </a:rPr>
              <a:t>&lt;head&gt;</a:t>
            </a:r>
            <a:r>
              <a:rPr lang="en-US" sz="2200" dirty="0"/>
              <a:t> and </a:t>
            </a:r>
            <a:r>
              <a:rPr lang="en-US" sz="2200" dirty="0">
                <a:latin typeface="Courier New"/>
                <a:ea typeface="Courier New"/>
                <a:cs typeface="Courier New"/>
                <a:sym typeface="Courier New"/>
              </a:rPr>
              <a:t>&lt;body&gt;</a:t>
            </a:r>
            <a:r>
              <a:rPr lang="en-US" sz="2200" dirty="0"/>
              <a:t> - Used to organize a basic HTML document.</a:t>
            </a:r>
            <a:endParaRPr sz="2200" dirty="0"/>
          </a:p>
          <a:p>
            <a:pPr marL="342900" lvl="0" indent="-330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 dirty="0">
                <a:latin typeface="Courier New"/>
                <a:ea typeface="Courier New"/>
                <a:cs typeface="Courier New"/>
                <a:sym typeface="Courier New"/>
              </a:rPr>
              <a:t>&lt;script&gt;</a:t>
            </a:r>
            <a:r>
              <a:rPr lang="en-US" sz="2200" dirty="0"/>
              <a:t> - Marks a section of non-HTML script code.</a:t>
            </a:r>
            <a:endParaRPr sz="2200" dirty="0"/>
          </a:p>
          <a:p>
            <a:pPr marL="342900" lvl="0" indent="-330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 dirty="0"/>
              <a:t>LOTS of other tags for bullet point lists, pictures, buttons, text boxes, etc...</a:t>
            </a:r>
            <a:endParaRPr sz="2200" dirty="0"/>
          </a:p>
          <a:p>
            <a:pPr marL="742950" lvl="1" indent="-3111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00"/>
              <a:buChar char="–"/>
            </a:pPr>
            <a:r>
              <a:rPr lang="en-US" sz="2200" dirty="0"/>
              <a:t>See the W3Schools HTML reference for a complete list, along with all their supported attributes.</a:t>
            </a:r>
            <a:endParaRPr sz="2200" dirty="0"/>
          </a:p>
          <a:p>
            <a:pPr marL="742950" lvl="1" indent="-13335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200" dirty="0"/>
          </a:p>
        </p:txBody>
      </p:sp>
      <p:sp>
        <p:nvSpPr>
          <p:cNvPr id="139" name="Google Shape;139;p4"/>
          <p:cNvSpPr txBox="1">
            <a:spLocks noGrp="1"/>
          </p:cNvSpPr>
          <p:nvPr>
            <p:ph type="ftr" idx="11"/>
          </p:nvPr>
        </p:nvSpPr>
        <p:spPr>
          <a:xfrm>
            <a:off x="2895600" y="6400800"/>
            <a:ext cx="3429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UW CSE 331 Winter 2020</a:t>
            </a:r>
            <a:endParaRPr dirty="0"/>
          </a:p>
        </p:txBody>
      </p:sp>
      <p:sp>
        <p:nvSpPr>
          <p:cNvPr id="140" name="Google Shape;140;p4"/>
          <p:cNvSpPr txBox="1">
            <a:spLocks noGrp="1"/>
          </p:cNvSpPr>
          <p:nvPr>
            <p:ph type="sldNum" idx="12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6"/>
          <p:cNvSpPr txBox="1">
            <a:spLocks noGrp="1"/>
          </p:cNvSpPr>
          <p:nvPr>
            <p:ph type="title"/>
          </p:nvPr>
        </p:nvSpPr>
        <p:spPr>
          <a:xfrm>
            <a:off x="685800" y="84900"/>
            <a:ext cx="7772400" cy="136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600"/>
              <a:t>Example 1:</a:t>
            </a:r>
            <a:endParaRPr sz="16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Making a Clickable Button</a:t>
            </a:r>
            <a:endParaRPr/>
          </a:p>
        </p:txBody>
      </p:sp>
      <p:sp>
        <p:nvSpPr>
          <p:cNvPr id="146" name="Google Shape;146;p6"/>
          <p:cNvSpPr txBox="1">
            <a:spLocks noGrp="1"/>
          </p:cNvSpPr>
          <p:nvPr>
            <p:ph type="ftr" idx="11"/>
          </p:nvPr>
        </p:nvSpPr>
        <p:spPr>
          <a:xfrm>
            <a:off x="2895600" y="6400800"/>
            <a:ext cx="3429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UW CSE 331 Winter 2020</a:t>
            </a:r>
            <a:endParaRPr dirty="0"/>
          </a:p>
        </p:txBody>
      </p:sp>
      <p:sp>
        <p:nvSpPr>
          <p:cNvPr id="147" name="Google Shape;147;p6"/>
          <p:cNvSpPr txBox="1">
            <a:spLocks noGrp="1"/>
          </p:cNvSpPr>
          <p:nvPr>
            <p:ph type="sldNum" idx="12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148" name="Google Shape;148;p6"/>
          <p:cNvSpPr txBox="1"/>
          <p:nvPr/>
        </p:nvSpPr>
        <p:spPr>
          <a:xfrm>
            <a:off x="599550" y="1499875"/>
            <a:ext cx="8021100" cy="400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&lt;html&gt;</a:t>
            </a:r>
            <a:endParaRPr sz="18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&lt;head&gt;</a:t>
            </a:r>
            <a:endParaRPr sz="18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&lt;title&gt;1. HTML5 Buttons&lt;/title&gt;</a:t>
            </a:r>
            <a:endParaRPr sz="18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&lt;/head&gt;</a:t>
            </a:r>
            <a:endParaRPr sz="18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&lt;body&gt;</a:t>
            </a:r>
            <a:endParaRPr sz="18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&lt;script type="text/javascript"&gt;</a:t>
            </a:r>
            <a:endParaRPr sz="18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function sayHello() {</a:t>
            </a:r>
            <a:endParaRPr sz="18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alert("Hello, World!");</a:t>
            </a:r>
            <a:endParaRPr sz="18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}</a:t>
            </a:r>
            <a:endParaRPr sz="18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&lt;/script&gt;</a:t>
            </a:r>
            <a:endParaRPr sz="18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&lt;button onclick="sayHello()"&gt;Click Me!&lt;/button&gt;</a:t>
            </a:r>
            <a:endParaRPr sz="18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&lt;/body&gt;</a:t>
            </a:r>
            <a:endParaRPr sz="18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&lt;/html&gt;</a:t>
            </a:r>
            <a:endParaRPr sz="18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149" name="Google Shape;149;p6"/>
          <p:cNvCxnSpPr>
            <a:stCxn id="150" idx="0"/>
          </p:cNvCxnSpPr>
          <p:nvPr/>
        </p:nvCxnSpPr>
        <p:spPr>
          <a:xfrm rot="10800000" flipH="1">
            <a:off x="3191725" y="4735425"/>
            <a:ext cx="789000" cy="6510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50" name="Google Shape;150;p6"/>
          <p:cNvSpPr txBox="1"/>
          <p:nvPr/>
        </p:nvSpPr>
        <p:spPr>
          <a:xfrm>
            <a:off x="327325" y="5386425"/>
            <a:ext cx="5728800" cy="65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JS Code that is run whenever the button is clicked. In this case - just call a function that does the real “work”.</a:t>
            </a: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1" name="Google Shape;151;p6"/>
          <p:cNvCxnSpPr>
            <a:stCxn id="152" idx="0"/>
          </p:cNvCxnSpPr>
          <p:nvPr/>
        </p:nvCxnSpPr>
        <p:spPr>
          <a:xfrm rot="10800000">
            <a:off x="6075000" y="4707225"/>
            <a:ext cx="1189200" cy="6792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52" name="Google Shape;152;p6"/>
          <p:cNvSpPr txBox="1"/>
          <p:nvPr/>
        </p:nvSpPr>
        <p:spPr>
          <a:xfrm>
            <a:off x="6150450" y="5386425"/>
            <a:ext cx="2227500" cy="65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Text displayed inside the button.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7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dirty="0">
                <a:latin typeface="Courier New"/>
                <a:ea typeface="Courier New"/>
                <a:cs typeface="Courier New"/>
                <a:sym typeface="Courier New"/>
              </a:rPr>
              <a:t>&lt;canvas&gt;</a:t>
            </a:r>
            <a:r>
              <a:rPr lang="en-US" dirty="0"/>
              <a:t> tag: creates a blank drawing surface that you can “draw” on with JS</a:t>
            </a:r>
            <a:endParaRPr dirty="0"/>
          </a:p>
          <a:p>
            <a:pPr marL="742950" lvl="1" indent="-28575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800"/>
              <a:buChar char="–"/>
            </a:pPr>
            <a:r>
              <a:rPr lang="en-US" dirty="0"/>
              <a:t>Create lines, shapes, draw images.</a:t>
            </a:r>
            <a:endParaRPr dirty="0"/>
          </a:p>
          <a:p>
            <a:pPr marL="742950" lvl="1" indent="-28575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800"/>
              <a:buChar char="–"/>
            </a:pPr>
            <a:r>
              <a:rPr lang="en-US" dirty="0"/>
              <a:t>Has </a:t>
            </a:r>
            <a:r>
              <a:rPr lang="en-US" dirty="0">
                <a:latin typeface="Courier New"/>
                <a:ea typeface="Courier New"/>
                <a:cs typeface="Courier New"/>
                <a:sym typeface="Courier New"/>
              </a:rPr>
              <a:t>width</a:t>
            </a:r>
            <a:r>
              <a:rPr lang="en-US" dirty="0"/>
              <a:t> and </a:t>
            </a:r>
            <a:r>
              <a:rPr lang="en-US" dirty="0">
                <a:latin typeface="Courier New"/>
                <a:ea typeface="Courier New"/>
                <a:cs typeface="Courier New"/>
                <a:sym typeface="Courier New"/>
              </a:rPr>
              <a:t>height</a:t>
            </a:r>
            <a:r>
              <a:rPr lang="en-US" dirty="0"/>
              <a:t> attributes to determine the size of the drawing surface.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800"/>
              <a:buChar char="•"/>
            </a:pPr>
            <a:r>
              <a:rPr lang="en-US" dirty="0"/>
              <a:t>We’re using </a:t>
            </a:r>
            <a:r>
              <a:rPr lang="en-US" dirty="0">
                <a:latin typeface="Courier New"/>
                <a:ea typeface="Courier New"/>
                <a:cs typeface="Courier New"/>
                <a:sym typeface="Courier New"/>
              </a:rPr>
              <a:t>&lt;canvas&gt;</a:t>
            </a:r>
            <a:r>
              <a:rPr lang="en-US" dirty="0"/>
              <a:t> in HW8 and HW9 to draw lines/paths on top of images (like a map of campus!)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800"/>
              <a:buChar char="•"/>
            </a:pPr>
            <a:r>
              <a:rPr lang="en-US" dirty="0" err="1"/>
              <a:t>Javascript</a:t>
            </a:r>
            <a:r>
              <a:rPr lang="en-US" dirty="0"/>
              <a:t> is going to need some kind of Canvas object in order to call functions and draw pictures.</a:t>
            </a:r>
            <a:endParaRPr dirty="0"/>
          </a:p>
          <a:p>
            <a:pPr marL="742950" lvl="1" indent="-28575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800"/>
              <a:buChar char="–"/>
            </a:pPr>
            <a:r>
              <a:rPr lang="en-US" dirty="0"/>
              <a:t>How do we get this object?</a:t>
            </a:r>
            <a:endParaRPr dirty="0"/>
          </a:p>
        </p:txBody>
      </p:sp>
      <p:sp>
        <p:nvSpPr>
          <p:cNvPr id="158" name="Google Shape;158;p7"/>
          <p:cNvSpPr txBox="1">
            <a:spLocks noGrp="1"/>
          </p:cNvSpPr>
          <p:nvPr>
            <p:ph type="ftr" idx="11"/>
          </p:nvPr>
        </p:nvSpPr>
        <p:spPr>
          <a:xfrm>
            <a:off x="2895600" y="6400800"/>
            <a:ext cx="3429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UW CSE 331 Winter 2020</a:t>
            </a:r>
            <a:endParaRPr dirty="0"/>
          </a:p>
        </p:txBody>
      </p:sp>
      <p:sp>
        <p:nvSpPr>
          <p:cNvPr id="159" name="Google Shape;159;p7"/>
          <p:cNvSpPr txBox="1">
            <a:spLocks noGrp="1"/>
          </p:cNvSpPr>
          <p:nvPr>
            <p:ph type="sldNum" idx="12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160" name="Google Shape;160;p7"/>
          <p:cNvSpPr txBox="1">
            <a:spLocks noGrp="1"/>
          </p:cNvSpPr>
          <p:nvPr>
            <p:ph type="title"/>
          </p:nvPr>
        </p:nvSpPr>
        <p:spPr>
          <a:xfrm>
            <a:off x="685800" y="84900"/>
            <a:ext cx="7772400" cy="136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600"/>
              <a:t>Example 2:</a:t>
            </a:r>
            <a:endParaRPr sz="16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Drawing on a Canvas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5"/>
          <p:cNvSpPr txBox="1"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Modifying HTML with JS</a:t>
            </a:r>
            <a:endParaRPr/>
          </a:p>
        </p:txBody>
      </p:sp>
      <p:sp>
        <p:nvSpPr>
          <p:cNvPr id="166" name="Google Shape;166;p5"/>
          <p:cNvSpPr txBox="1">
            <a:spLocks noGrp="1"/>
          </p:cNvSpPr>
          <p:nvPr>
            <p:ph type="body" idx="1"/>
          </p:nvPr>
        </p:nvSpPr>
        <p:spPr>
          <a:xfrm>
            <a:off x="685800" y="1371600"/>
            <a:ext cx="7772400" cy="30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30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lang="en-US" sz="2200" dirty="0"/>
              <a:t>JS exists to allow webpages (meaning the HTML inside them) to change dynamically. So JS </a:t>
            </a:r>
            <a:r>
              <a:rPr lang="en-US" sz="2200" i="1" dirty="0"/>
              <a:t>has</a:t>
            </a:r>
            <a:r>
              <a:rPr lang="en-US" sz="2200" dirty="0"/>
              <a:t> to have a way to access/change the HTML tags.</a:t>
            </a:r>
            <a:endParaRPr sz="2200" dirty="0"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200"/>
              <a:buChar char="•"/>
            </a:pPr>
            <a:r>
              <a:rPr lang="en-US" sz="2200" dirty="0"/>
              <a:t>Implementation: Every HTML element has an associated JS object that the browser maintains.</a:t>
            </a:r>
            <a:endParaRPr sz="2200" dirty="0"/>
          </a:p>
          <a:p>
            <a:pPr marL="742950" lvl="1" indent="-3111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200"/>
              <a:buChar char="–"/>
            </a:pPr>
            <a:r>
              <a:rPr lang="en-US" sz="2200" dirty="0"/>
              <a:t>Can get a reference in JS by using the “id” attribute.</a:t>
            </a:r>
            <a:endParaRPr sz="2200" dirty="0"/>
          </a:p>
          <a:p>
            <a:pPr marL="742950" lvl="1" indent="-3111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200"/>
              <a:buChar char="–"/>
            </a:pPr>
            <a:r>
              <a:rPr lang="en-US" sz="2200" dirty="0"/>
              <a:t>Every tag can have an ID - value is a string that uniquely identifies an element.</a:t>
            </a:r>
            <a:endParaRPr sz="2200" dirty="0"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800"/>
              <a:buNone/>
            </a:pPr>
            <a:endParaRPr sz="2200" dirty="0"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800"/>
              <a:buNone/>
            </a:pPr>
            <a:endParaRPr sz="2200" dirty="0"/>
          </a:p>
        </p:txBody>
      </p:sp>
      <p:sp>
        <p:nvSpPr>
          <p:cNvPr id="167" name="Google Shape;167;p5"/>
          <p:cNvSpPr txBox="1">
            <a:spLocks noGrp="1"/>
          </p:cNvSpPr>
          <p:nvPr>
            <p:ph type="ftr" idx="11"/>
          </p:nvPr>
        </p:nvSpPr>
        <p:spPr>
          <a:xfrm>
            <a:off x="2895600" y="6400800"/>
            <a:ext cx="3429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UW CSE 331 Winter 2020</a:t>
            </a:r>
            <a:endParaRPr dirty="0"/>
          </a:p>
        </p:txBody>
      </p:sp>
      <p:sp>
        <p:nvSpPr>
          <p:cNvPr id="168" name="Google Shape;168;p5"/>
          <p:cNvSpPr txBox="1">
            <a:spLocks noGrp="1"/>
          </p:cNvSpPr>
          <p:nvPr>
            <p:ph type="sldNum" idx="12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  <p:sp>
        <p:nvSpPr>
          <p:cNvPr id="169" name="Google Shape;169;p5"/>
          <p:cNvSpPr txBox="1">
            <a:spLocks noGrp="1"/>
          </p:cNvSpPr>
          <p:nvPr>
            <p:ph type="body" idx="1"/>
          </p:nvPr>
        </p:nvSpPr>
        <p:spPr>
          <a:xfrm>
            <a:off x="320725" y="4362900"/>
            <a:ext cx="8355300" cy="203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800"/>
              <a:buNone/>
            </a:pPr>
            <a:r>
              <a:rPr lang="en-US" sz="1400" dirty="0"/>
              <a:t>HTML:</a:t>
            </a:r>
            <a:endParaRPr sz="1400" dirty="0"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800"/>
              <a:buNone/>
            </a:pPr>
            <a:r>
              <a:rPr lang="en-US" sz="2200" dirty="0">
                <a:latin typeface="Courier New"/>
                <a:ea typeface="Courier New"/>
                <a:cs typeface="Courier New"/>
                <a:sym typeface="Courier New"/>
              </a:rPr>
              <a:t> &lt;p id="</a:t>
            </a:r>
            <a:r>
              <a:rPr lang="en-US" sz="2200" dirty="0" err="1">
                <a:latin typeface="Courier New"/>
                <a:ea typeface="Courier New"/>
                <a:cs typeface="Courier New"/>
                <a:sym typeface="Courier New"/>
              </a:rPr>
              <a:t>thePar</a:t>
            </a:r>
            <a:r>
              <a:rPr lang="en-US" sz="2200" dirty="0">
                <a:latin typeface="Courier New"/>
                <a:ea typeface="Courier New"/>
                <a:cs typeface="Courier New"/>
                <a:sym typeface="Courier New"/>
              </a:rPr>
              <a:t>"&gt;Hello, World!&lt;/p&gt;</a:t>
            </a:r>
            <a:endParaRPr sz="2200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800"/>
              <a:buNone/>
            </a:pPr>
            <a:r>
              <a:rPr lang="en-US" sz="1400" dirty="0"/>
              <a:t>JS:</a:t>
            </a:r>
            <a:endParaRPr sz="1400" dirty="0"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800"/>
              <a:buNone/>
            </a:pPr>
            <a:r>
              <a:rPr lang="en-US" sz="2200" dirty="0">
                <a:latin typeface="Courier New"/>
                <a:ea typeface="Courier New"/>
                <a:cs typeface="Courier New"/>
                <a:sym typeface="Courier New"/>
              </a:rPr>
              <a:t> let </a:t>
            </a:r>
            <a:r>
              <a:rPr lang="en-US" sz="2200" dirty="0" err="1">
                <a:latin typeface="Courier New"/>
                <a:ea typeface="Courier New"/>
                <a:cs typeface="Courier New"/>
                <a:sym typeface="Courier New"/>
              </a:rPr>
              <a:t>parObj</a:t>
            </a:r>
            <a:r>
              <a:rPr lang="en-US" sz="2200" dirty="0"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-US" sz="2200" dirty="0" err="1">
                <a:latin typeface="Courier New"/>
                <a:ea typeface="Courier New"/>
                <a:cs typeface="Courier New"/>
                <a:sym typeface="Courier New"/>
              </a:rPr>
              <a:t>document.getElementByID</a:t>
            </a:r>
            <a:r>
              <a:rPr lang="en-US" sz="2200" dirty="0">
                <a:latin typeface="Courier New"/>
                <a:ea typeface="Courier New"/>
                <a:cs typeface="Courier New"/>
                <a:sym typeface="Courier New"/>
              </a:rPr>
              <a:t>("</a:t>
            </a:r>
            <a:r>
              <a:rPr lang="en-US" sz="2200" dirty="0" err="1">
                <a:latin typeface="Courier New"/>
                <a:ea typeface="Courier New"/>
                <a:cs typeface="Courier New"/>
                <a:sym typeface="Courier New"/>
              </a:rPr>
              <a:t>thePar</a:t>
            </a:r>
            <a:r>
              <a:rPr lang="en-US" sz="2200" dirty="0">
                <a:latin typeface="Courier New"/>
                <a:ea typeface="Courier New"/>
                <a:cs typeface="Courier New"/>
                <a:sym typeface="Courier New"/>
              </a:rPr>
              <a:t>");</a:t>
            </a:r>
            <a:endParaRPr sz="2200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800"/>
              <a:buNone/>
            </a:pPr>
            <a:r>
              <a:rPr lang="en-US" sz="2200" dirty="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200" dirty="0" err="1">
                <a:latin typeface="Courier New"/>
                <a:ea typeface="Courier New"/>
                <a:cs typeface="Courier New"/>
                <a:sym typeface="Courier New"/>
              </a:rPr>
              <a:t>parObj.innerHTML</a:t>
            </a:r>
            <a:r>
              <a:rPr lang="en-US" sz="2200" dirty="0">
                <a:latin typeface="Courier New"/>
                <a:ea typeface="Courier New"/>
                <a:cs typeface="Courier New"/>
                <a:sym typeface="Courier New"/>
              </a:rPr>
              <a:t> = "Hello, 331!";</a:t>
            </a:r>
            <a:endParaRPr sz="2200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8"/>
          <p:cNvSpPr txBox="1"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Example 2 Code</a:t>
            </a:r>
            <a:endParaRPr/>
          </a:p>
        </p:txBody>
      </p:sp>
      <p:sp>
        <p:nvSpPr>
          <p:cNvPr id="175" name="Google Shape;175;p8"/>
          <p:cNvSpPr txBox="1">
            <a:spLocks noGrp="1"/>
          </p:cNvSpPr>
          <p:nvPr>
            <p:ph type="body" idx="1"/>
          </p:nvPr>
        </p:nvSpPr>
        <p:spPr>
          <a:xfrm>
            <a:off x="685800" y="1410050"/>
            <a:ext cx="7772400" cy="49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dirty="0">
                <a:latin typeface="Courier New"/>
                <a:ea typeface="Courier New"/>
                <a:cs typeface="Courier New"/>
                <a:sym typeface="Courier New"/>
              </a:rPr>
              <a:t>&lt;html&gt;</a:t>
            </a:r>
            <a:endParaRPr sz="1400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dirty="0">
                <a:latin typeface="Courier New"/>
                <a:ea typeface="Courier New"/>
                <a:cs typeface="Courier New"/>
                <a:sym typeface="Courier New"/>
              </a:rPr>
              <a:t>  &lt;head&gt;</a:t>
            </a:r>
            <a:endParaRPr sz="1400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dirty="0">
                <a:latin typeface="Courier New"/>
                <a:ea typeface="Courier New"/>
                <a:cs typeface="Courier New"/>
                <a:sym typeface="Courier New"/>
              </a:rPr>
              <a:t>     &lt;title&gt;2. HTML5 Canvas&lt;/title&gt;</a:t>
            </a:r>
            <a:endParaRPr sz="1400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dirty="0">
                <a:latin typeface="Courier New"/>
                <a:ea typeface="Courier New"/>
                <a:cs typeface="Courier New"/>
                <a:sym typeface="Courier New"/>
              </a:rPr>
              <a:t>  &lt;/head&gt;</a:t>
            </a:r>
            <a:endParaRPr sz="1400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dirty="0">
                <a:latin typeface="Courier New"/>
                <a:ea typeface="Courier New"/>
                <a:cs typeface="Courier New"/>
                <a:sym typeface="Courier New"/>
              </a:rPr>
              <a:t>  &lt;body&gt;</a:t>
            </a:r>
            <a:endParaRPr sz="1400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dirty="0">
                <a:latin typeface="Courier New"/>
                <a:ea typeface="Courier New"/>
                <a:cs typeface="Courier New"/>
                <a:sym typeface="Courier New"/>
              </a:rPr>
              <a:t>     &lt;script type="text/</a:t>
            </a:r>
            <a:r>
              <a:rPr lang="en-US" sz="1400" dirty="0" err="1">
                <a:latin typeface="Courier New"/>
                <a:ea typeface="Courier New"/>
                <a:cs typeface="Courier New"/>
                <a:sym typeface="Courier New"/>
              </a:rPr>
              <a:t>javascript</a:t>
            </a:r>
            <a:r>
              <a:rPr lang="en-US" sz="1400" dirty="0">
                <a:latin typeface="Courier New"/>
                <a:ea typeface="Courier New"/>
                <a:cs typeface="Courier New"/>
                <a:sym typeface="Courier New"/>
              </a:rPr>
              <a:t>"&gt;</a:t>
            </a:r>
            <a:endParaRPr sz="1400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dirty="0">
                <a:latin typeface="Courier New"/>
                <a:ea typeface="Courier New"/>
                <a:cs typeface="Courier New"/>
                <a:sym typeface="Courier New"/>
              </a:rPr>
              <a:t>        function </a:t>
            </a:r>
            <a:r>
              <a:rPr lang="en-US" sz="1400" dirty="0" err="1">
                <a:latin typeface="Courier New"/>
                <a:ea typeface="Courier New"/>
                <a:cs typeface="Courier New"/>
                <a:sym typeface="Courier New"/>
              </a:rPr>
              <a:t>drawSomething</a:t>
            </a:r>
            <a:r>
              <a:rPr lang="en-US" sz="1400" dirty="0">
                <a:latin typeface="Courier New"/>
                <a:ea typeface="Courier New"/>
                <a:cs typeface="Courier New"/>
                <a:sym typeface="Courier New"/>
              </a:rPr>
              <a:t>() {</a:t>
            </a:r>
            <a:endParaRPr sz="1400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dirty="0">
                <a:latin typeface="Courier New"/>
                <a:ea typeface="Courier New"/>
                <a:cs typeface="Courier New"/>
                <a:sym typeface="Courier New"/>
              </a:rPr>
              <a:t>           let canvas = </a:t>
            </a:r>
            <a:r>
              <a:rPr lang="en-US" sz="1400" dirty="0" err="1">
                <a:latin typeface="Courier New"/>
                <a:ea typeface="Courier New"/>
                <a:cs typeface="Courier New"/>
                <a:sym typeface="Courier New"/>
              </a:rPr>
              <a:t>document.getElementById</a:t>
            </a:r>
            <a:r>
              <a:rPr lang="en-US" sz="1400" dirty="0">
                <a:latin typeface="Courier New"/>
                <a:ea typeface="Courier New"/>
                <a:cs typeface="Courier New"/>
                <a:sym typeface="Courier New"/>
              </a:rPr>
              <a:t>("</a:t>
            </a:r>
            <a:r>
              <a:rPr lang="en-US" sz="1400" dirty="0" err="1">
                <a:latin typeface="Courier New"/>
                <a:ea typeface="Courier New"/>
                <a:cs typeface="Courier New"/>
                <a:sym typeface="Courier New"/>
              </a:rPr>
              <a:t>theCanvas</a:t>
            </a:r>
            <a:r>
              <a:rPr lang="en-US" sz="1400" dirty="0">
                <a:latin typeface="Courier New"/>
                <a:ea typeface="Courier New"/>
                <a:cs typeface="Courier New"/>
                <a:sym typeface="Courier New"/>
              </a:rPr>
              <a:t>");</a:t>
            </a:r>
            <a:endParaRPr sz="1400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dirty="0">
                <a:latin typeface="Courier New"/>
                <a:ea typeface="Courier New"/>
                <a:cs typeface="Courier New"/>
                <a:sym typeface="Courier New"/>
              </a:rPr>
              <a:t>           let context = </a:t>
            </a:r>
            <a:r>
              <a:rPr lang="en-US" sz="1400" dirty="0" err="1">
                <a:latin typeface="Courier New"/>
                <a:ea typeface="Courier New"/>
                <a:cs typeface="Courier New"/>
                <a:sym typeface="Courier New"/>
              </a:rPr>
              <a:t>canvas.getContext</a:t>
            </a:r>
            <a:r>
              <a:rPr lang="en-US" sz="1400" dirty="0">
                <a:latin typeface="Courier New"/>
                <a:ea typeface="Courier New"/>
                <a:cs typeface="Courier New"/>
                <a:sym typeface="Courier New"/>
              </a:rPr>
              <a:t>("2d");</a:t>
            </a:r>
            <a:endParaRPr sz="1400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dirty="0">
                <a:latin typeface="Courier New"/>
                <a:ea typeface="Courier New"/>
                <a:cs typeface="Courier New"/>
                <a:sym typeface="Courier New"/>
              </a:rPr>
              <a:t>           </a:t>
            </a:r>
            <a:r>
              <a:rPr lang="en-US" sz="1400" dirty="0" err="1">
                <a:latin typeface="Courier New"/>
                <a:ea typeface="Courier New"/>
                <a:cs typeface="Courier New"/>
                <a:sym typeface="Courier New"/>
              </a:rPr>
              <a:t>context.fillStyle</a:t>
            </a:r>
            <a:r>
              <a:rPr lang="en-US" sz="1400" dirty="0">
                <a:latin typeface="Courier New"/>
                <a:ea typeface="Courier New"/>
                <a:cs typeface="Courier New"/>
                <a:sym typeface="Courier New"/>
              </a:rPr>
              <a:t> = "teal";</a:t>
            </a:r>
            <a:endParaRPr sz="1400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dirty="0">
                <a:latin typeface="Courier New"/>
                <a:ea typeface="Courier New"/>
                <a:cs typeface="Courier New"/>
                <a:sym typeface="Courier New"/>
              </a:rPr>
              <a:t>           </a:t>
            </a:r>
            <a:r>
              <a:rPr lang="en-US" sz="1400" dirty="0" err="1">
                <a:latin typeface="Courier New"/>
                <a:ea typeface="Courier New"/>
                <a:cs typeface="Courier New"/>
                <a:sym typeface="Courier New"/>
              </a:rPr>
              <a:t>context.fillRect</a:t>
            </a:r>
            <a:r>
              <a:rPr lang="en-US" sz="1400" dirty="0">
                <a:latin typeface="Courier New"/>
                <a:ea typeface="Courier New"/>
                <a:cs typeface="Courier New"/>
                <a:sym typeface="Courier New"/>
              </a:rPr>
              <a:t>(50, 50, 150, 100);</a:t>
            </a:r>
            <a:endParaRPr sz="1400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dirty="0">
                <a:latin typeface="Courier New"/>
                <a:ea typeface="Courier New"/>
                <a:cs typeface="Courier New"/>
                <a:sym typeface="Courier New"/>
              </a:rPr>
              <a:t>        }</a:t>
            </a:r>
            <a:endParaRPr sz="1400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dirty="0">
                <a:latin typeface="Courier New"/>
                <a:ea typeface="Courier New"/>
                <a:cs typeface="Courier New"/>
                <a:sym typeface="Courier New"/>
              </a:rPr>
              <a:t>     &lt;/script&gt;</a:t>
            </a:r>
            <a:endParaRPr sz="1400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dirty="0">
                <a:latin typeface="Courier New"/>
                <a:ea typeface="Courier New"/>
                <a:cs typeface="Courier New"/>
                <a:sym typeface="Courier New"/>
              </a:rPr>
              <a:t>     &lt;button onclick="</a:t>
            </a:r>
            <a:r>
              <a:rPr lang="en-US" sz="1400" dirty="0" err="1">
                <a:latin typeface="Courier New"/>
                <a:ea typeface="Courier New"/>
                <a:cs typeface="Courier New"/>
                <a:sym typeface="Courier New"/>
              </a:rPr>
              <a:t>drawSomething</a:t>
            </a:r>
            <a:r>
              <a:rPr lang="en-US" sz="1400" dirty="0">
                <a:latin typeface="Courier New"/>
                <a:ea typeface="Courier New"/>
                <a:cs typeface="Courier New"/>
                <a:sym typeface="Courier New"/>
              </a:rPr>
              <a:t>()"&gt;Draw Something Cool&lt;/button&gt;</a:t>
            </a:r>
            <a:endParaRPr sz="1400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dirty="0">
                <a:latin typeface="Courier New"/>
                <a:ea typeface="Courier New"/>
                <a:cs typeface="Courier New"/>
                <a:sym typeface="Courier New"/>
              </a:rPr>
              <a:t>     &lt;</a:t>
            </a:r>
            <a:r>
              <a:rPr lang="en-US" sz="1400" dirty="0" err="1">
                <a:latin typeface="Courier New"/>
                <a:ea typeface="Courier New"/>
                <a:cs typeface="Courier New"/>
                <a:sym typeface="Courier New"/>
              </a:rPr>
              <a:t>br</a:t>
            </a:r>
            <a:r>
              <a:rPr lang="en-US" sz="1400" dirty="0">
                <a:latin typeface="Courier New"/>
                <a:ea typeface="Courier New"/>
                <a:cs typeface="Courier New"/>
                <a:sym typeface="Courier New"/>
              </a:rPr>
              <a:t> /&gt;</a:t>
            </a:r>
            <a:endParaRPr sz="1400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dirty="0">
                <a:latin typeface="Courier New"/>
                <a:ea typeface="Courier New"/>
                <a:cs typeface="Courier New"/>
                <a:sym typeface="Courier New"/>
              </a:rPr>
              <a:t>     &lt;canvas id="</a:t>
            </a:r>
            <a:r>
              <a:rPr lang="en-US" sz="1400" dirty="0" err="1">
                <a:latin typeface="Courier New"/>
                <a:ea typeface="Courier New"/>
                <a:cs typeface="Courier New"/>
                <a:sym typeface="Courier New"/>
              </a:rPr>
              <a:t>theCanvas</a:t>
            </a:r>
            <a:r>
              <a:rPr lang="en-US" sz="1400" dirty="0">
                <a:latin typeface="Courier New"/>
                <a:ea typeface="Courier New"/>
                <a:cs typeface="Courier New"/>
                <a:sym typeface="Courier New"/>
              </a:rPr>
              <a:t>" width="500" height="500"&gt;&lt;/canvas&gt;</a:t>
            </a:r>
            <a:endParaRPr sz="1400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dirty="0">
                <a:latin typeface="Courier New"/>
                <a:ea typeface="Courier New"/>
                <a:cs typeface="Courier New"/>
                <a:sym typeface="Courier New"/>
              </a:rPr>
              <a:t>  &lt;/body&gt;</a:t>
            </a:r>
            <a:endParaRPr sz="1400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dirty="0">
                <a:latin typeface="Courier New"/>
                <a:ea typeface="Courier New"/>
                <a:cs typeface="Courier New"/>
                <a:sym typeface="Courier New"/>
              </a:rPr>
              <a:t>&lt;/html&gt;</a:t>
            </a:r>
            <a:endParaRPr sz="1400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 sz="1400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76" name="Google Shape;176;p8"/>
          <p:cNvSpPr txBox="1">
            <a:spLocks noGrp="1"/>
          </p:cNvSpPr>
          <p:nvPr>
            <p:ph type="ftr" idx="11"/>
          </p:nvPr>
        </p:nvSpPr>
        <p:spPr>
          <a:xfrm>
            <a:off x="2895600" y="6400800"/>
            <a:ext cx="3429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UW CSE 331 Winter 2020</a:t>
            </a:r>
            <a:endParaRPr dirty="0"/>
          </a:p>
        </p:txBody>
      </p:sp>
      <p:sp>
        <p:nvSpPr>
          <p:cNvPr id="177" name="Google Shape;177;p8"/>
          <p:cNvSpPr txBox="1">
            <a:spLocks noGrp="1"/>
          </p:cNvSpPr>
          <p:nvPr>
            <p:ph type="sldNum" idx="12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</TotalTime>
  <Words>2345</Words>
  <Application>Microsoft Macintosh PowerPoint</Application>
  <PresentationFormat>On-screen Show (4:3)</PresentationFormat>
  <Paragraphs>274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Courier New</vt:lpstr>
      <vt:lpstr>Times New Roman</vt:lpstr>
      <vt:lpstr>simple</vt:lpstr>
      <vt:lpstr>CSE 331 Software Design &amp; Implementation</vt:lpstr>
      <vt:lpstr>HTML, Formally</vt:lpstr>
      <vt:lpstr>Anatomy of a Tag</vt:lpstr>
      <vt:lpstr>Tags form a Tree</vt:lpstr>
      <vt:lpstr>A Few Useful Tags</vt:lpstr>
      <vt:lpstr>Example 1: Making a Clickable Button</vt:lpstr>
      <vt:lpstr>Example 2: Drawing on a Canvas</vt:lpstr>
      <vt:lpstr>Modifying HTML with JS</vt:lpstr>
      <vt:lpstr>Example 2 Code</vt:lpstr>
      <vt:lpstr>Making the Jump to React</vt:lpstr>
      <vt:lpstr>Starting React Theory</vt:lpstr>
      <vt:lpstr>Basics of JSX</vt:lpstr>
      <vt:lpstr>Example 3: React Boilerplate</vt:lpstr>
      <vt:lpstr>Example 4: React Canvas</vt:lpstr>
      <vt:lpstr>Example 5: Static State</vt:lpstr>
      <vt:lpstr>Example 6: Changing State with Buttons!</vt:lpstr>
      <vt:lpstr>React’s Rules about State</vt:lpstr>
      <vt:lpstr>Up Next</vt:lpstr>
      <vt:lpstr> Props: The Other Kind of Data</vt:lpstr>
      <vt:lpstr>Example 7: Introducing ColorTitle</vt:lpstr>
      <vt:lpstr>Example 8: Putting it all Together</vt:lpstr>
      <vt:lpstr>The Flow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331 Software Design &amp; Implementation</dc:title>
  <dc:creator>Hal Perkins</dc:creator>
  <cp:lastModifiedBy>agies</cp:lastModifiedBy>
  <cp:revision>20</cp:revision>
  <dcterms:created xsi:type="dcterms:W3CDTF">2012-02-17T18:07:42Z</dcterms:created>
  <dcterms:modified xsi:type="dcterms:W3CDTF">2020-02-26T23:29:59Z</dcterms:modified>
</cp:coreProperties>
</file>