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8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934200" cy="9220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5" roundtripDataSignature="AMtx7miq5MpQEOpMOhgcoFXHs64HCOH0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1"/>
    <p:restoredTop sz="94742"/>
  </p:normalViewPr>
  <p:slideViewPr>
    <p:cSldViewPr snapToGrid="0">
      <p:cViewPr varScale="1">
        <p:scale>
          <a:sx n="156" d="100"/>
          <a:sy n="156" d="100"/>
        </p:scale>
        <p:origin x="161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552" y="19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5" Type="http://customschemas.google.com/relationships/presentationmetadata" Target="meta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C63815-C241-2B49-8D41-30F8DF8A69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25C438-F812-6744-A354-8AA8E4DC6B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2A917-44BB-034F-8E4A-8325C9D54D80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C1DF73-9310-3145-BAA2-AD3D5DFEDA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331 20wi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63D94-896C-9148-A141-DD8E6B4E0D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16-</a:t>
            </a:r>
            <a:fld id="{83575594-61C9-6E4A-80D9-965EFA80FA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3005121" cy="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29080" y="1"/>
            <a:ext cx="3005120" cy="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59800"/>
            <a:ext cx="3005121" cy="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29080" y="8759800"/>
            <a:ext cx="3005120" cy="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9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0" name="Google Shape;18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2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4" name="Google Shape;20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1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6" name="Google Shape;19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3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2" name="Google Shape;21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0" name="Google Shape;220;p14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1" name="Google Shape;221;p14:notes"/>
          <p:cNvSpPr txBox="1">
            <a:spLocks noGrp="1"/>
          </p:cNvSpPr>
          <p:nvPr>
            <p:ph type="sldNum" idx="12"/>
          </p:nvPr>
        </p:nvSpPr>
        <p:spPr>
          <a:xfrm>
            <a:off x="3929080" y="8759800"/>
            <a:ext cx="3005120" cy="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5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9" name="Google Shape;22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7" name="Google Shape;23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7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5" name="Google Shape;24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8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3" name="Google Shape;25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0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1" name="Google Shape;26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1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9" name="Google Shape;26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2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7" name="Google Shape;27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3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8" name="Google Shape;30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10636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2"/>
          <p:cNvCxnSpPr/>
          <p:nvPr/>
        </p:nvCxnSpPr>
        <p:spPr>
          <a:xfrm>
            <a:off x="762000" y="1295400"/>
            <a:ext cx="7543800" cy="0"/>
          </a:xfrm>
          <a:prstGeom prst="straightConnector1">
            <a:avLst/>
          </a:prstGeom>
          <a:noFill/>
          <a:ln w="38100" cap="flat" cmpd="sng">
            <a:solidFill>
              <a:srgbClr val="80008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2"/>
          <p:cNvCxnSpPr/>
          <p:nvPr/>
        </p:nvCxnSpPr>
        <p:spPr>
          <a:xfrm>
            <a:off x="762000" y="5791200"/>
            <a:ext cx="7543800" cy="0"/>
          </a:xfrm>
          <a:prstGeom prst="straightConnector1">
            <a:avLst/>
          </a:prstGeom>
          <a:noFill/>
          <a:ln w="38100" cap="flat" cmpd="sng">
            <a:solidFill>
              <a:srgbClr val="80008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2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00080"/>
              </a:buClr>
              <a:buSzPts val="2400"/>
              <a:buFont typeface="Arial"/>
              <a:buNone/>
              <a:defRPr>
                <a:solidFill>
                  <a:srgbClr val="800080"/>
                </a:solidFill>
              </a:defRPr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0008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 dirty="0"/>
          </a:p>
        </p:txBody>
      </p:sp>
      <p:sp>
        <p:nvSpPr>
          <p:cNvPr id="22" name="Google Shape;22;p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0008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UW CSE 331 Winter 2020</a:t>
            </a:r>
            <a:endParaRPr lang="en-US" dirty="0"/>
          </a:p>
        </p:txBody>
      </p:sp>
      <p:sp>
        <p:nvSpPr>
          <p:cNvPr id="23" name="Google Shape;23;p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1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1"/>
          <p:cNvSpPr txBox="1">
            <a:spLocks noGrp="1"/>
          </p:cNvSpPr>
          <p:nvPr>
            <p:ph type="body" idx="1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8" name="Google Shape;78;p41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1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UW CSE 331 Winter 2020</a:t>
            </a:r>
            <a:endParaRPr/>
          </a:p>
        </p:txBody>
      </p:sp>
      <p:sp>
        <p:nvSpPr>
          <p:cNvPr id="80" name="Google Shape;80;p41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2"/>
          <p:cNvSpPr txBox="1">
            <a:spLocks noGrp="1"/>
          </p:cNvSpPr>
          <p:nvPr>
            <p:ph type="title"/>
          </p:nvPr>
        </p:nvSpPr>
        <p:spPr>
          <a:xfrm rot="5400000">
            <a:off x="4591050" y="2228850"/>
            <a:ext cx="5791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2"/>
          <p:cNvSpPr txBox="1">
            <a:spLocks noGrp="1"/>
          </p:cNvSpPr>
          <p:nvPr>
            <p:ph type="body" idx="1"/>
          </p:nvPr>
        </p:nvSpPr>
        <p:spPr>
          <a:xfrm rot="5400000">
            <a:off x="628650" y="361950"/>
            <a:ext cx="5791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42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2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UW CSE 331 Winter 2020</a:t>
            </a:r>
            <a:endParaRPr/>
          </a:p>
        </p:txBody>
      </p:sp>
      <p:sp>
        <p:nvSpPr>
          <p:cNvPr id="86" name="Google Shape;86;p42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2 Content over Text" type="twoObjOverTx">
  <p:cSld name="TWO_OBJECTS_OVER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3"/>
          <p:cNvSpPr txBox="1"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3"/>
          <p:cNvSpPr txBox="1">
            <a:spLocks noGrp="1"/>
          </p:cNvSpPr>
          <p:nvPr>
            <p:ph type="body" idx="1"/>
          </p:nvPr>
        </p:nvSpPr>
        <p:spPr>
          <a:xfrm>
            <a:off x="671252" y="1451063"/>
            <a:ext cx="3834488" cy="2317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0" name="Google Shape;90;p43"/>
          <p:cNvSpPr txBox="1">
            <a:spLocks noGrp="1"/>
          </p:cNvSpPr>
          <p:nvPr>
            <p:ph type="body" idx="2"/>
          </p:nvPr>
        </p:nvSpPr>
        <p:spPr>
          <a:xfrm>
            <a:off x="4644023" y="1451063"/>
            <a:ext cx="3834488" cy="2317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1" name="Google Shape;91;p43"/>
          <p:cNvSpPr txBox="1">
            <a:spLocks noGrp="1"/>
          </p:cNvSpPr>
          <p:nvPr>
            <p:ph type="body" idx="3"/>
          </p:nvPr>
        </p:nvSpPr>
        <p:spPr>
          <a:xfrm>
            <a:off x="671251" y="3906930"/>
            <a:ext cx="7807259" cy="2317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3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3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7" name="Google Shape;27;p33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3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UW CSE 331 Winter 2020</a:t>
            </a:r>
            <a:endParaRPr/>
          </a:p>
        </p:txBody>
      </p:sp>
      <p:sp>
        <p:nvSpPr>
          <p:cNvPr id="29" name="Google Shape;29;p33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4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4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3" name="Google Shape;33;p3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4" name="Google Shape;34;p34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4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UW CSE 331 Winter 2020</a:t>
            </a:r>
            <a:endParaRPr/>
          </a:p>
        </p:txBody>
      </p:sp>
      <p:sp>
        <p:nvSpPr>
          <p:cNvPr id="36" name="Google Shape;36;p34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40" name="Google Shape;40;p35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5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UW CSE 331 Winter 2020</a:t>
            </a:r>
            <a:endParaRPr/>
          </a:p>
        </p:txBody>
      </p:sp>
      <p:sp>
        <p:nvSpPr>
          <p:cNvPr id="42" name="Google Shape;42;p35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3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7" name="Google Shape;47;p3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3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9" name="Google Shape;49;p36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6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UW CSE 331 Winter 2020</a:t>
            </a:r>
            <a:endParaRPr/>
          </a:p>
        </p:txBody>
      </p:sp>
      <p:sp>
        <p:nvSpPr>
          <p:cNvPr id="51" name="Google Shape;51;p36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7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7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7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UW CSE 331 Winter 2020</a:t>
            </a:r>
            <a:endParaRPr/>
          </a:p>
        </p:txBody>
      </p:sp>
      <p:sp>
        <p:nvSpPr>
          <p:cNvPr id="56" name="Google Shape;56;p37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8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8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UW CSE 331 Winter 2020</a:t>
            </a:r>
            <a:endParaRPr/>
          </a:p>
        </p:txBody>
      </p:sp>
      <p:sp>
        <p:nvSpPr>
          <p:cNvPr id="60" name="Google Shape;60;p38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4" name="Google Shape;64;p3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39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9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UW CSE 331 Winter 2020</a:t>
            </a:r>
            <a:endParaRPr/>
          </a:p>
        </p:txBody>
      </p:sp>
      <p:sp>
        <p:nvSpPr>
          <p:cNvPr id="67" name="Google Shape;67;p39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4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2" name="Google Shape;72;p40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0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UW CSE 331 Winter 2020</a:t>
            </a:r>
            <a:endParaRPr/>
          </a:p>
        </p:txBody>
      </p:sp>
      <p:sp>
        <p:nvSpPr>
          <p:cNvPr id="74" name="Google Shape;74;p40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1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1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UW CSE 331 Winter 2020</a:t>
            </a:r>
            <a:endParaRPr/>
          </a:p>
        </p:txBody>
      </p:sp>
      <p:sp>
        <p:nvSpPr>
          <p:cNvPr id="14" name="Google Shape;14;p31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31"/>
          <p:cNvCxnSpPr/>
          <p:nvPr/>
        </p:nvCxnSpPr>
        <p:spPr>
          <a:xfrm>
            <a:off x="762000" y="1295400"/>
            <a:ext cx="7543800" cy="0"/>
          </a:xfrm>
          <a:prstGeom prst="straightConnector1">
            <a:avLst/>
          </a:prstGeom>
          <a:noFill/>
          <a:ln w="38100" cap="flat" cmpd="sng">
            <a:solidFill>
              <a:srgbClr val="80008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CSE 331</a:t>
            </a:r>
            <a:br>
              <a:rPr lang="en-US"/>
            </a:br>
            <a:r>
              <a:rPr lang="en-US"/>
              <a:t>Software Design &amp; Implementation</a:t>
            </a:r>
            <a:endParaRPr/>
          </a:p>
        </p:txBody>
      </p:sp>
      <p:sp>
        <p:nvSpPr>
          <p:cNvPr id="97" name="Google Shape;97;p1"/>
          <p:cNvSpPr txBox="1">
            <a:spLocks noGrp="1"/>
          </p:cNvSpPr>
          <p:nvPr>
            <p:ph type="subTitle" idx="1"/>
          </p:nvPr>
        </p:nvSpPr>
        <p:spPr>
          <a:xfrm>
            <a:off x="590550" y="3886200"/>
            <a:ext cx="79629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Font typeface="Arial"/>
              <a:buNone/>
            </a:pPr>
            <a:r>
              <a:rPr lang="en-US" dirty="0"/>
              <a:t>Andrew Gies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00080"/>
              </a:buClr>
              <a:buSzPts val="2400"/>
              <a:buFont typeface="Arial"/>
              <a:buNone/>
            </a:pPr>
            <a:r>
              <a:rPr lang="en-US" dirty="0"/>
              <a:t>Winter 2020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00080"/>
              </a:buClr>
              <a:buSzPts val="2400"/>
              <a:buFont typeface="Arial"/>
              <a:buNone/>
            </a:pPr>
            <a:r>
              <a:rPr lang="en-US" dirty="0"/>
              <a:t>React Overview</a:t>
            </a:r>
            <a:endParaRPr dirty="0"/>
          </a:p>
        </p:txBody>
      </p:sp>
      <p:sp>
        <p:nvSpPr>
          <p:cNvPr id="98" name="Google Shape;98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rgbClr val="800080"/>
                </a:solidFill>
              </a:rPr>
              <a:t>UW CSE 331 Winter 2020</a:t>
            </a:r>
            <a:endParaRPr dirty="0"/>
          </a:p>
        </p:txBody>
      </p:sp>
      <p:sp>
        <p:nvSpPr>
          <p:cNvPr id="99" name="Google Shape;99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>
                <a:solidFill>
                  <a:srgbClr val="800080"/>
                </a:solidFill>
              </a:rPr>
              <a:t>1</a:t>
            </a:fld>
            <a:endParaRPr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Making the Jump to React</a:t>
            </a: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body" idx="1"/>
          </p:nvPr>
        </p:nvSpPr>
        <p:spPr>
          <a:xfrm>
            <a:off x="505125" y="1609900"/>
            <a:ext cx="8165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Previously, we’ve been writing HTML, then using a small amount of JS to interact with it.</a:t>
            </a:r>
            <a:endParaRPr sz="2200" dirty="0"/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In React: Write mostly JS, which is responsible for dynamically generating the HTML on-the-fly.</a:t>
            </a:r>
            <a:endParaRPr sz="2200" dirty="0"/>
          </a:p>
          <a:p>
            <a:pPr marL="914400" marR="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Fundamentally different way of thinking about websites.</a:t>
            </a:r>
            <a:endParaRPr sz="2200" dirty="0"/>
          </a:p>
          <a:p>
            <a:pPr marL="914400" marR="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Allows code reuse (more or less impossible in HTML)</a:t>
            </a:r>
            <a:endParaRPr sz="2200" dirty="0"/>
          </a:p>
          <a:p>
            <a:pPr marL="914400" marR="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Improves modularity.</a:t>
            </a:r>
            <a:endParaRPr sz="2200" dirty="0"/>
          </a:p>
          <a:p>
            <a:pPr marL="914400" marR="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Designed to reduce coupling, increase cohesion. (Yay!)</a:t>
            </a:r>
            <a:endParaRPr sz="2200" dirty="0"/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Code looks different than what we’ve seen so far.</a:t>
            </a:r>
            <a:endParaRPr sz="2200" dirty="0"/>
          </a:p>
        </p:txBody>
      </p:sp>
      <p:sp>
        <p:nvSpPr>
          <p:cNvPr id="184" name="Google Shape;184;p9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185" name="Google Shape;185;p9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Starting React Theory</a:t>
            </a:r>
            <a:endParaRPr/>
          </a:p>
        </p:txBody>
      </p:sp>
      <p:sp>
        <p:nvSpPr>
          <p:cNvPr id="191" name="Google Shape;191;p1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The webpage is made up of </a:t>
            </a:r>
            <a:r>
              <a:rPr lang="en-US" sz="2200" i="1" dirty="0"/>
              <a:t>Components</a:t>
            </a:r>
            <a:r>
              <a:rPr lang="en-US" sz="2200" dirty="0"/>
              <a:t>: these act like fancy tags:</a:t>
            </a:r>
            <a:endParaRPr sz="2200" dirty="0"/>
          </a:p>
          <a:p>
            <a:pPr marL="91440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Can contain other components</a:t>
            </a:r>
            <a:endParaRPr sz="2200" dirty="0"/>
          </a:p>
          <a:p>
            <a:pPr marL="91440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Have attribute-like things (slightly different, we’ll see later how they work).</a:t>
            </a:r>
            <a:endParaRPr sz="2200" dirty="0"/>
          </a:p>
          <a:p>
            <a:pPr marL="91440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Can also contain all kinds of JS code and application data (this is the powerful thing about components).</a:t>
            </a:r>
            <a:endParaRPr sz="2200" dirty="0"/>
          </a:p>
          <a:p>
            <a:pPr marL="91440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Decides what it “looks like” when actually placed on the webpage.</a:t>
            </a:r>
            <a:endParaRPr sz="2200" dirty="0"/>
          </a:p>
          <a:p>
            <a:pPr marL="1371600" lvl="2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Expressed in terms of other components and regular HTML tags.</a:t>
            </a:r>
            <a:endParaRPr sz="2200" dirty="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Create a component by creating a JS class that extends the 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Component</a:t>
            </a:r>
            <a:r>
              <a:rPr lang="en-US" sz="2200" dirty="0"/>
              <a:t> class (provided by React)</a:t>
            </a:r>
            <a:endParaRPr sz="2200" dirty="0"/>
          </a:p>
        </p:txBody>
      </p:sp>
      <p:sp>
        <p:nvSpPr>
          <p:cNvPr id="192" name="Google Shape;192;p10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193" name="Google Shape;193;p10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2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Basics of JSX</a:t>
            </a:r>
            <a:endParaRPr/>
          </a:p>
        </p:txBody>
      </p:sp>
      <p:sp>
        <p:nvSpPr>
          <p:cNvPr id="207" name="Google Shape;207;p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683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Write HTML tags directly inside the JS code - can be treated like JS objects and put in variables, passed to functions, etc...</a:t>
            </a:r>
            <a:endParaRPr sz="2200" dirty="0"/>
          </a:p>
          <a:p>
            <a:pPr marL="45720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Inside the “HTML”, use curly braces to switch back to </a:t>
            </a:r>
            <a:r>
              <a:rPr lang="en-US" sz="2200" dirty="0" err="1"/>
              <a:t>Javascript</a:t>
            </a:r>
            <a:r>
              <a:rPr lang="en-US" sz="2200" dirty="0"/>
              <a:t> - can write any expression, the value is replaced into the HTML:</a:t>
            </a:r>
          </a:p>
          <a:p>
            <a:pPr marL="45720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Converted to regular JS and HTML at 'compile time' – before it's sent to the browser.</a:t>
            </a:r>
            <a:endParaRPr sz="2200" dirty="0"/>
          </a:p>
          <a:p>
            <a:pPr marL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SzPts val="1800"/>
              <a:buNone/>
            </a:pPr>
            <a:endParaRPr sz="2200" dirty="0"/>
          </a:p>
          <a:p>
            <a:pPr marL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SzPts val="1800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&lt;p&gt;The meaning of life is {6 * 7}.&lt;/p&gt;</a:t>
            </a:r>
            <a:endParaRPr sz="2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SzPts val="1800"/>
              <a:buNone/>
            </a:pPr>
            <a:endParaRPr sz="2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SzPts val="1800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idVariable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= “paragraph-element”;</a:t>
            </a:r>
            <a:endParaRPr sz="2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&lt;p id={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idVariable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}&gt;I'm a Paragraph!&lt;/p&gt;</a:t>
            </a:r>
            <a:endParaRPr sz="22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8" name="Google Shape;208;p12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209" name="Google Shape;209;p12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A simple “Hello World” application in React</a:t>
            </a:r>
            <a:endParaRPr sz="2200" dirty="0"/>
          </a:p>
          <a:p>
            <a:pPr marL="91440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Demonstrates all the “starting” code required to get React up-and-running.</a:t>
            </a:r>
            <a:endParaRPr sz="2200" dirty="0"/>
          </a:p>
          <a:p>
            <a:pPr marL="91440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Uses </a:t>
            </a:r>
            <a:r>
              <a:rPr lang="en-US" sz="2200" dirty="0" err="1"/>
              <a:t>React’s</a:t>
            </a:r>
            <a:r>
              <a:rPr lang="en-US" sz="2200" dirty="0"/>
              <a:t> dialect of </a:t>
            </a:r>
            <a:r>
              <a:rPr lang="en-US" sz="2200" dirty="0" err="1"/>
              <a:t>Javascript</a:t>
            </a:r>
            <a:r>
              <a:rPr lang="en-US" sz="2200" dirty="0"/>
              <a:t> called JSX</a:t>
            </a:r>
            <a:endParaRPr sz="2200"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</a:pPr>
            <a:endParaRPr sz="2200" dirty="0"/>
          </a:p>
          <a:p>
            <a:pPr marL="457200" lvl="0" indent="-368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React needs a “starting point” to work with when creating that application. We use </a:t>
            </a:r>
            <a:r>
              <a:rPr lang="en-US" sz="2200" dirty="0" err="1"/>
              <a:t>index.html</a:t>
            </a:r>
            <a:r>
              <a:rPr lang="en-US" sz="2200" dirty="0"/>
              <a:t> and </a:t>
            </a:r>
            <a:r>
              <a:rPr lang="en-US" sz="2200" dirty="0" err="1"/>
              <a:t>index.js</a:t>
            </a:r>
            <a:r>
              <a:rPr lang="en-US" sz="2200" dirty="0"/>
              <a:t> as that starting point.</a:t>
            </a:r>
            <a:endParaRPr sz="2200" dirty="0"/>
          </a:p>
          <a:p>
            <a:pPr marL="91440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“index” is traditionally used as the name of the starting point of any website. React looks for files with this name by default. (Like 'main' in Java)</a:t>
            </a:r>
            <a:endParaRPr sz="2200" dirty="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The actual application traditionally starts in </a:t>
            </a:r>
            <a:r>
              <a:rPr lang="en-US" sz="2200" dirty="0" err="1"/>
              <a:t>App.js</a:t>
            </a:r>
            <a:endParaRPr sz="2200" dirty="0"/>
          </a:p>
        </p:txBody>
      </p:sp>
      <p:sp>
        <p:nvSpPr>
          <p:cNvPr id="199" name="Google Shape;199;p11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200" name="Google Shape;200;p11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201" name="Google Shape;201;p11"/>
          <p:cNvSpPr txBox="1">
            <a:spLocks noGrp="1"/>
          </p:cNvSpPr>
          <p:nvPr>
            <p:ph type="title"/>
          </p:nvPr>
        </p:nvSpPr>
        <p:spPr>
          <a:xfrm>
            <a:off x="685800" y="84900"/>
            <a:ext cx="7772400" cy="13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Example 3: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React Boilerplate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"/>
          <p:cNvSpPr txBox="1">
            <a:spLocks noGrp="1"/>
          </p:cNvSpPr>
          <p:nvPr>
            <p:ph type="body" idx="1"/>
          </p:nvPr>
        </p:nvSpPr>
        <p:spPr>
          <a:xfrm>
            <a:off x="685800" y="1394700"/>
            <a:ext cx="8001000" cy="47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en-US" sz="2000"/>
              <a:t>Let’s convert our previous canvas code from Example 2 to use React! Step by step from Example 3: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endParaRPr sz="1000"/>
          </a:p>
          <a:p>
            <a:pPr marL="457200" lvl="0" indent="-355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Change the </a:t>
            </a: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&lt;p&gt;</a:t>
            </a:r>
            <a:r>
              <a:rPr lang="en-US" sz="2000"/>
              <a:t> element to a </a:t>
            </a: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&lt;canvas&gt;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Need to get a canvas object to draw like last time: different in React.</a:t>
            </a:r>
            <a:endParaRPr sz="200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-US" sz="2000"/>
              <a:t>It’s React’s job to manage the HTML for us, grabbing something with an ID defeats that purpose and can cause bugs.</a:t>
            </a:r>
            <a:endParaRPr sz="200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-US" sz="2000"/>
              <a:t>In React, we use “Ref” objects instead of ID strings, but they work similarly.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Write an </a:t>
            </a: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updateCanvasImage()</a:t>
            </a:r>
            <a:r>
              <a:rPr lang="en-US" sz="2000"/>
              <a:t> method to draw a rectangle on the canvas like before.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Use </a:t>
            </a: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componentDidMount()</a:t>
            </a:r>
            <a:r>
              <a:rPr lang="en-US" sz="2000"/>
              <a:t> to find out when React is ready for us to start drawing things, then call </a:t>
            </a: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updateCanvasImage()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5" name="Google Shape;215;p13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216" name="Google Shape;216;p13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title"/>
          </p:nvPr>
        </p:nvSpPr>
        <p:spPr>
          <a:xfrm>
            <a:off x="685800" y="84900"/>
            <a:ext cx="7772400" cy="13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Example 4: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React Canvas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Each component is an instance of an object, so it can have whatever instance variables it wants.</a:t>
            </a:r>
            <a:endParaRPr sz="2200" dirty="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React has a special meaning for 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this.state</a:t>
            </a:r>
            <a:r>
              <a:rPr lang="en-US" sz="2200" dirty="0"/>
              <a:t>, however.</a:t>
            </a:r>
            <a:endParaRPr sz="2200" dirty="0"/>
          </a:p>
          <a:p>
            <a:pPr marL="91440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State contains an entire object inside it, which can contain any number of other variables - no limit on the amount of data inside it.</a:t>
            </a:r>
            <a:endParaRPr sz="2200" dirty="0"/>
          </a:p>
          <a:p>
            <a:pPr marL="91440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Any data that has an effect on what a component looks like should be stored inside state.</a:t>
            </a:r>
            <a:endParaRPr sz="2200" dirty="0"/>
          </a:p>
          <a:p>
            <a:pPr marL="137160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US" sz="1600" dirty="0"/>
              <a:t>* Well, almost. It should either be inside state or inside “props” - but we haven’t seen props yet. (Coming in Example 7)</a:t>
            </a:r>
            <a:endParaRPr sz="1600" dirty="0"/>
          </a:p>
          <a:p>
            <a:pPr marL="91440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Can be set like a normal variable only inside the constructor during initialization.</a:t>
            </a:r>
            <a:endParaRPr sz="2200" dirty="0"/>
          </a:p>
          <a:p>
            <a:pPr marL="1371600" lvl="2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To change it outside the constructor, use the 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setState</a:t>
            </a:r>
            <a:r>
              <a:rPr lang="en-US" sz="2200" dirty="0"/>
              <a:t> method. (We’ll see this in Example 6)</a:t>
            </a:r>
            <a:endParaRPr sz="2200" dirty="0"/>
          </a:p>
        </p:txBody>
      </p:sp>
      <p:sp>
        <p:nvSpPr>
          <p:cNvPr id="224" name="Google Shape;224;p14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225" name="Google Shape;225;p14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226" name="Google Shape;226;p14"/>
          <p:cNvSpPr txBox="1">
            <a:spLocks noGrp="1"/>
          </p:cNvSpPr>
          <p:nvPr>
            <p:ph type="title"/>
          </p:nvPr>
        </p:nvSpPr>
        <p:spPr>
          <a:xfrm>
            <a:off x="685800" y="84900"/>
            <a:ext cx="7772400" cy="13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Example 5: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Static State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25000" cy="48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</a:pPr>
            <a:r>
              <a:rPr lang="en-US" sz="2000" dirty="0"/>
              <a:t>Going to use buttons (same buttons we’ve seen before) to dynamically change the state: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 dirty="0"/>
              <a:t>Put the </a:t>
            </a:r>
            <a:r>
              <a:rPr lang="en-US" sz="2000" dirty="0">
                <a:latin typeface="Courier New"/>
                <a:ea typeface="Courier New"/>
                <a:cs typeface="Courier New"/>
                <a:sym typeface="Courier New"/>
              </a:rPr>
              <a:t>&lt;canvas&gt;</a:t>
            </a:r>
            <a:r>
              <a:rPr lang="en-US" sz="2000" dirty="0"/>
              <a:t> inside a </a:t>
            </a:r>
            <a:r>
              <a:rPr lang="en-US" sz="2000" dirty="0">
                <a:latin typeface="Courier New"/>
                <a:ea typeface="Courier New"/>
                <a:cs typeface="Courier New"/>
                <a:sym typeface="Courier New"/>
              </a:rPr>
              <a:t>&lt;div&gt;</a:t>
            </a:r>
            <a:r>
              <a:rPr lang="en-US" sz="2000" dirty="0"/>
              <a:t> so we can add things to our component.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 dirty="0"/>
              <a:t>Add a few </a:t>
            </a:r>
            <a:r>
              <a:rPr lang="en-US" sz="2000" dirty="0">
                <a:latin typeface="Courier New"/>
                <a:ea typeface="Courier New"/>
                <a:cs typeface="Courier New"/>
                <a:sym typeface="Courier New"/>
              </a:rPr>
              <a:t>&lt;button&gt;</a:t>
            </a:r>
            <a:r>
              <a:rPr lang="en-US" sz="2000" dirty="0"/>
              <a:t>s to the component next to the canvas.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 dirty="0"/>
              <a:t>Write a few functions to be the click functions of all the buttons.</a:t>
            </a:r>
            <a:endParaRPr sz="20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-US" sz="2000" dirty="0"/>
              <a:t>Note: In React, </a:t>
            </a:r>
            <a:r>
              <a:rPr lang="en-US" sz="2000" dirty="0">
                <a:latin typeface="Courier New"/>
                <a:ea typeface="Courier New"/>
                <a:cs typeface="Courier New"/>
                <a:sym typeface="Courier New"/>
              </a:rPr>
              <a:t>onclick</a:t>
            </a:r>
            <a:r>
              <a:rPr lang="en-US" sz="2000" dirty="0"/>
              <a:t> was renamed to </a:t>
            </a:r>
            <a:r>
              <a:rPr lang="en-US" sz="2000" dirty="0" err="1">
                <a:latin typeface="Courier New"/>
                <a:ea typeface="Courier New"/>
                <a:cs typeface="Courier New"/>
                <a:sym typeface="Courier New"/>
              </a:rPr>
              <a:t>onClick</a:t>
            </a:r>
            <a:r>
              <a:rPr lang="en-US" sz="2000" dirty="0"/>
              <a:t> and works slightly differently. Pass it a function object which is then called, instead of just JS code inside a string.\</a:t>
            </a:r>
            <a:endParaRPr sz="20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-US" sz="2000" dirty="0"/>
              <a:t>For reasons we’ll discuss later, need to use the “arrow function” syntax instead of the regular function syntax.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 dirty="0"/>
              <a:t>Call </a:t>
            </a:r>
            <a:r>
              <a:rPr lang="en-US" sz="2000" dirty="0" err="1">
                <a:latin typeface="Courier New"/>
                <a:ea typeface="Courier New"/>
                <a:cs typeface="Courier New"/>
                <a:sym typeface="Courier New"/>
              </a:rPr>
              <a:t>this.setState</a:t>
            </a:r>
            <a:r>
              <a:rPr lang="en-US" sz="2000" dirty="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-US" sz="2000" dirty="0"/>
              <a:t> inside the onclick functions to change our state.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 dirty="0"/>
              <a:t>Use </a:t>
            </a:r>
            <a:r>
              <a:rPr lang="en-US" sz="2000" dirty="0" err="1">
                <a:latin typeface="Courier New"/>
                <a:ea typeface="Courier New"/>
                <a:cs typeface="Courier New"/>
                <a:sym typeface="Courier New"/>
              </a:rPr>
              <a:t>componentDidUpdate</a:t>
            </a:r>
            <a:r>
              <a:rPr lang="en-US" sz="2000" dirty="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-US" sz="2000" dirty="0"/>
              <a:t> to be notified of when the state has changed.</a:t>
            </a:r>
            <a:endParaRPr sz="2000" dirty="0"/>
          </a:p>
        </p:txBody>
      </p:sp>
      <p:sp>
        <p:nvSpPr>
          <p:cNvPr id="232" name="Google Shape;232;p15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233" name="Google Shape;233;p15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234" name="Google Shape;234;p15"/>
          <p:cNvSpPr txBox="1">
            <a:spLocks noGrp="1"/>
          </p:cNvSpPr>
          <p:nvPr>
            <p:ph type="title"/>
          </p:nvPr>
        </p:nvSpPr>
        <p:spPr>
          <a:xfrm>
            <a:off x="685800" y="84900"/>
            <a:ext cx="7772400" cy="13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Example 6: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Changing State with Buttons!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6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React’s Rules about State</a:t>
            </a:r>
            <a:endParaRPr/>
          </a:p>
        </p:txBody>
      </p:sp>
      <p:sp>
        <p:nvSpPr>
          <p:cNvPr id="240" name="Google Shape;240;p16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8153400" cy="4811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b="1" dirty="0"/>
              <a:t>Do not modify state without </a:t>
            </a:r>
            <a:r>
              <a:rPr lang="en-US" sz="2200" b="1" dirty="0" err="1">
                <a:latin typeface="Courier New"/>
                <a:ea typeface="Courier New"/>
                <a:cs typeface="Courier New"/>
                <a:sym typeface="Courier New"/>
              </a:rPr>
              <a:t>setState</a:t>
            </a:r>
            <a:r>
              <a:rPr lang="en-US" sz="2200" dirty="0"/>
              <a:t> please :)</a:t>
            </a:r>
            <a:endParaRPr sz="2200" dirty="0"/>
          </a:p>
          <a:p>
            <a: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 err="1"/>
              <a:t>setState</a:t>
            </a:r>
            <a:r>
              <a:rPr lang="en-US" sz="2200" dirty="0"/>
              <a:t> does more than just update the variable, it also tells React what you’re changing so React can do its job</a:t>
            </a:r>
            <a:endParaRPr sz="2200" dirty="0"/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State updates are requests - the update is </a:t>
            </a:r>
            <a:r>
              <a:rPr lang="en-US" sz="2200" b="1" dirty="0"/>
              <a:t>NOT</a:t>
            </a:r>
            <a:r>
              <a:rPr lang="en-US" sz="2200" dirty="0"/>
              <a:t> guaranteed to have completed when 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setState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200" dirty="0"/>
              <a:t>returns.</a:t>
            </a:r>
            <a:endParaRPr sz="2200" dirty="0"/>
          </a:p>
          <a:p>
            <a: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This means if you 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setState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200" dirty="0"/>
              <a:t>and immediately try to use it, </a:t>
            </a:r>
            <a:r>
              <a:rPr lang="en-US" sz="2200" dirty="0" err="1"/>
              <a:t>this.state</a:t>
            </a:r>
            <a:r>
              <a:rPr lang="en-US" sz="2200" dirty="0"/>
              <a:t> probably doesn’t have the new value yet.</a:t>
            </a:r>
            <a:endParaRPr sz="2200" dirty="0"/>
          </a:p>
          <a:p>
            <a: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This is what 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componentDidUpdate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200" dirty="0"/>
              <a:t>is for - React will let you know when state has changed so you can redraw your component.</a:t>
            </a:r>
            <a:endParaRPr sz="2200" dirty="0"/>
          </a:p>
          <a:p>
            <a: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Rule of Thumb: treat state as if it’s write-only unless you know you’re currently inside 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render</a:t>
            </a:r>
            <a:r>
              <a:rPr lang="en-US" sz="2200" dirty="0"/>
              <a:t>, 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componentDidUpdate</a:t>
            </a:r>
            <a:r>
              <a:rPr lang="en-US" sz="2200" dirty="0"/>
              <a:t>, or something called by one of those two.</a:t>
            </a:r>
            <a:endParaRPr sz="2200" dirty="0"/>
          </a:p>
        </p:txBody>
      </p:sp>
      <p:sp>
        <p:nvSpPr>
          <p:cNvPr id="241" name="Google Shape;241;p16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242" name="Google Shape;242;p16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7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Up Next</a:t>
            </a:r>
            <a:endParaRPr/>
          </a:p>
        </p:txBody>
      </p:sp>
      <p:sp>
        <p:nvSpPr>
          <p:cNvPr id="248" name="Google Shape;248;p17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Section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Practice with state, </a:t>
            </a:r>
            <a:r>
              <a:rPr lang="en-US" dirty="0" err="1"/>
              <a:t>setState</a:t>
            </a:r>
            <a:r>
              <a:rPr lang="en-US" dirty="0"/>
              <a:t>, component lifecycle</a:t>
            </a:r>
          </a:p>
          <a:p>
            <a:pPr>
              <a:spcBef>
                <a:spcPts val="0"/>
              </a:spcBef>
            </a:pPr>
            <a:r>
              <a:rPr lang="en-US" dirty="0"/>
              <a:t>React debugging tips &amp; common bugs we see in 331</a:t>
            </a:r>
          </a:p>
          <a:p>
            <a:pPr>
              <a:spcBef>
                <a:spcPts val="0"/>
              </a:spcBef>
            </a:pPr>
            <a:r>
              <a:rPr lang="en-US" dirty="0"/>
              <a:t>HW8 introduction and overview.</a:t>
            </a:r>
          </a:p>
          <a:p>
            <a: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b="1" dirty="0"/>
          </a:p>
          <a:p>
            <a: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Lecture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Props: What are they? How are they used?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Higher-level react theory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Breaking our demo application into reasonable modules.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Any Questions?</a:t>
            </a:r>
            <a:endParaRPr i="1" dirty="0"/>
          </a:p>
        </p:txBody>
      </p:sp>
      <p:sp>
        <p:nvSpPr>
          <p:cNvPr id="249" name="Google Shape;249;p17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250" name="Google Shape;250;p17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Inside the component: show up as properties of a </a:t>
            </a:r>
            <a:r>
              <a:rPr lang="en-US" sz="2200">
                <a:latin typeface="Courier New"/>
                <a:ea typeface="Courier New"/>
                <a:cs typeface="Courier New"/>
                <a:sym typeface="Courier New"/>
              </a:rPr>
              <a:t>props</a:t>
            </a:r>
            <a:r>
              <a:rPr lang="en-US" sz="2200"/>
              <a:t> object that’s passed into the constructor.</a:t>
            </a:r>
            <a:endParaRPr sz="2200"/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Outside the component: passed to a component using a syntax similar to HTML attributes.</a:t>
            </a:r>
            <a:endParaRPr sz="2200"/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Read-only inside the component.</a:t>
            </a:r>
            <a:endParaRPr sz="2200"/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Changes (from the parent) trigger a component update just like state changes.</a:t>
            </a:r>
            <a:endParaRPr sz="2200"/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b="1"/>
              <a:t>Main Idea:</a:t>
            </a:r>
            <a:r>
              <a:rPr lang="en-US" sz="2200"/>
              <a:t> </a:t>
            </a:r>
            <a:endParaRPr sz="2200"/>
          </a:p>
          <a:p>
            <a:pPr marL="914400" marR="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State: the data is owned by the component itself. </a:t>
            </a:r>
            <a:endParaRPr sz="2200"/>
          </a:p>
          <a:p>
            <a:pPr marL="914400" marR="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Props: the data is owned by the component’s parent.</a:t>
            </a:r>
            <a:endParaRPr sz="2200"/>
          </a:p>
        </p:txBody>
      </p:sp>
      <p:sp>
        <p:nvSpPr>
          <p:cNvPr id="256" name="Google Shape;256;p18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257" name="Google Shape;257;p18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258" name="Google Shape;258;p18"/>
          <p:cNvSpPr txBox="1">
            <a:spLocks noGrp="1"/>
          </p:cNvSpPr>
          <p:nvPr>
            <p:ph type="title"/>
          </p:nvPr>
        </p:nvSpPr>
        <p:spPr>
          <a:xfrm>
            <a:off x="685800" y="84900"/>
            <a:ext cx="7772400" cy="13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Props: The </a:t>
            </a:r>
            <a:r>
              <a:rPr lang="en-US" i="1"/>
              <a:t>Other</a:t>
            </a:r>
            <a:r>
              <a:rPr lang="en-US"/>
              <a:t> Kind of Data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HTML, Formally</a:t>
            </a:r>
            <a:endParaRPr/>
          </a:p>
        </p:txBody>
      </p:sp>
      <p:sp>
        <p:nvSpPr>
          <p:cNvPr id="105" name="Google Shape;105;p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/>
              <a:t>HTML - </a:t>
            </a:r>
            <a:r>
              <a:rPr lang="en-US" u="sng" dirty="0"/>
              <a:t>H</a:t>
            </a:r>
            <a:r>
              <a:rPr lang="en-US" dirty="0"/>
              <a:t>yper</a:t>
            </a:r>
            <a:r>
              <a:rPr lang="en-US" u="sng" dirty="0"/>
              <a:t>t</a:t>
            </a:r>
            <a:r>
              <a:rPr lang="en-US" dirty="0"/>
              <a:t>ext </a:t>
            </a:r>
            <a:r>
              <a:rPr lang="en-US" u="sng" dirty="0"/>
              <a:t>M</a:t>
            </a:r>
            <a:r>
              <a:rPr lang="en-US" dirty="0"/>
              <a:t>arkup </a:t>
            </a:r>
            <a:r>
              <a:rPr lang="en-US" u="sng" dirty="0"/>
              <a:t>L</a:t>
            </a:r>
            <a:r>
              <a:rPr lang="en-US" dirty="0"/>
              <a:t>anguage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Not a full PL, describes document structure &amp; content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Consists mostly of </a:t>
            </a:r>
            <a:r>
              <a:rPr lang="en-US" i="1" dirty="0"/>
              <a:t>tags</a:t>
            </a:r>
            <a:r>
              <a:rPr lang="en-US" dirty="0"/>
              <a:t> and their contents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Each one has a beginning and end.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Can contain text (content) and other tags.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Each tag has a different meaning in the document.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Optional attributes (organized as key-value pairs)</a:t>
            </a:r>
          </a:p>
          <a:p>
            <a:pPr marL="1200150" lvl="2" indent="-285750">
              <a:spcBef>
                <a:spcPts val="0"/>
              </a:spcBef>
            </a:pPr>
            <a:r>
              <a:rPr lang="en-US" dirty="0"/>
              <a:t>Can think of them like “constructor parameters”: pieces of data that contain extra info about the tag.</a:t>
            </a:r>
          </a:p>
          <a:p>
            <a:pPr marL="742950" lvl="1" indent="-285750">
              <a:spcBef>
                <a:spcPts val="0"/>
              </a:spcBef>
            </a:pPr>
            <a:r>
              <a:rPr lang="en-US" dirty="0"/>
              <a:t>Define document </a:t>
            </a:r>
            <a:r>
              <a:rPr lang="en-US" i="1" u="sng" dirty="0"/>
              <a:t>structure</a:t>
            </a:r>
            <a:endParaRPr u="sng" dirty="0"/>
          </a:p>
          <a:p>
            <a: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endParaRPr dirty="0"/>
          </a:p>
        </p:txBody>
      </p:sp>
      <p:sp>
        <p:nvSpPr>
          <p:cNvPr id="106" name="Google Shape;106;p2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107" name="Google Shape;107;p2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Let’s create a new component: simply encompasses a piece of text with the current color.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 sz="1800" i="1"/>
              <a:t>In a real application, probably isn’t something that makes sense to be its own component, but it’s a good example.</a:t>
            </a:r>
            <a:endParaRPr sz="1800" i="1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Need to somehow get the data from the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App </a:t>
            </a:r>
            <a:r>
              <a:rPr lang="en-US"/>
              <a:t>component inside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ColorTitle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/>
              <a:t>Completely different classes/objects, so they can’t just share variables.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Add a “color” attribute to our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&lt;ColorTitle /&gt; </a:t>
            </a:r>
            <a:r>
              <a:rPr lang="en-US"/>
              <a:t>declaration, which becomes a prop inside the ColorTitle component.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When the “color” prop’s value is changed, React automatically re-renders the component.</a:t>
            </a:r>
            <a:endParaRPr/>
          </a:p>
        </p:txBody>
      </p:sp>
      <p:sp>
        <p:nvSpPr>
          <p:cNvPr id="264" name="Google Shape;264;p20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265" name="Google Shape;265;p20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266" name="Google Shape;266;p20"/>
          <p:cNvSpPr txBox="1">
            <a:spLocks noGrp="1"/>
          </p:cNvSpPr>
          <p:nvPr>
            <p:ph type="title"/>
          </p:nvPr>
        </p:nvSpPr>
        <p:spPr>
          <a:xfrm>
            <a:off x="685800" y="84900"/>
            <a:ext cx="7772400" cy="13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Example 7: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Introducing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ColorTitle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1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Lots changes in this next example: but not much is new material.</a:t>
            </a:r>
            <a:endParaRPr sz="2200"/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Add two other components to create a hierarchy.</a:t>
            </a:r>
            <a:endParaRPr sz="2200"/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The main data, what color is currently selected, is stored in the parent (</a:t>
            </a:r>
            <a:r>
              <a:rPr lang="en-US" sz="2200">
                <a:latin typeface="Courier New"/>
                <a:ea typeface="Courier New"/>
                <a:cs typeface="Courier New"/>
                <a:sym typeface="Courier New"/>
              </a:rPr>
              <a:t>&lt;App /&gt;</a:t>
            </a:r>
            <a:r>
              <a:rPr lang="en-US" sz="2200"/>
              <a:t>). Passed as props to children.</a:t>
            </a:r>
            <a:endParaRPr sz="2200"/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Use a callback from ButtonGroup to modify the current color.</a:t>
            </a:r>
            <a:endParaRPr sz="2200"/>
          </a:p>
        </p:txBody>
      </p:sp>
      <p:sp>
        <p:nvSpPr>
          <p:cNvPr id="272" name="Google Shape;272;p21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273" name="Google Shape;273;p21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274" name="Google Shape;274;p21"/>
          <p:cNvSpPr txBox="1">
            <a:spLocks noGrp="1"/>
          </p:cNvSpPr>
          <p:nvPr>
            <p:ph type="title"/>
          </p:nvPr>
        </p:nvSpPr>
        <p:spPr>
          <a:xfrm>
            <a:off x="685800" y="84900"/>
            <a:ext cx="7772400" cy="13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Example 8: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Putting it all Together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2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</a:t>
            </a:r>
            <a:r>
              <a:rPr lang="en-US" i="1"/>
              <a:t>Flow</a:t>
            </a:r>
            <a:endParaRPr u="sng"/>
          </a:p>
        </p:txBody>
      </p:sp>
      <p:sp>
        <p:nvSpPr>
          <p:cNvPr id="280" name="Google Shape;280;p22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281" name="Google Shape;281;p22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282" name="Google Shape;282;p22"/>
          <p:cNvSpPr/>
          <p:nvPr/>
        </p:nvSpPr>
        <p:spPr>
          <a:xfrm>
            <a:off x="478350" y="1513850"/>
            <a:ext cx="8263500" cy="4702500"/>
          </a:xfrm>
          <a:prstGeom prst="rect">
            <a:avLst/>
          </a:prstGeom>
          <a:solidFill>
            <a:srgbClr val="9FC5E8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22"/>
          <p:cNvSpPr/>
          <p:nvPr/>
        </p:nvSpPr>
        <p:spPr>
          <a:xfrm>
            <a:off x="3935688" y="1718291"/>
            <a:ext cx="1109525" cy="650400"/>
          </a:xfrm>
          <a:prstGeom prst="flowChartPunchedTape">
            <a:avLst/>
          </a:prstGeom>
          <a:solidFill>
            <a:srgbClr val="EA9999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color</a:t>
            </a:r>
            <a:endParaRPr sz="1800"/>
          </a:p>
        </p:txBody>
      </p:sp>
      <p:sp>
        <p:nvSpPr>
          <p:cNvPr id="284" name="Google Shape;284;p22"/>
          <p:cNvSpPr/>
          <p:nvPr/>
        </p:nvSpPr>
        <p:spPr>
          <a:xfrm>
            <a:off x="704763" y="3020500"/>
            <a:ext cx="3800100" cy="3064200"/>
          </a:xfrm>
          <a:prstGeom prst="rect">
            <a:avLst/>
          </a:prstGeom>
          <a:solidFill>
            <a:srgbClr val="93C47D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22"/>
          <p:cNvSpPr/>
          <p:nvPr/>
        </p:nvSpPr>
        <p:spPr>
          <a:xfrm rot="1045266">
            <a:off x="5871781" y="1571617"/>
            <a:ext cx="2501489" cy="1431678"/>
          </a:xfrm>
          <a:prstGeom prst="irregularSeal2">
            <a:avLst/>
          </a:prstGeom>
          <a:solidFill>
            <a:srgbClr val="F4CCCC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2"/>
          <p:cNvSpPr txBox="1"/>
          <p:nvPr/>
        </p:nvSpPr>
        <p:spPr>
          <a:xfrm>
            <a:off x="6172100" y="2049275"/>
            <a:ext cx="1747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changeColor()</a:t>
            </a:r>
            <a:endParaRPr sz="1800"/>
          </a:p>
        </p:txBody>
      </p:sp>
      <p:sp>
        <p:nvSpPr>
          <p:cNvPr id="287" name="Google Shape;287;p22"/>
          <p:cNvSpPr/>
          <p:nvPr/>
        </p:nvSpPr>
        <p:spPr>
          <a:xfrm>
            <a:off x="4715363" y="3020500"/>
            <a:ext cx="3800100" cy="3064200"/>
          </a:xfrm>
          <a:prstGeom prst="rect">
            <a:avLst/>
          </a:prstGeom>
          <a:solidFill>
            <a:srgbClr val="93C47D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2"/>
          <p:cNvSpPr/>
          <p:nvPr/>
        </p:nvSpPr>
        <p:spPr>
          <a:xfrm>
            <a:off x="921775" y="4350775"/>
            <a:ext cx="1616400" cy="1561800"/>
          </a:xfrm>
          <a:prstGeom prst="rect">
            <a:avLst/>
          </a:prstGeom>
          <a:solidFill>
            <a:srgbClr val="F6B26B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2"/>
          <p:cNvSpPr/>
          <p:nvPr/>
        </p:nvSpPr>
        <p:spPr>
          <a:xfrm>
            <a:off x="2709725" y="4903075"/>
            <a:ext cx="1616400" cy="457200"/>
          </a:xfrm>
          <a:prstGeom prst="rect">
            <a:avLst/>
          </a:prstGeom>
          <a:solidFill>
            <a:srgbClr val="A64D79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&lt;canvas&gt;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290" name="Google Shape;290;p22"/>
          <p:cNvSpPr/>
          <p:nvPr/>
        </p:nvSpPr>
        <p:spPr>
          <a:xfrm>
            <a:off x="5045225" y="4339338"/>
            <a:ext cx="1616400" cy="457200"/>
          </a:xfrm>
          <a:prstGeom prst="rect">
            <a:avLst/>
          </a:prstGeom>
          <a:solidFill>
            <a:srgbClr val="A64D79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&lt;button&gt;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291" name="Google Shape;291;p22"/>
          <p:cNvSpPr/>
          <p:nvPr/>
        </p:nvSpPr>
        <p:spPr>
          <a:xfrm>
            <a:off x="5045225" y="4903075"/>
            <a:ext cx="1616400" cy="457200"/>
          </a:xfrm>
          <a:prstGeom prst="rect">
            <a:avLst/>
          </a:prstGeom>
          <a:solidFill>
            <a:srgbClr val="A64D79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&lt;button&gt;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292" name="Google Shape;292;p22"/>
          <p:cNvSpPr/>
          <p:nvPr/>
        </p:nvSpPr>
        <p:spPr>
          <a:xfrm>
            <a:off x="5045225" y="5466788"/>
            <a:ext cx="1616400" cy="457200"/>
          </a:xfrm>
          <a:prstGeom prst="rect">
            <a:avLst/>
          </a:prstGeom>
          <a:solidFill>
            <a:srgbClr val="A64D79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&lt;button&gt;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293" name="Google Shape;293;p22"/>
          <p:cNvSpPr/>
          <p:nvPr/>
        </p:nvSpPr>
        <p:spPr>
          <a:xfrm>
            <a:off x="1117475" y="5293325"/>
            <a:ext cx="1203000" cy="457200"/>
          </a:xfrm>
          <a:prstGeom prst="rect">
            <a:avLst/>
          </a:prstGeom>
          <a:solidFill>
            <a:srgbClr val="A64D79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&lt;p&gt;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294" name="Google Shape;294;p22"/>
          <p:cNvSpPr txBox="1"/>
          <p:nvPr/>
        </p:nvSpPr>
        <p:spPr>
          <a:xfrm>
            <a:off x="534703" y="1513850"/>
            <a:ext cx="12915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&lt;App /&gt;</a:t>
            </a:r>
            <a:endParaRPr sz="1800"/>
          </a:p>
        </p:txBody>
      </p:sp>
      <p:sp>
        <p:nvSpPr>
          <p:cNvPr id="295" name="Google Shape;295;p22"/>
          <p:cNvSpPr txBox="1"/>
          <p:nvPr/>
        </p:nvSpPr>
        <p:spPr>
          <a:xfrm>
            <a:off x="898774" y="4301400"/>
            <a:ext cx="16164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&lt;ColorTitle /&gt;</a:t>
            </a:r>
            <a:endParaRPr sz="1800"/>
          </a:p>
        </p:txBody>
      </p:sp>
      <p:sp>
        <p:nvSpPr>
          <p:cNvPr id="296" name="Google Shape;296;p22"/>
          <p:cNvSpPr txBox="1"/>
          <p:nvPr/>
        </p:nvSpPr>
        <p:spPr>
          <a:xfrm>
            <a:off x="659660" y="2991005"/>
            <a:ext cx="21627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&lt;TitledCanvas /&gt;</a:t>
            </a:r>
            <a:endParaRPr sz="1800"/>
          </a:p>
        </p:txBody>
      </p:sp>
      <p:sp>
        <p:nvSpPr>
          <p:cNvPr id="297" name="Google Shape;297;p22"/>
          <p:cNvSpPr txBox="1"/>
          <p:nvPr/>
        </p:nvSpPr>
        <p:spPr>
          <a:xfrm>
            <a:off x="4717389" y="3010134"/>
            <a:ext cx="21627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&lt;ButtonGroup /&gt;</a:t>
            </a:r>
            <a:endParaRPr sz="1800"/>
          </a:p>
        </p:txBody>
      </p:sp>
      <p:cxnSp>
        <p:nvCxnSpPr>
          <p:cNvPr id="298" name="Google Shape;298;p22"/>
          <p:cNvCxnSpPr>
            <a:stCxn id="290" idx="3"/>
          </p:cNvCxnSpPr>
          <p:nvPr/>
        </p:nvCxnSpPr>
        <p:spPr>
          <a:xfrm>
            <a:off x="6661625" y="4567938"/>
            <a:ext cx="417600" cy="12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9" name="Google Shape;299;p22"/>
          <p:cNvCxnSpPr/>
          <p:nvPr/>
        </p:nvCxnSpPr>
        <p:spPr>
          <a:xfrm>
            <a:off x="6661625" y="5126863"/>
            <a:ext cx="417600" cy="6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0" name="Google Shape;300;p22"/>
          <p:cNvCxnSpPr/>
          <p:nvPr/>
        </p:nvCxnSpPr>
        <p:spPr>
          <a:xfrm>
            <a:off x="6661625" y="5685788"/>
            <a:ext cx="426000" cy="9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1" name="Google Shape;301;p22"/>
          <p:cNvCxnSpPr>
            <a:endCxn id="285" idx="2"/>
          </p:cNvCxnSpPr>
          <p:nvPr/>
        </p:nvCxnSpPr>
        <p:spPr>
          <a:xfrm rot="10800000">
            <a:off x="7052636" y="2824186"/>
            <a:ext cx="19200" cy="28884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2" name="Google Shape;302;p22"/>
          <p:cNvCxnSpPr>
            <a:stCxn id="283" idx="1"/>
          </p:cNvCxnSpPr>
          <p:nvPr/>
        </p:nvCxnSpPr>
        <p:spPr>
          <a:xfrm flipH="1">
            <a:off x="3347688" y="2043491"/>
            <a:ext cx="588000" cy="869700"/>
          </a:xfrm>
          <a:prstGeom prst="curvedConnector2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3" name="Google Shape;303;p22"/>
          <p:cNvCxnSpPr/>
          <p:nvPr/>
        </p:nvCxnSpPr>
        <p:spPr>
          <a:xfrm rot="5400000">
            <a:off x="2185300" y="3115588"/>
            <a:ext cx="1205700" cy="11190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4" name="Google Shape;304;p22"/>
          <p:cNvCxnSpPr/>
          <p:nvPr/>
        </p:nvCxnSpPr>
        <p:spPr>
          <a:xfrm rot="-5400000" flipH="1">
            <a:off x="2749950" y="3702300"/>
            <a:ext cx="1683300" cy="4878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5" name="Google Shape;305;p22"/>
          <p:cNvCxnSpPr>
            <a:stCxn id="286" idx="1"/>
            <a:endCxn id="283" idx="3"/>
          </p:cNvCxnSpPr>
          <p:nvPr/>
        </p:nvCxnSpPr>
        <p:spPr>
          <a:xfrm rot="10800000">
            <a:off x="5045300" y="2043575"/>
            <a:ext cx="1126800" cy="234300"/>
          </a:xfrm>
          <a:prstGeom prst="curvedConnector3">
            <a:avLst>
              <a:gd name="adj1" fmla="val 50004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3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311" name="Google Shape;311;p23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48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Components are reusable blocks of code that allow modular design and proper cohesion.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Components contain other components and HTML tags to determine how they appear on a webpage.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React is responsible for managing the underlying webpage.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Data owned/controlled by a component is stored it that component’s state.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Data flows </a:t>
            </a:r>
            <a:r>
              <a:rPr lang="en-US" sz="2200" i="1"/>
              <a:t>down</a:t>
            </a:r>
            <a:r>
              <a:rPr lang="en-US" sz="2200"/>
              <a:t> from parent to child through props.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Data flows </a:t>
            </a:r>
            <a:r>
              <a:rPr lang="en-US" sz="2200" i="1"/>
              <a:t>up</a:t>
            </a:r>
            <a:r>
              <a:rPr lang="en-US" sz="2200"/>
              <a:t> from child to parent through callbacks from the child into the parent’s code.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React notifies components of changes to their data through lifecycle methods, like </a:t>
            </a:r>
            <a:r>
              <a:rPr lang="en-US" sz="2200">
                <a:latin typeface="Courier New"/>
                <a:ea typeface="Courier New"/>
                <a:cs typeface="Courier New"/>
                <a:sym typeface="Courier New"/>
              </a:rPr>
              <a:t>componentDidUpdate</a:t>
            </a:r>
            <a:endParaRPr sz="2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2" name="Google Shape;312;p23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313" name="Google Shape;313;p23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Anatomy of a Tag</a:t>
            </a:r>
            <a:endParaRPr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685800" y="2208863"/>
            <a:ext cx="7772400" cy="5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200">
                <a:latin typeface="Courier New"/>
                <a:ea typeface="Courier New"/>
                <a:cs typeface="Courier New"/>
                <a:sym typeface="Courier New"/>
              </a:rPr>
              <a:t>&lt;p id=”firstParagraph”&gt; Some Text &lt;/p&gt;</a:t>
            </a:r>
            <a:endParaRPr sz="2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4" name="Google Shape;114;p3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115" name="Google Shape;115;p3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body" idx="1"/>
          </p:nvPr>
        </p:nvSpPr>
        <p:spPr>
          <a:xfrm>
            <a:off x="3304875" y="5380938"/>
            <a:ext cx="2733300" cy="5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200">
                <a:latin typeface="Courier New"/>
                <a:ea typeface="Courier New"/>
                <a:cs typeface="Courier New"/>
                <a:sym typeface="Courier New"/>
              </a:rPr>
              <a:t>&lt;br /&gt;</a:t>
            </a:r>
            <a:endParaRPr sz="2200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17" name="Google Shape;117;p3"/>
          <p:cNvCxnSpPr>
            <a:stCxn id="118" idx="0"/>
          </p:cNvCxnSpPr>
          <p:nvPr/>
        </p:nvCxnSpPr>
        <p:spPr>
          <a:xfrm rot="10800000" flipH="1">
            <a:off x="1390925" y="2682050"/>
            <a:ext cx="213300" cy="5403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19" name="Google Shape;119;p3"/>
          <p:cNvCxnSpPr>
            <a:stCxn id="120" idx="0"/>
          </p:cNvCxnSpPr>
          <p:nvPr/>
        </p:nvCxnSpPr>
        <p:spPr>
          <a:xfrm rot="10800000">
            <a:off x="2127750" y="2693750"/>
            <a:ext cx="318900" cy="9003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21" name="Google Shape;121;p3"/>
          <p:cNvCxnSpPr>
            <a:stCxn id="122" idx="0"/>
          </p:cNvCxnSpPr>
          <p:nvPr/>
        </p:nvCxnSpPr>
        <p:spPr>
          <a:xfrm rot="10800000">
            <a:off x="3627450" y="2682075"/>
            <a:ext cx="45300" cy="4830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23" name="Google Shape;123;p3"/>
          <p:cNvCxnSpPr>
            <a:stCxn id="124" idx="0"/>
          </p:cNvCxnSpPr>
          <p:nvPr/>
        </p:nvCxnSpPr>
        <p:spPr>
          <a:xfrm rot="10800000" flipH="1">
            <a:off x="6111650" y="2682075"/>
            <a:ext cx="9000" cy="4830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25" name="Google Shape;125;p3"/>
          <p:cNvCxnSpPr>
            <a:stCxn id="126" idx="0"/>
          </p:cNvCxnSpPr>
          <p:nvPr/>
        </p:nvCxnSpPr>
        <p:spPr>
          <a:xfrm rot="10800000" flipH="1">
            <a:off x="7408425" y="2682075"/>
            <a:ext cx="2100" cy="8547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18" name="Google Shape;118;p3"/>
          <p:cNvSpPr txBox="1"/>
          <p:nvPr/>
        </p:nvSpPr>
        <p:spPr>
          <a:xfrm>
            <a:off x="781175" y="3222350"/>
            <a:ext cx="1219500" cy="3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Tag Name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1669500" y="3594050"/>
            <a:ext cx="1554300" cy="3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Attribute Name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2895600" y="3165075"/>
            <a:ext cx="1554300" cy="3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Attribute Value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"/>
          <p:cNvSpPr txBox="1"/>
          <p:nvPr/>
        </p:nvSpPr>
        <p:spPr>
          <a:xfrm>
            <a:off x="5657000" y="3165075"/>
            <a:ext cx="909300" cy="3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3"/>
          <p:cNvSpPr txBox="1"/>
          <p:nvPr/>
        </p:nvSpPr>
        <p:spPr>
          <a:xfrm>
            <a:off x="6763275" y="3536775"/>
            <a:ext cx="1290300" cy="3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Closing Tag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3051225" y="4387938"/>
            <a:ext cx="3205200" cy="3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Self-Closing Tag (No Content)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8" name="Google Shape;128;p3"/>
          <p:cNvCxnSpPr>
            <a:stCxn id="127" idx="2"/>
          </p:cNvCxnSpPr>
          <p:nvPr/>
        </p:nvCxnSpPr>
        <p:spPr>
          <a:xfrm>
            <a:off x="4653825" y="4759638"/>
            <a:ext cx="35400" cy="6213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29" name="Google Shape;129;p3"/>
          <p:cNvCxnSpPr/>
          <p:nvPr/>
        </p:nvCxnSpPr>
        <p:spPr>
          <a:xfrm>
            <a:off x="781175" y="4242788"/>
            <a:ext cx="7340700" cy="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0" name="Google Shape;130;p3"/>
          <p:cNvSpPr txBox="1"/>
          <p:nvPr/>
        </p:nvSpPr>
        <p:spPr>
          <a:xfrm>
            <a:off x="685800" y="5945550"/>
            <a:ext cx="7340700" cy="4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We’ll see what &lt;p&gt; and &lt;</a:t>
            </a:r>
            <a:r>
              <a:rPr lang="en-US" sz="16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&gt; mean soon...</a:t>
            </a:r>
            <a:endParaRPr sz="16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3"/>
          <p:cNvSpPr/>
          <p:nvPr/>
        </p:nvSpPr>
        <p:spPr>
          <a:xfrm rot="5400000">
            <a:off x="4412550" y="-1176725"/>
            <a:ext cx="318900" cy="6483300"/>
          </a:xfrm>
          <a:prstGeom prst="leftBrace">
            <a:avLst>
              <a:gd name="adj1" fmla="val 97522"/>
              <a:gd name="adj2" fmla="val 49734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3"/>
          <p:cNvSpPr txBox="1"/>
          <p:nvPr/>
        </p:nvSpPr>
        <p:spPr>
          <a:xfrm>
            <a:off x="4076850" y="1496275"/>
            <a:ext cx="990300" cy="4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Element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Tags form a Tree</a:t>
            </a:r>
            <a:endParaRPr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576941" y="1523999"/>
            <a:ext cx="7772400" cy="2536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&lt;div&gt;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  &lt;p id=”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firstParagraph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”&gt; Some Text &lt;/p&gt;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  &lt;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br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/&gt;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  &lt;div&gt;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     &lt;p&gt;Hello&lt;/p&gt;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  &lt;/div&gt;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&lt;/div&gt;</a:t>
            </a:r>
            <a:endParaRPr sz="22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4" name="Google Shape;114;p3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115" name="Google Shape;115;p3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98E6C0-AA07-694D-8FF1-8A10461D149F}"/>
              </a:ext>
            </a:extLst>
          </p:cNvPr>
          <p:cNvSpPr/>
          <p:nvPr/>
        </p:nvSpPr>
        <p:spPr>
          <a:xfrm>
            <a:off x="5133974" y="3205838"/>
            <a:ext cx="1126672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6CD4C6E-E06C-124D-B70C-C2EC55ABAFD7}"/>
              </a:ext>
            </a:extLst>
          </p:cNvPr>
          <p:cNvSpPr/>
          <p:nvPr/>
        </p:nvSpPr>
        <p:spPr>
          <a:xfrm>
            <a:off x="3565071" y="4267202"/>
            <a:ext cx="1126672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BC0D46D-CAF9-AC4B-A757-E62FD13F344D}"/>
              </a:ext>
            </a:extLst>
          </p:cNvPr>
          <p:cNvSpPr/>
          <p:nvPr/>
        </p:nvSpPr>
        <p:spPr>
          <a:xfrm>
            <a:off x="5133974" y="4267202"/>
            <a:ext cx="1126672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FDB07EA-5D25-BD42-A031-423E52D5C644}"/>
              </a:ext>
            </a:extLst>
          </p:cNvPr>
          <p:cNvSpPr/>
          <p:nvPr/>
        </p:nvSpPr>
        <p:spPr>
          <a:xfrm>
            <a:off x="6702877" y="4267202"/>
            <a:ext cx="1126672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9132CB-89D4-454D-815F-29BDE9A17E85}"/>
              </a:ext>
            </a:extLst>
          </p:cNvPr>
          <p:cNvSpPr/>
          <p:nvPr/>
        </p:nvSpPr>
        <p:spPr>
          <a:xfrm>
            <a:off x="6702877" y="5334001"/>
            <a:ext cx="1126672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AA78F47-CA8F-024A-9D08-C43D533938AA}"/>
              </a:ext>
            </a:extLst>
          </p:cNvPr>
          <p:cNvCxnSpPr>
            <a:stCxn id="5" idx="2"/>
            <a:endCxn id="28" idx="0"/>
          </p:cNvCxnSpPr>
          <p:nvPr/>
        </p:nvCxnSpPr>
        <p:spPr>
          <a:xfrm flipH="1">
            <a:off x="4128407" y="3663038"/>
            <a:ext cx="1568903" cy="604164"/>
          </a:xfrm>
          <a:prstGeom prst="straightConnector1">
            <a:avLst/>
          </a:prstGeom>
          <a:ln w="412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F8ADF59-185A-CA45-92A2-D2E68A084974}"/>
              </a:ext>
            </a:extLst>
          </p:cNvPr>
          <p:cNvCxnSpPr>
            <a:endCxn id="29" idx="0"/>
          </p:cNvCxnSpPr>
          <p:nvPr/>
        </p:nvCxnSpPr>
        <p:spPr>
          <a:xfrm>
            <a:off x="5697310" y="3663038"/>
            <a:ext cx="0" cy="604164"/>
          </a:xfrm>
          <a:prstGeom prst="straightConnector1">
            <a:avLst/>
          </a:prstGeom>
          <a:ln w="412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36FEAAF-B761-A94E-88BF-D77FDD41C632}"/>
              </a:ext>
            </a:extLst>
          </p:cNvPr>
          <p:cNvCxnSpPr>
            <a:cxnSpLocks/>
            <a:stCxn id="5" idx="2"/>
            <a:endCxn id="30" idx="0"/>
          </p:cNvCxnSpPr>
          <p:nvPr/>
        </p:nvCxnSpPr>
        <p:spPr>
          <a:xfrm>
            <a:off x="5697310" y="3663038"/>
            <a:ext cx="1568903" cy="604164"/>
          </a:xfrm>
          <a:prstGeom prst="straightConnector1">
            <a:avLst/>
          </a:prstGeom>
          <a:ln w="412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3D19E9-6BE5-2A41-A22C-4890E0A48404}"/>
              </a:ext>
            </a:extLst>
          </p:cNvPr>
          <p:cNvCxnSpPr>
            <a:cxnSpLocks/>
            <a:stCxn id="30" idx="2"/>
            <a:endCxn id="31" idx="0"/>
          </p:cNvCxnSpPr>
          <p:nvPr/>
        </p:nvCxnSpPr>
        <p:spPr>
          <a:xfrm>
            <a:off x="7266213" y="4724402"/>
            <a:ext cx="0" cy="609599"/>
          </a:xfrm>
          <a:prstGeom prst="straightConnector1">
            <a:avLst/>
          </a:prstGeom>
          <a:ln w="412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34E6F81-BE7F-CF42-BB5C-8D492E91A006}"/>
              </a:ext>
            </a:extLst>
          </p:cNvPr>
          <p:cNvSpPr txBox="1"/>
          <p:nvPr/>
        </p:nvSpPr>
        <p:spPr>
          <a:xfrm>
            <a:off x="339409" y="4364505"/>
            <a:ext cx="29439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tree, as it lives in the browser, is often called the "DOM" – </a:t>
            </a:r>
            <a:r>
              <a:rPr lang="en-US" sz="2400" i="1" dirty="0"/>
              <a:t>Document Object Model</a:t>
            </a:r>
          </a:p>
        </p:txBody>
      </p:sp>
    </p:spTree>
    <p:extLst>
      <p:ext uri="{BB962C8B-B14F-4D97-AF65-F5344CB8AC3E}">
        <p14:creationId xmlns:p14="http://schemas.microsoft.com/office/powerpoint/2010/main" val="234122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 Few Useful Tags</a:t>
            </a:r>
            <a:endParaRPr/>
          </a:p>
        </p:txBody>
      </p:sp>
      <p:sp>
        <p:nvSpPr>
          <p:cNvPr id="138" name="Google Shape;138;p4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&lt;p&gt;</a:t>
            </a:r>
            <a:r>
              <a:rPr lang="en-US" sz="2200" dirty="0"/>
              <a:t> - Paragraph tag, surrounds text with whitespace/line breaks.</a:t>
            </a:r>
            <a:endParaRPr sz="2200" dirty="0"/>
          </a:p>
          <a:p>
            <a:pPr marL="3429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&lt;div&gt;</a:t>
            </a:r>
            <a:r>
              <a:rPr lang="en-US" sz="2200" dirty="0"/>
              <a:t> - “The curly braces of HTML” - used for grouping other tags. Surrounds its content with whitespace/line breaks.</a:t>
            </a:r>
            <a:endParaRPr sz="2200" dirty="0"/>
          </a:p>
          <a:p>
            <a:pPr marL="3429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&lt;span&gt;</a:t>
            </a:r>
            <a:r>
              <a:rPr lang="en-US" sz="2200" dirty="0"/>
              <a:t> - Like 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&lt;div&gt;</a:t>
            </a:r>
            <a:r>
              <a:rPr lang="en-US" sz="2200" dirty="0"/>
              <a:t>, but no whitespace/line breaks.</a:t>
            </a:r>
            <a:endParaRPr sz="2200" dirty="0"/>
          </a:p>
          <a:p>
            <a:pPr marL="3429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br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/&gt;</a:t>
            </a:r>
            <a:r>
              <a:rPr lang="en-US" sz="2200" dirty="0"/>
              <a:t> - Forces a new line (like “\n”). Has no content.</a:t>
            </a:r>
            <a:endParaRPr sz="2200" dirty="0"/>
          </a:p>
          <a:p>
            <a:pPr marL="3429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r>
              <a:rPr lang="en-US" sz="2200" dirty="0"/>
              <a:t> and 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&lt;head&gt;</a:t>
            </a:r>
            <a:r>
              <a:rPr lang="en-US" sz="2200" dirty="0"/>
              <a:t> and 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&lt;body&gt;</a:t>
            </a:r>
            <a:r>
              <a:rPr lang="en-US" sz="2200" dirty="0"/>
              <a:t> - Used to organize a basic HTML document.</a:t>
            </a:r>
            <a:endParaRPr sz="2200" dirty="0"/>
          </a:p>
          <a:p>
            <a:pPr marL="3429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&lt;script&gt;</a:t>
            </a:r>
            <a:r>
              <a:rPr lang="en-US" sz="2200" dirty="0"/>
              <a:t> - Marks a section of non-HTML script code.</a:t>
            </a:r>
            <a:endParaRPr sz="2200" dirty="0"/>
          </a:p>
          <a:p>
            <a:pPr marL="3429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LOTS of other tags for bullet point lists, pictures, buttons, text boxes, etc...</a:t>
            </a:r>
            <a:endParaRPr sz="2200" dirty="0"/>
          </a:p>
          <a:p>
            <a:pPr marL="742950" lvl="1" indent="-311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See the W3Schools HTML reference for a complete list, along with all their supported attributes.</a:t>
            </a:r>
            <a:endParaRPr sz="2200" dirty="0"/>
          </a:p>
          <a:p>
            <a:pPr marL="742950" lvl="1" indent="-1333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200" dirty="0"/>
          </a:p>
        </p:txBody>
      </p:sp>
      <p:sp>
        <p:nvSpPr>
          <p:cNvPr id="139" name="Google Shape;139;p4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140" name="Google Shape;140;p4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"/>
          <p:cNvSpPr txBox="1">
            <a:spLocks noGrp="1"/>
          </p:cNvSpPr>
          <p:nvPr>
            <p:ph type="title"/>
          </p:nvPr>
        </p:nvSpPr>
        <p:spPr>
          <a:xfrm>
            <a:off x="685800" y="84900"/>
            <a:ext cx="7772400" cy="13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Example 1: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Making a Clickable Button</a:t>
            </a:r>
            <a:endParaRPr/>
          </a:p>
        </p:txBody>
      </p:sp>
      <p:sp>
        <p:nvSpPr>
          <p:cNvPr id="146" name="Google Shape;146;p6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147" name="Google Shape;147;p6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48" name="Google Shape;148;p6"/>
          <p:cNvSpPr txBox="1"/>
          <p:nvPr/>
        </p:nvSpPr>
        <p:spPr>
          <a:xfrm>
            <a:off x="599550" y="1499875"/>
            <a:ext cx="8021100" cy="40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endParaRPr sz="1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&lt;head&gt;</a:t>
            </a:r>
            <a:endParaRPr sz="1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&lt;title&gt;1. HTML5 Buttons&lt;/title&gt;</a:t>
            </a:r>
            <a:endParaRPr sz="1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&lt;/head&gt;</a:t>
            </a:r>
            <a:endParaRPr sz="1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&lt;body&gt;</a:t>
            </a:r>
            <a:endParaRPr sz="1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&lt;script type="text/javascript"&gt;</a:t>
            </a:r>
            <a:endParaRPr sz="1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function sayHello() {</a:t>
            </a:r>
            <a:endParaRPr sz="1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alert("Hello, World!");</a:t>
            </a:r>
            <a:endParaRPr sz="1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sz="1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&lt;/script&gt;</a:t>
            </a:r>
            <a:endParaRPr sz="1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&lt;button onclick="sayHello()"&gt;Click Me!&lt;/button&gt;</a:t>
            </a:r>
            <a:endParaRPr sz="1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&lt;/body&gt;</a:t>
            </a:r>
            <a:endParaRPr sz="1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 sz="1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49" name="Google Shape;149;p6"/>
          <p:cNvCxnSpPr>
            <a:stCxn id="150" idx="0"/>
          </p:cNvCxnSpPr>
          <p:nvPr/>
        </p:nvCxnSpPr>
        <p:spPr>
          <a:xfrm rot="10800000" flipH="1">
            <a:off x="3191725" y="4735425"/>
            <a:ext cx="789000" cy="6510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50" name="Google Shape;150;p6"/>
          <p:cNvSpPr txBox="1"/>
          <p:nvPr/>
        </p:nvSpPr>
        <p:spPr>
          <a:xfrm>
            <a:off x="327325" y="5386425"/>
            <a:ext cx="5728800" cy="6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JS Code that is run whenever the button is clicked. In this case - just call a function that does the real “work”.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6"/>
          <p:cNvCxnSpPr>
            <a:stCxn id="152" idx="0"/>
          </p:cNvCxnSpPr>
          <p:nvPr/>
        </p:nvCxnSpPr>
        <p:spPr>
          <a:xfrm rot="10800000">
            <a:off x="6075000" y="4707225"/>
            <a:ext cx="1189200" cy="6792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52" name="Google Shape;152;p6"/>
          <p:cNvSpPr txBox="1"/>
          <p:nvPr/>
        </p:nvSpPr>
        <p:spPr>
          <a:xfrm>
            <a:off x="6150450" y="5386425"/>
            <a:ext cx="2227500" cy="6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 displayed inside the button.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&lt;canvas&gt;</a:t>
            </a:r>
            <a:r>
              <a:rPr lang="en-US" dirty="0"/>
              <a:t> tag: creates a blank drawing surface that you can “draw” on with JS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Create lines, shapes, draw images.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Has 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lang="en-US" dirty="0"/>
              <a:t> and 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height</a:t>
            </a:r>
            <a:r>
              <a:rPr lang="en-US" dirty="0"/>
              <a:t> attributes to determine the size of the drawing surface.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We’re using 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&lt;canvas&gt;</a:t>
            </a:r>
            <a:r>
              <a:rPr lang="en-US" dirty="0"/>
              <a:t> in HW8 and HW9 to draw lines/paths on top of images (like a map of campus!)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Char char="•"/>
            </a:pPr>
            <a:r>
              <a:rPr lang="en-US" dirty="0" err="1"/>
              <a:t>Javascript</a:t>
            </a:r>
            <a:r>
              <a:rPr lang="en-US" dirty="0"/>
              <a:t> is going to need some kind of Canvas object in order to call functions and draw pictures.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How do we get this object?</a:t>
            </a:r>
            <a:endParaRPr dirty="0"/>
          </a:p>
        </p:txBody>
      </p:sp>
      <p:sp>
        <p:nvSpPr>
          <p:cNvPr id="158" name="Google Shape;158;p7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159" name="Google Shape;159;p7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60" name="Google Shape;160;p7"/>
          <p:cNvSpPr txBox="1">
            <a:spLocks noGrp="1"/>
          </p:cNvSpPr>
          <p:nvPr>
            <p:ph type="title"/>
          </p:nvPr>
        </p:nvSpPr>
        <p:spPr>
          <a:xfrm>
            <a:off x="685800" y="84900"/>
            <a:ext cx="7772400" cy="13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Example 2: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Drawing on a Canvas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Modifying HTML with JS</a:t>
            </a:r>
            <a:endParaRPr/>
          </a:p>
        </p:txBody>
      </p:sp>
      <p:sp>
        <p:nvSpPr>
          <p:cNvPr id="166" name="Google Shape;166;p5"/>
          <p:cNvSpPr txBox="1">
            <a:spLocks noGrp="1"/>
          </p:cNvSpPr>
          <p:nvPr>
            <p:ph type="body" idx="1"/>
          </p:nvPr>
        </p:nvSpPr>
        <p:spPr>
          <a:xfrm>
            <a:off x="685800" y="1371600"/>
            <a:ext cx="7772400" cy="30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30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dirty="0"/>
              <a:t>JS exists to allow webpages (meaning the HTML inside them) to change dynamically. So JS </a:t>
            </a:r>
            <a:r>
              <a:rPr lang="en-US" sz="2200" i="1" dirty="0"/>
              <a:t>has</a:t>
            </a:r>
            <a:r>
              <a:rPr lang="en-US" sz="2200" dirty="0"/>
              <a:t> to have a way to access/change the HTML tags.</a:t>
            </a:r>
            <a:endParaRPr sz="2200"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Implementation: Every HTML element has an associated JS object that the browser maintains.</a:t>
            </a:r>
            <a:endParaRPr sz="2200" dirty="0"/>
          </a:p>
          <a:p>
            <a:pPr marL="742950" lvl="1" indent="-3111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Can get a reference in JS by using the “id” attribute.</a:t>
            </a:r>
            <a:endParaRPr sz="2200" dirty="0"/>
          </a:p>
          <a:p>
            <a:pPr marL="742950" lvl="1" indent="-3111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/>
              <a:t>Every tag can have an ID - value is a string that uniquely identifies an element.</a:t>
            </a:r>
            <a:endParaRPr sz="2200"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endParaRPr sz="2200"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endParaRPr sz="2200" dirty="0"/>
          </a:p>
        </p:txBody>
      </p:sp>
      <p:sp>
        <p:nvSpPr>
          <p:cNvPr id="167" name="Google Shape;167;p5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168" name="Google Shape;168;p5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69" name="Google Shape;169;p5"/>
          <p:cNvSpPr txBox="1">
            <a:spLocks noGrp="1"/>
          </p:cNvSpPr>
          <p:nvPr>
            <p:ph type="body" idx="1"/>
          </p:nvPr>
        </p:nvSpPr>
        <p:spPr>
          <a:xfrm>
            <a:off x="320725" y="4362900"/>
            <a:ext cx="8355300" cy="20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en-US" sz="1400" dirty="0"/>
              <a:t>HTML:</a:t>
            </a:r>
            <a:endParaRPr sz="1400"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&lt;p id="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thePar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"&gt;Hello, World!&lt;/p&gt;</a:t>
            </a:r>
            <a:endParaRPr sz="2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en-US" sz="1400" dirty="0"/>
              <a:t>JS:</a:t>
            </a:r>
            <a:endParaRPr sz="1400"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let 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parObj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document.getElementByID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("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thePar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");</a:t>
            </a:r>
            <a:endParaRPr sz="2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parObj.innerHTML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= "Hello, 331!";</a:t>
            </a:r>
            <a:endParaRPr sz="22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Example 2 Code</a:t>
            </a:r>
            <a:endParaRPr/>
          </a:p>
        </p:txBody>
      </p:sp>
      <p:sp>
        <p:nvSpPr>
          <p:cNvPr id="175" name="Google Shape;175;p8"/>
          <p:cNvSpPr txBox="1">
            <a:spLocks noGrp="1"/>
          </p:cNvSpPr>
          <p:nvPr>
            <p:ph type="body" idx="1"/>
          </p:nvPr>
        </p:nvSpPr>
        <p:spPr>
          <a:xfrm>
            <a:off x="685800" y="1410050"/>
            <a:ext cx="77724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&lt;head&gt;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&lt;title&gt;2. HTML5 Canvas&lt;/title&gt;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&lt;/head&gt;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&lt;body&gt;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&lt;script type="text/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javascript</a:t>
            </a: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"&gt;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   function 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drawSomething</a:t>
            </a: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      let canvas = 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document.getElementById</a:t>
            </a: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("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theCanvas</a:t>
            </a: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");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      let context = 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canvas.getContext</a:t>
            </a: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("2d");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context.fillStyle</a:t>
            </a: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= "teal";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context.fillRect</a:t>
            </a: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(50, 50, 150, 100);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&lt;/script&gt;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&lt;button onclick="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drawSomething</a:t>
            </a: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()"&gt;Draw Something Cool&lt;/button&gt;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&lt;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br</a:t>
            </a: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/&gt;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&lt;canvas id="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theCanvas</a:t>
            </a: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" width="500" height="500"&gt;&lt;/canvas&gt;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&lt;/body&gt;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6" name="Google Shape;176;p8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UW CSE 331 Winter 2020</a:t>
            </a:r>
            <a:endParaRPr dirty="0"/>
          </a:p>
        </p:txBody>
      </p:sp>
      <p:sp>
        <p:nvSpPr>
          <p:cNvPr id="177" name="Google Shape;177;p8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2345</Words>
  <Application>Microsoft Macintosh PowerPoint</Application>
  <PresentationFormat>On-screen Show (4:3)</PresentationFormat>
  <Paragraphs>274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Courier New</vt:lpstr>
      <vt:lpstr>Times New Roman</vt:lpstr>
      <vt:lpstr>simple</vt:lpstr>
      <vt:lpstr>CSE 331 Software Design &amp; Implementation</vt:lpstr>
      <vt:lpstr>HTML, Formally</vt:lpstr>
      <vt:lpstr>Anatomy of a Tag</vt:lpstr>
      <vt:lpstr>Tags form a Tree</vt:lpstr>
      <vt:lpstr>A Few Useful Tags</vt:lpstr>
      <vt:lpstr>Example 1: Making a Clickable Button</vt:lpstr>
      <vt:lpstr>Example 2: Drawing on a Canvas</vt:lpstr>
      <vt:lpstr>Modifying HTML with JS</vt:lpstr>
      <vt:lpstr>Example 2 Code</vt:lpstr>
      <vt:lpstr>Making the Jump to React</vt:lpstr>
      <vt:lpstr>Starting React Theory</vt:lpstr>
      <vt:lpstr>Basics of JSX</vt:lpstr>
      <vt:lpstr>Example 3: React Boilerplate</vt:lpstr>
      <vt:lpstr>Example 4: React Canvas</vt:lpstr>
      <vt:lpstr>Example 5: Static State</vt:lpstr>
      <vt:lpstr>Example 6: Changing State with Buttons!</vt:lpstr>
      <vt:lpstr>React’s Rules about State</vt:lpstr>
      <vt:lpstr>Up Next</vt:lpstr>
      <vt:lpstr> Props: The Other Kind of Data</vt:lpstr>
      <vt:lpstr>Example 7: Introducing ColorTitle</vt:lpstr>
      <vt:lpstr>Example 8: Putting it all Together</vt:lpstr>
      <vt:lpstr>The Flow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&amp; Implementation</dc:title>
  <dc:creator>Hal Perkins</dc:creator>
  <cp:lastModifiedBy>agies</cp:lastModifiedBy>
  <cp:revision>20</cp:revision>
  <dcterms:created xsi:type="dcterms:W3CDTF">2012-02-17T18:07:42Z</dcterms:created>
  <dcterms:modified xsi:type="dcterms:W3CDTF">2020-02-26T23:29:59Z</dcterms:modified>
</cp:coreProperties>
</file>