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59" r:id="rId2"/>
    <p:sldId id="393" r:id="rId3"/>
    <p:sldId id="396" r:id="rId4"/>
    <p:sldId id="397" r:id="rId5"/>
    <p:sldId id="398" r:id="rId6"/>
    <p:sldId id="415" r:id="rId7"/>
    <p:sldId id="399" r:id="rId8"/>
    <p:sldId id="400" r:id="rId9"/>
    <p:sldId id="416" r:id="rId10"/>
    <p:sldId id="401" r:id="rId11"/>
    <p:sldId id="402" r:id="rId12"/>
    <p:sldId id="403" r:id="rId13"/>
    <p:sldId id="394" r:id="rId14"/>
    <p:sldId id="404" r:id="rId15"/>
    <p:sldId id="405" r:id="rId16"/>
    <p:sldId id="406" r:id="rId17"/>
    <p:sldId id="407" r:id="rId18"/>
    <p:sldId id="408" r:id="rId19"/>
    <p:sldId id="409" r:id="rId20"/>
    <p:sldId id="410" r:id="rId21"/>
    <p:sldId id="411" r:id="rId22"/>
    <p:sldId id="417" r:id="rId23"/>
    <p:sldId id="412" r:id="rId24"/>
    <p:sldId id="395" r:id="rId25"/>
    <p:sldId id="414" r:id="rId26"/>
    <p:sldId id="419" r:id="rId27"/>
    <p:sldId id="421" r:id="rId28"/>
    <p:sldId id="422" r:id="rId29"/>
    <p:sldId id="423" r:id="rId30"/>
    <p:sldId id="424" r:id="rId31"/>
  </p:sldIdLst>
  <p:sldSz cx="9144000" cy="6858000" type="screen4x3"/>
  <p:notesSz cx="6934200" cy="9220200"/>
  <p:custDataLst>
    <p:tags r:id="rId34"/>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00080"/>
    <a:srgbClr val="009900"/>
    <a:srgbClr val="FFFF99"/>
    <a:srgbClr val="FFA7BC"/>
    <a:srgbClr val="FFFF00"/>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6" autoAdjust="0"/>
    <p:restoredTop sz="86850" autoAdjust="0"/>
  </p:normalViewPr>
  <p:slideViewPr>
    <p:cSldViewPr>
      <p:cViewPr varScale="1">
        <p:scale>
          <a:sx n="101" d="100"/>
          <a:sy n="101" d="100"/>
        </p:scale>
        <p:origin x="1624" y="19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88" d="100"/>
          <a:sy n="88" d="100"/>
        </p:scale>
        <p:origin x="3560" y="19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331 20wi</a:t>
            </a:r>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a:t>16-</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19su: Most of the code examples in this lecture were done interactively in Chrome’s console window.  Worked well and I’d do that again in the future.  </a:t>
            </a:r>
            <a:r>
              <a:rPr lang="en-US"/>
              <a:t>HP</a:t>
            </a:r>
            <a:endParaRPr lang="en-US" dirty="0"/>
          </a:p>
        </p:txBody>
      </p:sp>
      <p:sp>
        <p:nvSpPr>
          <p:cNvPr id="4" name="Slide Number Placeholder 3"/>
          <p:cNvSpPr>
            <a:spLocks noGrp="1"/>
          </p:cNvSpPr>
          <p:nvPr>
            <p:ph type="sldNum" sz="quarter" idx="5"/>
          </p:nvPr>
        </p:nvSpPr>
        <p:spPr/>
        <p:txBody>
          <a:bodyPr/>
          <a:lstStyle/>
          <a:p>
            <a:pPr>
              <a:defRPr/>
            </a:pPr>
            <a:fld id="{C0C86982-0651-4A87-8CCD-A426161CC69C}" type="slidenum">
              <a:rPr lang="en-US" smtClean="0"/>
              <a:pPr>
                <a:defRPr/>
              </a:pPr>
              <a:t>1</a:t>
            </a:fld>
            <a:endParaRPr lang="en-US"/>
          </a:p>
        </p:txBody>
      </p:sp>
    </p:spTree>
    <p:extLst>
      <p:ext uri="{BB962C8B-B14F-4D97-AF65-F5344CB8AC3E}">
        <p14:creationId xmlns:p14="http://schemas.microsoft.com/office/powerpoint/2010/main" val="2132066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running the console program, try entering an alert function call in the console to show how that works</a:t>
            </a:r>
          </a:p>
        </p:txBody>
      </p:sp>
      <p:sp>
        <p:nvSpPr>
          <p:cNvPr id="4" name="Slide Number Placeholder 3"/>
          <p:cNvSpPr>
            <a:spLocks noGrp="1"/>
          </p:cNvSpPr>
          <p:nvPr>
            <p:ph type="sldNum" sz="quarter" idx="5"/>
          </p:nvPr>
        </p:nvSpPr>
        <p:spPr/>
        <p:txBody>
          <a:bodyPr/>
          <a:lstStyle/>
          <a:p>
            <a:pPr>
              <a:defRPr/>
            </a:pPr>
            <a:fld id="{C0C86982-0651-4A87-8CCD-A426161CC69C}" type="slidenum">
              <a:rPr lang="en-US" smtClean="0"/>
              <a:pPr>
                <a:defRPr/>
              </a:pPr>
              <a:t>12</a:t>
            </a:fld>
            <a:endParaRPr lang="en-US"/>
          </a:p>
        </p:txBody>
      </p:sp>
    </p:spTree>
    <p:extLst>
      <p:ext uri="{BB962C8B-B14F-4D97-AF65-F5344CB8AC3E}">
        <p14:creationId xmlns:p14="http://schemas.microsoft.com/office/powerpoint/2010/main" val="4257141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console things: enter x=value then </a:t>
            </a:r>
            <a:r>
              <a:rPr lang="en-US" dirty="0" err="1"/>
              <a:t>typeof</a:t>
            </a:r>
            <a:r>
              <a:rPr lang="en-US" dirty="0"/>
              <a:t> x in the console</a:t>
            </a:r>
          </a:p>
        </p:txBody>
      </p:sp>
      <p:sp>
        <p:nvSpPr>
          <p:cNvPr id="4" name="Slide Number Placeholder 3"/>
          <p:cNvSpPr>
            <a:spLocks noGrp="1"/>
          </p:cNvSpPr>
          <p:nvPr>
            <p:ph type="sldNum" sz="quarter" idx="5"/>
          </p:nvPr>
        </p:nvSpPr>
        <p:spPr/>
        <p:txBody>
          <a:bodyPr/>
          <a:lstStyle/>
          <a:p>
            <a:pPr>
              <a:defRPr/>
            </a:pPr>
            <a:fld id="{C0C86982-0651-4A87-8CCD-A426161CC69C}" type="slidenum">
              <a:rPr lang="en-US" smtClean="0"/>
              <a:pPr>
                <a:defRPr/>
              </a:pPr>
              <a:t>13</a:t>
            </a:fld>
            <a:endParaRPr lang="en-US"/>
          </a:p>
        </p:txBody>
      </p:sp>
    </p:spTree>
    <p:extLst>
      <p:ext uri="{BB962C8B-B14F-4D97-AF65-F5344CB8AC3E}">
        <p14:creationId xmlns:p14="http://schemas.microsoft.com/office/powerpoint/2010/main" val="2984212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Demo: try </a:t>
            </a:r>
            <a:r>
              <a:rPr lang="en-US" dirty="0" err="1"/>
              <a:t>typeof</a:t>
            </a:r>
            <a:r>
              <a:rPr lang="en-US" dirty="0"/>
              <a:t>(xyzzy) on the console to see the types; try doing some calculations to see that everything is numeric, etc.</a:t>
            </a:r>
          </a:p>
        </p:txBody>
      </p:sp>
      <p:sp>
        <p:nvSpPr>
          <p:cNvPr id="4" name="Slide Number Placeholder 3"/>
          <p:cNvSpPr>
            <a:spLocks noGrp="1"/>
          </p:cNvSpPr>
          <p:nvPr>
            <p:ph type="sldNum" sz="quarter" idx="5"/>
          </p:nvPr>
        </p:nvSpPr>
        <p:spPr/>
        <p:txBody>
          <a:bodyPr/>
          <a:lstStyle/>
          <a:p>
            <a:pPr>
              <a:defRPr/>
            </a:pPr>
            <a:fld id="{C0C86982-0651-4A87-8CCD-A426161CC69C}" type="slidenum">
              <a:rPr lang="en-US" smtClean="0"/>
              <a:pPr>
                <a:defRPr/>
              </a:pPr>
              <a:t>14</a:t>
            </a:fld>
            <a:endParaRPr lang="en-US"/>
          </a:p>
        </p:txBody>
      </p:sp>
    </p:spTree>
    <p:extLst>
      <p:ext uri="{BB962C8B-B14F-4D97-AF65-F5344CB8AC3E}">
        <p14:creationId xmlns:p14="http://schemas.microsoft.com/office/powerpoint/2010/main" val="4228925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Type examples into the chrome console to experiment</a:t>
            </a:r>
          </a:p>
        </p:txBody>
      </p:sp>
      <p:sp>
        <p:nvSpPr>
          <p:cNvPr id="4" name="Slide Number Placeholder 3"/>
          <p:cNvSpPr>
            <a:spLocks noGrp="1"/>
          </p:cNvSpPr>
          <p:nvPr>
            <p:ph type="sldNum" sz="quarter" idx="5"/>
          </p:nvPr>
        </p:nvSpPr>
        <p:spPr/>
        <p:txBody>
          <a:bodyPr/>
          <a:lstStyle/>
          <a:p>
            <a:pPr>
              <a:defRPr/>
            </a:pPr>
            <a:fld id="{C0C86982-0651-4A87-8CCD-A426161CC69C}" type="slidenum">
              <a:rPr lang="en-US" smtClean="0"/>
              <a:pPr>
                <a:defRPr/>
              </a:pPr>
              <a:t>16</a:t>
            </a:fld>
            <a:endParaRPr lang="en-US"/>
          </a:p>
        </p:txBody>
      </p:sp>
    </p:spTree>
    <p:extLst>
      <p:ext uri="{BB962C8B-B14F-4D97-AF65-F5344CB8AC3E}">
        <p14:creationId xmlns:p14="http://schemas.microsoft.com/office/powerpoint/2010/main" val="3489565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Demo: </a:t>
            </a:r>
            <a:r>
              <a:rPr lang="en-US" dirty="0" err="1"/>
              <a:t>a.push</a:t>
            </a:r>
            <a:r>
              <a:rPr lang="en-US" dirty="0"/>
              <a:t>(42); </a:t>
            </a:r>
            <a:r>
              <a:rPr lang="en-US" dirty="0" err="1"/>
              <a:t>a.pop</a:t>
            </a:r>
            <a:r>
              <a:rPr lang="en-US" dirty="0"/>
              <a:t>(); </a:t>
            </a:r>
            <a:r>
              <a:rPr lang="en-US" dirty="0" err="1"/>
              <a:t>a.length</a:t>
            </a:r>
            <a:r>
              <a:rPr lang="en-US" dirty="0"/>
              <a:t>()</a:t>
            </a:r>
          </a:p>
          <a:p>
            <a:endParaRPr lang="en-US" dirty="0"/>
          </a:p>
        </p:txBody>
      </p:sp>
      <p:sp>
        <p:nvSpPr>
          <p:cNvPr id="4" name="Slide Number Placeholder 3"/>
          <p:cNvSpPr>
            <a:spLocks noGrp="1"/>
          </p:cNvSpPr>
          <p:nvPr>
            <p:ph type="sldNum" sz="quarter" idx="5"/>
          </p:nvPr>
        </p:nvSpPr>
        <p:spPr/>
        <p:txBody>
          <a:bodyPr/>
          <a:lstStyle/>
          <a:p>
            <a:pPr>
              <a:defRPr/>
            </a:pPr>
            <a:fld id="{C0C86982-0651-4A87-8CCD-A426161CC69C}" type="slidenum">
              <a:rPr lang="en-US" smtClean="0"/>
              <a:pPr>
                <a:defRPr/>
              </a:pPr>
              <a:t>17</a:t>
            </a:fld>
            <a:endParaRPr lang="en-US"/>
          </a:p>
        </p:txBody>
      </p:sp>
    </p:spTree>
    <p:extLst>
      <p:ext uri="{BB962C8B-B14F-4D97-AF65-F5344CB8AC3E}">
        <p14:creationId xmlns:p14="http://schemas.microsoft.com/office/powerpoint/2010/main" val="2021122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solidFill>
                  <a:srgbClr val="800080"/>
                </a:solidFill>
              </a:defRPr>
            </a:lvl1pPr>
          </a:lstStyle>
          <a:p>
            <a:pPr>
              <a:defRPr/>
            </a:pPr>
            <a:endParaRPr lang="en-US" dirty="0"/>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rgbClr val="800080"/>
                </a:solidFill>
              </a:defRPr>
            </a:lvl1pPr>
          </a:lstStyle>
          <a:p>
            <a:pPr>
              <a:defRPr/>
            </a:pPr>
            <a:r>
              <a:rPr lang="nl-NL" dirty="0"/>
              <a:t>UW CSE 331 Winter 2020</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rgbClr val="800080"/>
                </a:solidFill>
              </a:defRPr>
            </a:lvl1pPr>
          </a:lstStyle>
          <a:p>
            <a:pPr>
              <a:defRPr/>
            </a:pPr>
            <a:fld id="{41F6C098-13F0-41FA-8110-EA5113992111}" type="slidenum">
              <a:rPr lang="en-US" smtClean="0"/>
              <a:pPr>
                <a:defRPr/>
              </a:pPr>
              <a:t>‹#›</a:t>
            </a:fld>
            <a:endParaRPr lang="en-US" dirty="0"/>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a:t>Click to edit Master title style</a:t>
            </a:r>
          </a:p>
        </p:txBody>
      </p:sp>
      <p:sp>
        <p:nvSpPr>
          <p:cNvPr id="3" name="Content Placeholder 2"/>
          <p:cNvSpPr>
            <a:spLocks noGrp="1"/>
          </p:cNvSpPr>
          <p:nvPr>
            <p:ph sz="quarter" idx="1"/>
          </p:nvPr>
        </p:nvSpPr>
        <p:spPr>
          <a:xfrm>
            <a:off x="671252" y="1451063"/>
            <a:ext cx="3834488"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4023" y="1451063"/>
            <a:ext cx="3834488"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71251" y="3906930"/>
            <a:ext cx="7807259"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570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dirty="0"/>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nl-NL" dirty="0"/>
              <a:t>UW CSE 331 Winter 2020</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xmlns="">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2"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info.cern.ch/hypertext/DataSources/Top.html" TargetMode="External"/><Relationship Id="rId13" Type="http://schemas.openxmlformats.org/officeDocument/2006/relationships/hyperlink" Target="http://info.cern.ch/hypertext/WWW/LineMode/Browser.html" TargetMode="External"/><Relationship Id="rId18" Type="http://schemas.openxmlformats.org/officeDocument/2006/relationships/hyperlink" Target="http://info.cern.ch/hypertext/WWW/MailRobot/Overview.html" TargetMode="External"/><Relationship Id="rId26" Type="http://schemas.openxmlformats.org/officeDocument/2006/relationships/hyperlink" Target="http://info.cern.ch/hypertext/WWW/LineMode/Defaults/Distribution.html" TargetMode="External"/><Relationship Id="rId3" Type="http://schemas.openxmlformats.org/officeDocument/2006/relationships/hyperlink" Target="http://info.cern.ch/hypertext/WWW/Summary.html" TargetMode="External"/><Relationship Id="rId21" Type="http://schemas.openxmlformats.org/officeDocument/2006/relationships/hyperlink" Target="http://info.cern.ch/hypertext/WWW/Bibliography.html" TargetMode="External"/><Relationship Id="rId7" Type="http://schemas.openxmlformats.org/officeDocument/2006/relationships/hyperlink" Target="http://info.cern.ch/hypertext/WWW/FAQ/List.html" TargetMode="External"/><Relationship Id="rId12" Type="http://schemas.openxmlformats.org/officeDocument/2006/relationships/hyperlink" Target="http://info.cern.ch/hypertext/WWW/Status.html" TargetMode="External"/><Relationship Id="rId17" Type="http://schemas.openxmlformats.org/officeDocument/2006/relationships/hyperlink" Target="http://info.cern.ch/hypertext/WWW/Tools/Overview.html" TargetMode="External"/><Relationship Id="rId25" Type="http://schemas.openxmlformats.org/officeDocument/2006/relationships/hyperlink" Target="http://info.cern.ch/hypertext/README.html" TargetMode="External"/><Relationship Id="rId2" Type="http://schemas.openxmlformats.org/officeDocument/2006/relationships/hyperlink" Target="http://info.cern.ch/hypertext/WWW/WhatIs.html" TargetMode="External"/><Relationship Id="rId16" Type="http://schemas.openxmlformats.org/officeDocument/2006/relationships/hyperlink" Target="http://info.cern.ch/hypertext/WWW/Daemon/Overview.html" TargetMode="External"/><Relationship Id="rId20" Type="http://schemas.openxmlformats.org/officeDocument/2006/relationships/hyperlink" Target="http://info.cern.ch/hypertext/WWW/Technical.html" TargetMode="External"/><Relationship Id="rId1" Type="http://schemas.openxmlformats.org/officeDocument/2006/relationships/slideLayout" Target="../slideLayouts/slideLayout4.xml"/><Relationship Id="rId6" Type="http://schemas.openxmlformats.org/officeDocument/2006/relationships/hyperlink" Target="http://info.cern.ch/hypertext/WWW/News/9211.html" TargetMode="External"/><Relationship Id="rId11" Type="http://schemas.openxmlformats.org/officeDocument/2006/relationships/hyperlink" Target="http://info.cern.ch/hypertext/WWW/Help.html" TargetMode="External"/><Relationship Id="rId24" Type="http://schemas.openxmlformats.org/officeDocument/2006/relationships/hyperlink" Target="http://info.cern.ch/hypertext/WWW/Helping.html" TargetMode="External"/><Relationship Id="rId5" Type="http://schemas.openxmlformats.org/officeDocument/2006/relationships/hyperlink" Target="http://info.cern.ch/hypertext/WWW/Policy.html" TargetMode="External"/><Relationship Id="rId15" Type="http://schemas.openxmlformats.org/officeDocument/2006/relationships/hyperlink" Target="http://info.cern.ch/hypertext/WWW/NeXT/WorldWideWeb.html" TargetMode="External"/><Relationship Id="rId23" Type="http://schemas.openxmlformats.org/officeDocument/2006/relationships/hyperlink" Target="http://info.cern.ch/hypertext/WWW/History.html" TargetMode="External"/><Relationship Id="rId10" Type="http://schemas.openxmlformats.org/officeDocument/2006/relationships/hyperlink" Target="http://info.cern.ch/hypertext/DataSources/WWW/Servers.html" TargetMode="External"/><Relationship Id="rId19" Type="http://schemas.openxmlformats.org/officeDocument/2006/relationships/hyperlink" Target="http://info.cern.ch/hypertext/WWW/Status.html#57" TargetMode="External"/><Relationship Id="rId4" Type="http://schemas.openxmlformats.org/officeDocument/2006/relationships/hyperlink" Target="http://info.cern.ch/hypertext/WWW/Administration/Mailing/Overview.html" TargetMode="External"/><Relationship Id="rId9" Type="http://schemas.openxmlformats.org/officeDocument/2006/relationships/hyperlink" Target="http://info.cern.ch/hypertext/DataSources/bySubject/Overview.html" TargetMode="External"/><Relationship Id="rId14" Type="http://schemas.openxmlformats.org/officeDocument/2006/relationships/hyperlink" Target="http://info.cern.ch/hypertext/WWW/Status.html#35" TargetMode="External"/><Relationship Id="rId22" Type="http://schemas.openxmlformats.org/officeDocument/2006/relationships/hyperlink" Target="http://info.cern.ch/hypertext/WWW/People.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CSE 331</a:t>
            </a:r>
            <a:br>
              <a:rPr lang="en-US" dirty="0"/>
            </a:br>
            <a:r>
              <a:rPr lang="en-US" dirty="0"/>
              <a:t>Software Design &amp; Implementation</a:t>
            </a:r>
          </a:p>
        </p:txBody>
      </p:sp>
      <p:sp>
        <p:nvSpPr>
          <p:cNvPr id="3" name="Subtitle 2"/>
          <p:cNvSpPr>
            <a:spLocks noGrp="1"/>
          </p:cNvSpPr>
          <p:nvPr>
            <p:ph type="subTitle" idx="1"/>
          </p:nvPr>
        </p:nvSpPr>
        <p:spPr>
          <a:xfrm>
            <a:off x="590550" y="3886200"/>
            <a:ext cx="7962900" cy="1752600"/>
          </a:xfrm>
        </p:spPr>
        <p:txBody>
          <a:bodyPr/>
          <a:lstStyle/>
          <a:p>
            <a:r>
              <a:rPr lang="en-US" dirty="0"/>
              <a:t>Hal Perkins</a:t>
            </a:r>
          </a:p>
          <a:p>
            <a:r>
              <a:rPr lang="en-US" dirty="0"/>
              <a:t>Winter 2020</a:t>
            </a:r>
          </a:p>
          <a:p>
            <a:r>
              <a:rPr lang="en-US" dirty="0"/>
              <a:t>JavaScript Overview</a:t>
            </a:r>
          </a:p>
        </p:txBody>
      </p:sp>
      <p:sp>
        <p:nvSpPr>
          <p:cNvPr id="4" name="Footer Placeholder 3">
            <a:extLst>
              <a:ext uri="{FF2B5EF4-FFF2-40B4-BE49-F238E27FC236}">
                <a16:creationId xmlns:a16="http://schemas.microsoft.com/office/drawing/2014/main" id="{B7CD8A7E-4C8B-5340-BF6F-1C6055C60DC9}"/>
              </a:ext>
            </a:extLst>
          </p:cNvPr>
          <p:cNvSpPr>
            <a:spLocks noGrp="1"/>
          </p:cNvSpPr>
          <p:nvPr>
            <p:ph type="ftr" sz="quarter" idx="11"/>
          </p:nvPr>
        </p:nvSpPr>
        <p:spPr/>
        <p:txBody>
          <a:bodyPr/>
          <a:lstStyle/>
          <a:p>
            <a:pPr>
              <a:defRPr/>
            </a:pPr>
            <a:r>
              <a:rPr lang="nl-NL"/>
              <a:t>UW CSE 331 Winter 2020</a:t>
            </a:r>
            <a:endParaRPr lang="en-US" dirty="0"/>
          </a:p>
        </p:txBody>
      </p:sp>
      <p:sp>
        <p:nvSpPr>
          <p:cNvPr id="5" name="Slide Number Placeholder 4">
            <a:extLst>
              <a:ext uri="{FF2B5EF4-FFF2-40B4-BE49-F238E27FC236}">
                <a16:creationId xmlns:a16="http://schemas.microsoft.com/office/drawing/2014/main" id="{0289C6F4-A82E-1B49-BF41-769A20158906}"/>
              </a:ext>
            </a:extLst>
          </p:cNvPr>
          <p:cNvSpPr>
            <a:spLocks noGrp="1"/>
          </p:cNvSpPr>
          <p:nvPr>
            <p:ph type="sldNum" sz="quarter" idx="12"/>
          </p:nvPr>
        </p:nvSpPr>
        <p:spPr/>
        <p:txBody>
          <a:bodyPr/>
          <a:lstStyle/>
          <a:p>
            <a:pPr>
              <a:defRPr/>
            </a:pPr>
            <a:fld id="{41F6C098-13F0-41FA-8110-EA5113992111}" type="slidenum">
              <a:rPr lang="en-US" smtClean="0"/>
              <a:pPr>
                <a:defRPr/>
              </a:pPr>
              <a:t>1</a:t>
            </a:fld>
            <a:endParaRPr lang="en-US" dirty="0"/>
          </a:p>
        </p:txBody>
      </p:sp>
    </p:spTree>
    <p:extLst>
      <p:ext uri="{BB962C8B-B14F-4D97-AF65-F5344CB8AC3E}">
        <p14:creationId xmlns:p14="http://schemas.microsoft.com/office/powerpoint/2010/main" val="250620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AEA70-A43F-9849-A776-958FEB192C4C}"/>
              </a:ext>
            </a:extLst>
          </p:cNvPr>
          <p:cNvSpPr>
            <a:spLocks noGrp="1"/>
          </p:cNvSpPr>
          <p:nvPr>
            <p:ph type="title"/>
          </p:nvPr>
        </p:nvSpPr>
        <p:spPr/>
        <p:txBody>
          <a:bodyPr/>
          <a:lstStyle/>
          <a:p>
            <a:r>
              <a:rPr lang="en-US" dirty="0"/>
              <a:t>A first example – embedded JS</a:t>
            </a:r>
          </a:p>
        </p:txBody>
      </p:sp>
      <p:sp>
        <p:nvSpPr>
          <p:cNvPr id="3" name="Content Placeholder 2">
            <a:extLst>
              <a:ext uri="{FF2B5EF4-FFF2-40B4-BE49-F238E27FC236}">
                <a16:creationId xmlns:a16="http://schemas.microsoft.com/office/drawing/2014/main" id="{CFDAF643-010D-EE46-9937-0F557D153A15}"/>
              </a:ext>
            </a:extLst>
          </p:cNvPr>
          <p:cNvSpPr>
            <a:spLocks noGrp="1"/>
          </p:cNvSpPr>
          <p:nvPr>
            <p:ph idx="1"/>
          </p:nvPr>
        </p:nvSpPr>
        <p:spPr/>
        <p:txBody>
          <a:bodyPr>
            <a:normAutofit fontScale="70000" lnSpcReduction="20000"/>
          </a:bodyPr>
          <a:lstStyle/>
          <a:p>
            <a:r>
              <a:rPr lang="en-US" sz="2900" dirty="0"/>
              <a:t>Originally JavaScript code was embedded in web pages.  Code is executed when &lt;script&gt; is encountered as web page loads.</a:t>
            </a:r>
          </a:p>
          <a:p>
            <a:pPr lvl="1"/>
            <a:r>
              <a:rPr lang="en-US" sz="2900" dirty="0"/>
              <a:t>(all sample code is linked to this lecture on the cse331 web)</a:t>
            </a:r>
          </a:p>
          <a:p>
            <a:pPr lvl="1"/>
            <a:endParaRPr lang="en-US" dirty="0"/>
          </a:p>
          <a:p>
            <a:pPr marL="457200" lvl="1" indent="0">
              <a:buNone/>
            </a:pPr>
            <a:r>
              <a:rPr lang="en-US" b="1" dirty="0">
                <a:latin typeface="Courier New" panose="02070309020205020404" pitchFamily="49" charset="0"/>
                <a:cs typeface="Courier New" panose="02070309020205020404" pitchFamily="49" charset="0"/>
              </a:rPr>
              <a:t>&lt;html&gt;</a:t>
            </a:r>
          </a:p>
          <a:p>
            <a:pPr marL="457200" lvl="1" indent="0">
              <a:buNone/>
            </a:pPr>
            <a:r>
              <a:rPr lang="en-US" b="1" dirty="0">
                <a:latin typeface="Courier New" panose="02070309020205020404" pitchFamily="49" charset="0"/>
                <a:cs typeface="Courier New" panose="02070309020205020404" pitchFamily="49" charset="0"/>
              </a:rPr>
              <a:t>&lt;head&gt;</a:t>
            </a:r>
          </a:p>
          <a:p>
            <a:pPr marL="457200" lvl="1" indent="0">
              <a:buNone/>
            </a:pPr>
            <a:r>
              <a:rPr lang="en-US" b="1" dirty="0">
                <a:latin typeface="Courier New" panose="02070309020205020404" pitchFamily="49" charset="0"/>
                <a:cs typeface="Courier New" panose="02070309020205020404" pitchFamily="49" charset="0"/>
              </a:rPr>
              <a:t>&lt;title&gt;JS Program embedded in a web page&lt;/title&gt;</a:t>
            </a:r>
          </a:p>
          <a:p>
            <a:pPr marL="457200" lvl="1" indent="0">
              <a:buNone/>
            </a:pPr>
            <a:r>
              <a:rPr lang="en-US" b="1" dirty="0">
                <a:latin typeface="Courier New" panose="02070309020205020404" pitchFamily="49" charset="0"/>
                <a:cs typeface="Courier New" panose="02070309020205020404" pitchFamily="49" charset="0"/>
              </a:rPr>
              <a:t>&lt;script type="text/</a:t>
            </a:r>
            <a:r>
              <a:rPr lang="en-US" b="1" dirty="0" err="1">
                <a:latin typeface="Courier New" panose="02070309020205020404" pitchFamily="49" charset="0"/>
                <a:cs typeface="Courier New" panose="02070309020205020404" pitchFamily="49" charset="0"/>
              </a:rPr>
              <a:t>javascript</a:t>
            </a:r>
            <a:r>
              <a:rPr lang="en-US" b="1" dirty="0">
                <a:latin typeface="Courier New" panose="02070309020205020404" pitchFamily="49" charset="0"/>
                <a:cs typeface="Courier New" panose="02070309020205020404" pitchFamily="49" charset="0"/>
              </a:rPr>
              <a:t>"&gt;</a:t>
            </a:r>
          </a:p>
          <a:p>
            <a:pPr marL="457200" lvl="1" indent="0">
              <a:buNone/>
            </a:pPr>
            <a:r>
              <a:rPr lang="en-US" b="1" dirty="0">
                <a:latin typeface="Courier New" panose="02070309020205020404" pitchFamily="49" charset="0"/>
                <a:cs typeface="Courier New" panose="02070309020205020404" pitchFamily="49" charset="0"/>
              </a:rPr>
              <a:t>	let a = 6</a:t>
            </a:r>
          </a:p>
          <a:p>
            <a:pPr marL="457200" lvl="1" indent="0">
              <a:buNone/>
            </a:pPr>
            <a:r>
              <a:rPr lang="en-US" b="1" dirty="0">
                <a:latin typeface="Courier New" panose="02070309020205020404" pitchFamily="49" charset="0"/>
                <a:cs typeface="Courier New" panose="02070309020205020404" pitchFamily="49" charset="0"/>
              </a:rPr>
              <a:t>	let b = 7</a:t>
            </a:r>
          </a:p>
          <a:p>
            <a:pPr marL="457200" lvl="1" indent="0">
              <a:buNone/>
            </a:pPr>
            <a:r>
              <a:rPr lang="en-US" b="1" dirty="0">
                <a:latin typeface="Courier New" panose="02070309020205020404" pitchFamily="49" charset="0"/>
                <a:cs typeface="Courier New" panose="02070309020205020404" pitchFamily="49" charset="0"/>
              </a:rPr>
              <a:t>	alert(a*b)</a:t>
            </a:r>
          </a:p>
          <a:p>
            <a:pPr marL="457200" lvl="1" indent="0">
              <a:buNone/>
            </a:pPr>
            <a:r>
              <a:rPr lang="en-US" b="1" dirty="0">
                <a:latin typeface="Courier New" panose="02070309020205020404" pitchFamily="49" charset="0"/>
                <a:cs typeface="Courier New" panose="02070309020205020404" pitchFamily="49" charset="0"/>
              </a:rPr>
              <a:t>&lt;/script&gt;</a:t>
            </a:r>
          </a:p>
          <a:p>
            <a:pPr marL="457200" lvl="1" indent="0">
              <a:buNone/>
            </a:pPr>
            <a:r>
              <a:rPr lang="en-US" b="1" dirty="0">
                <a:latin typeface="Courier New" panose="02070309020205020404" pitchFamily="49" charset="0"/>
                <a:cs typeface="Courier New" panose="02070309020205020404" pitchFamily="49" charset="0"/>
              </a:rPr>
              <a:t>&lt;/head&gt;</a:t>
            </a:r>
          </a:p>
          <a:p>
            <a:pPr marL="457200" lvl="1" indent="0">
              <a:buNone/>
            </a:pPr>
            <a:r>
              <a:rPr lang="en-US" b="1" dirty="0">
                <a:latin typeface="Courier New" panose="02070309020205020404" pitchFamily="49" charset="0"/>
                <a:cs typeface="Courier New" panose="02070309020205020404" pitchFamily="49" charset="0"/>
              </a:rPr>
              <a:t>&lt;body&gt;&lt;/body&gt;</a:t>
            </a:r>
          </a:p>
          <a:p>
            <a:pPr marL="457200" lvl="1" indent="0">
              <a:buNone/>
            </a:pPr>
            <a:r>
              <a:rPr lang="en-US" b="1" dirty="0">
                <a:latin typeface="Courier New" panose="02070309020205020404" pitchFamily="49" charset="0"/>
                <a:cs typeface="Courier New" panose="02070309020205020404" pitchFamily="49" charset="0"/>
              </a:rPr>
              <a:t>&lt;/html&gt;</a:t>
            </a:r>
          </a:p>
          <a:p>
            <a:pPr marL="457200" lvl="1" indent="0" algn="r">
              <a:buNone/>
            </a:pPr>
            <a:r>
              <a:rPr lang="en-US" dirty="0" err="1"/>
              <a:t>embedded.html</a:t>
            </a:r>
            <a:endParaRPr lang="en-US" dirty="0"/>
          </a:p>
        </p:txBody>
      </p:sp>
      <p:sp>
        <p:nvSpPr>
          <p:cNvPr id="4" name="Footer Placeholder 3">
            <a:extLst>
              <a:ext uri="{FF2B5EF4-FFF2-40B4-BE49-F238E27FC236}">
                <a16:creationId xmlns:a16="http://schemas.microsoft.com/office/drawing/2014/main" id="{8EADA717-07ED-634F-9417-E3F0EB1B1029}"/>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7EC2DE89-437A-8D41-A599-27D59AAE33CA}"/>
              </a:ext>
            </a:extLst>
          </p:cNvPr>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Tree>
    <p:extLst>
      <p:ext uri="{BB962C8B-B14F-4D97-AF65-F5344CB8AC3E}">
        <p14:creationId xmlns:p14="http://schemas.microsoft.com/office/powerpoint/2010/main" val="532606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9AC61-9AC3-D94B-AF61-275E4374D574}"/>
              </a:ext>
            </a:extLst>
          </p:cNvPr>
          <p:cNvSpPr>
            <a:spLocks noGrp="1"/>
          </p:cNvSpPr>
          <p:nvPr>
            <p:ph type="title"/>
          </p:nvPr>
        </p:nvSpPr>
        <p:spPr/>
        <p:txBody>
          <a:bodyPr/>
          <a:lstStyle/>
          <a:p>
            <a:r>
              <a:rPr lang="en-US" dirty="0"/>
              <a:t>External JS files</a:t>
            </a:r>
          </a:p>
        </p:txBody>
      </p:sp>
      <p:sp>
        <p:nvSpPr>
          <p:cNvPr id="3" name="Content Placeholder 2">
            <a:extLst>
              <a:ext uri="{FF2B5EF4-FFF2-40B4-BE49-F238E27FC236}">
                <a16:creationId xmlns:a16="http://schemas.microsoft.com/office/drawing/2014/main" id="{AB041CFD-B384-A648-BF48-0CE69785E585}"/>
              </a:ext>
            </a:extLst>
          </p:cNvPr>
          <p:cNvSpPr>
            <a:spLocks noGrp="1"/>
          </p:cNvSpPr>
          <p:nvPr>
            <p:ph sz="half" idx="1"/>
          </p:nvPr>
        </p:nvSpPr>
        <p:spPr/>
        <p:txBody>
          <a:bodyPr/>
          <a:lstStyle/>
          <a:p>
            <a:r>
              <a:rPr lang="en-US" sz="2000" dirty="0"/>
              <a:t>More commonly, JavaScript code is stored in separate files.  Sample code file contents:</a:t>
            </a:r>
          </a:p>
          <a:p>
            <a:endParaRPr lang="en-US" sz="2400" dirty="0"/>
          </a:p>
          <a:p>
            <a:pPr marL="457200" lvl="1" indent="0">
              <a:buNone/>
            </a:pPr>
            <a:r>
              <a:rPr lang="en-US" sz="2000" b="1" dirty="0">
                <a:latin typeface="Courier New" panose="02070309020205020404" pitchFamily="49" charset="0"/>
                <a:cs typeface="Courier New" panose="02070309020205020404" pitchFamily="49" charset="0"/>
              </a:rPr>
              <a:t>let a = 6</a:t>
            </a:r>
          </a:p>
          <a:p>
            <a:pPr marL="457200" lvl="1" indent="0">
              <a:buNone/>
            </a:pPr>
            <a:r>
              <a:rPr lang="en-US" sz="2000" b="1" dirty="0">
                <a:latin typeface="Courier New" panose="02070309020205020404" pitchFamily="49" charset="0"/>
                <a:cs typeface="Courier New" panose="02070309020205020404" pitchFamily="49" charset="0"/>
              </a:rPr>
              <a:t>let b = 7</a:t>
            </a:r>
          </a:p>
          <a:p>
            <a:pPr marL="457200" lvl="1" indent="0">
              <a:buNone/>
            </a:pPr>
            <a:r>
              <a:rPr lang="en-US" sz="2000" b="1" dirty="0">
                <a:latin typeface="Courier New" panose="02070309020205020404" pitchFamily="49" charset="0"/>
                <a:cs typeface="Courier New" panose="02070309020205020404" pitchFamily="49" charset="0"/>
              </a:rPr>
              <a:t>alert(a*b)</a:t>
            </a:r>
          </a:p>
          <a:p>
            <a:pPr marL="457200" lvl="1" indent="0">
              <a:buNone/>
            </a:pPr>
            <a:endParaRPr lang="en-US" sz="2000" dirty="0"/>
          </a:p>
          <a:p>
            <a:pPr marL="457200" lvl="1" indent="0" algn="r">
              <a:buNone/>
            </a:pPr>
            <a:r>
              <a:rPr lang="en-US" sz="2000" dirty="0" err="1"/>
              <a:t>external.js</a:t>
            </a:r>
            <a:endParaRPr lang="en-US" sz="2000" dirty="0"/>
          </a:p>
          <a:p>
            <a:endParaRPr lang="en-US" sz="2000" dirty="0"/>
          </a:p>
        </p:txBody>
      </p:sp>
      <p:sp>
        <p:nvSpPr>
          <p:cNvPr id="6" name="Content Placeholder 5">
            <a:extLst>
              <a:ext uri="{FF2B5EF4-FFF2-40B4-BE49-F238E27FC236}">
                <a16:creationId xmlns:a16="http://schemas.microsoft.com/office/drawing/2014/main" id="{F192C6B4-5D5D-4842-A5E8-CA35575A2787}"/>
              </a:ext>
            </a:extLst>
          </p:cNvPr>
          <p:cNvSpPr>
            <a:spLocks noGrp="1"/>
          </p:cNvSpPr>
          <p:nvPr>
            <p:ph sz="half" idx="2"/>
          </p:nvPr>
        </p:nvSpPr>
        <p:spPr>
          <a:xfrm>
            <a:off x="4572000" y="1600200"/>
            <a:ext cx="4495800" cy="4495800"/>
          </a:xfrm>
        </p:spPr>
        <p:txBody>
          <a:bodyPr>
            <a:normAutofit fontScale="92500" lnSpcReduction="10000"/>
          </a:bodyPr>
          <a:lstStyle/>
          <a:p>
            <a:r>
              <a:rPr lang="en-US" sz="2000" dirty="0"/>
              <a:t>A web page that uses (runs) this code when the page is loaded:</a:t>
            </a:r>
            <a:endParaRPr lang="en-US" sz="2000" dirty="0">
              <a:sym typeface="Wingdings" pitchFamily="2" charset="2"/>
            </a:endParaRPr>
          </a:p>
          <a:p>
            <a:endParaRPr lang="en-US" sz="2000" dirty="0">
              <a:sym typeface="Wingdings" pitchFamily="2" charset="2"/>
            </a:endParaRPr>
          </a:p>
          <a:p>
            <a:pPr marL="457200" lvl="1" indent="0">
              <a:buNone/>
            </a:pPr>
            <a:r>
              <a:rPr lang="en-US" sz="2000" b="1" dirty="0">
                <a:latin typeface="Courier New" panose="02070309020205020404" pitchFamily="49" charset="0"/>
                <a:cs typeface="Courier New" panose="02070309020205020404" pitchFamily="49" charset="0"/>
              </a:rPr>
              <a:t>&lt;html&gt;</a:t>
            </a:r>
          </a:p>
          <a:p>
            <a:pPr marL="457200" lvl="1" indent="0">
              <a:buNone/>
            </a:pPr>
            <a:r>
              <a:rPr lang="en-US" sz="2000" b="1" dirty="0">
                <a:latin typeface="Courier New" panose="02070309020205020404" pitchFamily="49" charset="0"/>
                <a:cs typeface="Courier New" panose="02070309020205020404" pitchFamily="49" charset="0"/>
              </a:rPr>
              <a:t>&lt;head&gt;</a:t>
            </a:r>
          </a:p>
          <a:p>
            <a:pPr marL="457200" lvl="1" indent="0">
              <a:buNone/>
            </a:pPr>
            <a:r>
              <a:rPr lang="en-US" sz="2000" b="1" dirty="0">
                <a:latin typeface="Courier New" panose="02070309020205020404" pitchFamily="49" charset="0"/>
                <a:cs typeface="Courier New" panose="02070309020205020404" pitchFamily="49" charset="0"/>
              </a:rPr>
              <a:t>&lt;title&gt;JS Program loaded from external file&lt;/title&gt;</a:t>
            </a:r>
          </a:p>
          <a:p>
            <a:pPr marL="457200" lvl="1" indent="0">
              <a:buNone/>
            </a:pPr>
            <a:r>
              <a:rPr lang="en-US" sz="2000" b="1" dirty="0">
                <a:latin typeface="Courier New" panose="02070309020205020404" pitchFamily="49" charset="0"/>
                <a:cs typeface="Courier New" panose="02070309020205020404" pitchFamily="49" charset="0"/>
              </a:rPr>
              <a:t>&lt;script </a:t>
            </a:r>
            <a:r>
              <a:rPr lang="en-US" sz="2000" b="1" dirty="0" err="1">
                <a:latin typeface="Courier New" panose="02070309020205020404" pitchFamily="49" charset="0"/>
                <a:cs typeface="Courier New" panose="02070309020205020404" pitchFamily="49" charset="0"/>
              </a:rPr>
              <a:t>src</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external.js</a:t>
            </a:r>
            <a:r>
              <a:rPr lang="en-US" sz="2000" b="1" dirty="0">
                <a:latin typeface="Courier New" panose="02070309020205020404" pitchFamily="49" charset="0"/>
                <a:cs typeface="Courier New" panose="02070309020205020404" pitchFamily="49" charset="0"/>
              </a:rPr>
              <a:t>"&gt; &lt;/script&gt;</a:t>
            </a:r>
          </a:p>
          <a:p>
            <a:pPr marL="457200" lvl="1" indent="0">
              <a:buNone/>
            </a:pPr>
            <a:r>
              <a:rPr lang="en-US" sz="2000" b="1" dirty="0">
                <a:latin typeface="Courier New" panose="02070309020205020404" pitchFamily="49" charset="0"/>
                <a:cs typeface="Courier New" panose="02070309020205020404" pitchFamily="49" charset="0"/>
              </a:rPr>
              <a:t>&lt;/head&gt;</a:t>
            </a:r>
          </a:p>
          <a:p>
            <a:pPr marL="457200" lvl="1" indent="0">
              <a:buNone/>
            </a:pPr>
            <a:r>
              <a:rPr lang="en-US" sz="2000" b="1" dirty="0">
                <a:latin typeface="Courier New" panose="02070309020205020404" pitchFamily="49" charset="0"/>
                <a:cs typeface="Courier New" panose="02070309020205020404" pitchFamily="49" charset="0"/>
              </a:rPr>
              <a:t>&lt;body&gt;&lt;/body&gt;</a:t>
            </a:r>
          </a:p>
          <a:p>
            <a:pPr marL="457200" lvl="1" indent="0">
              <a:buNone/>
            </a:pPr>
            <a:r>
              <a:rPr lang="en-US" sz="2000" b="1" dirty="0">
                <a:latin typeface="Courier New" panose="02070309020205020404" pitchFamily="49" charset="0"/>
                <a:cs typeface="Courier New" panose="02070309020205020404" pitchFamily="49" charset="0"/>
              </a:rPr>
              <a:t>&lt;/html&gt;</a:t>
            </a:r>
          </a:p>
          <a:p>
            <a:pPr marL="457200" lvl="1" indent="0" algn="r">
              <a:buNone/>
            </a:pPr>
            <a:endParaRPr lang="en-US" sz="2000" dirty="0"/>
          </a:p>
          <a:p>
            <a:pPr marL="457200" lvl="1" indent="0" algn="r">
              <a:buNone/>
            </a:pPr>
            <a:r>
              <a:rPr lang="en-US" sz="2000" dirty="0" err="1"/>
              <a:t>external.html</a:t>
            </a:r>
            <a:endParaRPr lang="en-US" sz="2000" dirty="0"/>
          </a:p>
        </p:txBody>
      </p:sp>
      <p:sp>
        <p:nvSpPr>
          <p:cNvPr id="4" name="Footer Placeholder 3">
            <a:extLst>
              <a:ext uri="{FF2B5EF4-FFF2-40B4-BE49-F238E27FC236}">
                <a16:creationId xmlns:a16="http://schemas.microsoft.com/office/drawing/2014/main" id="{02005AC8-5824-3D42-9FF7-4B012F4CBBC4}"/>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07DC0C92-75E1-574A-AE5A-B0898820FCE3}"/>
              </a:ext>
            </a:extLst>
          </p:cNvPr>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Tree>
    <p:extLst>
      <p:ext uri="{BB962C8B-B14F-4D97-AF65-F5344CB8AC3E}">
        <p14:creationId xmlns:p14="http://schemas.microsoft.com/office/powerpoint/2010/main" val="2751685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E437938-161E-BD45-92B9-3A286C77F3D1}"/>
              </a:ext>
            </a:extLst>
          </p:cNvPr>
          <p:cNvSpPr>
            <a:spLocks noGrp="1"/>
          </p:cNvSpPr>
          <p:nvPr>
            <p:ph type="title"/>
          </p:nvPr>
        </p:nvSpPr>
        <p:spPr/>
        <p:txBody>
          <a:bodyPr/>
          <a:lstStyle/>
          <a:p>
            <a:r>
              <a:rPr lang="en-US" dirty="0"/>
              <a:t>JavaScript console</a:t>
            </a:r>
          </a:p>
        </p:txBody>
      </p:sp>
      <p:sp>
        <p:nvSpPr>
          <p:cNvPr id="8" name="Content Placeholder 7">
            <a:extLst>
              <a:ext uri="{FF2B5EF4-FFF2-40B4-BE49-F238E27FC236}">
                <a16:creationId xmlns:a16="http://schemas.microsoft.com/office/drawing/2014/main" id="{4191317D-99B6-774E-ADF6-5A14736DD567}"/>
              </a:ext>
            </a:extLst>
          </p:cNvPr>
          <p:cNvSpPr>
            <a:spLocks noGrp="1"/>
          </p:cNvSpPr>
          <p:nvPr>
            <p:ph idx="1"/>
          </p:nvPr>
        </p:nvSpPr>
        <p:spPr>
          <a:xfrm>
            <a:off x="685800" y="1600200"/>
            <a:ext cx="7772400" cy="4800600"/>
          </a:xfrm>
        </p:spPr>
        <p:txBody>
          <a:bodyPr>
            <a:normAutofit fontScale="92500" lnSpcReduction="10000"/>
          </a:bodyPr>
          <a:lstStyle/>
          <a:p>
            <a:pPr marL="0" indent="0">
              <a:buNone/>
            </a:pPr>
            <a:r>
              <a:rPr lang="en-US" dirty="0"/>
              <a:t>Every browser has developer tools including the console, details about web pages and objects, etc.</a:t>
            </a:r>
          </a:p>
          <a:p>
            <a:pPr marL="0" indent="0">
              <a:buNone/>
            </a:pPr>
            <a:endParaRPr lang="en-US" dirty="0"/>
          </a:p>
          <a:p>
            <a:pPr marL="0" indent="0">
              <a:buNone/>
            </a:pPr>
            <a:r>
              <a:rPr lang="en-US" dirty="0"/>
              <a:t>A JS program can use </a:t>
            </a:r>
            <a:r>
              <a:rPr lang="en-US" b="1" dirty="0">
                <a:latin typeface="Courier New" panose="02070309020205020404" pitchFamily="49" charset="0"/>
                <a:cs typeface="Courier New" panose="02070309020205020404" pitchFamily="49" charset="0"/>
              </a:rPr>
              <a:t>console.log("message");</a:t>
            </a:r>
            <a:r>
              <a:rPr lang="en-US" dirty="0"/>
              <a:t> to write a message to the console for debugging, recording, etc.</a:t>
            </a:r>
          </a:p>
          <a:p>
            <a:pPr lvl="1"/>
            <a:r>
              <a:rPr lang="en-US" dirty="0"/>
              <a:t>“</a:t>
            </a:r>
            <a:r>
              <a:rPr lang="en-US" dirty="0" err="1"/>
              <a:t>printf</a:t>
            </a:r>
            <a:r>
              <a:rPr lang="en-US" dirty="0"/>
              <a:t> debugging” for JavaScript programs</a:t>
            </a:r>
          </a:p>
          <a:p>
            <a:pPr marL="0" indent="0">
              <a:buNone/>
            </a:pPr>
            <a:endParaRPr lang="en-US" dirty="0"/>
          </a:p>
          <a:p>
            <a:pPr marL="0" indent="0">
              <a:buNone/>
            </a:pPr>
            <a:r>
              <a:rPr lang="en-US" dirty="0"/>
              <a:t>In Chrome, right-click on a web page and select Inspect or pick View &gt; Developer &gt; Developer Tools from the menu.  Click the console tab and you can see output that’s been written there, plus you can enter JavaScript expressions and evaluate them.  Super useful for trying things out.</a:t>
            </a:r>
          </a:p>
          <a:p>
            <a:pPr marL="0" indent="0">
              <a:buNone/>
            </a:pPr>
            <a:endParaRPr lang="en-US" dirty="0"/>
          </a:p>
          <a:p>
            <a:pPr marL="0" indent="0" algn="r">
              <a:buNone/>
            </a:pPr>
            <a:r>
              <a:rPr lang="en-US" dirty="0" err="1"/>
              <a:t>console.html</a:t>
            </a:r>
            <a:endParaRPr lang="en-US" dirty="0"/>
          </a:p>
        </p:txBody>
      </p:sp>
      <p:sp>
        <p:nvSpPr>
          <p:cNvPr id="5" name="Footer Placeholder 4">
            <a:extLst>
              <a:ext uri="{FF2B5EF4-FFF2-40B4-BE49-F238E27FC236}">
                <a16:creationId xmlns:a16="http://schemas.microsoft.com/office/drawing/2014/main" id="{BF0A1E0C-5D39-184F-B72A-2DA716463F54}"/>
              </a:ext>
            </a:extLst>
          </p:cNvPr>
          <p:cNvSpPr>
            <a:spLocks noGrp="1"/>
          </p:cNvSpPr>
          <p:nvPr>
            <p:ph type="ftr" sz="quarter" idx="11"/>
          </p:nvPr>
        </p:nvSpPr>
        <p:spPr/>
        <p:txBody>
          <a:bodyPr/>
          <a:lstStyle/>
          <a:p>
            <a:pPr>
              <a:defRPr/>
            </a:pPr>
            <a:r>
              <a:rPr lang="nl-NL" dirty="0"/>
              <a:t>UW CSE 331 Winter 2020</a:t>
            </a:r>
            <a:endParaRPr lang="en-US" dirty="0"/>
          </a:p>
        </p:txBody>
      </p:sp>
      <p:sp>
        <p:nvSpPr>
          <p:cNvPr id="6" name="Slide Number Placeholder 5">
            <a:extLst>
              <a:ext uri="{FF2B5EF4-FFF2-40B4-BE49-F238E27FC236}">
                <a16:creationId xmlns:a16="http://schemas.microsoft.com/office/drawing/2014/main" id="{6D820335-3D61-C74F-A9BD-092FDBCD5108}"/>
              </a:ext>
            </a:extLst>
          </p:cNvPr>
          <p:cNvSpPr>
            <a:spLocks noGrp="1"/>
          </p:cNvSpPr>
          <p:nvPr>
            <p:ph type="sldNum" sz="quarter" idx="12"/>
          </p:nvPr>
        </p:nvSpPr>
        <p:spPr/>
        <p:txBody>
          <a:bodyPr/>
          <a:lstStyle/>
          <a:p>
            <a:pPr>
              <a:defRPr/>
            </a:pPr>
            <a:fld id="{07FEBA81-96FB-474D-A3C6-C60125E85AA7}" type="slidenum">
              <a:rPr lang="en-US" smtClean="0"/>
              <a:pPr>
                <a:defRPr/>
              </a:pPr>
              <a:t>12</a:t>
            </a:fld>
            <a:endParaRPr lang="en-US"/>
          </a:p>
        </p:txBody>
      </p:sp>
    </p:spTree>
    <p:extLst>
      <p:ext uri="{BB962C8B-B14F-4D97-AF65-F5344CB8AC3E}">
        <p14:creationId xmlns:p14="http://schemas.microsoft.com/office/powerpoint/2010/main" val="3462682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5C76-1E57-C046-905A-BF60F4DF40BD}"/>
              </a:ext>
            </a:extLst>
          </p:cNvPr>
          <p:cNvSpPr>
            <a:spLocks noGrp="1"/>
          </p:cNvSpPr>
          <p:nvPr>
            <p:ph type="title"/>
          </p:nvPr>
        </p:nvSpPr>
        <p:spPr/>
        <p:txBody>
          <a:bodyPr/>
          <a:lstStyle/>
          <a:p>
            <a:r>
              <a:rPr lang="en-US" dirty="0"/>
              <a:t>Syntax and variables</a:t>
            </a:r>
          </a:p>
        </p:txBody>
      </p:sp>
      <p:sp>
        <p:nvSpPr>
          <p:cNvPr id="3" name="Content Placeholder 2">
            <a:extLst>
              <a:ext uri="{FF2B5EF4-FFF2-40B4-BE49-F238E27FC236}">
                <a16:creationId xmlns:a16="http://schemas.microsoft.com/office/drawing/2014/main" id="{0AB6BF7E-35E6-C247-A781-DB5EBA59C676}"/>
              </a:ext>
            </a:extLst>
          </p:cNvPr>
          <p:cNvSpPr>
            <a:spLocks noGrp="1"/>
          </p:cNvSpPr>
          <p:nvPr>
            <p:ph idx="1"/>
          </p:nvPr>
        </p:nvSpPr>
        <p:spPr>
          <a:xfrm>
            <a:off x="685800" y="1600200"/>
            <a:ext cx="8001000" cy="4495800"/>
          </a:xfrm>
        </p:spPr>
        <p:txBody>
          <a:bodyPr/>
          <a:lstStyle/>
          <a:p>
            <a:r>
              <a:rPr lang="en-US" dirty="0"/>
              <a:t>Syntax similar to Java, C, etc.</a:t>
            </a:r>
          </a:p>
          <a:p>
            <a:r>
              <a:rPr lang="en-US" b="1" dirty="0">
                <a:latin typeface="Courier New" panose="02070309020205020404" pitchFamily="49" charset="0"/>
                <a:cs typeface="Courier New" panose="02070309020205020404" pitchFamily="49" charset="0"/>
              </a:rPr>
              <a:t>/*</a:t>
            </a:r>
            <a:r>
              <a:rPr lang="en-US" dirty="0"/>
              <a:t> comments </a:t>
            </a:r>
            <a:r>
              <a:rPr lang="en-US" b="1" dirty="0">
                <a:latin typeface="Courier New" panose="02070309020205020404" pitchFamily="49" charset="0"/>
                <a:cs typeface="Courier New" panose="02070309020205020404" pitchFamily="49" charset="0"/>
              </a:rPr>
              <a:t>*/</a:t>
            </a:r>
            <a:r>
              <a:rPr lang="en-US" dirty="0"/>
              <a:t> or </a:t>
            </a:r>
            <a:r>
              <a:rPr lang="en-US" b="1" dirty="0">
                <a:latin typeface="Courier New" panose="02070309020205020404" pitchFamily="49" charset="0"/>
                <a:cs typeface="Courier New" panose="02070309020205020404" pitchFamily="49" charset="0"/>
              </a:rPr>
              <a:t>//</a:t>
            </a:r>
            <a:r>
              <a:rPr lang="en-US" dirty="0"/>
              <a:t> comments (prefer </a:t>
            </a:r>
            <a:r>
              <a:rPr lang="en-US" b="1" dirty="0">
                <a:latin typeface="Courier New" panose="02070309020205020404" pitchFamily="49" charset="0"/>
                <a:cs typeface="Courier New" panose="02070309020205020404" pitchFamily="49" charset="0"/>
              </a:rPr>
              <a:t>//</a:t>
            </a:r>
            <a:r>
              <a:rPr lang="en-US" dirty="0"/>
              <a:t>)</a:t>
            </a:r>
          </a:p>
          <a:p>
            <a:r>
              <a:rPr lang="en-US" dirty="0"/>
              <a:t>Variables are “dynamically typed” (i.e., not fixed by declaration):</a:t>
            </a:r>
          </a:p>
          <a:p>
            <a:pPr lvl="1"/>
            <a:r>
              <a:rPr lang="en-US" dirty="0"/>
              <a:t>Introduced into program with </a:t>
            </a:r>
            <a:r>
              <a:rPr lang="en-US" b="1" dirty="0">
                <a:latin typeface="Courier New" panose="02070309020205020404" pitchFamily="49" charset="0"/>
                <a:cs typeface="Courier New" panose="02070309020205020404" pitchFamily="49" charset="0"/>
              </a:rPr>
              <a:t>let</a:t>
            </a:r>
          </a:p>
          <a:p>
            <a:pPr lvl="1"/>
            <a:r>
              <a:rPr lang="en-US" dirty="0"/>
              <a:t>Type of a </a:t>
            </a:r>
            <a:r>
              <a:rPr lang="en-US" dirty="0" err="1"/>
              <a:t>var</a:t>
            </a:r>
            <a:r>
              <a:rPr lang="en-US" dirty="0"/>
              <a:t> is whatever was last assigned to it</a:t>
            </a:r>
          </a:p>
          <a:p>
            <a:pPr marL="914400" lvl="2" indent="0">
              <a:buNone/>
            </a:pPr>
            <a:r>
              <a:rPr lang="en-US" b="1" dirty="0">
                <a:latin typeface="Courier New" panose="02070309020205020404" pitchFamily="49" charset="0"/>
                <a:cs typeface="Courier New" panose="02070309020205020404" pitchFamily="49" charset="0"/>
              </a:rPr>
              <a:t>let x = 42;</a:t>
            </a:r>
          </a:p>
          <a:p>
            <a:pPr marL="914400" lvl="2" indent="0">
              <a:buNone/>
            </a:pPr>
            <a:r>
              <a:rPr lang="en-US" b="1" dirty="0">
                <a:latin typeface="Courier New" panose="02070309020205020404" pitchFamily="49" charset="0"/>
                <a:cs typeface="Courier New" panose="02070309020205020404" pitchFamily="49" charset="0"/>
              </a:rPr>
              <a:t>x = "</a:t>
            </a:r>
            <a:r>
              <a:rPr lang="en-US" b="1" dirty="0" err="1">
                <a:latin typeface="Courier New" panose="02070309020205020404" pitchFamily="49" charset="0"/>
                <a:cs typeface="Courier New" panose="02070309020205020404" pitchFamily="49" charset="0"/>
              </a:rPr>
              <a:t>ima</a:t>
            </a:r>
            <a:r>
              <a:rPr lang="en-US" b="1" dirty="0">
                <a:latin typeface="Courier New" panose="02070309020205020404" pitchFamily="49" charset="0"/>
                <a:cs typeface="Courier New" panose="02070309020205020404" pitchFamily="49" charset="0"/>
              </a:rPr>
              <a:t> string now!”;</a:t>
            </a:r>
          </a:p>
          <a:p>
            <a:pPr lvl="1"/>
            <a:r>
              <a:rPr lang="en-US" dirty="0"/>
              <a:t>Use </a:t>
            </a:r>
            <a:r>
              <a:rPr lang="en-US" b="1" dirty="0" err="1">
                <a:latin typeface="Courier New" panose="02070309020205020404" pitchFamily="49" charset="0"/>
                <a:cs typeface="Courier New" panose="02070309020205020404" pitchFamily="49" charset="0"/>
              </a:rPr>
              <a:t>const</a:t>
            </a:r>
            <a:r>
              <a:rPr lang="en-US" dirty="0"/>
              <a:t> for constants: </a:t>
            </a:r>
            <a:r>
              <a:rPr lang="en-US" b="1" dirty="0" err="1">
                <a:latin typeface="Courier New" panose="02070309020205020404" pitchFamily="49" charset="0"/>
                <a:cs typeface="Courier New" panose="02070309020205020404" pitchFamily="49" charset="0"/>
              </a:rPr>
              <a:t>const</a:t>
            </a:r>
            <a:r>
              <a:rPr lang="en-US" b="1" dirty="0">
                <a:latin typeface="Courier New" panose="02070309020205020404" pitchFamily="49" charset="0"/>
                <a:cs typeface="Courier New" panose="02070309020205020404" pitchFamily="49" charset="0"/>
              </a:rPr>
              <a:t> pi = 3.14159;</a:t>
            </a:r>
          </a:p>
          <a:p>
            <a:r>
              <a:rPr lang="en-US" dirty="0"/>
              <a:t>Semicolons are optional at ends of lines and often omitted, but also encouraged </a:t>
            </a:r>
            <a:r>
              <a:rPr lang="en-US" dirty="0">
                <a:sym typeface="Wingdings" pitchFamily="2" charset="2"/>
              </a:rPr>
              <a:t></a:t>
            </a:r>
            <a:endParaRPr lang="en-US" dirty="0"/>
          </a:p>
        </p:txBody>
      </p:sp>
      <p:sp>
        <p:nvSpPr>
          <p:cNvPr id="4" name="Footer Placeholder 3">
            <a:extLst>
              <a:ext uri="{FF2B5EF4-FFF2-40B4-BE49-F238E27FC236}">
                <a16:creationId xmlns:a16="http://schemas.microsoft.com/office/drawing/2014/main" id="{C5B162DE-EC47-1E4B-A10A-C084513BBD41}"/>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A2D754CE-9571-894D-A373-F3A4882F51F9}"/>
              </a:ext>
            </a:extLst>
          </p:cNvPr>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Tree>
    <p:extLst>
      <p:ext uri="{BB962C8B-B14F-4D97-AF65-F5344CB8AC3E}">
        <p14:creationId xmlns:p14="http://schemas.microsoft.com/office/powerpoint/2010/main" val="3830281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4475F-7F46-F740-A5C3-50FF7E1283D9}"/>
              </a:ext>
            </a:extLst>
          </p:cNvPr>
          <p:cNvSpPr>
            <a:spLocks noGrp="1"/>
          </p:cNvSpPr>
          <p:nvPr>
            <p:ph type="title"/>
          </p:nvPr>
        </p:nvSpPr>
        <p:spPr/>
        <p:txBody>
          <a:bodyPr/>
          <a:lstStyle/>
          <a:p>
            <a:r>
              <a:rPr lang="en-US" dirty="0"/>
              <a:t>Values and types</a:t>
            </a:r>
          </a:p>
        </p:txBody>
      </p:sp>
      <p:sp>
        <p:nvSpPr>
          <p:cNvPr id="3" name="Content Placeholder 2">
            <a:extLst>
              <a:ext uri="{FF2B5EF4-FFF2-40B4-BE49-F238E27FC236}">
                <a16:creationId xmlns:a16="http://schemas.microsoft.com/office/drawing/2014/main" id="{5B99AEDA-901C-BA41-B43A-6B9CF8B96460}"/>
              </a:ext>
            </a:extLst>
          </p:cNvPr>
          <p:cNvSpPr>
            <a:spLocks noGrp="1"/>
          </p:cNvSpPr>
          <p:nvPr>
            <p:ph idx="1"/>
          </p:nvPr>
        </p:nvSpPr>
        <p:spPr>
          <a:xfrm>
            <a:off x="685800" y="1600200"/>
            <a:ext cx="7848600" cy="4495800"/>
          </a:xfrm>
        </p:spPr>
        <p:txBody>
          <a:bodyPr/>
          <a:lstStyle/>
          <a:p>
            <a:r>
              <a:rPr lang="en-US" dirty="0"/>
              <a:t>Primitive values do have types.  5 of them:</a:t>
            </a:r>
          </a:p>
          <a:p>
            <a:pPr lvl="1"/>
            <a:r>
              <a:rPr lang="en-US" dirty="0"/>
              <a:t>Number (floating-point only), String, Boolean, Undefined, and Null (actually an object type, but usually thought of as its own type with literal </a:t>
            </a:r>
            <a:r>
              <a:rPr lang="en-US" b="1" dirty="0">
                <a:latin typeface="Courier New" panose="02070309020205020404" pitchFamily="49" charset="0"/>
                <a:cs typeface="Courier New" panose="02070309020205020404" pitchFamily="49" charset="0"/>
              </a:rPr>
              <a:t>null</a:t>
            </a:r>
            <a:r>
              <a:rPr lang="en-US" dirty="0"/>
              <a:t>)</a:t>
            </a:r>
          </a:p>
          <a:p>
            <a:r>
              <a:rPr lang="en-US" dirty="0"/>
              <a:t>Usual numeric operations: </a:t>
            </a:r>
            <a:r>
              <a:rPr lang="en-US" b="1" dirty="0">
                <a:latin typeface="Courier New" panose="02070309020205020404" pitchFamily="49" charset="0"/>
                <a:cs typeface="Courier New" panose="02070309020205020404" pitchFamily="49" charset="0"/>
              </a:rPr>
              <a:t>+ - * / ++ -- +=</a:t>
            </a:r>
            <a:r>
              <a:rPr lang="en-US" dirty="0"/>
              <a:t>, etc.</a:t>
            </a:r>
          </a:p>
          <a:p>
            <a:r>
              <a:rPr lang="en-US" dirty="0"/>
              <a:t>String concatenation with </a:t>
            </a:r>
            <a:r>
              <a:rPr lang="en-US" b="1" dirty="0">
                <a:latin typeface="Courier New" panose="02070309020205020404" pitchFamily="49" charset="0"/>
                <a:cs typeface="Courier New" panose="02070309020205020404" pitchFamily="49" charset="0"/>
              </a:rPr>
              <a:t>+</a:t>
            </a:r>
          </a:p>
          <a:p>
            <a:r>
              <a:rPr lang="en-US" dirty="0"/>
              <a:t>Lots of methods for strings</a:t>
            </a:r>
          </a:p>
          <a:p>
            <a:r>
              <a:rPr lang="en-US" dirty="0"/>
              <a:t>Math library with the expected things</a:t>
            </a:r>
          </a:p>
          <a:p>
            <a:endParaRPr lang="en-US" dirty="0"/>
          </a:p>
          <a:p>
            <a:r>
              <a:rPr lang="en-US" dirty="0"/>
              <a:t>Variables can also refer to values of object types (everything else)</a:t>
            </a:r>
          </a:p>
        </p:txBody>
      </p:sp>
      <p:sp>
        <p:nvSpPr>
          <p:cNvPr id="4" name="Footer Placeholder 3">
            <a:extLst>
              <a:ext uri="{FF2B5EF4-FFF2-40B4-BE49-F238E27FC236}">
                <a16:creationId xmlns:a16="http://schemas.microsoft.com/office/drawing/2014/main" id="{3C63E10C-9931-4149-939F-6F8352DEFEC7}"/>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4242DE07-077F-774B-952D-18ED8C0F6AEA}"/>
              </a:ext>
            </a:extLst>
          </p:cNvPr>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Tree>
    <p:extLst>
      <p:ext uri="{BB962C8B-B14F-4D97-AF65-F5344CB8AC3E}">
        <p14:creationId xmlns:p14="http://schemas.microsoft.com/office/powerpoint/2010/main" val="108479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F22DE-3430-6A49-A82F-275512DA9A2D}"/>
              </a:ext>
            </a:extLst>
          </p:cNvPr>
          <p:cNvSpPr>
            <a:spLocks noGrp="1"/>
          </p:cNvSpPr>
          <p:nvPr>
            <p:ph type="title"/>
          </p:nvPr>
        </p:nvSpPr>
        <p:spPr/>
        <p:txBody>
          <a:bodyPr/>
          <a:lstStyle/>
          <a:p>
            <a:r>
              <a:rPr lang="en-US" dirty="0"/>
              <a:t>Control flow –just like Java</a:t>
            </a:r>
          </a:p>
        </p:txBody>
      </p:sp>
      <p:sp>
        <p:nvSpPr>
          <p:cNvPr id="6" name="Content Placeholder 5">
            <a:extLst>
              <a:ext uri="{FF2B5EF4-FFF2-40B4-BE49-F238E27FC236}">
                <a16:creationId xmlns:a16="http://schemas.microsoft.com/office/drawing/2014/main" id="{51E3A6F6-013C-0748-BAA2-08B2EE673829}"/>
              </a:ext>
            </a:extLst>
          </p:cNvPr>
          <p:cNvSpPr>
            <a:spLocks noGrp="1"/>
          </p:cNvSpPr>
          <p:nvPr>
            <p:ph sz="half" idx="1"/>
          </p:nvPr>
        </p:nvSpPr>
        <p:spPr>
          <a:xfrm>
            <a:off x="533400" y="1600200"/>
            <a:ext cx="3810000" cy="4495800"/>
          </a:xfrm>
        </p:spPr>
        <p:txBody>
          <a:bodyPr/>
          <a:lstStyle/>
          <a:p>
            <a:r>
              <a:rPr lang="en-US" sz="2400" dirty="0"/>
              <a:t>Conditionals</a:t>
            </a:r>
          </a:p>
          <a:p>
            <a:pPr marL="457200" lvl="1" indent="0">
              <a:buNone/>
            </a:pPr>
            <a:endParaRPr lang="en-US" sz="2000" b="1" dirty="0">
              <a:latin typeface="Courier New" panose="02070309020205020404" pitchFamily="49" charset="0"/>
              <a:cs typeface="Courier New" panose="02070309020205020404" pitchFamily="49" charset="0"/>
            </a:endParaRPr>
          </a:p>
          <a:p>
            <a:pPr marL="457200" lvl="1" indent="0">
              <a:buNone/>
            </a:pPr>
            <a:r>
              <a:rPr lang="en-US" sz="2000" b="1" dirty="0">
                <a:latin typeface="Courier New" panose="02070309020205020404" pitchFamily="49" charset="0"/>
                <a:cs typeface="Courier New" panose="02070309020205020404" pitchFamily="49" charset="0"/>
              </a:rPr>
              <a:t>if (</a:t>
            </a:r>
            <a:r>
              <a:rPr lang="en-US" sz="2000" dirty="0"/>
              <a:t>condition</a:t>
            </a:r>
            <a:r>
              <a:rPr lang="en-US" sz="2000" b="1" dirty="0">
                <a:latin typeface="Courier New" panose="02070309020205020404" pitchFamily="49" charset="0"/>
                <a:cs typeface="Courier New" panose="02070309020205020404" pitchFamily="49" charset="0"/>
              </a:rPr>
              <a:t>) {</a:t>
            </a:r>
          </a:p>
          <a:p>
            <a:pPr marL="457200" lvl="1" indent="0">
              <a:buNone/>
            </a:pPr>
            <a:r>
              <a:rPr lang="en-US" sz="2000" dirty="0"/>
              <a:t>  statements</a:t>
            </a:r>
          </a:p>
          <a:p>
            <a:pPr marL="457200" lvl="1" indent="0">
              <a:buNone/>
            </a:pPr>
            <a:r>
              <a:rPr lang="en-US" sz="2000" b="1" dirty="0">
                <a:latin typeface="Courier New" panose="02070309020205020404" pitchFamily="49" charset="0"/>
                <a:cs typeface="Courier New" panose="02070309020205020404" pitchFamily="49" charset="0"/>
              </a:rPr>
              <a:t>} else if</a:t>
            </a:r>
            <a:r>
              <a:rPr lang="en-US" sz="2000" dirty="0"/>
              <a:t>  </a:t>
            </a:r>
            <a:r>
              <a:rPr lang="en-US" sz="2000" b="1" dirty="0">
                <a:latin typeface="Courier New" panose="02070309020205020404" pitchFamily="49" charset="0"/>
                <a:cs typeface="Courier New" panose="02070309020205020404" pitchFamily="49" charset="0"/>
              </a:rPr>
              <a:t>(</a:t>
            </a:r>
            <a:r>
              <a:rPr lang="en-US" sz="2000" dirty="0"/>
              <a:t>condition</a:t>
            </a:r>
            <a:r>
              <a:rPr lang="en-US" sz="2000" b="1" dirty="0">
                <a:latin typeface="Courier New" panose="02070309020205020404" pitchFamily="49" charset="0"/>
                <a:cs typeface="Courier New" panose="02070309020205020404" pitchFamily="49" charset="0"/>
              </a:rPr>
              <a:t>){</a:t>
            </a:r>
            <a:endParaRPr lang="en-US" sz="2000" dirty="0"/>
          </a:p>
          <a:p>
            <a:pPr marL="457200" lvl="1" indent="0">
              <a:buNone/>
            </a:pPr>
            <a:r>
              <a:rPr lang="en-US" sz="2000" dirty="0"/>
              <a:t>  statements</a:t>
            </a:r>
          </a:p>
          <a:p>
            <a:pPr marL="457200" lvl="1" indent="0">
              <a:buNone/>
            </a:pPr>
            <a:r>
              <a:rPr lang="en-US" sz="2000" b="1" dirty="0">
                <a:latin typeface="Courier New" panose="02070309020205020404" pitchFamily="49" charset="0"/>
                <a:cs typeface="Courier New" panose="02070309020205020404" pitchFamily="49" charset="0"/>
              </a:rPr>
              <a:t>} else {</a:t>
            </a:r>
          </a:p>
          <a:p>
            <a:pPr marL="457200" lvl="1" indent="0">
              <a:buNone/>
            </a:pPr>
            <a:r>
              <a:rPr lang="en-US" sz="2000" dirty="0"/>
              <a:t>  statements</a:t>
            </a:r>
          </a:p>
          <a:p>
            <a:pPr marL="457200" lvl="1" indent="0">
              <a:buNone/>
            </a:pPr>
            <a:r>
              <a:rPr lang="en-US" sz="2000" b="1" dirty="0">
                <a:latin typeface="Courier New" panose="02070309020205020404" pitchFamily="49" charset="0"/>
                <a:cs typeface="Courier New" panose="02070309020205020404" pitchFamily="49" charset="0"/>
              </a:rPr>
              <a:t>}</a:t>
            </a:r>
          </a:p>
        </p:txBody>
      </p:sp>
      <p:sp>
        <p:nvSpPr>
          <p:cNvPr id="7" name="Content Placeholder 6">
            <a:extLst>
              <a:ext uri="{FF2B5EF4-FFF2-40B4-BE49-F238E27FC236}">
                <a16:creationId xmlns:a16="http://schemas.microsoft.com/office/drawing/2014/main" id="{4D93334A-D523-CC4F-ABF0-C7E837E9F59A}"/>
              </a:ext>
            </a:extLst>
          </p:cNvPr>
          <p:cNvSpPr>
            <a:spLocks noGrp="1"/>
          </p:cNvSpPr>
          <p:nvPr>
            <p:ph sz="half" idx="2"/>
          </p:nvPr>
        </p:nvSpPr>
        <p:spPr>
          <a:xfrm>
            <a:off x="4495800" y="1600200"/>
            <a:ext cx="4343400" cy="4495800"/>
          </a:xfrm>
        </p:spPr>
        <p:txBody>
          <a:bodyPr/>
          <a:lstStyle/>
          <a:p>
            <a:r>
              <a:rPr lang="en-US" sz="2400" dirty="0"/>
              <a:t>Loops</a:t>
            </a:r>
          </a:p>
          <a:p>
            <a:pPr marL="457200" lvl="1" indent="0">
              <a:buNone/>
            </a:pPr>
            <a:r>
              <a:rPr lang="en-US" sz="2000" b="1" dirty="0">
                <a:latin typeface="Courier New" panose="02070309020205020404" pitchFamily="49" charset="0"/>
                <a:cs typeface="Courier New" panose="02070309020205020404" pitchFamily="49" charset="0"/>
              </a:rPr>
              <a:t>while (</a:t>
            </a:r>
            <a:r>
              <a:rPr lang="en-US" sz="2000" dirty="0"/>
              <a:t>condition</a:t>
            </a:r>
            <a:r>
              <a:rPr lang="en-US" sz="2000" b="1" dirty="0">
                <a:latin typeface="Courier New" panose="02070309020205020404" pitchFamily="49" charset="0"/>
                <a:cs typeface="Courier New" panose="02070309020205020404" pitchFamily="49" charset="0"/>
              </a:rPr>
              <a:t>) {</a:t>
            </a:r>
          </a:p>
          <a:p>
            <a:pPr marL="457200" lvl="1" indent="0">
              <a:buNone/>
            </a:pPr>
            <a:r>
              <a:rPr lang="en-US" sz="2000" dirty="0"/>
              <a:t>  statements</a:t>
            </a:r>
          </a:p>
          <a:p>
            <a:pPr marL="457200" lvl="1" indent="0">
              <a:buNone/>
            </a:pPr>
            <a:r>
              <a:rPr lang="en-US" sz="2000" b="1" dirty="0">
                <a:latin typeface="Courier New" panose="02070309020205020404" pitchFamily="49" charset="0"/>
                <a:cs typeface="Courier New" panose="02070309020205020404" pitchFamily="49" charset="0"/>
              </a:rPr>
              <a:t>}</a:t>
            </a:r>
            <a:endParaRPr lang="en-US" sz="2000" dirty="0"/>
          </a:p>
          <a:p>
            <a:pPr marL="457200" lvl="1" indent="0">
              <a:buNone/>
            </a:pPr>
            <a:endParaRPr lang="en-US" sz="2000" dirty="0"/>
          </a:p>
          <a:p>
            <a:pPr marL="457200" lvl="1" indent="0">
              <a:buNone/>
            </a:pPr>
            <a:r>
              <a:rPr lang="en-US" sz="2000" b="1" dirty="0">
                <a:latin typeface="Courier New" panose="02070309020205020404" pitchFamily="49" charset="0"/>
                <a:cs typeface="Courier New" panose="02070309020205020404" pitchFamily="49" charset="0"/>
              </a:rPr>
              <a:t>for (</a:t>
            </a:r>
            <a:r>
              <a:rPr lang="en-US" sz="2000" dirty="0" err="1"/>
              <a:t>init</a:t>
            </a:r>
            <a:r>
              <a:rPr lang="en-US" sz="2000" dirty="0">
                <a:latin typeface="Courier New" panose="02070309020205020404" pitchFamily="49" charset="0"/>
                <a:cs typeface="Courier New" panose="02070309020205020404" pitchFamily="49" charset="0"/>
              </a:rPr>
              <a:t>;</a:t>
            </a:r>
            <a:r>
              <a:rPr lang="en-US" sz="2000" dirty="0"/>
              <a:t> condition</a:t>
            </a:r>
            <a:r>
              <a:rPr lang="en-US" sz="2000" dirty="0">
                <a:latin typeface="Courier New" panose="02070309020205020404" pitchFamily="49" charset="0"/>
                <a:cs typeface="Courier New" panose="02070309020205020404" pitchFamily="49" charset="0"/>
              </a:rPr>
              <a:t>;</a:t>
            </a:r>
            <a:r>
              <a:rPr lang="en-US" sz="2000" dirty="0"/>
              <a:t> update</a:t>
            </a:r>
            <a:r>
              <a:rPr lang="en-US" sz="2000" b="1" dirty="0">
                <a:latin typeface="Courier New" panose="02070309020205020404" pitchFamily="49" charset="0"/>
                <a:cs typeface="Courier New" panose="02070309020205020404" pitchFamily="49" charset="0"/>
              </a:rPr>
              <a:t>){</a:t>
            </a:r>
            <a:endParaRPr lang="en-US" sz="2000" b="1" dirty="0"/>
          </a:p>
          <a:p>
            <a:pPr marL="457200" lvl="1" indent="0">
              <a:buNone/>
            </a:pPr>
            <a:r>
              <a:rPr lang="en-US" sz="2000" dirty="0"/>
              <a:t>  statements</a:t>
            </a:r>
          </a:p>
          <a:p>
            <a:pPr marL="457200" lvl="1" indent="0">
              <a:buNone/>
            </a:pPr>
            <a:r>
              <a:rPr lang="en-US" sz="2000" b="1" dirty="0">
                <a:latin typeface="Courier New" panose="02070309020205020404" pitchFamily="49" charset="0"/>
                <a:cs typeface="Courier New" panose="02070309020205020404" pitchFamily="49" charset="0"/>
              </a:rPr>
              <a:t>}</a:t>
            </a:r>
            <a:endParaRPr lang="en-US" sz="2000" dirty="0"/>
          </a:p>
          <a:p>
            <a:pPr lvl="1"/>
            <a:endParaRPr lang="en-US" sz="2000" dirty="0"/>
          </a:p>
          <a:p>
            <a:pPr lvl="1"/>
            <a:r>
              <a:rPr lang="en-US" sz="2000" dirty="0"/>
              <a:t>Also for-of and for-in loops</a:t>
            </a:r>
          </a:p>
          <a:p>
            <a:pPr lvl="2"/>
            <a:r>
              <a:rPr lang="en-US" sz="1600" dirty="0"/>
              <a:t>Be careful with these.  They have “interesting” semantics and differences that you need to get right if you use them.</a:t>
            </a:r>
          </a:p>
        </p:txBody>
      </p:sp>
      <p:sp>
        <p:nvSpPr>
          <p:cNvPr id="4" name="Footer Placeholder 3">
            <a:extLst>
              <a:ext uri="{FF2B5EF4-FFF2-40B4-BE49-F238E27FC236}">
                <a16:creationId xmlns:a16="http://schemas.microsoft.com/office/drawing/2014/main" id="{76F382F6-7C42-D949-8690-49D106AA4A5C}"/>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3900CF37-B447-8145-8624-591A0B0D0915}"/>
              </a:ext>
            </a:extLst>
          </p:cNvPr>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Tree>
    <p:extLst>
      <p:ext uri="{BB962C8B-B14F-4D97-AF65-F5344CB8AC3E}">
        <p14:creationId xmlns:p14="http://schemas.microsoft.com/office/powerpoint/2010/main" val="2476163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BF8F85-E8A9-CA47-810A-7918A3465BB2}"/>
              </a:ext>
            </a:extLst>
          </p:cNvPr>
          <p:cNvSpPr>
            <a:spLocks noGrp="1"/>
          </p:cNvSpPr>
          <p:nvPr>
            <p:ph type="title"/>
          </p:nvPr>
        </p:nvSpPr>
        <p:spPr/>
        <p:txBody>
          <a:bodyPr/>
          <a:lstStyle/>
          <a:p>
            <a:r>
              <a:rPr lang="en-US" dirty="0"/>
              <a:t>Boolean type</a:t>
            </a:r>
          </a:p>
        </p:txBody>
      </p:sp>
      <p:sp>
        <p:nvSpPr>
          <p:cNvPr id="8" name="Content Placeholder 7">
            <a:extLst>
              <a:ext uri="{FF2B5EF4-FFF2-40B4-BE49-F238E27FC236}">
                <a16:creationId xmlns:a16="http://schemas.microsoft.com/office/drawing/2014/main" id="{5B989112-BDB7-A24D-A4AD-8293344756B9}"/>
              </a:ext>
            </a:extLst>
          </p:cNvPr>
          <p:cNvSpPr>
            <a:spLocks noGrp="1"/>
          </p:cNvSpPr>
          <p:nvPr>
            <p:ph idx="1"/>
          </p:nvPr>
        </p:nvSpPr>
        <p:spPr>
          <a:xfrm>
            <a:off x="685800" y="1600200"/>
            <a:ext cx="8153400" cy="4495800"/>
          </a:xfrm>
        </p:spPr>
        <p:txBody>
          <a:bodyPr/>
          <a:lstStyle/>
          <a:p>
            <a:r>
              <a:rPr lang="en-US" dirty="0"/>
              <a:t>Any value can be used as a Boolean</a:t>
            </a:r>
          </a:p>
          <a:p>
            <a:pPr lvl="1"/>
            <a:r>
              <a:rPr lang="en-US" dirty="0"/>
              <a:t>“</a:t>
            </a:r>
            <a:r>
              <a:rPr lang="en-US" dirty="0" err="1"/>
              <a:t>falsey</a:t>
            </a:r>
            <a:r>
              <a:rPr lang="en-US" dirty="0"/>
              <a:t>” values: </a:t>
            </a:r>
            <a:r>
              <a:rPr lang="en-US" b="1" dirty="0">
                <a:latin typeface="Courier New" panose="02070309020205020404" pitchFamily="49" charset="0"/>
                <a:cs typeface="Courier New" panose="02070309020205020404" pitchFamily="49" charset="0"/>
              </a:rPr>
              <a:t>false</a:t>
            </a:r>
            <a:r>
              <a:rPr lang="en-US" dirty="0"/>
              <a:t>, </a:t>
            </a:r>
            <a:r>
              <a:rPr lang="en-US" b="1" dirty="0">
                <a:latin typeface="Courier New" panose="02070309020205020404" pitchFamily="49" charset="0"/>
                <a:cs typeface="Courier New" panose="02070309020205020404" pitchFamily="49" charset="0"/>
              </a:rPr>
              <a:t>0</a:t>
            </a:r>
            <a:r>
              <a:rPr lang="en-US" dirty="0"/>
              <a:t>, </a:t>
            </a:r>
            <a:r>
              <a:rPr lang="en-US" b="1" dirty="0" err="1">
                <a:latin typeface="Courier New" panose="02070309020205020404" pitchFamily="49" charset="0"/>
                <a:cs typeface="Courier New" panose="02070309020205020404" pitchFamily="49" charset="0"/>
              </a:rPr>
              <a:t>NaN</a:t>
            </a:r>
            <a:r>
              <a:rPr lang="en-US" dirty="0"/>
              <a:t>, “”, </a:t>
            </a:r>
            <a:r>
              <a:rPr lang="en-US" b="1" dirty="0">
                <a:latin typeface="Courier New" panose="02070309020205020404" pitchFamily="49" charset="0"/>
                <a:cs typeface="Courier New" panose="02070309020205020404" pitchFamily="49" charset="0"/>
              </a:rPr>
              <a:t>null</a:t>
            </a:r>
            <a:r>
              <a:rPr lang="en-US" dirty="0"/>
              <a:t>, </a:t>
            </a:r>
            <a:r>
              <a:rPr lang="en-US" b="1" dirty="0">
                <a:latin typeface="Courier New" panose="02070309020205020404" pitchFamily="49" charset="0"/>
                <a:cs typeface="Courier New" panose="02070309020205020404" pitchFamily="49" charset="0"/>
              </a:rPr>
              <a:t>undefined</a:t>
            </a:r>
          </a:p>
          <a:p>
            <a:pPr lvl="1"/>
            <a:r>
              <a:rPr lang="en-US" dirty="0"/>
              <a:t>“truthy” values: everything else (including </a:t>
            </a:r>
            <a:r>
              <a:rPr lang="en-US" b="1" dirty="0">
                <a:latin typeface="Courier New" panose="02070309020205020404" pitchFamily="49" charset="0"/>
                <a:cs typeface="Courier New" panose="02070309020205020404" pitchFamily="49" charset="0"/>
              </a:rPr>
              <a:t>true</a:t>
            </a:r>
            <a:r>
              <a:rPr lang="en-US" dirty="0"/>
              <a:t> ! )</a:t>
            </a:r>
          </a:p>
          <a:p>
            <a:r>
              <a:rPr lang="en-US" dirty="0"/>
              <a:t>As expected: </a:t>
            </a:r>
            <a:r>
              <a:rPr lang="en-US" b="1" dirty="0">
                <a:latin typeface="Courier New" panose="02070309020205020404" pitchFamily="49" charset="0"/>
                <a:cs typeface="Courier New" panose="02070309020205020404" pitchFamily="49" charset="0"/>
              </a:rPr>
              <a:t>&gt;</a:t>
            </a:r>
            <a:r>
              <a:rPr lang="en-US" dirty="0"/>
              <a:t>, </a:t>
            </a:r>
            <a:r>
              <a:rPr lang="en-US" b="1" dirty="0">
                <a:latin typeface="Courier New" panose="02070309020205020404" pitchFamily="49" charset="0"/>
                <a:cs typeface="Courier New" panose="02070309020205020404" pitchFamily="49" charset="0"/>
              </a:rPr>
              <a:t>&lt;</a:t>
            </a:r>
            <a:r>
              <a:rPr lang="en-US" dirty="0"/>
              <a:t>, </a:t>
            </a:r>
            <a:r>
              <a:rPr lang="en-US" b="1" dirty="0">
                <a:latin typeface="Courier New" panose="02070309020205020404" pitchFamily="49" charset="0"/>
                <a:cs typeface="Courier New" panose="02070309020205020404" pitchFamily="49" charset="0"/>
              </a:rPr>
              <a:t>&lt;=</a:t>
            </a:r>
            <a:r>
              <a:rPr lang="en-US" dirty="0"/>
              <a:t>, </a:t>
            </a:r>
            <a:r>
              <a:rPr lang="en-US" b="1" dirty="0">
                <a:latin typeface="Courier New" panose="02070309020205020404" pitchFamily="49" charset="0"/>
                <a:cs typeface="Courier New" panose="02070309020205020404" pitchFamily="49" charset="0"/>
              </a:rPr>
              <a:t>&gt;=</a:t>
            </a:r>
            <a:r>
              <a:rPr lang="en-US" dirty="0"/>
              <a:t>, </a:t>
            </a:r>
            <a:r>
              <a:rPr lang="en-US" b="1" dirty="0">
                <a:latin typeface="Courier New" panose="02070309020205020404" pitchFamily="49" charset="0"/>
                <a:cs typeface="Courier New" panose="02070309020205020404" pitchFamily="49" charset="0"/>
              </a:rPr>
              <a:t>&amp;&amp;</a:t>
            </a:r>
            <a:r>
              <a:rPr lang="en-US" dirty="0"/>
              <a:t>, </a:t>
            </a:r>
            <a:r>
              <a:rPr lang="en-US" b="1" dirty="0">
                <a:latin typeface="Courier New" panose="02070309020205020404" pitchFamily="49" charset="0"/>
                <a:cs typeface="Courier New" panose="02070309020205020404" pitchFamily="49" charset="0"/>
              </a:rPr>
              <a:t>||</a:t>
            </a:r>
            <a:r>
              <a:rPr lang="en-US" dirty="0"/>
              <a:t>, </a:t>
            </a:r>
            <a:r>
              <a:rPr lang="en-US" b="1" dirty="0">
                <a:latin typeface="Courier New" panose="02070309020205020404" pitchFamily="49" charset="0"/>
                <a:cs typeface="Courier New" panose="02070309020205020404" pitchFamily="49" charset="0"/>
              </a:rPr>
              <a:t>!</a:t>
            </a:r>
          </a:p>
          <a:p>
            <a:r>
              <a:rPr lang="en-US" dirty="0"/>
              <a:t>Equality </a:t>
            </a:r>
            <a:r>
              <a:rPr lang="en-US" b="1" dirty="0">
                <a:latin typeface="Courier New" panose="02070309020205020404" pitchFamily="49" charset="0"/>
                <a:cs typeface="Courier New" panose="02070309020205020404" pitchFamily="49" charset="0"/>
              </a:rPr>
              <a:t>===</a:t>
            </a:r>
            <a:r>
              <a:rPr lang="en-US" dirty="0"/>
              <a:t>, </a:t>
            </a:r>
            <a:r>
              <a:rPr lang="en-US" b="1" dirty="0">
                <a:latin typeface="Courier New" panose="02070309020205020404" pitchFamily="49" charset="0"/>
                <a:cs typeface="Courier New" panose="02070309020205020404" pitchFamily="49" charset="0"/>
              </a:rPr>
              <a:t>!==</a:t>
            </a:r>
            <a:r>
              <a:rPr lang="en-US" dirty="0"/>
              <a:t> (strictly equal); </a:t>
            </a:r>
            <a:r>
              <a:rPr lang="en-US" b="1" dirty="0">
                <a:latin typeface="Courier New" panose="02070309020205020404" pitchFamily="49" charset="0"/>
                <a:cs typeface="Courier New" panose="02070309020205020404" pitchFamily="49" charset="0"/>
              </a:rPr>
              <a:t>==</a:t>
            </a:r>
            <a:r>
              <a:rPr lang="en-US" dirty="0"/>
              <a:t>, </a:t>
            </a:r>
            <a:r>
              <a:rPr lang="en-US" b="1" dirty="0">
                <a:latin typeface="Courier New" panose="02070309020205020404" pitchFamily="49" charset="0"/>
                <a:cs typeface="Courier New" panose="02070309020205020404" pitchFamily="49" charset="0"/>
              </a:rPr>
              <a:t>!=</a:t>
            </a:r>
            <a:r>
              <a:rPr lang="en-US" dirty="0"/>
              <a:t> (loosely equal)</a:t>
            </a:r>
          </a:p>
          <a:p>
            <a:pPr lvl="1"/>
            <a:r>
              <a:rPr lang="en-US" dirty="0"/>
              <a:t>Use </a:t>
            </a:r>
            <a:r>
              <a:rPr lang="en-US" b="1" dirty="0">
                <a:latin typeface="Courier New" panose="02070309020205020404" pitchFamily="49" charset="0"/>
                <a:cs typeface="Courier New" panose="02070309020205020404" pitchFamily="49" charset="0"/>
              </a:rPr>
              <a:t>===</a:t>
            </a:r>
            <a:r>
              <a:rPr lang="en-US" dirty="0"/>
              <a:t>, </a:t>
            </a:r>
            <a:r>
              <a:rPr lang="en-US" b="1" dirty="0">
                <a:latin typeface="Courier New" panose="02070309020205020404" pitchFamily="49" charset="0"/>
                <a:cs typeface="Courier New" panose="02070309020205020404" pitchFamily="49" charset="0"/>
              </a:rPr>
              <a:t>!==</a:t>
            </a:r>
            <a:r>
              <a:rPr lang="en-US" dirty="0"/>
              <a:t> almost all the time.  These check both types and values.  </a:t>
            </a:r>
          </a:p>
          <a:p>
            <a:pPr lvl="1"/>
            <a:r>
              <a:rPr lang="en-US" b="1" dirty="0">
                <a:latin typeface="Courier New" panose="02070309020205020404" pitchFamily="49" charset="0"/>
                <a:cs typeface="Courier New" panose="02070309020205020404" pitchFamily="49" charset="0"/>
              </a:rPr>
              <a:t>==</a:t>
            </a:r>
            <a:r>
              <a:rPr lang="en-US" dirty="0"/>
              <a:t> and </a:t>
            </a:r>
            <a:r>
              <a:rPr lang="en-US" b="1" dirty="0">
                <a:latin typeface="Courier New" panose="02070309020205020404" pitchFamily="49" charset="0"/>
                <a:cs typeface="Courier New" panose="02070309020205020404" pitchFamily="49" charset="0"/>
              </a:rPr>
              <a:t>!=</a:t>
            </a:r>
            <a:r>
              <a:rPr lang="en-US" dirty="0"/>
              <a:t> can surprise you with conversions</a:t>
            </a:r>
          </a:p>
          <a:p>
            <a:pPr lvl="2"/>
            <a:r>
              <a:rPr lang="en-US" dirty="0"/>
              <a:t>Try </a:t>
            </a:r>
            <a:r>
              <a:rPr lang="en-US" b="1" dirty="0">
                <a:latin typeface="Courier New" panose="02070309020205020404" pitchFamily="49" charset="0"/>
                <a:cs typeface="Courier New" panose="02070309020205020404" pitchFamily="49" charset="0"/>
              </a:rPr>
              <a:t>7=="7"</a:t>
            </a:r>
            <a:r>
              <a:rPr lang="en-US" dirty="0"/>
              <a:t> vs </a:t>
            </a:r>
            <a:r>
              <a:rPr lang="en-US" b="1" dirty="0">
                <a:latin typeface="Courier New" panose="02070309020205020404" pitchFamily="49" charset="0"/>
                <a:cs typeface="Courier New" panose="02070309020205020404" pitchFamily="49" charset="0"/>
              </a:rPr>
              <a:t>7==="7"</a:t>
            </a:r>
          </a:p>
        </p:txBody>
      </p:sp>
      <p:sp>
        <p:nvSpPr>
          <p:cNvPr id="5" name="Footer Placeholder 4">
            <a:extLst>
              <a:ext uri="{FF2B5EF4-FFF2-40B4-BE49-F238E27FC236}">
                <a16:creationId xmlns:a16="http://schemas.microsoft.com/office/drawing/2014/main" id="{AE1EB3A8-14B6-134E-BFE7-3059CB5F40DE}"/>
              </a:ext>
            </a:extLst>
          </p:cNvPr>
          <p:cNvSpPr>
            <a:spLocks noGrp="1"/>
          </p:cNvSpPr>
          <p:nvPr>
            <p:ph type="ftr" sz="quarter" idx="11"/>
          </p:nvPr>
        </p:nvSpPr>
        <p:spPr/>
        <p:txBody>
          <a:bodyPr/>
          <a:lstStyle/>
          <a:p>
            <a:pPr>
              <a:defRPr/>
            </a:pPr>
            <a:r>
              <a:rPr lang="nl-NL" dirty="0"/>
              <a:t>UW CSE 331 Winter 2020</a:t>
            </a:r>
            <a:endParaRPr lang="en-US" dirty="0"/>
          </a:p>
        </p:txBody>
      </p:sp>
      <p:sp>
        <p:nvSpPr>
          <p:cNvPr id="6" name="Slide Number Placeholder 5">
            <a:extLst>
              <a:ext uri="{FF2B5EF4-FFF2-40B4-BE49-F238E27FC236}">
                <a16:creationId xmlns:a16="http://schemas.microsoft.com/office/drawing/2014/main" id="{BF7CD2B3-F25E-DF47-A58B-4C30FF33C3BF}"/>
              </a:ext>
            </a:extLst>
          </p:cNvPr>
          <p:cNvSpPr>
            <a:spLocks noGrp="1"/>
          </p:cNvSpPr>
          <p:nvPr>
            <p:ph type="sldNum" sz="quarter" idx="12"/>
          </p:nvPr>
        </p:nvSpPr>
        <p:spPr/>
        <p:txBody>
          <a:bodyPr/>
          <a:lstStyle/>
          <a:p>
            <a:pPr>
              <a:defRPr/>
            </a:pPr>
            <a:fld id="{07FEBA81-96FB-474D-A3C6-C60125E85AA7}" type="slidenum">
              <a:rPr lang="en-US" smtClean="0"/>
              <a:pPr>
                <a:defRPr/>
              </a:pPr>
              <a:t>16</a:t>
            </a:fld>
            <a:endParaRPr lang="en-US"/>
          </a:p>
        </p:txBody>
      </p:sp>
    </p:spTree>
    <p:extLst>
      <p:ext uri="{BB962C8B-B14F-4D97-AF65-F5344CB8AC3E}">
        <p14:creationId xmlns:p14="http://schemas.microsoft.com/office/powerpoint/2010/main" val="763022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8B14F-1952-674D-983D-9AB97BD34F66}"/>
              </a:ext>
            </a:extLst>
          </p:cNvPr>
          <p:cNvSpPr>
            <a:spLocks noGrp="1"/>
          </p:cNvSpPr>
          <p:nvPr>
            <p:ph type="title"/>
          </p:nvPr>
        </p:nvSpPr>
        <p:spPr/>
        <p:txBody>
          <a:bodyPr/>
          <a:lstStyle/>
          <a:p>
            <a:r>
              <a:rPr lang="en-US" dirty="0"/>
              <a:t>Arrays</a:t>
            </a:r>
          </a:p>
        </p:txBody>
      </p:sp>
      <p:sp>
        <p:nvSpPr>
          <p:cNvPr id="3" name="Content Placeholder 2">
            <a:extLst>
              <a:ext uri="{FF2B5EF4-FFF2-40B4-BE49-F238E27FC236}">
                <a16:creationId xmlns:a16="http://schemas.microsoft.com/office/drawing/2014/main" id="{363B8E92-20D4-0748-9CDB-6562BD12559A}"/>
              </a:ext>
            </a:extLst>
          </p:cNvPr>
          <p:cNvSpPr>
            <a:spLocks noGrp="1"/>
          </p:cNvSpPr>
          <p:nvPr>
            <p:ph idx="1"/>
          </p:nvPr>
        </p:nvSpPr>
        <p:spPr/>
        <p:txBody>
          <a:bodyPr/>
          <a:lstStyle/>
          <a:p>
            <a:r>
              <a:rPr lang="en-US" dirty="0"/>
              <a:t>Examples</a:t>
            </a:r>
          </a:p>
          <a:p>
            <a:pPr marL="914400" lvl="2" indent="0">
              <a:buNone/>
            </a:pPr>
            <a:r>
              <a:rPr lang="en-US" b="1" dirty="0">
                <a:latin typeface="Courier New" panose="02070309020205020404" pitchFamily="49" charset="0"/>
                <a:cs typeface="Courier New" panose="02070309020205020404" pitchFamily="49" charset="0"/>
              </a:rPr>
              <a:t>let empty = [ ]</a:t>
            </a:r>
          </a:p>
          <a:p>
            <a:pPr marL="914400" lvl="2" indent="0">
              <a:buNone/>
            </a:pPr>
            <a:r>
              <a:rPr lang="en-US" b="1" dirty="0">
                <a:latin typeface="Courier New" panose="02070309020205020404" pitchFamily="49" charset="0"/>
                <a:cs typeface="Courier New" panose="02070309020205020404" pitchFamily="49" charset="0"/>
              </a:rPr>
              <a:t>let names = [ "</a:t>
            </a:r>
            <a:r>
              <a:rPr lang="en-US" b="1" dirty="0" err="1">
                <a:latin typeface="Courier New" panose="02070309020205020404" pitchFamily="49" charset="0"/>
                <a:cs typeface="Courier New" panose="02070309020205020404" pitchFamily="49" charset="0"/>
              </a:rPr>
              <a:t>bart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lisa</a:t>
            </a:r>
            <a:r>
              <a:rPr lang="en-US" b="1" dirty="0">
                <a:latin typeface="Courier New" panose="02070309020205020404" pitchFamily="49" charset="0"/>
                <a:cs typeface="Courier New" panose="02070309020205020404" pitchFamily="49" charset="0"/>
              </a:rPr>
              <a:t>" ]</a:t>
            </a:r>
          </a:p>
          <a:p>
            <a:pPr marL="914400" lvl="2" indent="0">
              <a:buNone/>
            </a:pPr>
            <a:r>
              <a:rPr lang="en-US" b="1" dirty="0">
                <a:latin typeface="Courier New" panose="02070309020205020404" pitchFamily="49" charset="0"/>
                <a:cs typeface="Courier New" panose="02070309020205020404" pitchFamily="49" charset="0"/>
              </a:rPr>
              <a:t>let stuff = [ "</a:t>
            </a:r>
            <a:r>
              <a:rPr lang="en-US" b="1" dirty="0" err="1">
                <a:latin typeface="Courier New" panose="02070309020205020404" pitchFamily="49" charset="0"/>
                <a:cs typeface="Courier New" panose="02070309020205020404" pitchFamily="49" charset="0"/>
              </a:rPr>
              <a:t>wookie</a:t>
            </a:r>
            <a:r>
              <a:rPr lang="en-US" b="1" dirty="0">
                <a:latin typeface="Courier New" panose="02070309020205020404" pitchFamily="49" charset="0"/>
                <a:cs typeface="Courier New" panose="02070309020205020404" pitchFamily="49" charset="0"/>
              </a:rPr>
              <a:t>", 17, false ]</a:t>
            </a:r>
          </a:p>
          <a:p>
            <a:pPr marL="914400" lvl="2" indent="0">
              <a:buNone/>
            </a:pPr>
            <a:r>
              <a:rPr lang="en-US" b="1" dirty="0">
                <a:latin typeface="Courier New" panose="02070309020205020404" pitchFamily="49" charset="0"/>
                <a:cs typeface="Courier New" panose="02070309020205020404" pitchFamily="49" charset="0"/>
              </a:rPr>
              <a:t>stuff[6] = 331  </a:t>
            </a:r>
            <a:r>
              <a:rPr lang="en-US" dirty="0"/>
              <a:t>// in-between undefined</a:t>
            </a:r>
          </a:p>
          <a:p>
            <a:r>
              <a:rPr lang="en-US" dirty="0"/>
              <a:t>Access elements with subscripts as usual</a:t>
            </a:r>
          </a:p>
          <a:p>
            <a:r>
              <a:rPr lang="en-US" dirty="0"/>
              <a:t>Lots of methods – arrays can serve as lists, stacks, queues, etc.</a:t>
            </a:r>
          </a:p>
          <a:p>
            <a:pPr lvl="1"/>
            <a:r>
              <a:rPr lang="en-US" dirty="0"/>
              <a:t>length, add, </a:t>
            </a:r>
            <a:r>
              <a:rPr lang="en-US" dirty="0" err="1"/>
              <a:t>concat</a:t>
            </a:r>
            <a:r>
              <a:rPr lang="en-US" dirty="0"/>
              <a:t>, reverse, shift, push, pop, …</a:t>
            </a:r>
          </a:p>
        </p:txBody>
      </p:sp>
      <p:sp>
        <p:nvSpPr>
          <p:cNvPr id="4" name="Footer Placeholder 3">
            <a:extLst>
              <a:ext uri="{FF2B5EF4-FFF2-40B4-BE49-F238E27FC236}">
                <a16:creationId xmlns:a16="http://schemas.microsoft.com/office/drawing/2014/main" id="{B306BBD7-0152-6745-9F89-CED917582EB8}"/>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1EE2CCE0-A6CD-9744-B0CB-53FCA2AD0D30}"/>
              </a:ext>
            </a:extLst>
          </p:cNvPr>
          <p:cNvSpPr>
            <a:spLocks noGrp="1"/>
          </p:cNvSpPr>
          <p:nvPr>
            <p:ph type="sldNum" sz="quarter" idx="12"/>
          </p:nvPr>
        </p:nvSpPr>
        <p:spPr/>
        <p:txBody>
          <a:bodyPr/>
          <a:lstStyle/>
          <a:p>
            <a:pPr>
              <a:defRPr/>
            </a:pPr>
            <a:fld id="{48DACF16-E0F0-4B7F-BDAB-0ED6A37A383D}" type="slidenum">
              <a:rPr lang="en-US" smtClean="0"/>
              <a:pPr>
                <a:defRPr/>
              </a:pPr>
              <a:t>17</a:t>
            </a:fld>
            <a:endParaRPr lang="en-US"/>
          </a:p>
        </p:txBody>
      </p:sp>
    </p:spTree>
    <p:extLst>
      <p:ext uri="{BB962C8B-B14F-4D97-AF65-F5344CB8AC3E}">
        <p14:creationId xmlns:p14="http://schemas.microsoft.com/office/powerpoint/2010/main" val="3546573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2B7AF-34A9-B740-AC9E-66E248E9D539}"/>
              </a:ext>
            </a:extLst>
          </p:cNvPr>
          <p:cNvSpPr>
            <a:spLocks noGrp="1"/>
          </p:cNvSpPr>
          <p:nvPr>
            <p:ph type="title"/>
          </p:nvPr>
        </p:nvSpPr>
        <p:spPr/>
        <p:txBody>
          <a:bodyPr/>
          <a:lstStyle/>
          <a:p>
            <a:r>
              <a:rPr lang="en-US" dirty="0"/>
              <a:t>Functions (&amp; methods!)</a:t>
            </a:r>
          </a:p>
        </p:txBody>
      </p:sp>
      <p:sp>
        <p:nvSpPr>
          <p:cNvPr id="3" name="Content Placeholder 2">
            <a:extLst>
              <a:ext uri="{FF2B5EF4-FFF2-40B4-BE49-F238E27FC236}">
                <a16:creationId xmlns:a16="http://schemas.microsoft.com/office/drawing/2014/main" id="{1DB6C5CE-69CF-F542-93AF-649A99D87204}"/>
              </a:ext>
            </a:extLst>
          </p:cNvPr>
          <p:cNvSpPr>
            <a:spLocks noGrp="1"/>
          </p:cNvSpPr>
          <p:nvPr>
            <p:ph idx="1"/>
          </p:nvPr>
        </p:nvSpPr>
        <p:spPr/>
        <p:txBody>
          <a:bodyPr/>
          <a:lstStyle/>
          <a:p>
            <a:r>
              <a:rPr lang="en-US" dirty="0"/>
              <a:t>JavaScript has both – like C++</a:t>
            </a:r>
          </a:p>
          <a:p>
            <a:pPr lvl="1"/>
            <a:r>
              <a:rPr lang="en-US" dirty="0"/>
              <a:t>Methods – called on objects (more later)</a:t>
            </a:r>
          </a:p>
          <a:p>
            <a:pPr lvl="1"/>
            <a:r>
              <a:rPr lang="en-US" dirty="0"/>
              <a:t>Functions – free-standing things</a:t>
            </a:r>
          </a:p>
          <a:p>
            <a:r>
              <a:rPr lang="en-US" dirty="0"/>
              <a:t>Syntax is the same for both</a:t>
            </a:r>
          </a:p>
          <a:p>
            <a:pPr marL="914400" lvl="2" indent="0">
              <a:buNone/>
            </a:pPr>
            <a:r>
              <a:rPr lang="en-US" b="1" dirty="0">
                <a:latin typeface="Courier New" panose="02070309020205020404" pitchFamily="49" charset="0"/>
                <a:cs typeface="Courier New" panose="02070309020205020404" pitchFamily="49" charset="0"/>
              </a:rPr>
              <a:t>function</a:t>
            </a:r>
            <a:r>
              <a:rPr lang="en-US" dirty="0"/>
              <a:t> name </a:t>
            </a:r>
            <a:r>
              <a:rPr lang="en-US" b="1" dirty="0">
                <a:latin typeface="Courier New" panose="02070309020205020404" pitchFamily="49" charset="0"/>
                <a:cs typeface="Courier New" panose="02070309020205020404" pitchFamily="49" charset="0"/>
              </a:rPr>
              <a:t>(</a:t>
            </a:r>
            <a:r>
              <a:rPr lang="en-US" dirty="0"/>
              <a:t>parameters</a:t>
            </a:r>
            <a:r>
              <a:rPr lang="en-US" b="1" dirty="0">
                <a:latin typeface="Courier New" panose="02070309020205020404" pitchFamily="49" charset="0"/>
                <a:cs typeface="Courier New" panose="02070309020205020404" pitchFamily="49" charset="0"/>
              </a:rPr>
              <a:t>) {</a:t>
            </a:r>
          </a:p>
          <a:p>
            <a:pPr marL="914400" lvl="2" indent="0">
              <a:buNone/>
            </a:pPr>
            <a:r>
              <a:rPr lang="en-US" dirty="0"/>
              <a:t>  statement</a:t>
            </a:r>
          </a:p>
          <a:p>
            <a:pPr marL="914400" lvl="2" indent="0">
              <a:buNone/>
            </a:pPr>
            <a:r>
              <a:rPr lang="en-US" dirty="0"/>
              <a:t>  statement</a:t>
            </a:r>
          </a:p>
          <a:p>
            <a:pPr marL="914400" lvl="2" indent="0">
              <a:buNone/>
            </a:pPr>
            <a:r>
              <a:rPr lang="en-US" b="1" dirty="0">
                <a:latin typeface="Courier New" panose="02070309020205020404" pitchFamily="49" charset="0"/>
                <a:cs typeface="Courier New" panose="02070309020205020404" pitchFamily="49" charset="0"/>
              </a:rPr>
              <a:t>}</a:t>
            </a:r>
          </a:p>
          <a:p>
            <a:pPr lvl="1"/>
            <a:r>
              <a:rPr lang="en-US" dirty="0"/>
              <a:t>Use </a:t>
            </a:r>
            <a:r>
              <a:rPr lang="en-US" b="1" dirty="0">
                <a:latin typeface="Courier New" panose="02070309020205020404" pitchFamily="49" charset="0"/>
                <a:cs typeface="Courier New" panose="02070309020205020404" pitchFamily="49" charset="0"/>
              </a:rPr>
              <a:t>return </a:t>
            </a:r>
            <a:r>
              <a:rPr lang="en-US" i="1" dirty="0">
                <a:cs typeface="Courier New" panose="02070309020205020404" pitchFamily="49" charset="0"/>
              </a:rPr>
              <a:t>value</a:t>
            </a:r>
            <a:r>
              <a:rPr lang="en-US" b="1" dirty="0">
                <a:latin typeface="Courier New" panose="02070309020205020404" pitchFamily="49" charset="0"/>
                <a:cs typeface="Courier New" panose="02070309020205020404" pitchFamily="49" charset="0"/>
              </a:rPr>
              <a:t>;</a:t>
            </a:r>
            <a:r>
              <a:rPr lang="en-US" dirty="0"/>
              <a:t> statement if function should compute and yield a value on exit</a:t>
            </a:r>
          </a:p>
        </p:txBody>
      </p:sp>
      <p:sp>
        <p:nvSpPr>
          <p:cNvPr id="4" name="Footer Placeholder 3">
            <a:extLst>
              <a:ext uri="{FF2B5EF4-FFF2-40B4-BE49-F238E27FC236}">
                <a16:creationId xmlns:a16="http://schemas.microsoft.com/office/drawing/2014/main" id="{7AF96D63-D6D4-9D4A-AE80-5890EF9F45AF}"/>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2EAC4FEA-07B8-3C4F-98AA-100CD5CA41D4}"/>
              </a:ext>
            </a:extLst>
          </p:cNvPr>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Tree>
    <p:extLst>
      <p:ext uri="{BB962C8B-B14F-4D97-AF65-F5344CB8AC3E}">
        <p14:creationId xmlns:p14="http://schemas.microsoft.com/office/powerpoint/2010/main" val="398054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68689-DA10-BE4D-8C39-BE3C6BA17476}"/>
              </a:ext>
            </a:extLst>
          </p:cNvPr>
          <p:cNvSpPr>
            <a:spLocks noGrp="1"/>
          </p:cNvSpPr>
          <p:nvPr>
            <p:ph type="title"/>
          </p:nvPr>
        </p:nvSpPr>
        <p:spPr/>
        <p:txBody>
          <a:bodyPr/>
          <a:lstStyle/>
          <a:p>
            <a:r>
              <a:rPr lang="en-US" dirty="0"/>
              <a:t>Remember dynamic typing?</a:t>
            </a:r>
          </a:p>
        </p:txBody>
      </p:sp>
      <p:sp>
        <p:nvSpPr>
          <p:cNvPr id="3" name="Content Placeholder 2">
            <a:extLst>
              <a:ext uri="{FF2B5EF4-FFF2-40B4-BE49-F238E27FC236}">
                <a16:creationId xmlns:a16="http://schemas.microsoft.com/office/drawing/2014/main" id="{D76B1854-8C69-D344-AFE4-AEACDFB4CB38}"/>
              </a:ext>
            </a:extLst>
          </p:cNvPr>
          <p:cNvSpPr>
            <a:spLocks noGrp="1"/>
          </p:cNvSpPr>
          <p:nvPr>
            <p:ph idx="1"/>
          </p:nvPr>
        </p:nvSpPr>
        <p:spPr>
          <a:xfrm>
            <a:off x="685800" y="1600200"/>
            <a:ext cx="8077200" cy="4495800"/>
          </a:xfrm>
        </p:spPr>
        <p:txBody>
          <a:bodyPr/>
          <a:lstStyle/>
          <a:p>
            <a:r>
              <a:rPr lang="en-US" dirty="0"/>
              <a:t>Consider</a:t>
            </a:r>
          </a:p>
          <a:p>
            <a:pPr marL="914400" lvl="2" indent="0">
              <a:buNone/>
            </a:pPr>
            <a:r>
              <a:rPr lang="en-US" b="1" dirty="0">
                <a:latin typeface="Courier New" panose="02070309020205020404" pitchFamily="49" charset="0"/>
                <a:cs typeface="Courier New" panose="02070309020205020404" pitchFamily="49" charset="0"/>
              </a:rPr>
              <a:t>function average(x, y) {</a:t>
            </a:r>
          </a:p>
          <a:p>
            <a:pPr marL="914400" lvl="2" indent="0">
              <a:buNone/>
            </a:pPr>
            <a:r>
              <a:rPr lang="en-US" b="1" dirty="0">
                <a:latin typeface="Courier New" panose="02070309020205020404" pitchFamily="49" charset="0"/>
                <a:cs typeface="Courier New" panose="02070309020205020404" pitchFamily="49" charset="0"/>
              </a:rPr>
              <a:t>  return (x + y) / 2</a:t>
            </a:r>
          </a:p>
          <a:p>
            <a:pPr marL="914400" lvl="2" indent="0">
              <a:buNone/>
            </a:pPr>
            <a:r>
              <a:rPr lang="en-US" b="1" dirty="0">
                <a:latin typeface="Courier New" panose="02070309020205020404" pitchFamily="49" charset="0"/>
                <a:cs typeface="Courier New" panose="02070309020205020404" pitchFamily="49" charset="0"/>
              </a:rPr>
              <a:t>}</a:t>
            </a:r>
          </a:p>
          <a:p>
            <a:endParaRPr lang="en-US" dirty="0"/>
          </a:p>
          <a:p>
            <a:r>
              <a:rPr lang="en-US" dirty="0"/>
              <a:t>No surprise</a:t>
            </a:r>
          </a:p>
          <a:p>
            <a:pPr marL="914400" lvl="2" indent="0">
              <a:buNone/>
            </a:pPr>
            <a:r>
              <a:rPr lang="en-US" b="1" dirty="0">
                <a:latin typeface="Courier New" panose="02070309020205020404" pitchFamily="49" charset="0"/>
                <a:cs typeface="Courier New" panose="02070309020205020404" pitchFamily="49" charset="0"/>
              </a:rPr>
              <a:t>let result = average(6,7);</a:t>
            </a:r>
            <a:r>
              <a:rPr lang="en-US" dirty="0"/>
              <a:t>        //  6.5</a:t>
            </a:r>
          </a:p>
          <a:p>
            <a:endParaRPr lang="en-US" dirty="0"/>
          </a:p>
          <a:p>
            <a:r>
              <a:rPr lang="en-US" dirty="0"/>
              <a:t>But then…</a:t>
            </a:r>
          </a:p>
          <a:p>
            <a:pPr marL="914400" lvl="2" indent="0">
              <a:buNone/>
            </a:pPr>
            <a:r>
              <a:rPr lang="en-US" b="1" dirty="0">
                <a:latin typeface="Courier New" panose="02070309020205020404" pitchFamily="49" charset="0"/>
                <a:cs typeface="Courier New" panose="02070309020205020404" pitchFamily="49" charset="0"/>
              </a:rPr>
              <a:t>let answer = average("6","7");</a:t>
            </a:r>
            <a:r>
              <a:rPr lang="en-US" dirty="0"/>
              <a:t>  //  33.5!</a:t>
            </a:r>
          </a:p>
        </p:txBody>
      </p:sp>
      <p:sp>
        <p:nvSpPr>
          <p:cNvPr id="4" name="Footer Placeholder 3">
            <a:extLst>
              <a:ext uri="{FF2B5EF4-FFF2-40B4-BE49-F238E27FC236}">
                <a16:creationId xmlns:a16="http://schemas.microsoft.com/office/drawing/2014/main" id="{5D709B32-0101-BB49-BF97-CEA2C5852CF8}"/>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CABE562E-BB56-CE43-A4D3-9C40BD3370C8}"/>
              </a:ext>
            </a:extLst>
          </p:cNvPr>
          <p:cNvSpPr>
            <a:spLocks noGrp="1"/>
          </p:cNvSpPr>
          <p:nvPr>
            <p:ph type="sldNum" sz="quarter" idx="12"/>
          </p:nvPr>
        </p:nvSpPr>
        <p:spPr/>
        <p:txBody>
          <a:bodyPr/>
          <a:lstStyle/>
          <a:p>
            <a:pPr>
              <a:defRPr/>
            </a:pPr>
            <a:fld id="{48DACF16-E0F0-4B7F-BDAB-0ED6A37A383D}" type="slidenum">
              <a:rPr lang="en-US" smtClean="0"/>
              <a:pPr>
                <a:defRPr/>
              </a:pPr>
              <a:t>19</a:t>
            </a:fld>
            <a:endParaRPr lang="en-US"/>
          </a:p>
        </p:txBody>
      </p:sp>
    </p:spTree>
    <p:extLst>
      <p:ext uri="{BB962C8B-B14F-4D97-AF65-F5344CB8AC3E}">
        <p14:creationId xmlns:p14="http://schemas.microsoft.com/office/powerpoint/2010/main" val="187037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85F05-2199-524B-8EE4-1890585D96E8}"/>
              </a:ext>
            </a:extLst>
          </p:cNvPr>
          <p:cNvSpPr>
            <a:spLocks noGrp="1"/>
          </p:cNvSpPr>
          <p:nvPr>
            <p:ph type="title"/>
          </p:nvPr>
        </p:nvSpPr>
        <p:spPr/>
        <p:txBody>
          <a:bodyPr/>
          <a:lstStyle/>
          <a:p>
            <a:r>
              <a:rPr lang="en-US" dirty="0"/>
              <a:t>Why?</a:t>
            </a:r>
          </a:p>
        </p:txBody>
      </p:sp>
      <p:sp>
        <p:nvSpPr>
          <p:cNvPr id="3" name="Content Placeholder 2">
            <a:extLst>
              <a:ext uri="{FF2B5EF4-FFF2-40B4-BE49-F238E27FC236}">
                <a16:creationId xmlns:a16="http://schemas.microsoft.com/office/drawing/2014/main" id="{D7B40383-BD5A-264B-AD54-F06D7CC84C95}"/>
              </a:ext>
            </a:extLst>
          </p:cNvPr>
          <p:cNvSpPr>
            <a:spLocks noGrp="1"/>
          </p:cNvSpPr>
          <p:nvPr>
            <p:ph idx="1"/>
          </p:nvPr>
        </p:nvSpPr>
        <p:spPr/>
        <p:txBody>
          <a:bodyPr/>
          <a:lstStyle/>
          <a:p>
            <a:r>
              <a:rPr lang="en-US" dirty="0"/>
              <a:t>We’re building an application that can find walking paths on the campus</a:t>
            </a:r>
          </a:p>
          <a:p>
            <a:r>
              <a:rPr lang="en-US" dirty="0"/>
              <a:t>We’d like to add a graphical user interface front-end</a:t>
            </a:r>
          </a:p>
          <a:p>
            <a:r>
              <a:rPr lang="en-US" dirty="0"/>
              <a:t>Native Java Swing graphics is straightforward, but…</a:t>
            </a:r>
          </a:p>
          <a:p>
            <a:r>
              <a:rPr lang="en-US" dirty="0"/>
              <a:t>These days most things are </a:t>
            </a:r>
            <a:r>
              <a:rPr lang="en-US" dirty="0" err="1"/>
              <a:t>webapps</a:t>
            </a:r>
            <a:endParaRPr lang="en-US" dirty="0"/>
          </a:p>
          <a:p>
            <a:pPr lvl="1"/>
            <a:r>
              <a:rPr lang="en-US" dirty="0"/>
              <a:t>So we’re going to build one! 😱</a:t>
            </a:r>
          </a:p>
          <a:p>
            <a:pPr lvl="1"/>
            <a:r>
              <a:rPr lang="en-US" dirty="0"/>
              <a:t>Which means learning enough JavaScript / React to draw the map and paths in a browser window and interact with the user and the back-end campus map application (your Java program!)</a:t>
            </a:r>
          </a:p>
        </p:txBody>
      </p:sp>
      <p:sp>
        <p:nvSpPr>
          <p:cNvPr id="4" name="Footer Placeholder 3">
            <a:extLst>
              <a:ext uri="{FF2B5EF4-FFF2-40B4-BE49-F238E27FC236}">
                <a16:creationId xmlns:a16="http://schemas.microsoft.com/office/drawing/2014/main" id="{4CE9B69A-2B47-ED44-BC0F-9FF033CF84E6}"/>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EFAD10CD-1D8D-4E4C-B8F0-AA00E803D627}"/>
              </a:ext>
            </a:extLst>
          </p:cNvPr>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Tree>
    <p:extLst>
      <p:ext uri="{BB962C8B-B14F-4D97-AF65-F5344CB8AC3E}">
        <p14:creationId xmlns:p14="http://schemas.microsoft.com/office/powerpoint/2010/main" val="69151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9DFC2-3BEE-A748-A4CA-8CF5A99EFBFE}"/>
              </a:ext>
            </a:extLst>
          </p:cNvPr>
          <p:cNvSpPr>
            <a:spLocks noGrp="1"/>
          </p:cNvSpPr>
          <p:nvPr>
            <p:ph type="title"/>
          </p:nvPr>
        </p:nvSpPr>
        <p:spPr/>
        <p:txBody>
          <a:bodyPr/>
          <a:lstStyle/>
          <a:p>
            <a:r>
              <a:rPr lang="en-US" dirty="0"/>
              <a:t>Functions are values</a:t>
            </a:r>
          </a:p>
        </p:txBody>
      </p:sp>
      <p:sp>
        <p:nvSpPr>
          <p:cNvPr id="3" name="Content Placeholder 2">
            <a:extLst>
              <a:ext uri="{FF2B5EF4-FFF2-40B4-BE49-F238E27FC236}">
                <a16:creationId xmlns:a16="http://schemas.microsoft.com/office/drawing/2014/main" id="{6874C4C8-4DE2-A741-BA96-19C5C1570F0C}"/>
              </a:ext>
            </a:extLst>
          </p:cNvPr>
          <p:cNvSpPr>
            <a:spLocks noGrp="1"/>
          </p:cNvSpPr>
          <p:nvPr>
            <p:ph idx="1"/>
          </p:nvPr>
        </p:nvSpPr>
        <p:spPr>
          <a:xfrm>
            <a:off x="685800" y="1600200"/>
            <a:ext cx="7848600" cy="4495800"/>
          </a:xfrm>
        </p:spPr>
        <p:txBody>
          <a:bodyPr/>
          <a:lstStyle/>
          <a:p>
            <a:r>
              <a:rPr lang="en-US" dirty="0" err="1"/>
              <a:t>Javascript</a:t>
            </a:r>
            <a:r>
              <a:rPr lang="en-US" dirty="0"/>
              <a:t> is a functional language</a:t>
            </a:r>
          </a:p>
          <a:p>
            <a:pPr lvl="1"/>
            <a:r>
              <a:rPr lang="en-US" dirty="0"/>
              <a:t>Functions can be stored as values of variables, passed as parameters, and so on</a:t>
            </a:r>
          </a:p>
          <a:p>
            <a:pPr lvl="1"/>
            <a:r>
              <a:rPr lang="en-US" dirty="0"/>
              <a:t>Lots of powerful techniques (</a:t>
            </a:r>
            <a:r>
              <a:rPr lang="en-US" dirty="0" err="1"/>
              <a:t>cf</a:t>
            </a:r>
            <a:r>
              <a:rPr lang="en-US" dirty="0"/>
              <a:t> CSE 341); we won’t cover for the most part</a:t>
            </a:r>
          </a:p>
          <a:p>
            <a:r>
              <a:rPr lang="en-US" dirty="0"/>
              <a:t>Using the average function from the previous page:</a:t>
            </a:r>
          </a:p>
          <a:p>
            <a:pPr marL="914400" lvl="2" indent="0">
              <a:buNone/>
            </a:pPr>
            <a:r>
              <a:rPr lang="en-US" b="1" dirty="0">
                <a:latin typeface="Courier New" panose="02070309020205020404" pitchFamily="49" charset="0"/>
                <a:cs typeface="Courier New" panose="02070309020205020404" pitchFamily="49" charset="0"/>
              </a:rPr>
              <a:t>let f = average</a:t>
            </a:r>
          </a:p>
          <a:p>
            <a:pPr marL="914400" lvl="2" indent="0">
              <a:buNone/>
            </a:pPr>
            <a:r>
              <a:rPr lang="en-US" b="1" dirty="0">
                <a:latin typeface="Courier New" panose="02070309020205020404" pitchFamily="49" charset="0"/>
                <a:cs typeface="Courier New" panose="02070309020205020404" pitchFamily="49" charset="0"/>
              </a:rPr>
              <a:t>let result = f(6, 7)</a:t>
            </a:r>
            <a:r>
              <a:rPr lang="en-US" dirty="0"/>
              <a:t>   // result is 6.5</a:t>
            </a:r>
          </a:p>
          <a:p>
            <a:pPr marL="914400" lvl="2" indent="0">
              <a:buNone/>
            </a:pPr>
            <a:r>
              <a:rPr lang="en-US" b="1" dirty="0">
                <a:latin typeface="Courier New" panose="02070309020205020404" pitchFamily="49" charset="0"/>
                <a:cs typeface="Courier New" panose="02070309020205020404" pitchFamily="49" charset="0"/>
              </a:rPr>
              <a:t>f = </a:t>
            </a:r>
            <a:r>
              <a:rPr lang="en-US" b="1" dirty="0" err="1">
                <a:latin typeface="Courier New" panose="02070309020205020404" pitchFamily="49" charset="0"/>
                <a:cs typeface="Courier New" panose="02070309020205020404" pitchFamily="49" charset="0"/>
              </a:rPr>
              <a:t>Math.max</a:t>
            </a:r>
            <a:endParaRPr lang="en-US" b="1" dirty="0">
              <a:latin typeface="Courier New" panose="02070309020205020404" pitchFamily="49" charset="0"/>
              <a:cs typeface="Courier New" panose="02070309020205020404" pitchFamily="49" charset="0"/>
            </a:endParaRPr>
          </a:p>
          <a:p>
            <a:pPr marL="914400" lvl="2" indent="0">
              <a:buNone/>
            </a:pPr>
            <a:r>
              <a:rPr lang="en-US" b="1" dirty="0">
                <a:latin typeface="Courier New" panose="02070309020205020404" pitchFamily="49" charset="0"/>
                <a:cs typeface="Courier New" panose="02070309020205020404" pitchFamily="49" charset="0"/>
              </a:rPr>
              <a:t>result = f(6,7)</a:t>
            </a:r>
            <a:r>
              <a:rPr lang="en-US" dirty="0"/>
              <a:t>             // result is 7</a:t>
            </a:r>
          </a:p>
          <a:p>
            <a:endParaRPr lang="en-US" dirty="0"/>
          </a:p>
        </p:txBody>
      </p:sp>
      <p:sp>
        <p:nvSpPr>
          <p:cNvPr id="4" name="Footer Placeholder 3">
            <a:extLst>
              <a:ext uri="{FF2B5EF4-FFF2-40B4-BE49-F238E27FC236}">
                <a16:creationId xmlns:a16="http://schemas.microsoft.com/office/drawing/2014/main" id="{0E20ED36-643B-3841-8EE5-514199A274DF}"/>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86A32C5E-6D75-D543-B0AF-79DA6F8E8353}"/>
              </a:ext>
            </a:extLst>
          </p:cNvPr>
          <p:cNvSpPr>
            <a:spLocks noGrp="1"/>
          </p:cNvSpPr>
          <p:nvPr>
            <p:ph type="sldNum" sz="quarter" idx="12"/>
          </p:nvPr>
        </p:nvSpPr>
        <p:spPr/>
        <p:txBody>
          <a:bodyPr/>
          <a:lstStyle/>
          <a:p>
            <a:pPr>
              <a:defRPr/>
            </a:pPr>
            <a:fld id="{48DACF16-E0F0-4B7F-BDAB-0ED6A37A383D}" type="slidenum">
              <a:rPr lang="en-US" smtClean="0"/>
              <a:pPr>
                <a:defRPr/>
              </a:pPr>
              <a:t>20</a:t>
            </a:fld>
            <a:endParaRPr lang="en-US"/>
          </a:p>
        </p:txBody>
      </p:sp>
    </p:spTree>
    <p:extLst>
      <p:ext uri="{BB962C8B-B14F-4D97-AF65-F5344CB8AC3E}">
        <p14:creationId xmlns:p14="http://schemas.microsoft.com/office/powerpoint/2010/main" val="2391087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E91A7-62DA-684D-840F-D65E2A8E1E5A}"/>
              </a:ext>
            </a:extLst>
          </p:cNvPr>
          <p:cNvSpPr>
            <a:spLocks noGrp="1"/>
          </p:cNvSpPr>
          <p:nvPr>
            <p:ph type="title"/>
          </p:nvPr>
        </p:nvSpPr>
        <p:spPr/>
        <p:txBody>
          <a:bodyPr/>
          <a:lstStyle/>
          <a:p>
            <a:r>
              <a:rPr lang="en-US" dirty="0"/>
              <a:t>Arrow functions</a:t>
            </a:r>
          </a:p>
        </p:txBody>
      </p:sp>
      <p:sp>
        <p:nvSpPr>
          <p:cNvPr id="3" name="Content Placeholder 2">
            <a:extLst>
              <a:ext uri="{FF2B5EF4-FFF2-40B4-BE49-F238E27FC236}">
                <a16:creationId xmlns:a16="http://schemas.microsoft.com/office/drawing/2014/main" id="{31EC70BD-E897-1D43-83BD-993BF392D5A4}"/>
              </a:ext>
            </a:extLst>
          </p:cNvPr>
          <p:cNvSpPr>
            <a:spLocks noGrp="1"/>
          </p:cNvSpPr>
          <p:nvPr>
            <p:ph idx="1"/>
          </p:nvPr>
        </p:nvSpPr>
        <p:spPr>
          <a:xfrm>
            <a:off x="685800" y="1600200"/>
            <a:ext cx="7772400" cy="4800600"/>
          </a:xfrm>
        </p:spPr>
        <p:txBody>
          <a:bodyPr>
            <a:normAutofit fontScale="92500" lnSpcReduction="20000"/>
          </a:bodyPr>
          <a:lstStyle/>
          <a:p>
            <a:r>
              <a:rPr lang="en-US" dirty="0"/>
              <a:t>A function can be defined without the function keyword.  Here is a different (but works the same*) way to define average:</a:t>
            </a:r>
          </a:p>
          <a:p>
            <a:pPr marL="914400" lvl="2" indent="0">
              <a:buNone/>
            </a:pPr>
            <a:r>
              <a:rPr lang="en-US" b="1" dirty="0">
                <a:latin typeface="Courier New" panose="02070309020205020404" pitchFamily="49" charset="0"/>
                <a:cs typeface="Courier New" panose="02070309020205020404" pitchFamily="49" charset="0"/>
              </a:rPr>
              <a:t>let average = (x, y) =&gt; (x + y) / 2</a:t>
            </a:r>
          </a:p>
          <a:p>
            <a:pPr lvl="1"/>
            <a:r>
              <a:rPr lang="en-US" dirty="0"/>
              <a:t>Idea is that the =&gt; arrow separates the parameter list from the returned value</a:t>
            </a:r>
          </a:p>
          <a:p>
            <a:pPr lvl="2"/>
            <a:r>
              <a:rPr lang="en-US" b="1" dirty="0">
                <a:latin typeface="Courier New" panose="02070309020205020404" pitchFamily="49" charset="0"/>
                <a:cs typeface="Courier New" panose="02070309020205020404" pitchFamily="49" charset="0"/>
              </a:rPr>
              <a:t>=&gt;</a:t>
            </a:r>
            <a:r>
              <a:rPr lang="en-US" dirty="0"/>
              <a:t> can be used with multi-line functions also – see tutorials/references for details</a:t>
            </a:r>
          </a:p>
          <a:p>
            <a:pPr lvl="1"/>
            <a:r>
              <a:rPr lang="en-US" dirty="0"/>
              <a:t>Very useful when we need a “function value” to be used as an argument to some other function</a:t>
            </a:r>
          </a:p>
          <a:p>
            <a:pPr lvl="2"/>
            <a:r>
              <a:rPr lang="en-US" dirty="0"/>
              <a:t>We will see more later when we deal with user interface event handling</a:t>
            </a:r>
          </a:p>
          <a:p>
            <a:pPr marL="0" indent="0">
              <a:buNone/>
            </a:pPr>
            <a:endParaRPr lang="en-US" sz="1700" dirty="0"/>
          </a:p>
          <a:p>
            <a:pPr marL="0" indent="0">
              <a:buNone/>
            </a:pPr>
            <a:endParaRPr lang="en-US" sz="1500" dirty="0"/>
          </a:p>
          <a:p>
            <a:pPr marL="0" indent="0">
              <a:buNone/>
            </a:pPr>
            <a:r>
              <a:rPr lang="en-US" sz="1500" dirty="0"/>
              <a:t>*There is a technical difference in how global variables (particularly </a:t>
            </a:r>
            <a:r>
              <a:rPr lang="en-US" sz="1500" b="1" dirty="0">
                <a:latin typeface="Courier New" panose="02070309020205020404" pitchFamily="49" charset="0"/>
                <a:cs typeface="Courier New" panose="02070309020205020404" pitchFamily="49" charset="0"/>
              </a:rPr>
              <a:t>this</a:t>
            </a:r>
            <a:r>
              <a:rPr lang="en-US" sz="1500" dirty="0"/>
              <a:t>) are handled in </a:t>
            </a:r>
            <a:r>
              <a:rPr lang="en-US" sz="1500" b="1" dirty="0">
                <a:latin typeface="Courier New" panose="02070309020205020404" pitchFamily="49" charset="0"/>
                <a:cs typeface="Courier New" panose="02070309020205020404" pitchFamily="49" charset="0"/>
              </a:rPr>
              <a:t>=&gt;</a:t>
            </a:r>
            <a:r>
              <a:rPr lang="en-US" sz="1500" dirty="0"/>
              <a:t> functions compared to conventional named ones.  We’ll need to use </a:t>
            </a:r>
            <a:r>
              <a:rPr lang="en-US" sz="1500" b="1" dirty="0">
                <a:latin typeface="Courier New" panose="02070309020205020404" pitchFamily="49" charset="0"/>
                <a:cs typeface="Courier New" panose="02070309020205020404" pitchFamily="49" charset="0"/>
              </a:rPr>
              <a:t>=&gt;</a:t>
            </a:r>
            <a:r>
              <a:rPr lang="en-US" sz="1500" dirty="0"/>
              <a:t> in our React code because of that.</a:t>
            </a:r>
            <a:endParaRPr lang="en-US" sz="2200" dirty="0"/>
          </a:p>
        </p:txBody>
      </p:sp>
      <p:sp>
        <p:nvSpPr>
          <p:cNvPr id="4" name="Footer Placeholder 3">
            <a:extLst>
              <a:ext uri="{FF2B5EF4-FFF2-40B4-BE49-F238E27FC236}">
                <a16:creationId xmlns:a16="http://schemas.microsoft.com/office/drawing/2014/main" id="{A2F3797B-3EC5-0C4C-AC4C-C1D56787932F}"/>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AE18DE58-F3C8-8B41-8FDC-B6BE17862522}"/>
              </a:ext>
            </a:extLst>
          </p:cNvPr>
          <p:cNvSpPr>
            <a:spLocks noGrp="1"/>
          </p:cNvSpPr>
          <p:nvPr>
            <p:ph type="sldNum" sz="quarter" idx="12"/>
          </p:nvPr>
        </p:nvSpPr>
        <p:spPr/>
        <p:txBody>
          <a:bodyPr/>
          <a:lstStyle/>
          <a:p>
            <a:pPr>
              <a:defRPr/>
            </a:pPr>
            <a:fld id="{48DACF16-E0F0-4B7F-BDAB-0ED6A37A383D}" type="slidenum">
              <a:rPr lang="en-US" smtClean="0"/>
              <a:pPr>
                <a:defRPr/>
              </a:pPr>
              <a:t>21</a:t>
            </a:fld>
            <a:endParaRPr lang="en-US"/>
          </a:p>
        </p:txBody>
      </p:sp>
    </p:spTree>
    <p:extLst>
      <p:ext uri="{BB962C8B-B14F-4D97-AF65-F5344CB8AC3E}">
        <p14:creationId xmlns:p14="http://schemas.microsoft.com/office/powerpoint/2010/main" val="243432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BBFE6-4384-1645-BC3F-7F08C8E80BE8}"/>
              </a:ext>
            </a:extLst>
          </p:cNvPr>
          <p:cNvSpPr>
            <a:spLocks noGrp="1"/>
          </p:cNvSpPr>
          <p:nvPr>
            <p:ph type="title"/>
          </p:nvPr>
        </p:nvSpPr>
        <p:spPr/>
        <p:txBody>
          <a:bodyPr/>
          <a:lstStyle/>
          <a:p>
            <a:r>
              <a:rPr lang="en-US" dirty="0"/>
              <a:t>Functions as parameters</a:t>
            </a:r>
          </a:p>
        </p:txBody>
      </p:sp>
      <p:sp>
        <p:nvSpPr>
          <p:cNvPr id="3" name="Content Placeholder 2">
            <a:extLst>
              <a:ext uri="{FF2B5EF4-FFF2-40B4-BE49-F238E27FC236}">
                <a16:creationId xmlns:a16="http://schemas.microsoft.com/office/drawing/2014/main" id="{59EFD1FE-4473-D74C-911B-73C7FA1639C4}"/>
              </a:ext>
            </a:extLst>
          </p:cNvPr>
          <p:cNvSpPr>
            <a:spLocks noGrp="1"/>
          </p:cNvSpPr>
          <p:nvPr>
            <p:ph idx="1"/>
          </p:nvPr>
        </p:nvSpPr>
        <p:spPr/>
        <p:txBody>
          <a:bodyPr/>
          <a:lstStyle/>
          <a:p>
            <a:r>
              <a:rPr lang="en-US" dirty="0"/>
              <a:t>Functions can be passed as parameters just like any other values</a:t>
            </a:r>
          </a:p>
          <a:p>
            <a:pPr marL="914400" lvl="2" indent="0">
              <a:buNone/>
            </a:pPr>
            <a:r>
              <a:rPr lang="en-US" b="1" dirty="0">
                <a:latin typeface="Courier New" panose="02070309020205020404" pitchFamily="49" charset="0"/>
                <a:cs typeface="Courier New" panose="02070309020205020404" pitchFamily="49" charset="0"/>
              </a:rPr>
              <a:t>function compute(f)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return f(2,3);</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a:t>
            </a:r>
          </a:p>
          <a:p>
            <a:pPr marL="914400" lvl="2" indent="0">
              <a:buNone/>
            </a:pPr>
            <a:r>
              <a:rPr lang="en-US" b="1" dirty="0">
                <a:latin typeface="Courier New" panose="02070309020205020404" pitchFamily="49" charset="0"/>
                <a:cs typeface="Courier New" panose="02070309020205020404" pitchFamily="49" charset="0"/>
              </a:rPr>
              <a:t>function add(</a:t>
            </a:r>
            <a:r>
              <a:rPr lang="en-US" b="1" dirty="0" err="1">
                <a:latin typeface="Courier New" panose="02070309020205020404" pitchFamily="49" charset="0"/>
                <a:cs typeface="Courier New" panose="02070309020205020404" pitchFamily="49" charset="0"/>
              </a:rPr>
              <a:t>x,y</a:t>
            </a:r>
            <a:r>
              <a:rPr lang="en-US" b="1" dirty="0">
                <a:latin typeface="Courier New" panose="02070309020205020404" pitchFamily="49" charset="0"/>
                <a:cs typeface="Courier New" panose="02070309020205020404" pitchFamily="49" charset="0"/>
              </a:rPr>
              <a:t>) { return </a:t>
            </a:r>
            <a:r>
              <a:rPr lang="en-US" b="1" dirty="0" err="1">
                <a:latin typeface="Courier New" panose="02070309020205020404" pitchFamily="49" charset="0"/>
                <a:cs typeface="Courier New" panose="02070309020205020404" pitchFamily="49" charset="0"/>
              </a:rPr>
              <a:t>x+y</a:t>
            </a:r>
            <a:r>
              <a:rPr lang="en-US" b="1" dirty="0">
                <a:latin typeface="Courier New" panose="02070309020205020404" pitchFamily="49" charset="0"/>
                <a:cs typeface="Courier New" panose="02070309020205020404" pitchFamily="49" charset="0"/>
              </a:rPr>
              <a:t>; }</a:t>
            </a:r>
          </a:p>
          <a:p>
            <a:pPr marL="914400" lvl="2" indent="0">
              <a:buNone/>
            </a:pPr>
            <a:r>
              <a:rPr lang="en-US" b="1" dirty="0">
                <a:latin typeface="Courier New" panose="02070309020205020404" pitchFamily="49" charset="0"/>
                <a:cs typeface="Courier New" panose="02070309020205020404" pitchFamily="49" charset="0"/>
              </a:rPr>
              <a:t>let sub = (</a:t>
            </a:r>
            <a:r>
              <a:rPr lang="en-US" b="1" dirty="0" err="1">
                <a:latin typeface="Courier New" panose="02070309020205020404" pitchFamily="49" charset="0"/>
                <a:cs typeface="Courier New" panose="02070309020205020404" pitchFamily="49" charset="0"/>
              </a:rPr>
              <a:t>x,y</a:t>
            </a:r>
            <a:r>
              <a:rPr lang="en-US" b="1" dirty="0">
                <a:latin typeface="Courier New" panose="02070309020205020404" pitchFamily="49" charset="0"/>
                <a:cs typeface="Courier New" panose="02070309020205020404" pitchFamily="49" charset="0"/>
              </a:rPr>
              <a:t>) =&gt; x-y;</a:t>
            </a:r>
          </a:p>
          <a:p>
            <a:pPr marL="914400" lvl="2" indent="0">
              <a:buNone/>
            </a:pPr>
            <a:r>
              <a:rPr lang="en-US" b="1" dirty="0">
                <a:latin typeface="Courier New" panose="02070309020205020404" pitchFamily="49" charset="0"/>
                <a:cs typeface="Courier New" panose="02070309020205020404" pitchFamily="49" charset="0"/>
              </a:rPr>
              <a:t>compute(add);</a:t>
            </a:r>
          </a:p>
          <a:p>
            <a:pPr marL="914400" lvl="2" indent="0">
              <a:buNone/>
            </a:pPr>
            <a:r>
              <a:rPr lang="en-US" b="1" dirty="0">
                <a:latin typeface="Courier New" panose="02070309020205020404" pitchFamily="49" charset="0"/>
                <a:cs typeface="Courier New" panose="02070309020205020404" pitchFamily="49" charset="0"/>
              </a:rPr>
              <a:t>compute(sub);</a:t>
            </a:r>
          </a:p>
          <a:p>
            <a:pPr marL="914400" lvl="2" indent="0">
              <a:buNone/>
            </a:pPr>
            <a:r>
              <a:rPr lang="en-US" b="1" dirty="0">
                <a:latin typeface="Courier New" panose="02070309020205020404" pitchFamily="49" charset="0"/>
                <a:cs typeface="Courier New" panose="02070309020205020404" pitchFamily="49" charset="0"/>
              </a:rPr>
              <a:t>compute((</a:t>
            </a:r>
            <a:r>
              <a:rPr lang="en-US" b="1" dirty="0" err="1">
                <a:latin typeface="Courier New" panose="02070309020205020404" pitchFamily="49" charset="0"/>
                <a:cs typeface="Courier New" panose="02070309020205020404" pitchFamily="49" charset="0"/>
              </a:rPr>
              <a:t>a,b</a:t>
            </a:r>
            <a:r>
              <a:rPr lang="en-US" b="1" dirty="0">
                <a:latin typeface="Courier New" panose="02070309020205020404" pitchFamily="49" charset="0"/>
                <a:cs typeface="Courier New" panose="02070309020205020404" pitchFamily="49" charset="0"/>
              </a:rPr>
              <a:t>) =&gt; a*b);</a:t>
            </a:r>
          </a:p>
        </p:txBody>
      </p:sp>
      <p:sp>
        <p:nvSpPr>
          <p:cNvPr id="4" name="Footer Placeholder 3">
            <a:extLst>
              <a:ext uri="{FF2B5EF4-FFF2-40B4-BE49-F238E27FC236}">
                <a16:creationId xmlns:a16="http://schemas.microsoft.com/office/drawing/2014/main" id="{C31A0B39-6C14-7B47-B70F-4A4C58E6A3F2}"/>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5EB8FAB5-22EE-CF4A-B40F-51B91B48CFB2}"/>
              </a:ext>
            </a:extLst>
          </p:cNvPr>
          <p:cNvSpPr>
            <a:spLocks noGrp="1"/>
          </p:cNvSpPr>
          <p:nvPr>
            <p:ph type="sldNum" sz="quarter" idx="12"/>
          </p:nvPr>
        </p:nvSpPr>
        <p:spPr/>
        <p:txBody>
          <a:bodyPr/>
          <a:lstStyle/>
          <a:p>
            <a:pPr>
              <a:defRPr/>
            </a:pPr>
            <a:fld id="{48DACF16-E0F0-4B7F-BDAB-0ED6A37A383D}" type="slidenum">
              <a:rPr lang="en-US" smtClean="0"/>
              <a:pPr>
                <a:defRPr/>
              </a:pPr>
              <a:t>22</a:t>
            </a:fld>
            <a:endParaRPr lang="en-US"/>
          </a:p>
        </p:txBody>
      </p:sp>
    </p:spTree>
    <p:extLst>
      <p:ext uri="{BB962C8B-B14F-4D97-AF65-F5344CB8AC3E}">
        <p14:creationId xmlns:p14="http://schemas.microsoft.com/office/powerpoint/2010/main" val="404535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73BE3-0E74-4248-8731-32C7F0EF1FE1}"/>
              </a:ext>
            </a:extLst>
          </p:cNvPr>
          <p:cNvSpPr>
            <a:spLocks noGrp="1"/>
          </p:cNvSpPr>
          <p:nvPr>
            <p:ph type="title"/>
          </p:nvPr>
        </p:nvSpPr>
        <p:spPr/>
        <p:txBody>
          <a:bodyPr/>
          <a:lstStyle/>
          <a:p>
            <a:r>
              <a:rPr lang="en-US" dirty="0"/>
              <a:t>Objects (1)</a:t>
            </a:r>
          </a:p>
        </p:txBody>
      </p:sp>
      <p:sp>
        <p:nvSpPr>
          <p:cNvPr id="3" name="Content Placeholder 2">
            <a:extLst>
              <a:ext uri="{FF2B5EF4-FFF2-40B4-BE49-F238E27FC236}">
                <a16:creationId xmlns:a16="http://schemas.microsoft.com/office/drawing/2014/main" id="{059F6620-C154-8B46-B499-9DD8506818A4}"/>
              </a:ext>
            </a:extLst>
          </p:cNvPr>
          <p:cNvSpPr>
            <a:spLocks noGrp="1"/>
          </p:cNvSpPr>
          <p:nvPr>
            <p:ph idx="1"/>
          </p:nvPr>
        </p:nvSpPr>
        <p:spPr/>
        <p:txBody>
          <a:bodyPr/>
          <a:lstStyle/>
          <a:p>
            <a:r>
              <a:rPr lang="en-US" dirty="0"/>
              <a:t>Everything in JavaScript is a mutable object if it’s not a primitive value (and some immutable values like strings also have methods)</a:t>
            </a:r>
          </a:p>
          <a:p>
            <a:r>
              <a:rPr lang="en-US" dirty="0"/>
              <a:t>A JavaScript object is a set of name/value pairs (often called “properties”).  Example</a:t>
            </a:r>
          </a:p>
          <a:p>
            <a:pPr marL="914400" lvl="2" indent="0">
              <a:buNone/>
            </a:pPr>
            <a:r>
              <a:rPr lang="en-US" b="1" dirty="0">
                <a:latin typeface="Courier New" panose="02070309020205020404" pitchFamily="49" charset="0"/>
                <a:cs typeface="Courier New" panose="02070309020205020404" pitchFamily="49" charset="0"/>
              </a:rPr>
              <a:t>character = { name: "Lisa Simpson",</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age: 30 }</a:t>
            </a:r>
          </a:p>
          <a:p>
            <a:r>
              <a:rPr lang="en-US" dirty="0"/>
              <a:t>Once you have an object, you reference properties with </a:t>
            </a:r>
            <a:r>
              <a:rPr lang="en-US" i="1" dirty="0" err="1"/>
              <a:t>object</a:t>
            </a:r>
            <a:r>
              <a:rPr lang="en-US" dirty="0" err="1"/>
              <a:t>.</a:t>
            </a:r>
            <a:r>
              <a:rPr lang="en-US" i="1" dirty="0" err="1"/>
              <a:t>property</a:t>
            </a:r>
            <a:r>
              <a:rPr lang="en-US" dirty="0"/>
              <a:t> notation:</a:t>
            </a:r>
          </a:p>
          <a:p>
            <a:pPr marL="914400" lvl="2" indent="0">
              <a:buNone/>
            </a:pPr>
            <a:r>
              <a:rPr lang="en-US" b="1" dirty="0" err="1">
                <a:latin typeface="Courier New" panose="02070309020205020404" pitchFamily="49" charset="0"/>
                <a:cs typeface="Courier New" panose="02070309020205020404" pitchFamily="49" charset="0"/>
              </a:rPr>
              <a:t>character.age</a:t>
            </a:r>
            <a:r>
              <a:rPr lang="en-US" b="1" dirty="0">
                <a:latin typeface="Courier New" panose="02070309020205020404" pitchFamily="49" charset="0"/>
                <a:cs typeface="Courier New" panose="02070309020205020404" pitchFamily="49" charset="0"/>
              </a:rPr>
              <a:t> = 7</a:t>
            </a:r>
            <a:br>
              <a:rPr lang="en-US" dirty="0"/>
            </a:br>
            <a:r>
              <a:rPr lang="en-US" dirty="0"/>
              <a:t>                  </a:t>
            </a:r>
          </a:p>
        </p:txBody>
      </p:sp>
      <p:sp>
        <p:nvSpPr>
          <p:cNvPr id="4" name="Footer Placeholder 3">
            <a:extLst>
              <a:ext uri="{FF2B5EF4-FFF2-40B4-BE49-F238E27FC236}">
                <a16:creationId xmlns:a16="http://schemas.microsoft.com/office/drawing/2014/main" id="{24572157-5505-6441-8B91-27F412B1C288}"/>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EEEB0E57-D5D5-604C-B463-CBB696455DC2}"/>
              </a:ext>
            </a:extLst>
          </p:cNvPr>
          <p:cNvSpPr>
            <a:spLocks noGrp="1"/>
          </p:cNvSpPr>
          <p:nvPr>
            <p:ph type="sldNum" sz="quarter" idx="12"/>
          </p:nvPr>
        </p:nvSpPr>
        <p:spPr/>
        <p:txBody>
          <a:bodyPr/>
          <a:lstStyle/>
          <a:p>
            <a:pPr>
              <a:defRPr/>
            </a:pPr>
            <a:fld id="{48DACF16-E0F0-4B7F-BDAB-0ED6A37A383D}" type="slidenum">
              <a:rPr lang="en-US" smtClean="0"/>
              <a:pPr>
                <a:defRPr/>
              </a:pPr>
              <a:t>23</a:t>
            </a:fld>
            <a:endParaRPr lang="en-US"/>
          </a:p>
        </p:txBody>
      </p:sp>
    </p:spTree>
    <p:extLst>
      <p:ext uri="{BB962C8B-B14F-4D97-AF65-F5344CB8AC3E}">
        <p14:creationId xmlns:p14="http://schemas.microsoft.com/office/powerpoint/2010/main" val="2226161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7FC9D-E855-7849-AF79-0B208001BB3C}"/>
              </a:ext>
            </a:extLst>
          </p:cNvPr>
          <p:cNvSpPr>
            <a:spLocks noGrp="1"/>
          </p:cNvSpPr>
          <p:nvPr>
            <p:ph type="title"/>
          </p:nvPr>
        </p:nvSpPr>
        <p:spPr/>
        <p:txBody>
          <a:bodyPr/>
          <a:lstStyle/>
          <a:p>
            <a:r>
              <a:rPr lang="en-US" dirty="0"/>
              <a:t>Objects (2)</a:t>
            </a:r>
          </a:p>
        </p:txBody>
      </p:sp>
      <p:sp>
        <p:nvSpPr>
          <p:cNvPr id="3" name="Content Placeholder 2">
            <a:extLst>
              <a:ext uri="{FF2B5EF4-FFF2-40B4-BE49-F238E27FC236}">
                <a16:creationId xmlns:a16="http://schemas.microsoft.com/office/drawing/2014/main" id="{3FCE3475-7C24-4140-A425-F09557F88FDF}"/>
              </a:ext>
            </a:extLst>
          </p:cNvPr>
          <p:cNvSpPr>
            <a:spLocks noGrp="1"/>
          </p:cNvSpPr>
          <p:nvPr>
            <p:ph idx="1"/>
          </p:nvPr>
        </p:nvSpPr>
        <p:spPr>
          <a:xfrm>
            <a:off x="685800" y="1600200"/>
            <a:ext cx="8001000" cy="4495800"/>
          </a:xfrm>
        </p:spPr>
        <p:txBody>
          <a:bodyPr/>
          <a:lstStyle/>
          <a:p>
            <a:r>
              <a:rPr lang="en-US" dirty="0"/>
              <a:t>You can add properties</a:t>
            </a:r>
          </a:p>
          <a:p>
            <a:pPr marL="914400" lvl="2" indent="0">
              <a:buNone/>
            </a:pPr>
            <a:r>
              <a:rPr lang="en-US" b="1" dirty="0" err="1">
                <a:latin typeface="Courier New" panose="02070309020205020404" pitchFamily="49" charset="0"/>
                <a:cs typeface="Courier New" panose="02070309020205020404" pitchFamily="49" charset="0"/>
              </a:rPr>
              <a:t>character.instrument</a:t>
            </a:r>
            <a:r>
              <a:rPr lang="en-US" b="1" dirty="0">
                <a:latin typeface="Courier New" panose="02070309020205020404" pitchFamily="49" charset="0"/>
                <a:cs typeface="Courier New" panose="02070309020205020404" pitchFamily="49" charset="0"/>
              </a:rPr>
              <a:t> = "horn"</a:t>
            </a:r>
          </a:p>
          <a:p>
            <a:r>
              <a:rPr lang="en-US" dirty="0"/>
              <a:t>Bracket notation can be used to reference properties</a:t>
            </a:r>
          </a:p>
          <a:p>
            <a:pPr marL="914400" lvl="2" indent="0">
              <a:buNone/>
            </a:pPr>
            <a:r>
              <a:rPr lang="en-US" b="1" dirty="0">
                <a:latin typeface="Courier New" panose="02070309020205020404" pitchFamily="49" charset="0"/>
                <a:cs typeface="Courier New" panose="02070309020205020404" pitchFamily="49" charset="0"/>
              </a:rPr>
              <a:t>character["instrument"] = "saxophone"</a:t>
            </a:r>
          </a:p>
          <a:p>
            <a:r>
              <a:rPr lang="en-US" dirty="0"/>
              <a:t>And properties can be deleted</a:t>
            </a:r>
          </a:p>
          <a:p>
            <a:pPr marL="914400" lvl="2" indent="0">
              <a:buNone/>
            </a:pPr>
            <a:r>
              <a:rPr lang="en-US" b="1" dirty="0">
                <a:latin typeface="Courier New" panose="02070309020205020404" pitchFamily="49" charset="0"/>
                <a:cs typeface="Courier New" panose="02070309020205020404" pitchFamily="49" charset="0"/>
              </a:rPr>
              <a:t>delete </a:t>
            </a:r>
            <a:r>
              <a:rPr lang="en-US" b="1" dirty="0" err="1">
                <a:latin typeface="Courier New" panose="02070309020205020404" pitchFamily="49" charset="0"/>
                <a:cs typeface="Courier New" panose="02070309020205020404" pitchFamily="49" charset="0"/>
              </a:rPr>
              <a:t>character.age</a:t>
            </a:r>
            <a:endParaRPr lang="en-US" b="1" dirty="0">
              <a:latin typeface="Courier New" panose="02070309020205020404" pitchFamily="49" charset="0"/>
              <a:cs typeface="Courier New" panose="02070309020205020404" pitchFamily="49" charset="0"/>
            </a:endParaRPr>
          </a:p>
          <a:p>
            <a:r>
              <a:rPr lang="en-US" dirty="0"/>
              <a:t>Property names can be computed</a:t>
            </a:r>
          </a:p>
          <a:p>
            <a:pPr marL="914400" lvl="2" indent="0">
              <a:buNone/>
            </a:pPr>
            <a:r>
              <a:rPr lang="en-US" b="1" dirty="0">
                <a:latin typeface="Courier New" panose="02070309020205020404" pitchFamily="49" charset="0"/>
                <a:cs typeface="Courier New" panose="02070309020205020404" pitchFamily="49" charset="0"/>
              </a:rPr>
              <a:t>what = "instrument"</a:t>
            </a:r>
          </a:p>
          <a:p>
            <a:pPr marL="914400" lvl="2" indent="0">
              <a:buNone/>
            </a:pPr>
            <a:r>
              <a:rPr lang="en-US" b="1" dirty="0">
                <a:latin typeface="Courier New" panose="02070309020205020404" pitchFamily="49" charset="0"/>
                <a:cs typeface="Courier New" panose="02070309020205020404" pitchFamily="49" charset="0"/>
              </a:rPr>
              <a:t>character[what] = "tenor sax"</a:t>
            </a:r>
          </a:p>
          <a:p>
            <a:r>
              <a:rPr lang="en-US" dirty="0"/>
              <a:t>See tutorials or references for more variations</a:t>
            </a:r>
          </a:p>
        </p:txBody>
      </p:sp>
      <p:sp>
        <p:nvSpPr>
          <p:cNvPr id="4" name="Footer Placeholder 3">
            <a:extLst>
              <a:ext uri="{FF2B5EF4-FFF2-40B4-BE49-F238E27FC236}">
                <a16:creationId xmlns:a16="http://schemas.microsoft.com/office/drawing/2014/main" id="{340DF01E-FFDF-D04A-ACB8-22571B9C843E}"/>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693F47BF-3BB3-624C-AF0A-9AFFE0FFB51E}"/>
              </a:ext>
            </a:extLst>
          </p:cNvPr>
          <p:cNvSpPr>
            <a:spLocks noGrp="1"/>
          </p:cNvSpPr>
          <p:nvPr>
            <p:ph type="sldNum" sz="quarter" idx="12"/>
          </p:nvPr>
        </p:nvSpPr>
        <p:spPr/>
        <p:txBody>
          <a:bodyPr/>
          <a:lstStyle/>
          <a:p>
            <a:pPr>
              <a:defRPr/>
            </a:pPr>
            <a:fld id="{48DACF16-E0F0-4B7F-BDAB-0ED6A37A383D}" type="slidenum">
              <a:rPr lang="en-US" smtClean="0"/>
              <a:pPr>
                <a:defRPr/>
              </a:pPr>
              <a:t>24</a:t>
            </a:fld>
            <a:endParaRPr lang="en-US"/>
          </a:p>
        </p:txBody>
      </p:sp>
    </p:spTree>
    <p:extLst>
      <p:ext uri="{BB962C8B-B14F-4D97-AF65-F5344CB8AC3E}">
        <p14:creationId xmlns:p14="http://schemas.microsoft.com/office/powerpoint/2010/main" val="1396905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023C8-B038-844D-9A68-29C7E2E03504}"/>
              </a:ext>
            </a:extLst>
          </p:cNvPr>
          <p:cNvSpPr>
            <a:spLocks noGrp="1"/>
          </p:cNvSpPr>
          <p:nvPr>
            <p:ph type="title"/>
          </p:nvPr>
        </p:nvSpPr>
        <p:spPr/>
        <p:txBody>
          <a:bodyPr/>
          <a:lstStyle/>
          <a:p>
            <a:r>
              <a:rPr lang="en-US" sz="3200" dirty="0"/>
              <a:t>Aside: JSON – JavaScript Object Notation</a:t>
            </a:r>
          </a:p>
        </p:txBody>
      </p:sp>
      <p:sp>
        <p:nvSpPr>
          <p:cNvPr id="3" name="Content Placeholder 2">
            <a:extLst>
              <a:ext uri="{FF2B5EF4-FFF2-40B4-BE49-F238E27FC236}">
                <a16:creationId xmlns:a16="http://schemas.microsoft.com/office/drawing/2014/main" id="{50474320-D9B3-C44E-8532-356793876163}"/>
              </a:ext>
            </a:extLst>
          </p:cNvPr>
          <p:cNvSpPr>
            <a:spLocks noGrp="1"/>
          </p:cNvSpPr>
          <p:nvPr>
            <p:ph idx="1"/>
          </p:nvPr>
        </p:nvSpPr>
        <p:spPr/>
        <p:txBody>
          <a:bodyPr/>
          <a:lstStyle/>
          <a:p>
            <a:r>
              <a:rPr lang="en-US" dirty="0"/>
              <a:t>A lightweight text format for reading and writing object data as text strings (to store in files, transmit on a network, etc.)</a:t>
            </a:r>
          </a:p>
          <a:p>
            <a:r>
              <a:rPr lang="en-US" dirty="0"/>
              <a:t>Basic idea is to encode objects with a syntax very similar to JavaScript object notation.  For our contact:</a:t>
            </a:r>
          </a:p>
          <a:p>
            <a:pPr marL="914400" lvl="2" indent="0">
              <a:buNone/>
            </a:pPr>
            <a:r>
              <a:rPr lang="en-US" b="1" dirty="0">
                <a:latin typeface="Courier New" panose="02070309020205020404" pitchFamily="49" charset="0"/>
                <a:cs typeface="Courier New" panose="02070309020205020404" pitchFamily="49" charset="0"/>
              </a:rPr>
              <a:t>{ "name": "Lisa Simpson", " age": 7,</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"instrument": "saxophone",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"smart": true }</a:t>
            </a:r>
          </a:p>
          <a:p>
            <a:r>
              <a:rPr lang="en-US" dirty="0"/>
              <a:t>JSON libraries can turn JavaScript objects into JSON strings (</a:t>
            </a:r>
            <a:r>
              <a:rPr lang="en-US" dirty="0" err="1"/>
              <a:t>JSON.stringify</a:t>
            </a:r>
            <a:r>
              <a:rPr lang="en-US" dirty="0"/>
              <a:t>) and can parse these strings to turn them back into objects (</a:t>
            </a:r>
            <a:r>
              <a:rPr lang="en-US" dirty="0" err="1"/>
              <a:t>JSON.parse</a:t>
            </a:r>
            <a:r>
              <a:rPr lang="en-US" dirty="0"/>
              <a:t>)</a:t>
            </a:r>
          </a:p>
          <a:p>
            <a:pPr lvl="1"/>
            <a:r>
              <a:rPr lang="en-US" dirty="0"/>
              <a:t>See </a:t>
            </a:r>
            <a:r>
              <a:rPr lang="en-US" dirty="0" err="1"/>
              <a:t>www.json.org</a:t>
            </a:r>
            <a:r>
              <a:rPr lang="en-US" dirty="0"/>
              <a:t> for docs and details </a:t>
            </a:r>
          </a:p>
        </p:txBody>
      </p:sp>
      <p:sp>
        <p:nvSpPr>
          <p:cNvPr id="4" name="Footer Placeholder 3">
            <a:extLst>
              <a:ext uri="{FF2B5EF4-FFF2-40B4-BE49-F238E27FC236}">
                <a16:creationId xmlns:a16="http://schemas.microsoft.com/office/drawing/2014/main" id="{18FA4EBF-85AE-9B45-AE61-A74C2409DDF8}"/>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C05937CC-B699-9E41-9607-FABBD5227BEE}"/>
              </a:ext>
            </a:extLst>
          </p:cNvPr>
          <p:cNvSpPr>
            <a:spLocks noGrp="1"/>
          </p:cNvSpPr>
          <p:nvPr>
            <p:ph type="sldNum" sz="quarter" idx="12"/>
          </p:nvPr>
        </p:nvSpPr>
        <p:spPr/>
        <p:txBody>
          <a:bodyPr/>
          <a:lstStyle/>
          <a:p>
            <a:pPr>
              <a:defRPr/>
            </a:pPr>
            <a:fld id="{48DACF16-E0F0-4B7F-BDAB-0ED6A37A383D}" type="slidenum">
              <a:rPr lang="en-US" smtClean="0"/>
              <a:pPr>
                <a:defRPr/>
              </a:pPr>
              <a:t>25</a:t>
            </a:fld>
            <a:endParaRPr lang="en-US"/>
          </a:p>
        </p:txBody>
      </p:sp>
    </p:spTree>
    <p:extLst>
      <p:ext uri="{BB962C8B-B14F-4D97-AF65-F5344CB8AC3E}">
        <p14:creationId xmlns:p14="http://schemas.microsoft.com/office/powerpoint/2010/main" val="189799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9AA60-8DDF-1249-ADD3-50D8370D3F05}"/>
              </a:ext>
            </a:extLst>
          </p:cNvPr>
          <p:cNvSpPr>
            <a:spLocks noGrp="1"/>
          </p:cNvSpPr>
          <p:nvPr>
            <p:ph type="title"/>
          </p:nvPr>
        </p:nvSpPr>
        <p:spPr/>
        <p:txBody>
          <a:bodyPr/>
          <a:lstStyle/>
          <a:p>
            <a:r>
              <a:rPr lang="en-US" dirty="0"/>
              <a:t>Objects with methods</a:t>
            </a:r>
          </a:p>
        </p:txBody>
      </p:sp>
      <p:sp>
        <p:nvSpPr>
          <p:cNvPr id="3" name="Content Placeholder 2">
            <a:extLst>
              <a:ext uri="{FF2B5EF4-FFF2-40B4-BE49-F238E27FC236}">
                <a16:creationId xmlns:a16="http://schemas.microsoft.com/office/drawing/2014/main" id="{DB0AC4A3-3EAA-274A-902C-6F137D45B8AF}"/>
              </a:ext>
            </a:extLst>
          </p:cNvPr>
          <p:cNvSpPr>
            <a:spLocks noGrp="1"/>
          </p:cNvSpPr>
          <p:nvPr>
            <p:ph idx="1"/>
          </p:nvPr>
        </p:nvSpPr>
        <p:spPr/>
        <p:txBody>
          <a:bodyPr/>
          <a:lstStyle/>
          <a:p>
            <a:r>
              <a:rPr lang="en-US" dirty="0"/>
              <a:t>Properties in a JavaScript object can include methods (functions) – just like in Java</a:t>
            </a:r>
          </a:p>
          <a:p>
            <a:pPr marL="914400" lvl="2" indent="0">
              <a:buNone/>
            </a:pPr>
            <a:r>
              <a:rPr lang="en-US" b="1" dirty="0">
                <a:latin typeface="Courier New" panose="02070309020205020404" pitchFamily="49" charset="0"/>
                <a:cs typeface="Courier New" panose="02070309020205020404" pitchFamily="49" charset="0"/>
              </a:rPr>
              <a:t>let account =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owner: "Gandalf",</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balance: 10000,</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deposit: function(amount)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this.balance</a:t>
            </a:r>
            <a:r>
              <a:rPr lang="en-US" b="1" dirty="0">
                <a:latin typeface="Courier New" panose="02070309020205020404" pitchFamily="49" charset="0"/>
                <a:cs typeface="Courier New" panose="02070309020205020404" pitchFamily="49" charset="0"/>
              </a:rPr>
              <a:t> += amount</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a:t>
            </a:r>
          </a:p>
          <a:p>
            <a:r>
              <a:rPr lang="en-US" dirty="0"/>
              <a:t>We call methods in the expected way:</a:t>
            </a:r>
          </a:p>
          <a:p>
            <a:pPr marL="914400" lvl="2" indent="0">
              <a:buNone/>
            </a:pPr>
            <a:r>
              <a:rPr lang="en-US" b="1" dirty="0" err="1">
                <a:latin typeface="Courier New" panose="02070309020205020404" pitchFamily="49" charset="0"/>
                <a:cs typeface="Courier New" panose="02070309020205020404" pitchFamily="49" charset="0"/>
              </a:rPr>
              <a:t>account.deposit</a:t>
            </a:r>
            <a:r>
              <a:rPr lang="en-US" b="1" dirty="0">
                <a:latin typeface="Courier New" panose="02070309020205020404" pitchFamily="49" charset="0"/>
                <a:cs typeface="Courier New" panose="02070309020205020404" pitchFamily="49" charset="0"/>
              </a:rPr>
              <a:t>(100);</a:t>
            </a:r>
          </a:p>
        </p:txBody>
      </p:sp>
      <p:sp>
        <p:nvSpPr>
          <p:cNvPr id="4" name="Footer Placeholder 3">
            <a:extLst>
              <a:ext uri="{FF2B5EF4-FFF2-40B4-BE49-F238E27FC236}">
                <a16:creationId xmlns:a16="http://schemas.microsoft.com/office/drawing/2014/main" id="{BC8E043D-C62B-5646-8950-72CE641841CA}"/>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79308D22-99D3-0149-A4DB-357696C5E482}"/>
              </a:ext>
            </a:extLst>
          </p:cNvPr>
          <p:cNvSpPr>
            <a:spLocks noGrp="1"/>
          </p:cNvSpPr>
          <p:nvPr>
            <p:ph type="sldNum" sz="quarter" idx="12"/>
          </p:nvPr>
        </p:nvSpPr>
        <p:spPr/>
        <p:txBody>
          <a:bodyPr/>
          <a:lstStyle/>
          <a:p>
            <a:pPr>
              <a:defRPr/>
            </a:pPr>
            <a:fld id="{48DACF16-E0F0-4B7F-BDAB-0ED6A37A383D}" type="slidenum">
              <a:rPr lang="en-US" smtClean="0"/>
              <a:pPr>
                <a:defRPr/>
              </a:pPr>
              <a:t>26</a:t>
            </a:fld>
            <a:endParaRPr lang="en-US"/>
          </a:p>
        </p:txBody>
      </p:sp>
    </p:spTree>
    <p:extLst>
      <p:ext uri="{BB962C8B-B14F-4D97-AF65-F5344CB8AC3E}">
        <p14:creationId xmlns:p14="http://schemas.microsoft.com/office/powerpoint/2010/main" val="330745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9AA60-8DDF-1249-ADD3-50D8370D3F05}"/>
              </a:ext>
            </a:extLst>
          </p:cNvPr>
          <p:cNvSpPr>
            <a:spLocks noGrp="1"/>
          </p:cNvSpPr>
          <p:nvPr>
            <p:ph type="title"/>
          </p:nvPr>
        </p:nvSpPr>
        <p:spPr/>
        <p:txBody>
          <a:bodyPr/>
          <a:lstStyle/>
          <a:p>
            <a:r>
              <a:rPr lang="en-US" dirty="0"/>
              <a:t>Objects with methods</a:t>
            </a:r>
          </a:p>
        </p:txBody>
      </p:sp>
      <p:sp>
        <p:nvSpPr>
          <p:cNvPr id="3" name="Content Placeholder 2">
            <a:extLst>
              <a:ext uri="{FF2B5EF4-FFF2-40B4-BE49-F238E27FC236}">
                <a16:creationId xmlns:a16="http://schemas.microsoft.com/office/drawing/2014/main" id="{DB0AC4A3-3EAA-274A-902C-6F137D45B8AF}"/>
              </a:ext>
            </a:extLst>
          </p:cNvPr>
          <p:cNvSpPr>
            <a:spLocks noGrp="1"/>
          </p:cNvSpPr>
          <p:nvPr>
            <p:ph idx="1"/>
          </p:nvPr>
        </p:nvSpPr>
        <p:spPr/>
        <p:txBody>
          <a:bodyPr>
            <a:normAutofit fontScale="92500" lnSpcReduction="20000"/>
          </a:bodyPr>
          <a:lstStyle/>
          <a:p>
            <a:r>
              <a:rPr lang="en-US" dirty="0"/>
              <a:t>There is a bit of shorthand available.  Instead of</a:t>
            </a:r>
          </a:p>
          <a:p>
            <a:pPr marL="914400" lvl="2" indent="0">
              <a:buNone/>
            </a:pPr>
            <a:r>
              <a:rPr lang="en-US" b="1" dirty="0">
                <a:latin typeface="Courier New" panose="02070309020205020404" pitchFamily="49" charset="0"/>
                <a:cs typeface="Courier New" panose="02070309020205020404" pitchFamily="49" charset="0"/>
              </a:rPr>
              <a:t>let account =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deposit: function(amount)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this.balance</a:t>
            </a:r>
            <a:r>
              <a:rPr lang="en-US" b="1" dirty="0">
                <a:latin typeface="Courier New" panose="02070309020205020404" pitchFamily="49" charset="0"/>
                <a:cs typeface="Courier New" panose="02070309020205020404" pitchFamily="49" charset="0"/>
              </a:rPr>
              <a:t> += amount;</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a:t>
            </a:r>
          </a:p>
          <a:p>
            <a:pPr marL="0" indent="0">
              <a:buNone/>
            </a:pPr>
            <a:r>
              <a:rPr lang="en-US" dirty="0"/>
              <a:t>     we can write</a:t>
            </a:r>
          </a:p>
          <a:p>
            <a:pPr marL="914400" lvl="2" indent="0">
              <a:buNone/>
            </a:pPr>
            <a:r>
              <a:rPr lang="en-US" b="1" dirty="0">
                <a:latin typeface="Courier New" panose="02070309020205020404" pitchFamily="49" charset="0"/>
                <a:cs typeface="Courier New" panose="02070309020205020404" pitchFamily="49" charset="0"/>
              </a:rPr>
              <a:t>let account =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deposit(amount)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this.balance</a:t>
            </a:r>
            <a:r>
              <a:rPr lang="en-US" b="1" dirty="0">
                <a:latin typeface="Courier New" panose="02070309020205020404" pitchFamily="49" charset="0"/>
                <a:cs typeface="Courier New" panose="02070309020205020404" pitchFamily="49" charset="0"/>
              </a:rPr>
              <a:t> += amount</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a:t>
            </a:r>
          </a:p>
          <a:p>
            <a:pPr marL="514350" lvl="1" indent="0">
              <a:buNone/>
            </a:pPr>
            <a:r>
              <a:rPr lang="en-US" dirty="0"/>
              <a:t>but the meaning is exactly the same</a:t>
            </a:r>
          </a:p>
        </p:txBody>
      </p:sp>
      <p:sp>
        <p:nvSpPr>
          <p:cNvPr id="4" name="Footer Placeholder 3">
            <a:extLst>
              <a:ext uri="{FF2B5EF4-FFF2-40B4-BE49-F238E27FC236}">
                <a16:creationId xmlns:a16="http://schemas.microsoft.com/office/drawing/2014/main" id="{BC8E043D-C62B-5646-8950-72CE641841CA}"/>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79308D22-99D3-0149-A4DB-357696C5E482}"/>
              </a:ext>
            </a:extLst>
          </p:cNvPr>
          <p:cNvSpPr>
            <a:spLocks noGrp="1"/>
          </p:cNvSpPr>
          <p:nvPr>
            <p:ph type="sldNum" sz="quarter" idx="12"/>
          </p:nvPr>
        </p:nvSpPr>
        <p:spPr/>
        <p:txBody>
          <a:bodyPr/>
          <a:lstStyle/>
          <a:p>
            <a:pPr>
              <a:defRPr/>
            </a:pPr>
            <a:fld id="{48DACF16-E0F0-4B7F-BDAB-0ED6A37A383D}" type="slidenum">
              <a:rPr lang="en-US" smtClean="0"/>
              <a:pPr>
                <a:defRPr/>
              </a:pPr>
              <a:t>27</a:t>
            </a:fld>
            <a:endParaRPr lang="en-US"/>
          </a:p>
        </p:txBody>
      </p:sp>
    </p:spTree>
    <p:extLst>
      <p:ext uri="{BB962C8B-B14F-4D97-AF65-F5344CB8AC3E}">
        <p14:creationId xmlns:p14="http://schemas.microsoft.com/office/powerpoint/2010/main" val="3839967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255F3-FC03-3B4B-A6BA-D8340AB0B0EA}"/>
              </a:ext>
            </a:extLst>
          </p:cNvPr>
          <p:cNvSpPr>
            <a:spLocks noGrp="1"/>
          </p:cNvSpPr>
          <p:nvPr>
            <p:ph type="title"/>
          </p:nvPr>
        </p:nvSpPr>
        <p:spPr/>
        <p:txBody>
          <a:bodyPr/>
          <a:lstStyle/>
          <a:p>
            <a:r>
              <a:rPr lang="en-US" dirty="0"/>
              <a:t>Creating new objects</a:t>
            </a:r>
          </a:p>
        </p:txBody>
      </p:sp>
      <p:sp>
        <p:nvSpPr>
          <p:cNvPr id="3" name="Content Placeholder 2">
            <a:extLst>
              <a:ext uri="{FF2B5EF4-FFF2-40B4-BE49-F238E27FC236}">
                <a16:creationId xmlns:a16="http://schemas.microsoft.com/office/drawing/2014/main" id="{A09B9CB4-D265-444D-A5CF-920036DBA677}"/>
              </a:ext>
            </a:extLst>
          </p:cNvPr>
          <p:cNvSpPr>
            <a:spLocks noGrp="1"/>
          </p:cNvSpPr>
          <p:nvPr>
            <p:ph idx="1"/>
          </p:nvPr>
        </p:nvSpPr>
        <p:spPr>
          <a:xfrm>
            <a:off x="685800" y="1600200"/>
            <a:ext cx="7772400" cy="4800600"/>
          </a:xfrm>
        </p:spPr>
        <p:txBody>
          <a:bodyPr>
            <a:normAutofit fontScale="92500" lnSpcReduction="20000"/>
          </a:bodyPr>
          <a:lstStyle/>
          <a:p>
            <a:r>
              <a:rPr lang="en-US" dirty="0"/>
              <a:t>JavaScript has an unconventional model: it is an object-oriented language, but there are </a:t>
            </a:r>
            <a:r>
              <a:rPr lang="en-US" i="1" dirty="0">
                <a:solidFill>
                  <a:schemeClr val="accent2"/>
                </a:solidFill>
              </a:rPr>
              <a:t>no classes</a:t>
            </a:r>
            <a:r>
              <a:rPr lang="en-US" dirty="0">
                <a:solidFill>
                  <a:schemeClr val="accent2"/>
                </a:solidFill>
              </a:rPr>
              <a:t>!</a:t>
            </a:r>
          </a:p>
          <a:p>
            <a:pPr lvl="1"/>
            <a:r>
              <a:rPr lang="en-US" dirty="0"/>
              <a:t>But everything* is an object, including functions(!)</a:t>
            </a:r>
          </a:p>
          <a:p>
            <a:pPr marL="1371600" lvl="3" indent="0">
              <a:buNone/>
            </a:pPr>
            <a:r>
              <a:rPr lang="en-US" sz="1500" dirty="0"/>
              <a:t>*modulo some technical details and </a:t>
            </a:r>
            <a:r>
              <a:rPr lang="en-US" sz="1500"/>
              <a:t>primitive types</a:t>
            </a:r>
            <a:endParaRPr lang="en-US" sz="1500" dirty="0"/>
          </a:p>
          <a:p>
            <a:endParaRPr lang="en-US" dirty="0"/>
          </a:p>
          <a:p>
            <a:r>
              <a:rPr lang="en-US" dirty="0"/>
              <a:t>JavaScript’s basic model is that objects are created by functions that return new objects…</a:t>
            </a:r>
          </a:p>
          <a:p>
            <a:pPr lvl="1"/>
            <a:r>
              <a:rPr lang="en-US" dirty="0"/>
              <a:t>All objects are related to some other object by their hidden “prototype” property</a:t>
            </a:r>
          </a:p>
          <a:p>
            <a:pPr lvl="1"/>
            <a:r>
              <a:rPr lang="en-US" dirty="0"/>
              <a:t>When we look for a property in an object, if it is not found locally, we look in its prototype object, and if not found, in that object’s prototype, … until we either find it or hit the top of the chain</a:t>
            </a:r>
          </a:p>
          <a:p>
            <a:pPr lvl="1"/>
            <a:r>
              <a:rPr lang="en-US" dirty="0"/>
              <a:t>So we have something that resembles inheritance but without classes</a:t>
            </a:r>
          </a:p>
          <a:p>
            <a:endParaRPr lang="en-US" dirty="0"/>
          </a:p>
        </p:txBody>
      </p:sp>
      <p:sp>
        <p:nvSpPr>
          <p:cNvPr id="4" name="Footer Placeholder 3">
            <a:extLst>
              <a:ext uri="{FF2B5EF4-FFF2-40B4-BE49-F238E27FC236}">
                <a16:creationId xmlns:a16="http://schemas.microsoft.com/office/drawing/2014/main" id="{3DD8319F-A9F7-A14F-B76E-63C4ABA1F0E9}"/>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FDA05D53-34A9-F342-8A35-43B60336AC9F}"/>
              </a:ext>
            </a:extLst>
          </p:cNvPr>
          <p:cNvSpPr>
            <a:spLocks noGrp="1"/>
          </p:cNvSpPr>
          <p:nvPr>
            <p:ph type="sldNum" sz="quarter" idx="12"/>
          </p:nvPr>
        </p:nvSpPr>
        <p:spPr/>
        <p:txBody>
          <a:bodyPr/>
          <a:lstStyle/>
          <a:p>
            <a:pPr>
              <a:defRPr/>
            </a:pPr>
            <a:fld id="{48DACF16-E0F0-4B7F-BDAB-0ED6A37A383D}" type="slidenum">
              <a:rPr lang="en-US" smtClean="0"/>
              <a:pPr>
                <a:defRPr/>
              </a:pPr>
              <a:t>28</a:t>
            </a:fld>
            <a:endParaRPr lang="en-US"/>
          </a:p>
        </p:txBody>
      </p:sp>
    </p:spTree>
    <p:extLst>
      <p:ext uri="{BB962C8B-B14F-4D97-AF65-F5344CB8AC3E}">
        <p14:creationId xmlns:p14="http://schemas.microsoft.com/office/powerpoint/2010/main" val="180113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E8A97-1EEE-C74B-A560-9360E8524F4A}"/>
              </a:ext>
            </a:extLst>
          </p:cNvPr>
          <p:cNvSpPr>
            <a:spLocks noGrp="1"/>
          </p:cNvSpPr>
          <p:nvPr>
            <p:ph type="title"/>
          </p:nvPr>
        </p:nvSpPr>
        <p:spPr/>
        <p:txBody>
          <a:bodyPr/>
          <a:lstStyle/>
          <a:p>
            <a:r>
              <a:rPr lang="en-US" dirty="0"/>
              <a:t>ES6 Classes</a:t>
            </a:r>
          </a:p>
        </p:txBody>
      </p:sp>
      <p:sp>
        <p:nvSpPr>
          <p:cNvPr id="3" name="Content Placeholder 2">
            <a:extLst>
              <a:ext uri="{FF2B5EF4-FFF2-40B4-BE49-F238E27FC236}">
                <a16:creationId xmlns:a16="http://schemas.microsoft.com/office/drawing/2014/main" id="{945A27E2-2F8C-E14C-94FC-2FE4D741C37B}"/>
              </a:ext>
            </a:extLst>
          </p:cNvPr>
          <p:cNvSpPr>
            <a:spLocks noGrp="1"/>
          </p:cNvSpPr>
          <p:nvPr>
            <p:ph idx="1"/>
          </p:nvPr>
        </p:nvSpPr>
        <p:spPr>
          <a:xfrm>
            <a:off x="685800" y="1600200"/>
            <a:ext cx="7772400" cy="4572000"/>
          </a:xfrm>
        </p:spPr>
        <p:txBody>
          <a:bodyPr>
            <a:normAutofit fontScale="92500" lnSpcReduction="10000"/>
          </a:bodyPr>
          <a:lstStyle/>
          <a:p>
            <a:r>
              <a:rPr lang="en-US" dirty="0"/>
              <a:t>All of this is a bit much, so ES6 added syntax for “classes”</a:t>
            </a:r>
          </a:p>
          <a:p>
            <a:r>
              <a:rPr lang="en-US" b="1" dirty="0">
                <a:latin typeface="Courier New" panose="02070309020205020404" pitchFamily="49" charset="0"/>
                <a:cs typeface="Courier New" panose="02070309020205020404" pitchFamily="49" charset="0"/>
              </a:rPr>
              <a:t>class Account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constructor(owner, balance)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this.owner</a:t>
            </a:r>
            <a:r>
              <a:rPr lang="en-US" b="1" dirty="0">
                <a:latin typeface="Courier New" panose="02070309020205020404" pitchFamily="49" charset="0"/>
                <a:cs typeface="Courier New" panose="02070309020205020404" pitchFamily="49" charset="0"/>
              </a:rPr>
              <a:t> = owner</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this.balance</a:t>
            </a:r>
            <a:r>
              <a:rPr lang="en-US" b="1" dirty="0">
                <a:latin typeface="Courier New" panose="02070309020205020404" pitchFamily="49" charset="0"/>
                <a:cs typeface="Courier New" panose="02070309020205020404" pitchFamily="49" charset="0"/>
              </a:rPr>
              <a:t> = balance</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deposit(amount)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this.balance</a:t>
            </a:r>
            <a:r>
              <a:rPr lang="en-US" b="1" dirty="0">
                <a:latin typeface="Courier New" panose="02070309020205020404" pitchFamily="49" charset="0"/>
                <a:cs typeface="Courier New" panose="02070309020205020404" pitchFamily="49" charset="0"/>
              </a:rPr>
              <a:t> += amount</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a:t>
            </a:r>
          </a:p>
          <a:p>
            <a:r>
              <a:rPr lang="en-US" dirty="0"/>
              <a:t>But underneath there are only objects with prototypes pointing to other objects</a:t>
            </a:r>
          </a:p>
          <a:p>
            <a:pPr lvl="1"/>
            <a:r>
              <a:rPr lang="en-US" dirty="0"/>
              <a:t>We’ll ignore the details – see a good JS reference</a:t>
            </a:r>
          </a:p>
          <a:p>
            <a:endParaRPr lang="en-US" dirty="0"/>
          </a:p>
        </p:txBody>
      </p:sp>
      <p:sp>
        <p:nvSpPr>
          <p:cNvPr id="4" name="Footer Placeholder 3">
            <a:extLst>
              <a:ext uri="{FF2B5EF4-FFF2-40B4-BE49-F238E27FC236}">
                <a16:creationId xmlns:a16="http://schemas.microsoft.com/office/drawing/2014/main" id="{8D78A4CB-F1B3-EC44-87D0-8D01C50DF54C}"/>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0A2852FD-94D5-5A4F-A552-C44214FF785C}"/>
              </a:ext>
            </a:extLst>
          </p:cNvPr>
          <p:cNvSpPr>
            <a:spLocks noGrp="1"/>
          </p:cNvSpPr>
          <p:nvPr>
            <p:ph type="sldNum" sz="quarter" idx="12"/>
          </p:nvPr>
        </p:nvSpPr>
        <p:spPr/>
        <p:txBody>
          <a:bodyPr/>
          <a:lstStyle/>
          <a:p>
            <a:pPr>
              <a:defRPr/>
            </a:pPr>
            <a:fld id="{48DACF16-E0F0-4B7F-BDAB-0ED6A37A383D}" type="slidenum">
              <a:rPr lang="en-US" smtClean="0"/>
              <a:pPr>
                <a:defRPr/>
              </a:pPr>
              <a:t>29</a:t>
            </a:fld>
            <a:endParaRPr lang="en-US"/>
          </a:p>
        </p:txBody>
      </p:sp>
    </p:spTree>
    <p:extLst>
      <p:ext uri="{BB962C8B-B14F-4D97-AF65-F5344CB8AC3E}">
        <p14:creationId xmlns:p14="http://schemas.microsoft.com/office/powerpoint/2010/main" val="2894903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B1E8F-AA90-7440-A7B1-4C8551757FB9}"/>
              </a:ext>
            </a:extLst>
          </p:cNvPr>
          <p:cNvSpPr>
            <a:spLocks noGrp="1"/>
          </p:cNvSpPr>
          <p:nvPr>
            <p:ph type="title"/>
          </p:nvPr>
        </p:nvSpPr>
        <p:spPr/>
        <p:txBody>
          <a:bodyPr/>
          <a:lstStyle/>
          <a:p>
            <a:r>
              <a:rPr lang="en-US" dirty="0"/>
              <a:t>JavaScript – our approach</a:t>
            </a:r>
          </a:p>
        </p:txBody>
      </p:sp>
      <p:sp>
        <p:nvSpPr>
          <p:cNvPr id="3" name="Content Placeholder 2">
            <a:extLst>
              <a:ext uri="{FF2B5EF4-FFF2-40B4-BE49-F238E27FC236}">
                <a16:creationId xmlns:a16="http://schemas.microsoft.com/office/drawing/2014/main" id="{A62B90B1-6B97-9541-9E12-B5BBA1BFA2F0}"/>
              </a:ext>
            </a:extLst>
          </p:cNvPr>
          <p:cNvSpPr>
            <a:spLocks noGrp="1"/>
          </p:cNvSpPr>
          <p:nvPr>
            <p:ph idx="1"/>
          </p:nvPr>
        </p:nvSpPr>
        <p:spPr>
          <a:xfrm>
            <a:off x="685800" y="1600200"/>
            <a:ext cx="7924800" cy="4495800"/>
          </a:xfrm>
        </p:spPr>
        <p:txBody>
          <a:bodyPr>
            <a:normAutofit fontScale="92500"/>
          </a:bodyPr>
          <a:lstStyle/>
          <a:p>
            <a:r>
              <a:rPr lang="en-US" dirty="0"/>
              <a:t>We’re going to learn just enough to display a map, allow users to select endpoints, and draw a path</a:t>
            </a:r>
          </a:p>
          <a:p>
            <a:pPr lvl="1"/>
            <a:r>
              <a:rPr lang="en-US" dirty="0"/>
              <a:t>So we we’ll focus on language basics, particularly key differences between JavaScript and Java</a:t>
            </a:r>
          </a:p>
          <a:p>
            <a:pPr lvl="1"/>
            <a:r>
              <a:rPr lang="en-US" dirty="0"/>
              <a:t>If you’ve already done JavaScript hacking this may be mostly review with (maybe) some new perspective</a:t>
            </a:r>
          </a:p>
          <a:p>
            <a:pPr lvl="2"/>
            <a:r>
              <a:rPr lang="en-US" dirty="0"/>
              <a:t>But also realize our goal isn’t to exhaustively cover everything – don’t have time, so core ideas only</a:t>
            </a:r>
          </a:p>
          <a:p>
            <a:r>
              <a:rPr lang="en-US" dirty="0"/>
              <a:t>Last two assignments this quarter: </a:t>
            </a:r>
          </a:p>
          <a:p>
            <a:pPr lvl="1"/>
            <a:r>
              <a:rPr lang="en-US" dirty="0"/>
              <a:t>HW8 draw dots and lines on an image (using JS/React)</a:t>
            </a:r>
          </a:p>
          <a:p>
            <a:pPr lvl="1"/>
            <a:r>
              <a:rPr lang="en-US" dirty="0"/>
              <a:t>HW9: use HW8 framework as the campus path GUI</a:t>
            </a:r>
          </a:p>
        </p:txBody>
      </p:sp>
      <p:sp>
        <p:nvSpPr>
          <p:cNvPr id="4" name="Footer Placeholder 3">
            <a:extLst>
              <a:ext uri="{FF2B5EF4-FFF2-40B4-BE49-F238E27FC236}">
                <a16:creationId xmlns:a16="http://schemas.microsoft.com/office/drawing/2014/main" id="{4E9AE255-ED1C-A54C-9C10-D0535F0D02D4}"/>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736C2867-E61C-0B45-BBEF-D6911919F91D}"/>
              </a:ext>
            </a:extLst>
          </p:cNvPr>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Tree>
    <p:extLst>
      <p:ext uri="{BB962C8B-B14F-4D97-AF65-F5344CB8AC3E}">
        <p14:creationId xmlns:p14="http://schemas.microsoft.com/office/powerpoint/2010/main" val="8051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ADD35-6E78-8A4D-89CB-C0B04BDB7D82}"/>
              </a:ext>
            </a:extLst>
          </p:cNvPr>
          <p:cNvSpPr>
            <a:spLocks noGrp="1"/>
          </p:cNvSpPr>
          <p:nvPr>
            <p:ph type="title"/>
          </p:nvPr>
        </p:nvSpPr>
        <p:spPr/>
        <p:txBody>
          <a:bodyPr/>
          <a:lstStyle/>
          <a:p>
            <a:r>
              <a:rPr lang="en-US" dirty="0"/>
              <a:t>What’s next?</a:t>
            </a:r>
          </a:p>
        </p:txBody>
      </p:sp>
      <p:sp>
        <p:nvSpPr>
          <p:cNvPr id="3" name="Content Placeholder 2">
            <a:extLst>
              <a:ext uri="{FF2B5EF4-FFF2-40B4-BE49-F238E27FC236}">
                <a16:creationId xmlns:a16="http://schemas.microsoft.com/office/drawing/2014/main" id="{84AC6B01-2062-FC4E-84D0-7B9D1827D4CA}"/>
              </a:ext>
            </a:extLst>
          </p:cNvPr>
          <p:cNvSpPr>
            <a:spLocks noGrp="1"/>
          </p:cNvSpPr>
          <p:nvPr>
            <p:ph idx="1"/>
          </p:nvPr>
        </p:nvSpPr>
        <p:spPr/>
        <p:txBody>
          <a:bodyPr/>
          <a:lstStyle/>
          <a:p>
            <a:endParaRPr lang="en-US" dirty="0"/>
          </a:p>
          <a:p>
            <a:r>
              <a:rPr lang="en-US" dirty="0"/>
              <a:t>How JavaScript code interacts with html elements in a web page</a:t>
            </a:r>
          </a:p>
          <a:p>
            <a:endParaRPr lang="en-US" dirty="0"/>
          </a:p>
          <a:p>
            <a:r>
              <a:rPr lang="en-US" dirty="0"/>
              <a:t>Then some React basics and how to structure a JavaScript application for hw8 and hw9</a:t>
            </a:r>
          </a:p>
          <a:p>
            <a:endParaRPr lang="en-US" dirty="0"/>
          </a:p>
          <a:p>
            <a:r>
              <a:rPr lang="en-US" dirty="0"/>
              <a:t>Don’t miss upcoming lectures </a:t>
            </a:r>
            <a:r>
              <a:rPr lang="en-US"/>
              <a:t>and sections!</a:t>
            </a:r>
            <a:endParaRPr lang="en-US" dirty="0"/>
          </a:p>
        </p:txBody>
      </p:sp>
      <p:sp>
        <p:nvSpPr>
          <p:cNvPr id="4" name="Footer Placeholder 3">
            <a:extLst>
              <a:ext uri="{FF2B5EF4-FFF2-40B4-BE49-F238E27FC236}">
                <a16:creationId xmlns:a16="http://schemas.microsoft.com/office/drawing/2014/main" id="{88E357F2-D5B1-284D-9B9B-127B300EBC1C}"/>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42967B9A-D824-7247-BFF8-6AE45C3A3869}"/>
              </a:ext>
            </a:extLst>
          </p:cNvPr>
          <p:cNvSpPr>
            <a:spLocks noGrp="1"/>
          </p:cNvSpPr>
          <p:nvPr>
            <p:ph type="sldNum" sz="quarter" idx="12"/>
          </p:nvPr>
        </p:nvSpPr>
        <p:spPr/>
        <p:txBody>
          <a:bodyPr/>
          <a:lstStyle/>
          <a:p>
            <a:pPr>
              <a:defRPr/>
            </a:pPr>
            <a:fld id="{48DACF16-E0F0-4B7F-BDAB-0ED6A37A383D}" type="slidenum">
              <a:rPr lang="en-US" smtClean="0"/>
              <a:pPr>
                <a:defRPr/>
              </a:pPr>
              <a:t>30</a:t>
            </a:fld>
            <a:endParaRPr lang="en-US"/>
          </a:p>
        </p:txBody>
      </p:sp>
    </p:spTree>
    <p:extLst>
      <p:ext uri="{BB962C8B-B14F-4D97-AF65-F5344CB8AC3E}">
        <p14:creationId xmlns:p14="http://schemas.microsoft.com/office/powerpoint/2010/main" val="2016031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0563-54DF-2544-B8FC-E8A32FDDCF28}"/>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E9D3875C-7446-9E41-B600-C09F59BC535E}"/>
              </a:ext>
            </a:extLst>
          </p:cNvPr>
          <p:cNvSpPr>
            <a:spLocks noGrp="1"/>
          </p:cNvSpPr>
          <p:nvPr>
            <p:ph idx="1"/>
          </p:nvPr>
        </p:nvSpPr>
        <p:spPr/>
        <p:txBody>
          <a:bodyPr>
            <a:normAutofit lnSpcReduction="10000"/>
          </a:bodyPr>
          <a:lstStyle/>
          <a:p>
            <a:r>
              <a:rPr lang="en-US" dirty="0"/>
              <a:t>Lectures will (try to) point out key things</a:t>
            </a:r>
          </a:p>
          <a:p>
            <a:r>
              <a:rPr lang="en-US" dirty="0"/>
              <a:t>For more: start with Mozilla (MDN) JavaScript tutorial:</a:t>
            </a:r>
          </a:p>
          <a:p>
            <a:pPr lvl="1"/>
            <a:r>
              <a:rPr lang="en-US" sz="2000" dirty="0"/>
              <a:t>https://</a:t>
            </a:r>
            <a:r>
              <a:rPr lang="en-US" sz="2000" dirty="0" err="1"/>
              <a:t>developer.mozilla.org</a:t>
            </a:r>
            <a:r>
              <a:rPr lang="en-US" sz="2000" dirty="0"/>
              <a:t>/</a:t>
            </a:r>
            <a:r>
              <a:rPr lang="en-US" sz="2000" dirty="0" err="1"/>
              <a:t>en</a:t>
            </a:r>
            <a:r>
              <a:rPr lang="en-US" sz="2000" dirty="0"/>
              <a:t>-US/docs/Web/JavaScript</a:t>
            </a:r>
          </a:p>
          <a:p>
            <a:r>
              <a:rPr lang="en-US" dirty="0" err="1"/>
              <a:t>CodeAcademy</a:t>
            </a:r>
            <a:r>
              <a:rPr lang="en-US" dirty="0"/>
              <a:t> has a good, free JavaScript basics course</a:t>
            </a:r>
          </a:p>
          <a:p>
            <a:r>
              <a:rPr lang="en-US" dirty="0"/>
              <a:t>React has its own dialect of JavaScript (JSX) so we’ll selectively use its documentation</a:t>
            </a:r>
          </a:p>
          <a:p>
            <a:r>
              <a:rPr lang="en-US" dirty="0">
                <a:solidFill>
                  <a:schemeClr val="accent6"/>
                </a:solidFill>
              </a:rPr>
              <a:t>Be real careful about web searches</a:t>
            </a:r>
            <a:r>
              <a:rPr lang="en-US" dirty="0"/>
              <a:t> – the JavaScript/ </a:t>
            </a:r>
            <a:r>
              <a:rPr lang="en-US" dirty="0" err="1"/>
              <a:t>webapp</a:t>
            </a:r>
            <a:r>
              <a:rPr lang="en-US" dirty="0"/>
              <a:t> ecosystem has way too many somewhat-to-totally incompatible or current vs. obsolete ways of doing similar things.  Code snippets from the web may lead you </a:t>
            </a:r>
            <a:r>
              <a:rPr lang="en-US" i="1" dirty="0">
                <a:solidFill>
                  <a:srgbClr val="FF0000"/>
                </a:solidFill>
              </a:rPr>
              <a:t>way</a:t>
            </a:r>
            <a:r>
              <a:rPr lang="en-US" dirty="0"/>
              <a:t> off.</a:t>
            </a:r>
          </a:p>
          <a:p>
            <a:pPr lvl="1"/>
            <a:endParaRPr lang="en-US" dirty="0"/>
          </a:p>
        </p:txBody>
      </p:sp>
      <p:sp>
        <p:nvSpPr>
          <p:cNvPr id="4" name="Footer Placeholder 3">
            <a:extLst>
              <a:ext uri="{FF2B5EF4-FFF2-40B4-BE49-F238E27FC236}">
                <a16:creationId xmlns:a16="http://schemas.microsoft.com/office/drawing/2014/main" id="{EC8FEC05-D011-7C44-A1C8-68AAF17FC675}"/>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796C05A7-39DC-B246-9DDE-ECB4C34A0927}"/>
              </a:ext>
            </a:extLst>
          </p:cNvPr>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Tree>
    <p:extLst>
      <p:ext uri="{BB962C8B-B14F-4D97-AF65-F5344CB8AC3E}">
        <p14:creationId xmlns:p14="http://schemas.microsoft.com/office/powerpoint/2010/main" val="105445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5461D-06EE-9948-9660-6AD3AE08EC56}"/>
              </a:ext>
            </a:extLst>
          </p:cNvPr>
          <p:cNvSpPr>
            <a:spLocks noGrp="1"/>
          </p:cNvSpPr>
          <p:nvPr>
            <p:ph type="title"/>
          </p:nvPr>
        </p:nvSpPr>
        <p:spPr/>
        <p:txBody>
          <a:bodyPr/>
          <a:lstStyle/>
          <a:p>
            <a:r>
              <a:rPr lang="en-US" dirty="0"/>
              <a:t>Credits</a:t>
            </a:r>
          </a:p>
        </p:txBody>
      </p:sp>
      <p:sp>
        <p:nvSpPr>
          <p:cNvPr id="3" name="Content Placeholder 2">
            <a:extLst>
              <a:ext uri="{FF2B5EF4-FFF2-40B4-BE49-F238E27FC236}">
                <a16:creationId xmlns:a16="http://schemas.microsoft.com/office/drawing/2014/main" id="{27708A2A-1BEA-AE43-A644-414C54876CCC}"/>
              </a:ext>
            </a:extLst>
          </p:cNvPr>
          <p:cNvSpPr>
            <a:spLocks noGrp="1"/>
          </p:cNvSpPr>
          <p:nvPr>
            <p:ph idx="1"/>
          </p:nvPr>
        </p:nvSpPr>
        <p:spPr/>
        <p:txBody>
          <a:bodyPr>
            <a:normAutofit/>
          </a:bodyPr>
          <a:lstStyle/>
          <a:p>
            <a:r>
              <a:rPr lang="en-US" dirty="0"/>
              <a:t>CSE 331 project due to Andrew </a:t>
            </a:r>
            <a:r>
              <a:rPr lang="en-US" dirty="0" err="1"/>
              <a:t>Gies</a:t>
            </a:r>
            <a:r>
              <a:rPr lang="en-US" dirty="0"/>
              <a:t> and </a:t>
            </a:r>
            <a:r>
              <a:rPr lang="en-US" dirty="0" err="1"/>
              <a:t>Avi</a:t>
            </a:r>
            <a:r>
              <a:rPr lang="en-US" dirty="0"/>
              <a:t> Bhagat</a:t>
            </a:r>
          </a:p>
          <a:p>
            <a:r>
              <a:rPr lang="en-US" dirty="0"/>
              <a:t>Thanks to Lauren Bricker and CSE 154 crew for recent notes (even if you took 154 recently this stuff probably will look different)</a:t>
            </a:r>
          </a:p>
          <a:p>
            <a:r>
              <a:rPr lang="en-US" dirty="0"/>
              <a:t>Other material from Cay </a:t>
            </a:r>
            <a:r>
              <a:rPr lang="en-US" dirty="0" err="1"/>
              <a:t>Horstmann’s</a:t>
            </a:r>
            <a:r>
              <a:rPr lang="en-US" dirty="0"/>
              <a:t> CSE 151 course at San Jose State</a:t>
            </a:r>
          </a:p>
          <a:p>
            <a:r>
              <a:rPr lang="en-US" dirty="0"/>
              <a:t>And from wherever we can find useful things…</a:t>
            </a:r>
          </a:p>
          <a:p>
            <a:endParaRPr lang="en-US" dirty="0"/>
          </a:p>
          <a:p>
            <a:r>
              <a:rPr lang="en-US" dirty="0"/>
              <a:t>Notes: JS = JavaScript.  ECMAScript is the official standard version (we’re using v6/2015) so you’ll also see ES or ES6 etc.</a:t>
            </a:r>
          </a:p>
        </p:txBody>
      </p:sp>
      <p:sp>
        <p:nvSpPr>
          <p:cNvPr id="4" name="Footer Placeholder 3">
            <a:extLst>
              <a:ext uri="{FF2B5EF4-FFF2-40B4-BE49-F238E27FC236}">
                <a16:creationId xmlns:a16="http://schemas.microsoft.com/office/drawing/2014/main" id="{73AFE7E8-CBFF-544B-B3C9-0161272BD449}"/>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F6051782-A8C3-B34D-9E95-5F2716CF1D99}"/>
              </a:ext>
            </a:extLst>
          </p:cNvPr>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Tree>
    <p:extLst>
      <p:ext uri="{BB962C8B-B14F-4D97-AF65-F5344CB8AC3E}">
        <p14:creationId xmlns:p14="http://schemas.microsoft.com/office/powerpoint/2010/main" val="2793328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6B899-388D-1141-ACA4-4D9766F2CF06}"/>
              </a:ext>
            </a:extLst>
          </p:cNvPr>
          <p:cNvSpPr>
            <a:spLocks noGrp="1"/>
          </p:cNvSpPr>
          <p:nvPr>
            <p:ph type="title"/>
          </p:nvPr>
        </p:nvSpPr>
        <p:spPr/>
        <p:txBody>
          <a:bodyPr/>
          <a:lstStyle/>
          <a:p>
            <a:r>
              <a:rPr lang="en-US" dirty="0"/>
              <a:t>A little history</a:t>
            </a:r>
          </a:p>
        </p:txBody>
      </p:sp>
      <p:sp>
        <p:nvSpPr>
          <p:cNvPr id="3" name="Content Placeholder 2">
            <a:extLst>
              <a:ext uri="{FF2B5EF4-FFF2-40B4-BE49-F238E27FC236}">
                <a16:creationId xmlns:a16="http://schemas.microsoft.com/office/drawing/2014/main" id="{17FB127D-BE9A-844A-BD36-991A6B05BEA5}"/>
              </a:ext>
            </a:extLst>
          </p:cNvPr>
          <p:cNvSpPr>
            <a:spLocks noGrp="1"/>
          </p:cNvSpPr>
          <p:nvPr>
            <p:ph sz="half" idx="1"/>
          </p:nvPr>
        </p:nvSpPr>
        <p:spPr>
          <a:xfrm>
            <a:off x="381000" y="1600200"/>
            <a:ext cx="3886200" cy="4495800"/>
          </a:xfrm>
        </p:spPr>
        <p:txBody>
          <a:bodyPr>
            <a:noAutofit/>
          </a:bodyPr>
          <a:lstStyle/>
          <a:p>
            <a:pPr marL="0" indent="0">
              <a:buNone/>
            </a:pPr>
            <a:r>
              <a:rPr lang="en-US" sz="1800" dirty="0"/>
              <a:t>In the beginning was the web page</a:t>
            </a:r>
          </a:p>
          <a:p>
            <a:r>
              <a:rPr lang="en-US" sz="1800" dirty="0"/>
              <a:t>It was displayed in a browser</a:t>
            </a:r>
          </a:p>
          <a:p>
            <a:r>
              <a:rPr lang="en-US" sz="1800" dirty="0"/>
              <a:t>It had links</a:t>
            </a:r>
          </a:p>
          <a:p>
            <a:r>
              <a:rPr lang="en-US" sz="1800" dirty="0"/>
              <a:t>But it was static</a:t>
            </a:r>
          </a:p>
          <a:p>
            <a:r>
              <a:rPr lang="en-US" sz="1800" dirty="0"/>
              <a:t>There was no way to update or compute content dynamically or interact with users</a:t>
            </a:r>
          </a:p>
          <a:p>
            <a:r>
              <a:rPr lang="en-US" sz="1800" dirty="0"/>
              <a:t>Solution: add a scripting language to the browser</a:t>
            </a:r>
          </a:p>
          <a:p>
            <a:pPr lvl="1"/>
            <a:r>
              <a:rPr lang="en-US" sz="1800" dirty="0"/>
              <a:t>Users (page developers) should be able to write code</a:t>
            </a:r>
          </a:p>
          <a:p>
            <a:pPr lvl="1"/>
            <a:r>
              <a:rPr lang="en-US" sz="1800" dirty="0"/>
              <a:t>Code should be able to interact with the browser’s data structures to read / update / modify the page contents</a:t>
            </a:r>
          </a:p>
        </p:txBody>
      </p:sp>
      <p:sp>
        <p:nvSpPr>
          <p:cNvPr id="6" name="Content Placeholder 5">
            <a:extLst>
              <a:ext uri="{FF2B5EF4-FFF2-40B4-BE49-F238E27FC236}">
                <a16:creationId xmlns:a16="http://schemas.microsoft.com/office/drawing/2014/main" id="{22015F7A-6C38-9F42-BB1A-439A07EEAC61}"/>
              </a:ext>
            </a:extLst>
          </p:cNvPr>
          <p:cNvSpPr>
            <a:spLocks noGrp="1"/>
          </p:cNvSpPr>
          <p:nvPr>
            <p:ph sz="half" idx="2"/>
          </p:nvPr>
        </p:nvSpPr>
        <p:spPr>
          <a:xfrm>
            <a:off x="4419600" y="1600200"/>
            <a:ext cx="4495800" cy="4495800"/>
          </a:xfrm>
          <a:ln>
            <a:solidFill>
              <a:schemeClr val="tx1"/>
            </a:solidFill>
          </a:ln>
        </p:spPr>
        <p:txBody>
          <a:bodyPr>
            <a:normAutofit fontScale="47500" lnSpcReduction="20000"/>
          </a:bodyPr>
          <a:lstStyle/>
          <a:p>
            <a:pPr marL="0" indent="0">
              <a:buNone/>
            </a:pPr>
            <a:r>
              <a:rPr lang="en-US" b="1" dirty="0"/>
              <a:t>World Wide Web</a:t>
            </a:r>
          </a:p>
          <a:p>
            <a:pPr marL="0" indent="0">
              <a:buNone/>
            </a:pPr>
            <a:r>
              <a:rPr lang="en-US" dirty="0"/>
              <a:t>The </a:t>
            </a:r>
            <a:r>
              <a:rPr lang="en-US" dirty="0" err="1"/>
              <a:t>WorldWideWeb</a:t>
            </a:r>
            <a:r>
              <a:rPr lang="en-US" dirty="0"/>
              <a:t> (W3) is a wide-area</a:t>
            </a:r>
            <a:r>
              <a:rPr lang="en-US" dirty="0">
                <a:hlinkClick r:id="rId2"/>
              </a:rPr>
              <a:t> hypermedia</a:t>
            </a:r>
            <a:r>
              <a:rPr lang="en-US" dirty="0"/>
              <a:t> information retrieval initiative aiming to give universal access to a large universe of documents.</a:t>
            </a:r>
          </a:p>
          <a:p>
            <a:pPr marL="0" indent="0">
              <a:buNone/>
            </a:pPr>
            <a:r>
              <a:rPr lang="en-US" dirty="0"/>
              <a:t>Everything there is online about W3 is linked directly or indirectly to this document, including an </a:t>
            </a:r>
            <a:r>
              <a:rPr lang="en-US" dirty="0">
                <a:hlinkClick r:id="rId3"/>
              </a:rPr>
              <a:t>executive summary</a:t>
            </a:r>
            <a:r>
              <a:rPr lang="en-US" dirty="0"/>
              <a:t> of the project, </a:t>
            </a:r>
            <a:r>
              <a:rPr lang="en-US" dirty="0">
                <a:hlinkClick r:id="rId4"/>
              </a:rPr>
              <a:t>Mailing lists</a:t>
            </a:r>
            <a:r>
              <a:rPr lang="en-US" dirty="0"/>
              <a:t> , </a:t>
            </a:r>
            <a:r>
              <a:rPr lang="en-US" dirty="0">
                <a:hlinkClick r:id="rId5"/>
              </a:rPr>
              <a:t>Policy</a:t>
            </a:r>
            <a:r>
              <a:rPr lang="en-US" dirty="0"/>
              <a:t> , November's </a:t>
            </a:r>
            <a:r>
              <a:rPr lang="en-US" dirty="0">
                <a:hlinkClick r:id="rId6"/>
              </a:rPr>
              <a:t>W3 news</a:t>
            </a:r>
            <a:r>
              <a:rPr lang="en-US" dirty="0"/>
              <a:t> , </a:t>
            </a:r>
            <a:r>
              <a:rPr lang="en-US" dirty="0">
                <a:hlinkClick r:id="rId7"/>
              </a:rPr>
              <a:t>Frequently Asked Questions</a:t>
            </a:r>
            <a:r>
              <a:rPr lang="en-US" dirty="0"/>
              <a:t> . </a:t>
            </a:r>
          </a:p>
          <a:p>
            <a:pPr marL="0" indent="0">
              <a:buNone/>
            </a:pPr>
            <a:r>
              <a:rPr lang="en-US" dirty="0">
                <a:hlinkClick r:id="rId8"/>
              </a:rPr>
              <a:t>What's out there?</a:t>
            </a:r>
            <a:r>
              <a:rPr lang="en-US" dirty="0"/>
              <a:t> Pointers to the world's online information,</a:t>
            </a:r>
            <a:r>
              <a:rPr lang="en-US" dirty="0">
                <a:hlinkClick r:id="rId9"/>
              </a:rPr>
              <a:t> subjects</a:t>
            </a:r>
            <a:r>
              <a:rPr lang="en-US" dirty="0"/>
              <a:t> , </a:t>
            </a:r>
            <a:r>
              <a:rPr lang="en-US" dirty="0">
                <a:hlinkClick r:id="rId10"/>
              </a:rPr>
              <a:t>W3 servers</a:t>
            </a:r>
            <a:r>
              <a:rPr lang="en-US" dirty="0"/>
              <a:t>, etc. </a:t>
            </a:r>
          </a:p>
          <a:p>
            <a:pPr marL="0" indent="0">
              <a:buNone/>
            </a:pPr>
            <a:r>
              <a:rPr lang="en-US" dirty="0">
                <a:hlinkClick r:id="rId11"/>
              </a:rPr>
              <a:t>Help</a:t>
            </a:r>
            <a:r>
              <a:rPr lang="en-US" dirty="0"/>
              <a:t> on the browser you are using </a:t>
            </a:r>
          </a:p>
          <a:p>
            <a:pPr marL="0" indent="0">
              <a:buNone/>
            </a:pPr>
            <a:r>
              <a:rPr lang="en-US" dirty="0">
                <a:hlinkClick r:id="rId12"/>
              </a:rPr>
              <a:t>Software Products</a:t>
            </a:r>
            <a:r>
              <a:rPr lang="en-US" dirty="0"/>
              <a:t> A list of W3 project components and their current state. (e.g. </a:t>
            </a:r>
            <a:r>
              <a:rPr lang="en-US" dirty="0">
                <a:hlinkClick r:id="rId13"/>
              </a:rPr>
              <a:t>Line Mode</a:t>
            </a:r>
            <a:r>
              <a:rPr lang="en-US" dirty="0"/>
              <a:t> ,X11 </a:t>
            </a:r>
            <a:r>
              <a:rPr lang="en-US" dirty="0">
                <a:hlinkClick r:id="rId14"/>
              </a:rPr>
              <a:t>Viola</a:t>
            </a:r>
            <a:r>
              <a:rPr lang="en-US" dirty="0"/>
              <a:t> , </a:t>
            </a:r>
            <a:r>
              <a:rPr lang="en-US" dirty="0">
                <a:hlinkClick r:id="rId15"/>
              </a:rPr>
              <a:t>NeXTStep</a:t>
            </a:r>
            <a:r>
              <a:rPr lang="en-US" dirty="0"/>
              <a:t> , </a:t>
            </a:r>
            <a:r>
              <a:rPr lang="en-US" dirty="0">
                <a:hlinkClick r:id="rId16"/>
              </a:rPr>
              <a:t>Servers</a:t>
            </a:r>
            <a:r>
              <a:rPr lang="en-US" dirty="0"/>
              <a:t> , </a:t>
            </a:r>
            <a:r>
              <a:rPr lang="en-US" dirty="0">
                <a:hlinkClick r:id="rId17"/>
              </a:rPr>
              <a:t>Tools</a:t>
            </a:r>
            <a:r>
              <a:rPr lang="en-US" dirty="0"/>
              <a:t> ,</a:t>
            </a:r>
            <a:r>
              <a:rPr lang="en-US" dirty="0">
                <a:hlinkClick r:id="rId18"/>
              </a:rPr>
              <a:t> Mail robot</a:t>
            </a:r>
            <a:r>
              <a:rPr lang="en-US" dirty="0"/>
              <a:t> ,</a:t>
            </a:r>
            <a:r>
              <a:rPr lang="en-US" dirty="0">
                <a:hlinkClick r:id="rId19"/>
              </a:rPr>
              <a:t> Library</a:t>
            </a:r>
            <a:r>
              <a:rPr lang="en-US" dirty="0"/>
              <a:t> ) </a:t>
            </a:r>
          </a:p>
          <a:p>
            <a:pPr marL="0" indent="0">
              <a:buNone/>
            </a:pPr>
            <a:r>
              <a:rPr lang="en-US" dirty="0">
                <a:hlinkClick r:id="rId20"/>
              </a:rPr>
              <a:t>Technical</a:t>
            </a:r>
            <a:r>
              <a:rPr lang="en-US" dirty="0"/>
              <a:t> Details of protocols, formats, program internals </a:t>
            </a:r>
            <a:r>
              <a:rPr lang="en-US" dirty="0" err="1"/>
              <a:t>etc</a:t>
            </a:r>
            <a:r>
              <a:rPr lang="en-US" dirty="0"/>
              <a:t> </a:t>
            </a:r>
          </a:p>
          <a:p>
            <a:pPr marL="0" indent="0">
              <a:buNone/>
            </a:pPr>
            <a:r>
              <a:rPr lang="en-US" dirty="0">
                <a:hlinkClick r:id="rId21"/>
              </a:rPr>
              <a:t>Bibliography</a:t>
            </a:r>
            <a:r>
              <a:rPr lang="en-US" dirty="0"/>
              <a:t> Paper documentation on W3 and references. </a:t>
            </a:r>
          </a:p>
          <a:p>
            <a:pPr marL="0" indent="0">
              <a:buNone/>
            </a:pPr>
            <a:r>
              <a:rPr lang="en-US" dirty="0">
                <a:hlinkClick r:id="rId22"/>
              </a:rPr>
              <a:t>People</a:t>
            </a:r>
            <a:r>
              <a:rPr lang="en-US" dirty="0"/>
              <a:t> A list of some people involved in the project. </a:t>
            </a:r>
          </a:p>
          <a:p>
            <a:pPr marL="0" indent="0">
              <a:buNone/>
            </a:pPr>
            <a:r>
              <a:rPr lang="en-US" dirty="0">
                <a:hlinkClick r:id="rId23"/>
              </a:rPr>
              <a:t>History</a:t>
            </a:r>
            <a:r>
              <a:rPr lang="en-US" dirty="0"/>
              <a:t> A summary of the history of the project. </a:t>
            </a:r>
          </a:p>
          <a:p>
            <a:pPr marL="0" indent="0">
              <a:buNone/>
            </a:pPr>
            <a:r>
              <a:rPr lang="en-US" dirty="0">
                <a:hlinkClick r:id="rId24"/>
              </a:rPr>
              <a:t>How can I help</a:t>
            </a:r>
            <a:r>
              <a:rPr lang="en-US" dirty="0"/>
              <a:t> ? If you would like to support the web.. </a:t>
            </a:r>
          </a:p>
          <a:p>
            <a:pPr marL="0" indent="0">
              <a:buNone/>
            </a:pPr>
            <a:r>
              <a:rPr lang="en-US" dirty="0">
                <a:hlinkClick r:id="rId25"/>
              </a:rPr>
              <a:t>Getting code</a:t>
            </a:r>
            <a:r>
              <a:rPr lang="en-US" dirty="0"/>
              <a:t> Getting the code by</a:t>
            </a:r>
            <a:r>
              <a:rPr lang="en-US" dirty="0">
                <a:hlinkClick r:id="rId26"/>
              </a:rPr>
              <a:t> anonymous FTP</a:t>
            </a:r>
            <a:r>
              <a:rPr lang="en-US" dirty="0"/>
              <a:t> , etc. </a:t>
            </a:r>
          </a:p>
        </p:txBody>
      </p:sp>
      <p:sp>
        <p:nvSpPr>
          <p:cNvPr id="4" name="Footer Placeholder 3">
            <a:extLst>
              <a:ext uri="{FF2B5EF4-FFF2-40B4-BE49-F238E27FC236}">
                <a16:creationId xmlns:a16="http://schemas.microsoft.com/office/drawing/2014/main" id="{8D337579-6445-F749-B9AF-6299ECFC463D}"/>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D8C20FD7-DF9C-F64A-96CD-0637452A0A7D}"/>
              </a:ext>
            </a:extLst>
          </p:cNvPr>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Tree>
    <p:extLst>
      <p:ext uri="{BB962C8B-B14F-4D97-AF65-F5344CB8AC3E}">
        <p14:creationId xmlns:p14="http://schemas.microsoft.com/office/powerpoint/2010/main" val="299312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7981-6FAA-D447-B307-C7F79F18A54E}"/>
              </a:ext>
            </a:extLst>
          </p:cNvPr>
          <p:cNvSpPr>
            <a:spLocks noGrp="1"/>
          </p:cNvSpPr>
          <p:nvPr>
            <p:ph type="title"/>
          </p:nvPr>
        </p:nvSpPr>
        <p:spPr/>
        <p:txBody>
          <a:bodyPr/>
          <a:lstStyle/>
          <a:p>
            <a:r>
              <a:rPr lang="en-US" dirty="0"/>
              <a:t>Enter JavaScript</a:t>
            </a:r>
          </a:p>
        </p:txBody>
      </p:sp>
      <p:sp>
        <p:nvSpPr>
          <p:cNvPr id="3" name="Content Placeholder 2">
            <a:extLst>
              <a:ext uri="{FF2B5EF4-FFF2-40B4-BE49-F238E27FC236}">
                <a16:creationId xmlns:a16="http://schemas.microsoft.com/office/drawing/2014/main" id="{D203FC82-3144-DC42-BCE5-9425C7E6C495}"/>
              </a:ext>
            </a:extLst>
          </p:cNvPr>
          <p:cNvSpPr>
            <a:spLocks noGrp="1"/>
          </p:cNvSpPr>
          <p:nvPr>
            <p:ph idx="1"/>
          </p:nvPr>
        </p:nvSpPr>
        <p:spPr/>
        <p:txBody>
          <a:bodyPr>
            <a:normAutofit/>
          </a:bodyPr>
          <a:lstStyle/>
          <a:p>
            <a:r>
              <a:rPr lang="en-US" dirty="0"/>
              <a:t>Created in 1995 by Brenden </a:t>
            </a:r>
            <a:r>
              <a:rPr lang="en-US" dirty="0" err="1"/>
              <a:t>Eich</a:t>
            </a:r>
            <a:r>
              <a:rPr lang="en-US" dirty="0"/>
              <a:t> as a “scripting language” for Mozilla’s browser</a:t>
            </a:r>
          </a:p>
          <a:p>
            <a:pPr lvl="1"/>
            <a:r>
              <a:rPr lang="en-US" dirty="0"/>
              <a:t>Done in 10 days! </a:t>
            </a:r>
          </a:p>
          <a:p>
            <a:r>
              <a:rPr lang="en-US" dirty="0"/>
              <a:t>Used to make web pages interactive:</a:t>
            </a:r>
          </a:p>
          <a:p>
            <a:pPr lvl="1"/>
            <a:r>
              <a:rPr lang="en-US" dirty="0"/>
              <a:t>Dynamic text in HTML</a:t>
            </a:r>
          </a:p>
          <a:p>
            <a:pPr lvl="1"/>
            <a:r>
              <a:rPr lang="en-US" dirty="0"/>
              <a:t>React to events (page load, user clicks)</a:t>
            </a:r>
          </a:p>
          <a:p>
            <a:pPr lvl="1"/>
            <a:r>
              <a:rPr lang="en-US" dirty="0"/>
              <a:t>Discover info about local computer</a:t>
            </a:r>
          </a:p>
          <a:p>
            <a:pPr lvl="1"/>
            <a:r>
              <a:rPr lang="en-US" dirty="0"/>
              <a:t>Do local calculations</a:t>
            </a:r>
          </a:p>
          <a:p>
            <a:r>
              <a:rPr lang="en-US" dirty="0"/>
              <a:t>No relation to Java other than trying to piggyback on all the Java hype at that time</a:t>
            </a:r>
          </a:p>
        </p:txBody>
      </p:sp>
      <p:sp>
        <p:nvSpPr>
          <p:cNvPr id="4" name="Footer Placeholder 3">
            <a:extLst>
              <a:ext uri="{FF2B5EF4-FFF2-40B4-BE49-F238E27FC236}">
                <a16:creationId xmlns:a16="http://schemas.microsoft.com/office/drawing/2014/main" id="{A560492E-75C4-EA42-B906-3D9F892F6F6F}"/>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3CFAED49-E51E-3A48-8DC4-F6207E10C996}"/>
              </a:ext>
            </a:extLst>
          </p:cNvPr>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Tree>
    <p:extLst>
      <p:ext uri="{BB962C8B-B14F-4D97-AF65-F5344CB8AC3E}">
        <p14:creationId xmlns:p14="http://schemas.microsoft.com/office/powerpoint/2010/main" val="427988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02DCB-00C9-BC40-B829-561CF73D8963}"/>
              </a:ext>
            </a:extLst>
          </p:cNvPr>
          <p:cNvSpPr>
            <a:spLocks noGrp="1"/>
          </p:cNvSpPr>
          <p:nvPr>
            <p:ph type="title"/>
          </p:nvPr>
        </p:nvSpPr>
        <p:spPr/>
        <p:txBody>
          <a:bodyPr/>
          <a:lstStyle/>
          <a:p>
            <a:r>
              <a:rPr lang="en-US" dirty="0"/>
              <a:t>Why JavaScript now?</a:t>
            </a:r>
          </a:p>
        </p:txBody>
      </p:sp>
      <p:sp>
        <p:nvSpPr>
          <p:cNvPr id="3" name="Content Placeholder 2">
            <a:extLst>
              <a:ext uri="{FF2B5EF4-FFF2-40B4-BE49-F238E27FC236}">
                <a16:creationId xmlns:a16="http://schemas.microsoft.com/office/drawing/2014/main" id="{94B9B53A-34C7-4246-A097-5AC499F7E48B}"/>
              </a:ext>
            </a:extLst>
          </p:cNvPr>
          <p:cNvSpPr>
            <a:spLocks noGrp="1"/>
          </p:cNvSpPr>
          <p:nvPr>
            <p:ph idx="1"/>
          </p:nvPr>
        </p:nvSpPr>
        <p:spPr>
          <a:xfrm>
            <a:off x="685800" y="1600200"/>
            <a:ext cx="7924800" cy="4953000"/>
          </a:xfrm>
        </p:spPr>
        <p:txBody>
          <a:bodyPr>
            <a:normAutofit/>
          </a:bodyPr>
          <a:lstStyle/>
          <a:p>
            <a:r>
              <a:rPr lang="en-US" sz="2000" dirty="0"/>
              <a:t>JavaScript is a web standard &amp; ships in every browser</a:t>
            </a:r>
          </a:p>
          <a:p>
            <a:pPr lvl="1"/>
            <a:r>
              <a:rPr lang="en-US" sz="2000" dirty="0"/>
              <a:t>But not supported identically by all of them </a:t>
            </a:r>
            <a:r>
              <a:rPr lang="en-US" sz="2000" dirty="0">
                <a:sym typeface="Wingdings" pitchFamily="2" charset="2"/>
              </a:rPr>
              <a:t></a:t>
            </a:r>
            <a:endParaRPr lang="en-US" sz="2000" dirty="0"/>
          </a:p>
          <a:p>
            <a:endParaRPr lang="en-US" sz="2000" dirty="0"/>
          </a:p>
          <a:p>
            <a:r>
              <a:rPr lang="en-US" sz="2000" dirty="0"/>
              <a:t>De facto execution engine for dynamic code on web</a:t>
            </a:r>
          </a:p>
          <a:p>
            <a:endParaRPr lang="en-US" sz="2000" dirty="0"/>
          </a:p>
          <a:p>
            <a:r>
              <a:rPr lang="en-US" sz="2000" dirty="0"/>
              <a:t>We will try to stick to portable, generic stuff</a:t>
            </a:r>
          </a:p>
          <a:p>
            <a:pPr lvl="1"/>
            <a:r>
              <a:rPr lang="en-US" sz="2000" dirty="0"/>
              <a:t>Some of our libraries depend on a fairly recent version of </a:t>
            </a:r>
            <a:r>
              <a:rPr lang="en-US" sz="2000" dirty="0" err="1"/>
              <a:t>Javascript</a:t>
            </a:r>
            <a:r>
              <a:rPr lang="en-US" sz="2000" dirty="0"/>
              <a:t> (“ECMAScript 6”), which is supported on current versions of all major browsers</a:t>
            </a:r>
          </a:p>
          <a:p>
            <a:pPr lvl="1"/>
            <a:r>
              <a:rPr lang="en-US" sz="2000" dirty="0"/>
              <a:t>But for hw8/hw9 we’re only supporting Chrome (at least this time around) to avoid cross-platform grief</a:t>
            </a:r>
          </a:p>
        </p:txBody>
      </p:sp>
      <p:sp>
        <p:nvSpPr>
          <p:cNvPr id="4" name="Footer Placeholder 3">
            <a:extLst>
              <a:ext uri="{FF2B5EF4-FFF2-40B4-BE49-F238E27FC236}">
                <a16:creationId xmlns:a16="http://schemas.microsoft.com/office/drawing/2014/main" id="{0F7622CC-4858-6C42-983C-BE6FFC7022E9}"/>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D97D2D56-29BA-CC44-BD6A-7FE6B115F7C5}"/>
              </a:ext>
            </a:extLst>
          </p:cNvPr>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Tree>
    <p:extLst>
      <p:ext uri="{BB962C8B-B14F-4D97-AF65-F5344CB8AC3E}">
        <p14:creationId xmlns:p14="http://schemas.microsoft.com/office/powerpoint/2010/main" val="179845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24B45-14E7-774C-96CC-18E4F6154343}"/>
              </a:ext>
            </a:extLst>
          </p:cNvPr>
          <p:cNvSpPr>
            <a:spLocks noGrp="1"/>
          </p:cNvSpPr>
          <p:nvPr>
            <p:ph type="title"/>
          </p:nvPr>
        </p:nvSpPr>
        <p:spPr/>
        <p:txBody>
          <a:bodyPr/>
          <a:lstStyle/>
          <a:p>
            <a:r>
              <a:rPr lang="en-US" dirty="0"/>
              <a:t>Our plan…</a:t>
            </a:r>
          </a:p>
        </p:txBody>
      </p:sp>
      <p:sp>
        <p:nvSpPr>
          <p:cNvPr id="3" name="Content Placeholder 2">
            <a:extLst>
              <a:ext uri="{FF2B5EF4-FFF2-40B4-BE49-F238E27FC236}">
                <a16:creationId xmlns:a16="http://schemas.microsoft.com/office/drawing/2014/main" id="{A186378E-8D4C-1F48-A7F6-EE0E1E2941CA}"/>
              </a:ext>
            </a:extLst>
          </p:cNvPr>
          <p:cNvSpPr>
            <a:spLocks noGrp="1"/>
          </p:cNvSpPr>
          <p:nvPr>
            <p:ph idx="1"/>
          </p:nvPr>
        </p:nvSpPr>
        <p:spPr/>
        <p:txBody>
          <a:bodyPr>
            <a:normAutofit fontScale="92500" lnSpcReduction="20000"/>
          </a:bodyPr>
          <a:lstStyle/>
          <a:p>
            <a:r>
              <a:rPr lang="en-US" dirty="0"/>
              <a:t>First, look at basic JavaScript language elements using Chrome as an execution engine</a:t>
            </a:r>
          </a:p>
          <a:p>
            <a:pPr lvl="1"/>
            <a:r>
              <a:rPr lang="en-US" dirty="0"/>
              <a:t>And look at how plain JS interacts with ordinary web pages</a:t>
            </a:r>
          </a:p>
          <a:p>
            <a:r>
              <a:rPr lang="en-US" dirty="0"/>
              <a:t>Then…</a:t>
            </a:r>
          </a:p>
          <a:p>
            <a:pPr lvl="1"/>
            <a:r>
              <a:rPr lang="en-US" dirty="0"/>
              <a:t>The original web model was “pages linked to other pages”, with some computation in individual pages</a:t>
            </a:r>
          </a:p>
          <a:p>
            <a:pPr lvl="1"/>
            <a:r>
              <a:rPr lang="en-US" dirty="0"/>
              <a:t>Modern web apps load a single page that serves as a host for running a full application program</a:t>
            </a:r>
          </a:p>
          <a:p>
            <a:pPr lvl="2"/>
            <a:r>
              <a:rPr lang="en-US" dirty="0"/>
              <a:t>Something </a:t>
            </a:r>
            <a:r>
              <a:rPr lang="en-US" dirty="0" err="1"/>
              <a:t>browsers+JS</a:t>
            </a:r>
            <a:r>
              <a:rPr lang="en-US" dirty="0"/>
              <a:t> were </a:t>
            </a:r>
            <a:r>
              <a:rPr lang="en-US" i="1" dirty="0"/>
              <a:t>never</a:t>
            </a:r>
            <a:r>
              <a:rPr lang="en-US" dirty="0"/>
              <a:t> designed for</a:t>
            </a:r>
          </a:p>
          <a:p>
            <a:r>
              <a:rPr lang="en-US" dirty="0"/>
              <a:t>So…</a:t>
            </a:r>
          </a:p>
          <a:p>
            <a:pPr lvl="1"/>
            <a:r>
              <a:rPr lang="en-US" dirty="0"/>
              <a:t>There are a huge number of web/JS frameworks to make this sort of application feasible</a:t>
            </a:r>
          </a:p>
          <a:p>
            <a:pPr lvl="2"/>
            <a:r>
              <a:rPr lang="en-US" dirty="0"/>
              <a:t>We’ll learn basics of React and use it for our project</a:t>
            </a:r>
          </a:p>
        </p:txBody>
      </p:sp>
      <p:sp>
        <p:nvSpPr>
          <p:cNvPr id="4" name="Footer Placeholder 3">
            <a:extLst>
              <a:ext uri="{FF2B5EF4-FFF2-40B4-BE49-F238E27FC236}">
                <a16:creationId xmlns:a16="http://schemas.microsoft.com/office/drawing/2014/main" id="{3EE318F3-20AE-3E42-A03C-405D4FAD27D5}"/>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13B8778A-B93A-634A-A208-BAB3F751E075}"/>
              </a:ext>
            </a:extLst>
          </p:cNvPr>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Tree>
    <p:extLst>
      <p:ext uri="{BB962C8B-B14F-4D97-AF65-F5344CB8AC3E}">
        <p14:creationId xmlns:p14="http://schemas.microsoft.com/office/powerpoint/2010/main" val="276393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22550</TotalTime>
  <Words>3011</Words>
  <Application>Microsoft Macintosh PowerPoint</Application>
  <PresentationFormat>On-screen Show (4:3)</PresentationFormat>
  <Paragraphs>359</Paragraphs>
  <Slides>30</Slides>
  <Notes>6</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Courier New</vt:lpstr>
      <vt:lpstr>Times New Roman</vt:lpstr>
      <vt:lpstr>simple</vt:lpstr>
      <vt:lpstr>CSE 331 Software Design &amp; Implementation</vt:lpstr>
      <vt:lpstr>Why?</vt:lpstr>
      <vt:lpstr>JavaScript – our approach</vt:lpstr>
      <vt:lpstr>Resources</vt:lpstr>
      <vt:lpstr>Credits</vt:lpstr>
      <vt:lpstr>A little history</vt:lpstr>
      <vt:lpstr>Enter JavaScript</vt:lpstr>
      <vt:lpstr>Why JavaScript now?</vt:lpstr>
      <vt:lpstr>Our plan…</vt:lpstr>
      <vt:lpstr>A first example – embedded JS</vt:lpstr>
      <vt:lpstr>External JS files</vt:lpstr>
      <vt:lpstr>JavaScript console</vt:lpstr>
      <vt:lpstr>Syntax and variables</vt:lpstr>
      <vt:lpstr>Values and types</vt:lpstr>
      <vt:lpstr>Control flow –just like Java</vt:lpstr>
      <vt:lpstr>Boolean type</vt:lpstr>
      <vt:lpstr>Arrays</vt:lpstr>
      <vt:lpstr>Functions (&amp; methods!)</vt:lpstr>
      <vt:lpstr>Remember dynamic typing?</vt:lpstr>
      <vt:lpstr>Functions are values</vt:lpstr>
      <vt:lpstr>Arrow functions</vt:lpstr>
      <vt:lpstr>Functions as parameters</vt:lpstr>
      <vt:lpstr>Objects (1)</vt:lpstr>
      <vt:lpstr>Objects (2)</vt:lpstr>
      <vt:lpstr>Aside: JSON – JavaScript Object Notation</vt:lpstr>
      <vt:lpstr>Objects with methods</vt:lpstr>
      <vt:lpstr>Objects with methods</vt:lpstr>
      <vt:lpstr>Creating new objects</vt:lpstr>
      <vt:lpstr>ES6 Classes</vt:lpstr>
      <vt:lpstr>What’s next?</vt:lpstr>
    </vt:vector>
  </TitlesOfParts>
  <Company>uw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331 Software Design &amp; Implementation</dc:title>
  <dc:creator>Hal Perkins</dc:creator>
  <cp:lastModifiedBy>Hal Perkins</cp:lastModifiedBy>
  <cp:revision>420</cp:revision>
  <cp:lastPrinted>2017-06-16T22:36:22Z</cp:lastPrinted>
  <dcterms:created xsi:type="dcterms:W3CDTF">2012-02-17T18:07:42Z</dcterms:created>
  <dcterms:modified xsi:type="dcterms:W3CDTF">2020-02-24T06:36:39Z</dcterms:modified>
</cp:coreProperties>
</file>