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59" r:id="rId2"/>
    <p:sldId id="361" r:id="rId3"/>
    <p:sldId id="362" r:id="rId4"/>
    <p:sldId id="387" r:id="rId5"/>
    <p:sldId id="388" r:id="rId6"/>
    <p:sldId id="389" r:id="rId7"/>
    <p:sldId id="390" r:id="rId8"/>
    <p:sldId id="391" r:id="rId9"/>
    <p:sldId id="392" r:id="rId10"/>
    <p:sldId id="395" r:id="rId11"/>
    <p:sldId id="397" r:id="rId12"/>
    <p:sldId id="398" r:id="rId13"/>
    <p:sldId id="396" r:id="rId14"/>
    <p:sldId id="393" r:id="rId15"/>
    <p:sldId id="399" r:id="rId16"/>
    <p:sldId id="400" r:id="rId17"/>
    <p:sldId id="394" r:id="rId18"/>
    <p:sldId id="401" r:id="rId19"/>
    <p:sldId id="402" r:id="rId20"/>
    <p:sldId id="403" r:id="rId21"/>
    <p:sldId id="404" r:id="rId22"/>
    <p:sldId id="405" r:id="rId23"/>
    <p:sldId id="406" r:id="rId24"/>
    <p:sldId id="407" r:id="rId25"/>
    <p:sldId id="408" r:id="rId26"/>
  </p:sldIdLst>
  <p:sldSz cx="9144000" cy="6858000" type="screen4x3"/>
  <p:notesSz cx="6934200" cy="9220200"/>
  <p:custDataLst>
    <p:tags r:id="rId2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9900"/>
    <a:srgbClr val="800080"/>
    <a:srgbClr val="FFFF99"/>
    <a:srgbClr val="FFFF00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76" autoAdjust="0"/>
    <p:restoredTop sz="84499" autoAdjust="0"/>
  </p:normalViewPr>
  <p:slideViewPr>
    <p:cSldViewPr>
      <p:cViewPr varScale="1">
        <p:scale>
          <a:sx n="114" d="100"/>
          <a:sy n="114" d="100"/>
        </p:scale>
        <p:origin x="75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-1368"/>
    </p:cViewPr>
  </p:sorterViewPr>
  <p:notesViewPr>
    <p:cSldViewPr>
      <p:cViewPr varScale="1">
        <p:scale>
          <a:sx n="115" d="100"/>
          <a:sy n="115" d="100"/>
        </p:scale>
        <p:origin x="3912" y="216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331 20wi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15-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44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484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96"/>
            <a:ext cx="9122394" cy="84645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252" y="1451063"/>
            <a:ext cx="3834488" cy="2317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4023" y="1451063"/>
            <a:ext cx="3834488" cy="2317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71251" y="3906930"/>
            <a:ext cx="7807259" cy="2317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570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CSE 331</a:t>
            </a:r>
            <a:br>
              <a:rPr lang="en-US" dirty="0"/>
            </a:br>
            <a:r>
              <a:rPr lang="en-US" dirty="0"/>
              <a:t>Software Design &amp; Implementation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7924800" cy="1752600"/>
          </a:xfrm>
        </p:spPr>
        <p:txBody>
          <a:bodyPr/>
          <a:lstStyle/>
          <a:p>
            <a:r>
              <a:rPr lang="en-US" dirty="0"/>
              <a:t>Hal Perkins</a:t>
            </a:r>
          </a:p>
          <a:p>
            <a:r>
              <a:rPr lang="de-DE" dirty="0"/>
              <a:t>Winter 2020</a:t>
            </a:r>
            <a:endParaRPr lang="en-US" dirty="0"/>
          </a:p>
          <a:p>
            <a:r>
              <a:rPr lang="en-US" dirty="0"/>
              <a:t>Callbacks, Events and Listeners/Observers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11C218-E8B2-2C4A-9C5F-D0D80E257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UW CSE 331 Winter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BFEFEE-A839-D848-848F-25A5AB1AF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202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Version 2 MDD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305800" cy="5181600"/>
          </a:xfrm>
          <a:ln/>
        </p:spPr>
        <p:txBody>
          <a:bodyPr>
            <a:normAutofit/>
          </a:bodyPr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	Hmm, more dependencies, but less coupling via the dependencies we had…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1222224" y="4744478"/>
            <a:ext cx="2667000" cy="798096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SpellChecker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5615681" y="4778470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QRemover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3506352" y="3346101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StyledWord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cxnSp>
        <p:nvCxnSpPr>
          <p:cNvPr id="11270" name="AutoShape 6"/>
          <p:cNvCxnSpPr>
            <a:cxnSpLocks noChangeShapeType="1"/>
            <a:stCxn id="11267" idx="0"/>
          </p:cNvCxnSpPr>
          <p:nvPr/>
        </p:nvCxnSpPr>
        <p:spPr bwMode="auto">
          <a:xfrm flipV="1">
            <a:off x="2555724" y="3983043"/>
            <a:ext cx="1869924" cy="7614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11271" name="AutoShape 7"/>
          <p:cNvCxnSpPr>
            <a:cxnSpLocks noChangeShapeType="1"/>
            <a:stCxn id="11268" idx="0"/>
            <a:endCxn id="11269" idx="2"/>
          </p:cNvCxnSpPr>
          <p:nvPr/>
        </p:nvCxnSpPr>
        <p:spPr bwMode="auto">
          <a:xfrm flipH="1" flipV="1">
            <a:off x="4439766" y="3967985"/>
            <a:ext cx="2109329" cy="8104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cxnSp>
        <p:nvCxnSpPr>
          <p:cNvPr id="11" name="AutoShape 6"/>
          <p:cNvCxnSpPr>
            <a:cxnSpLocks noChangeShapeType="1"/>
          </p:cNvCxnSpPr>
          <p:nvPr/>
        </p:nvCxnSpPr>
        <p:spPr bwMode="auto">
          <a:xfrm flipH="1">
            <a:off x="2328889" y="3967985"/>
            <a:ext cx="1749755" cy="8104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14" name="AutoShape 7"/>
          <p:cNvCxnSpPr>
            <a:cxnSpLocks noChangeShapeType="1"/>
          </p:cNvCxnSpPr>
          <p:nvPr/>
        </p:nvCxnSpPr>
        <p:spPr bwMode="auto">
          <a:xfrm>
            <a:off x="4808883" y="3942565"/>
            <a:ext cx="2090313" cy="80191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763971077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V2 uses callbacks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447800"/>
            <a:ext cx="7772400" cy="4495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StyledWord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private void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afterWordChange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if(spellchecker != null)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spellchecker.performSpellcheck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(this);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qremover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null)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qremover.removeQs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(this);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 marL="0" indent="0">
              <a:spcBef>
                <a:spcPts val="0"/>
              </a:spcBef>
              <a:buNone/>
            </a:pPr>
            <a:endParaRPr lang="en-US" sz="1000" dirty="0"/>
          </a:p>
          <a:p>
            <a:r>
              <a:rPr lang="en-US" sz="2000" dirty="0"/>
              <a:t>Why do we pass a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Spellchecker </a:t>
            </a:r>
            <a:r>
              <a:rPr lang="en-US" sz="2000" dirty="0"/>
              <a:t>or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Qremover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/>
              <a:t>to the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StyledWord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/>
              <a:t>constructor?</a:t>
            </a:r>
          </a:p>
          <a:p>
            <a:endParaRPr lang="en-US" sz="1000" dirty="0"/>
          </a:p>
          <a:p>
            <a:r>
              <a:rPr lang="en-US" sz="2000" dirty="0"/>
              <a:t>All the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StyledWord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/>
              <a:t>does with those objects is call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performSpellcheck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(this) </a:t>
            </a:r>
            <a:r>
              <a:rPr lang="en-US" sz="2000" dirty="0"/>
              <a:t>or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removeQs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(this)</a:t>
            </a:r>
          </a:p>
          <a:p>
            <a:endParaRPr lang="en-US" sz="1000" dirty="0"/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performSpellcheck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/>
              <a:t>and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removeQs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/>
              <a:t>are </a:t>
            </a:r>
            <a:r>
              <a:rPr lang="en-US" sz="2000" b="1" i="1" dirty="0">
                <a:solidFill>
                  <a:schemeClr val="accent6"/>
                </a:solidFill>
              </a:rPr>
              <a:t>callbacks</a:t>
            </a:r>
            <a:r>
              <a:rPr lang="en-US" sz="2000" dirty="0"/>
              <a:t> – code passed in for the purpose of being called some time later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73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Callbacks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GB" sz="2000" dirty="0" err="1"/>
              <a:t>Callback</a:t>
            </a:r>
            <a:r>
              <a:rPr lang="en-GB" sz="2000" dirty="0"/>
              <a:t>:  “Code” provided by client to be used by library</a:t>
            </a:r>
          </a:p>
          <a:p>
            <a:pPr marL="742950" lvl="2" indent="-342900"/>
            <a:r>
              <a:rPr lang="en-GB" sz="2000" dirty="0"/>
              <a:t>In Java, pass an object with the “code” in a method</a:t>
            </a:r>
          </a:p>
          <a:p>
            <a:pPr marL="0" lvl="1" indent="0">
              <a:buNone/>
            </a:pPr>
            <a:endParaRPr lang="en-GB" sz="1100" i="1" dirty="0">
              <a:solidFill>
                <a:schemeClr val="accent2"/>
              </a:solidFill>
            </a:endParaRPr>
          </a:p>
          <a:p>
            <a:pPr marL="0" lvl="1" indent="0">
              <a:buNone/>
            </a:pPr>
            <a:r>
              <a:rPr lang="en-GB" sz="2000" i="1" dirty="0">
                <a:solidFill>
                  <a:schemeClr val="accent2"/>
                </a:solidFill>
              </a:rPr>
              <a:t>Synchronous</a:t>
            </a:r>
            <a:r>
              <a:rPr lang="en-GB" sz="2000" dirty="0"/>
              <a:t> </a:t>
            </a:r>
            <a:r>
              <a:rPr lang="en-GB" sz="2000" dirty="0" err="1"/>
              <a:t>callbacks</a:t>
            </a:r>
            <a:r>
              <a:rPr lang="en-GB" sz="2000" dirty="0"/>
              <a:t>:</a:t>
            </a:r>
          </a:p>
          <a:p>
            <a:pPr marL="742950" lvl="2" indent="-342900"/>
            <a:r>
              <a:rPr lang="en-GB" sz="2000" dirty="0"/>
              <a:t>Examples: 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GB" sz="2000" dirty="0"/>
              <a:t> calls its client’s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GB" sz="2000" dirty="0"/>
              <a:t>,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equals</a:t>
            </a:r>
          </a:p>
          <a:p>
            <a:pPr marL="742950" lvl="2" indent="-342900"/>
            <a:r>
              <a:rPr lang="en-GB" sz="2000" dirty="0"/>
              <a:t>Useful when library needs the </a:t>
            </a:r>
            <a:r>
              <a:rPr lang="en-GB" sz="2000" dirty="0" err="1"/>
              <a:t>callback</a:t>
            </a:r>
            <a:r>
              <a:rPr lang="en-GB" sz="2000" dirty="0"/>
              <a:t> result immediately</a:t>
            </a:r>
          </a:p>
          <a:p>
            <a:pPr marL="0" lvl="1" indent="0">
              <a:buNone/>
            </a:pPr>
            <a:endParaRPr lang="en-GB" sz="1100" dirty="0"/>
          </a:p>
          <a:p>
            <a:pPr marL="0" lvl="1" indent="0">
              <a:buNone/>
            </a:pPr>
            <a:r>
              <a:rPr lang="en-GB" sz="2000" i="1" dirty="0">
                <a:solidFill>
                  <a:schemeClr val="accent2"/>
                </a:solidFill>
              </a:rPr>
              <a:t>Asynchronous</a:t>
            </a:r>
            <a:r>
              <a:rPr lang="en-GB" sz="2000" dirty="0"/>
              <a:t> </a:t>
            </a:r>
            <a:r>
              <a:rPr lang="en-GB" sz="2000" dirty="0" err="1"/>
              <a:t>callbacks</a:t>
            </a:r>
            <a:r>
              <a:rPr lang="en-GB" sz="2000" dirty="0"/>
              <a:t>:</a:t>
            </a:r>
          </a:p>
          <a:p>
            <a:pPr marL="742950" lvl="2" indent="-342900"/>
            <a:r>
              <a:rPr lang="en-GB" sz="2000" dirty="0"/>
              <a:t>Examples:  v2-6; GUI listeners (upcoming homework)</a:t>
            </a:r>
          </a:p>
          <a:p>
            <a:pPr marL="742950" lvl="2" indent="-342900"/>
            <a:r>
              <a:rPr lang="en-GB" sz="2000" i="1" dirty="0"/>
              <a:t>Register</a:t>
            </a:r>
            <a:r>
              <a:rPr lang="en-GB" sz="2000" dirty="0"/>
              <a:t> to indicate interest and where to call back</a:t>
            </a:r>
          </a:p>
          <a:p>
            <a:pPr marL="742950" lvl="2" indent="-342900"/>
            <a:r>
              <a:rPr lang="en-GB" sz="2000" dirty="0"/>
              <a:t>Useful when the </a:t>
            </a:r>
            <a:r>
              <a:rPr lang="en-GB" sz="2000" dirty="0" err="1"/>
              <a:t>callback</a:t>
            </a:r>
            <a:r>
              <a:rPr lang="en-GB" sz="2000" dirty="0"/>
              <a:t> should be performed later, when some interesting event occurs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256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v2?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i="1" dirty="0"/>
              <a:t>Cohesion</a:t>
            </a:r>
            <a:r>
              <a:rPr lang="en-US" sz="2000" dirty="0"/>
              <a:t>: Worse: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StyledWord</a:t>
            </a:r>
            <a:r>
              <a:rPr lang="en-US" sz="2000" dirty="0"/>
              <a:t> shouldn’t be directly tracking what needs spell-checking or Q-removal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i="1" dirty="0"/>
              <a:t>Reuse</a:t>
            </a:r>
            <a:r>
              <a:rPr lang="en-US" sz="2000" dirty="0"/>
              <a:t>: Better, but work-in progress</a:t>
            </a:r>
          </a:p>
          <a:p>
            <a:pPr lvl="1"/>
            <a:r>
              <a:rPr lang="en-US" sz="2000" dirty="0"/>
              <a:t>No more forwarding methods</a:t>
            </a:r>
            <a:endParaRPr lang="en-US" sz="2000" i="1" dirty="0"/>
          </a:p>
          <a:p>
            <a:pPr lvl="1"/>
            <a:r>
              <a:rPr lang="en-US" sz="2000" dirty="0"/>
              <a:t>Can spell-check or Q-remove or both</a:t>
            </a:r>
          </a:p>
          <a:p>
            <a:pPr lvl="1"/>
            <a:r>
              <a:rPr lang="en-US" sz="2000" dirty="0"/>
              <a:t>But what if there’s a third (or fourth or…) thing we want to do later when some words change</a:t>
            </a:r>
          </a:p>
          <a:p>
            <a:pPr lvl="1"/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i="1" dirty="0">
                <a:latin typeface="+mj-lt"/>
                <a:cs typeface="Courier New" panose="02070309020205020404" pitchFamily="49" charset="0"/>
              </a:rPr>
              <a:t>Coupling</a:t>
            </a:r>
            <a:r>
              <a:rPr lang="en-US" sz="2000" dirty="0">
                <a:latin typeface="+mj-lt"/>
                <a:cs typeface="Courier New" panose="02070309020205020404" pitchFamily="49" charset="0"/>
              </a:rPr>
              <a:t>: Solved our V1 coupling problem, but made our MDD worse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20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045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key decoupling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StyledWord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/>
              <a:t>depends on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Spellchecker </a:t>
            </a:r>
            <a:r>
              <a:rPr lang="en-US" sz="2000" dirty="0"/>
              <a:t>and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Qremover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/>
              <a:t>in v2, but does </a:t>
            </a:r>
            <a:r>
              <a:rPr lang="en-US" sz="2000" i="1" dirty="0"/>
              <a:t>not </a:t>
            </a:r>
            <a:r>
              <a:rPr lang="en-US" sz="2000" dirty="0"/>
              <a:t>need to know </a:t>
            </a:r>
            <a:r>
              <a:rPr lang="en-US" sz="2000" i="1" dirty="0"/>
              <a:t>anything </a:t>
            </a:r>
            <a:r>
              <a:rPr lang="en-US" sz="2000" dirty="0"/>
              <a:t>about what these classes do</a:t>
            </a:r>
          </a:p>
          <a:p>
            <a:pPr lvl="1"/>
            <a:r>
              <a:rPr lang="en-US" sz="2000" dirty="0"/>
              <a:t>Just needs to call the call-backs when an event occurs (the text changes)</a:t>
            </a:r>
          </a:p>
          <a:p>
            <a:pPr lvl="1"/>
            <a:endParaRPr lang="en-US" sz="2000" dirty="0"/>
          </a:p>
          <a:p>
            <a:r>
              <a:rPr lang="en-US" sz="2000" dirty="0"/>
              <a:t>Weaken the dependency by introducing a much weaker specification in the form of an interface or abstract class</a:t>
            </a:r>
          </a:p>
          <a:p>
            <a:pPr lvl="1"/>
            <a:r>
              <a:rPr lang="en-US" sz="2000" dirty="0"/>
              <a:t>The interface implemented by things that can be </a:t>
            </a:r>
            <a:r>
              <a:rPr lang="en-US" sz="2000" i="1" dirty="0"/>
              <a:t>notified </a:t>
            </a:r>
            <a:r>
              <a:rPr lang="en-US" sz="2000" dirty="0"/>
              <a:t>when the text changes</a:t>
            </a:r>
          </a:p>
          <a:p>
            <a:pPr lvl="1"/>
            <a:endParaRPr lang="en-US" sz="2000" dirty="0"/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interface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WordChangeListener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void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onWordChange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StyledWord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w);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57200" lvl="1" indent="0">
              <a:buNone/>
            </a:pPr>
            <a:r>
              <a:rPr lang="en-US" sz="2000" dirty="0"/>
              <a:t>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997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v3: take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WordChangeListener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StyledWord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private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StringBuffer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text  = new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StringBuffer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private Color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Color("black");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private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WordChangeListener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listener;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StyledWord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WordChangeListener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l) {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listener = l;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private void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afterWordChange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listener.onWordChange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(this);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void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addLetter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 c,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position) {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text.insert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position,c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afterWordChange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776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v3: implement </a:t>
            </a:r>
            <a:r>
              <a:rPr lang="en-US" sz="3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WordChangeListener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Spellchecker implements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WordChangeListener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…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void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onWordChange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StyledWord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word) 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performSpellcheck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(word);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QRemover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implements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WordChangeListener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…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void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onWordChange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StyledWord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word) 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removeQs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(word);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861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better MDD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WordChangeListener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+mj-lt"/>
                <a:cs typeface="Courier New" panose="02070309020205020404" pitchFamily="49" charset="0"/>
              </a:rPr>
              <a:t>is simple and weak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222224" y="4744478"/>
            <a:ext cx="2667000" cy="798096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SpellChecker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5615681" y="4778470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QRemover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3506352" y="3346101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StyledWord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cxnSp>
        <p:nvCxnSpPr>
          <p:cNvPr id="9" name="AutoShape 6"/>
          <p:cNvCxnSpPr>
            <a:cxnSpLocks noChangeShapeType="1"/>
            <a:stCxn id="6" idx="0"/>
          </p:cNvCxnSpPr>
          <p:nvPr/>
        </p:nvCxnSpPr>
        <p:spPr bwMode="auto">
          <a:xfrm flipV="1">
            <a:off x="2555724" y="3983043"/>
            <a:ext cx="1869924" cy="7614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10" name="AutoShape 7"/>
          <p:cNvCxnSpPr>
            <a:cxnSpLocks noChangeShapeType="1"/>
            <a:stCxn id="7" idx="0"/>
            <a:endCxn id="8" idx="2"/>
          </p:cNvCxnSpPr>
          <p:nvPr/>
        </p:nvCxnSpPr>
        <p:spPr bwMode="auto">
          <a:xfrm flipH="1" flipV="1">
            <a:off x="4439766" y="3967985"/>
            <a:ext cx="2109329" cy="8104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11" name="AutoShape 5"/>
          <p:cNvSpPr>
            <a:spLocks noChangeArrowheads="1"/>
          </p:cNvSpPr>
          <p:nvPr/>
        </p:nvSpPr>
        <p:spPr bwMode="auto">
          <a:xfrm>
            <a:off x="3269343" y="2225830"/>
            <a:ext cx="2605314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WordChangeListener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cxnSp>
        <p:nvCxnSpPr>
          <p:cNvPr id="12" name="AutoShape 6"/>
          <p:cNvCxnSpPr>
            <a:cxnSpLocks noChangeShapeType="1"/>
          </p:cNvCxnSpPr>
          <p:nvPr/>
        </p:nvCxnSpPr>
        <p:spPr bwMode="auto">
          <a:xfrm flipV="1">
            <a:off x="4351170" y="2862772"/>
            <a:ext cx="88596" cy="48334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14" name="AutoShape 7"/>
          <p:cNvCxnSpPr>
            <a:cxnSpLocks noChangeShapeType="1"/>
          </p:cNvCxnSpPr>
          <p:nvPr/>
        </p:nvCxnSpPr>
        <p:spPr bwMode="auto">
          <a:xfrm flipH="1" flipV="1">
            <a:off x="5359062" y="2787808"/>
            <a:ext cx="1204151" cy="19566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18" name="AutoShape 7"/>
          <p:cNvCxnSpPr>
            <a:cxnSpLocks noChangeShapeType="1"/>
          </p:cNvCxnSpPr>
          <p:nvPr/>
        </p:nvCxnSpPr>
        <p:spPr bwMode="auto">
          <a:xfrm flipV="1">
            <a:off x="2553350" y="2847714"/>
            <a:ext cx="1009070" cy="18892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5704994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Judging v3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i="1" dirty="0"/>
              <a:t>Cohesion</a:t>
            </a:r>
            <a:r>
              <a:rPr lang="en-US" sz="2000" dirty="0"/>
              <a:t>: Good!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i="1" dirty="0">
                <a:cs typeface="Courier New" panose="02070309020205020404" pitchFamily="49" charset="0"/>
              </a:rPr>
              <a:t>Coupling</a:t>
            </a:r>
            <a:r>
              <a:rPr lang="en-US" sz="2000" dirty="0">
                <a:cs typeface="Courier New" panose="02070309020205020404" pitchFamily="49" charset="0"/>
              </a:rPr>
              <a:t>: Good!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i="1" dirty="0"/>
              <a:t>Reuse</a:t>
            </a:r>
            <a:r>
              <a:rPr lang="en-US" sz="2000" dirty="0"/>
              <a:t>: Better!</a:t>
            </a:r>
          </a:p>
          <a:p>
            <a:pPr lvl="1"/>
            <a:r>
              <a:rPr lang="en-US" sz="2000" dirty="0"/>
              <a:t>Better than v2: Can use </a:t>
            </a:r>
            <a:r>
              <a:rPr lang="en-US" sz="2000" i="1" dirty="0"/>
              <a:t>any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WordChangeListener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2000" dirty="0"/>
              <a:t>- no need for to know what they are </a:t>
            </a:r>
          </a:p>
          <a:p>
            <a:pPr lvl="2"/>
            <a:r>
              <a:rPr lang="en-US" sz="2000" dirty="0"/>
              <a:t>See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ChangeCounter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/>
              <a:t>in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v3.java</a:t>
            </a:r>
            <a:endParaRPr lang="en-US" sz="2000" i="1" dirty="0"/>
          </a:p>
          <a:p>
            <a:pPr lvl="1"/>
            <a:r>
              <a:rPr lang="en-US" sz="2000" dirty="0"/>
              <a:t>Worse than v2: Back to allowing only one listener/callback for any particular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StyledWord</a:t>
            </a:r>
            <a:endParaRPr lang="en-US" sz="2000" dirty="0"/>
          </a:p>
          <a:p>
            <a:pPr lvl="2"/>
            <a:r>
              <a:rPr lang="en-US" sz="2000" dirty="0">
                <a:cs typeface="Courier New" panose="02070309020205020404" pitchFamily="49" charset="0"/>
              </a:rPr>
              <a:t>Hence v4, an “easy fix”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20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8013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v4: allow multiple listeners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495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StyledWord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private List&lt;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WordChangeListener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listeners =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new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WordChangeListener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StyledWord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StyledWord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WordChangeListener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l) {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listeners.add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StyledWord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(Collection&lt;? extends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WordChangeListener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c)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listeners.addAll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private void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afterWordChange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WordChangeListener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listener : listeners)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listener.onWordChange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(this);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20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The limits of scaling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5105400" cy="4648200"/>
          </a:xfrm>
          <a:ln/>
        </p:spPr>
        <p:txBody>
          <a:bodyPr>
            <a:norm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What prevents us from building huge, intricate structures that work perfectly and indefinitely? 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No friction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No gravity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No wear-and-tear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… it’s the difficulty of </a:t>
            </a:r>
            <a:r>
              <a:rPr lang="en-GB" sz="2000" i="1" dirty="0">
                <a:solidFill>
                  <a:schemeClr val="accent2"/>
                </a:solidFill>
              </a:rPr>
              <a:t>understanding</a:t>
            </a:r>
            <a:r>
              <a:rPr lang="en-GB" sz="2000" dirty="0"/>
              <a:t> them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So we split designs into sensible parts and reduce interaction among the parts 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More </a:t>
            </a:r>
            <a:r>
              <a:rPr lang="en-GB" sz="2000" i="1" dirty="0">
                <a:solidFill>
                  <a:schemeClr val="accent2"/>
                </a:solidFill>
              </a:rPr>
              <a:t>cohesion</a:t>
            </a:r>
            <a:r>
              <a:rPr lang="en-GB" sz="2000" dirty="0"/>
              <a:t> within parts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Less </a:t>
            </a:r>
            <a:r>
              <a:rPr lang="en-GB" sz="2000" i="1" dirty="0">
                <a:solidFill>
                  <a:schemeClr val="accent2"/>
                </a:solidFill>
              </a:rPr>
              <a:t>coupling</a:t>
            </a:r>
            <a:r>
              <a:rPr lang="en-GB" sz="2000" dirty="0"/>
              <a:t> across parts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3286" y="1613732"/>
            <a:ext cx="2598578" cy="26948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411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Achievement unlocked: Observer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v4 has all the advantages of v3 and allows any number of listeners</a:t>
            </a:r>
          </a:p>
          <a:p>
            <a:endParaRPr lang="en-US" sz="2000" dirty="0"/>
          </a:p>
          <a:p>
            <a:r>
              <a:rPr lang="en-US" sz="2000" dirty="0"/>
              <a:t>Cohesion: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StyledWord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/>
              <a:t>handles styled text while supporting listeners; each listener does its thing</a:t>
            </a:r>
          </a:p>
          <a:p>
            <a:endParaRPr lang="en-US" sz="2000" dirty="0"/>
          </a:p>
          <a:p>
            <a:r>
              <a:rPr lang="en-US" sz="2000" dirty="0"/>
              <a:t>Coupling: Only via the weakly specified listener interface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This is the </a:t>
            </a:r>
            <a:r>
              <a:rPr lang="en-US" sz="2000" i="1" dirty="0">
                <a:solidFill>
                  <a:schemeClr val="accent6"/>
                </a:solidFill>
              </a:rPr>
              <a:t>observer</a:t>
            </a:r>
            <a:r>
              <a:rPr lang="en-US" sz="2000" i="1" dirty="0"/>
              <a:t> </a:t>
            </a:r>
            <a:r>
              <a:rPr lang="en-US" sz="2000" i="1" dirty="0">
                <a:solidFill>
                  <a:srgbClr val="009900"/>
                </a:solidFill>
              </a:rPr>
              <a:t>pattern</a:t>
            </a:r>
          </a:p>
          <a:p>
            <a:pPr lvl="1"/>
            <a:r>
              <a:rPr lang="en-US" sz="2000" dirty="0"/>
              <a:t>Words can be </a:t>
            </a:r>
            <a:r>
              <a:rPr lang="en-US" sz="2000" i="1" dirty="0">
                <a:solidFill>
                  <a:schemeClr val="accent6"/>
                </a:solidFill>
              </a:rPr>
              <a:t>observed</a:t>
            </a:r>
            <a:r>
              <a:rPr lang="en-US" sz="2000" i="1" dirty="0"/>
              <a:t> </a:t>
            </a:r>
            <a:r>
              <a:rPr lang="en-US" sz="2000" dirty="0"/>
              <a:t>via </a:t>
            </a:r>
            <a:r>
              <a:rPr lang="en-US" sz="2000" i="1" dirty="0">
                <a:solidFill>
                  <a:schemeClr val="accent6"/>
                </a:solidFill>
              </a:rPr>
              <a:t>observers</a:t>
            </a:r>
            <a:r>
              <a:rPr lang="en-US" sz="2000" i="1" dirty="0"/>
              <a:t>/</a:t>
            </a:r>
            <a:r>
              <a:rPr lang="en-US" sz="2000" i="1" dirty="0">
                <a:solidFill>
                  <a:schemeClr val="accent6"/>
                </a:solidFill>
              </a:rPr>
              <a:t>listeners</a:t>
            </a:r>
            <a:r>
              <a:rPr lang="en-US" sz="2000" i="1" dirty="0"/>
              <a:t> </a:t>
            </a:r>
            <a:r>
              <a:rPr lang="en-US" sz="2000" dirty="0"/>
              <a:t>that are </a:t>
            </a:r>
            <a:r>
              <a:rPr lang="en-US" sz="2000" i="1" dirty="0"/>
              <a:t>notified </a:t>
            </a:r>
            <a:r>
              <a:rPr lang="en-US" sz="2000" dirty="0"/>
              <a:t>via </a:t>
            </a:r>
            <a:r>
              <a:rPr lang="en-US" sz="2000" i="1" dirty="0"/>
              <a:t>callbacks </a:t>
            </a:r>
            <a:r>
              <a:rPr lang="en-US" sz="2000" dirty="0"/>
              <a:t>when an </a:t>
            </a:r>
            <a:r>
              <a:rPr lang="en-US" sz="2000" i="1" dirty="0"/>
              <a:t>event </a:t>
            </a:r>
            <a:r>
              <a:rPr lang="en-US" sz="2000" dirty="0"/>
              <a:t>(of interest) occurs</a:t>
            </a:r>
          </a:p>
          <a:p>
            <a:pPr lvl="1"/>
            <a:r>
              <a:rPr lang="en-US" sz="2000" dirty="0">
                <a:solidFill>
                  <a:srgbClr val="009900"/>
                </a:solidFill>
              </a:rPr>
              <a:t>Pattern</a:t>
            </a:r>
            <a:r>
              <a:rPr lang="en-US" sz="2000" dirty="0"/>
              <a:t>: Something used over-and-over in software, worth recognizing when appropriate and using common terms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2014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v5: dynamic addition/deletion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No good reason for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StyledWord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/>
              <a:t>to require the listeners to be fixed at object-creation time</a:t>
            </a:r>
          </a:p>
          <a:p>
            <a:pPr lvl="1"/>
            <a:r>
              <a:rPr lang="en-US" sz="2000" dirty="0"/>
              <a:t>It “doesn’t care” what the listeners are; just responsible for notifying them when the text changes</a:t>
            </a:r>
          </a:p>
          <a:p>
            <a:pPr lvl="1"/>
            <a:endParaRPr lang="en-US" sz="2000" dirty="0"/>
          </a:p>
          <a:p>
            <a:r>
              <a:rPr lang="en-US" sz="2000" dirty="0"/>
              <a:t>Clients may wish to add and/or remove listeners</a:t>
            </a:r>
          </a:p>
          <a:p>
            <a:pPr lvl="1"/>
            <a:r>
              <a:rPr lang="en-US" sz="2000" dirty="0"/>
              <a:t>Example: Change language for spell-checking</a:t>
            </a:r>
          </a:p>
          <a:p>
            <a:pPr lvl="1"/>
            <a:r>
              <a:rPr lang="en-US" sz="2000" dirty="0"/>
              <a:t>Example: Start counting changes at some point</a:t>
            </a:r>
          </a:p>
          <a:p>
            <a:pPr lvl="1"/>
            <a:endParaRPr lang="en-US" sz="2000" dirty="0"/>
          </a:p>
          <a:p>
            <a:r>
              <a:rPr lang="en-US" sz="2000" dirty="0"/>
              <a:t>Version 5 does this and is the common approach </a:t>
            </a:r>
          </a:p>
          <a:p>
            <a:pPr lvl="1"/>
            <a:r>
              <a:rPr lang="en-US" sz="2000" dirty="0" err="1"/>
              <a:t>Mutator</a:t>
            </a:r>
            <a:r>
              <a:rPr lang="en-US" sz="2000" dirty="0"/>
              <a:t> methods that add/remove listeners</a:t>
            </a:r>
          </a:p>
          <a:p>
            <a:pPr lvl="1"/>
            <a:r>
              <a:rPr lang="en-US" sz="2000" dirty="0"/>
              <a:t>More flexible for clients; up to them to use it wisely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8730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v5: final version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StyledWord</a:t>
            </a:r>
            <a:r>
              <a:rPr lang="en-US" sz="34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495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StyledWord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private List&lt;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WordChangeListener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listeners =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new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WordChangeListener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StyledWord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void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addListener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WordChangeListener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listeners.add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void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removeListener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WordChangeListener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listeners.remove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private void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afterWordChange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WordChangeListener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listener : listeners)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listener.onWordChange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(this);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1268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meta-lesson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We could have just showed you v5 and told you to parrot it and recognize it in industry</a:t>
            </a:r>
          </a:p>
          <a:p>
            <a:endParaRPr lang="en-US" sz="2000" dirty="0"/>
          </a:p>
          <a:p>
            <a:r>
              <a:rPr lang="en-US" sz="2000" dirty="0"/>
              <a:t>A powerful idiom refined by decades of wisdom, unlikely to be reinvented this well by a relative novice</a:t>
            </a:r>
          </a:p>
          <a:p>
            <a:endParaRPr lang="en-US" sz="2000" dirty="0"/>
          </a:p>
          <a:p>
            <a:r>
              <a:rPr lang="en-US" sz="2000" dirty="0"/>
              <a:t>But better to </a:t>
            </a:r>
            <a:r>
              <a:rPr lang="en-US" sz="2000" i="1" dirty="0"/>
              <a:t>appreciate its good design </a:t>
            </a:r>
            <a:r>
              <a:rPr lang="en-US" sz="2000" dirty="0"/>
              <a:t>in contrast to earlier versions</a:t>
            </a:r>
          </a:p>
          <a:p>
            <a:pPr lvl="1"/>
            <a:r>
              <a:rPr lang="en-US" sz="2000" dirty="0"/>
              <a:t>And start to develop the ability to judge a design and identify approaches to improve it</a:t>
            </a:r>
          </a:p>
          <a:p>
            <a:pPr lvl="1"/>
            <a:r>
              <a:rPr lang="en-US" sz="2000" dirty="0"/>
              <a:t>And don’t be afraid to redesign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209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 version: v6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Actually, v1-v5 all contain another “classic” design weakness:</a:t>
            </a:r>
          </a:p>
          <a:p>
            <a:pPr lvl="1"/>
            <a:r>
              <a:rPr lang="en-US" sz="2000" i="1" dirty="0"/>
              <a:t>Don’t mix appearance and content</a:t>
            </a:r>
          </a:p>
          <a:p>
            <a:pPr lvl="1"/>
            <a:endParaRPr lang="en-US" sz="2000" i="1" dirty="0"/>
          </a:p>
          <a:p>
            <a:r>
              <a:rPr lang="en-US" sz="2000" dirty="0"/>
              <a:t>This method has poor cohesion, by “hard-wiring” specific colors – or even that coloring is the output – into the actual spell-check method: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performSpellcheck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StyledWord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word) 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dictionary.contains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word.getText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word.setColor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(new Color("black"));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else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word.setColor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(new Color("red"));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067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v6 improves this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Make the spell-checker parameterized over a color-choice</a:t>
            </a:r>
          </a:p>
          <a:p>
            <a:pPr lvl="1"/>
            <a:r>
              <a:rPr lang="en-US" sz="2000" dirty="0"/>
              <a:t>Even better would be an arbitrary text-restyling</a:t>
            </a:r>
          </a:p>
          <a:p>
            <a:pPr lvl="1"/>
            <a:endParaRPr lang="en-US" sz="2000" dirty="0"/>
          </a:p>
          <a:p>
            <a:r>
              <a:rPr lang="en-US" sz="2000" dirty="0"/>
              <a:t>Separate “does it spell-check” from “what to do if it does/doesn’t”</a:t>
            </a:r>
          </a:p>
          <a:p>
            <a:endParaRPr lang="en-US" sz="2000" dirty="0"/>
          </a:p>
          <a:p>
            <a:r>
              <a:rPr lang="en-US" sz="2000" dirty="0"/>
              <a:t>Both lead to better cohesion</a:t>
            </a:r>
          </a:p>
          <a:p>
            <a:endParaRPr lang="en-US" sz="2000" dirty="0"/>
          </a:p>
          <a:p>
            <a:r>
              <a:rPr lang="en-US" sz="2000" dirty="0"/>
              <a:t>See the code</a:t>
            </a:r>
          </a:p>
          <a:p>
            <a:pPr lvl="1"/>
            <a:r>
              <a:rPr lang="en-US" sz="2000" dirty="0"/>
              <a:t>Not directly related to callbacks/events/listeners</a:t>
            </a:r>
          </a:p>
          <a:p>
            <a:pPr lvl="1"/>
            <a:r>
              <a:rPr lang="en-US" sz="2000" dirty="0"/>
              <a:t>But helps show why graphical applications tend to have lots of parameters and levels of abstraction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82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Design exercise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We will extend and modify this example throughout this lecture</a:t>
            </a:r>
          </a:p>
          <a:p>
            <a:pPr lvl="1"/>
            <a:r>
              <a:rPr lang="en-GB" sz="2000" dirty="0"/>
              <a:t>Six versions, each making a point </a:t>
            </a:r>
            <a:r>
              <a:rPr lang="en-GB" sz="2000" dirty="0"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en-GB" sz="2000" dirty="0">
                <a:sym typeface="Wingdings" panose="05000000000000000000" pitchFamily="2" charset="2"/>
              </a:rPr>
              <a:t>Provided code shows </a:t>
            </a:r>
            <a:r>
              <a:rPr lang="en-GB" sz="2000" i="1" dirty="0">
                <a:sym typeface="Wingdings" panose="05000000000000000000" pitchFamily="2" charset="2"/>
              </a:rPr>
              <a:t>skeletal versions that compile</a:t>
            </a:r>
          </a:p>
          <a:p>
            <a:pPr lvl="1"/>
            <a:r>
              <a:rPr lang="en-GB" sz="2000" dirty="0">
                <a:sym typeface="Wingdings" panose="05000000000000000000" pitchFamily="2" charset="2"/>
              </a:rPr>
              <a:t>Slides won’t make sense without the code and vice versa!!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Our application has various </a:t>
            </a:r>
            <a:r>
              <a:rPr lang="en-GB" sz="2000" i="1" dirty="0"/>
              <a:t>styled words</a:t>
            </a:r>
          </a:p>
          <a:p>
            <a:pPr lvl="1"/>
            <a:r>
              <a:rPr lang="en-GB" sz="2000" dirty="0"/>
              <a:t>A mutable word with a </a:t>
            </a:r>
            <a:r>
              <a:rPr lang="en-GB" sz="2000" dirty="0" err="1"/>
              <a:t>color</a:t>
            </a:r>
            <a:r>
              <a:rPr lang="en-GB" sz="2000" dirty="0"/>
              <a:t> (and font, size, weight, …)</a:t>
            </a:r>
          </a:p>
          <a:p>
            <a:pPr lvl="1"/>
            <a:r>
              <a:rPr lang="en-GB" sz="2000" dirty="0"/>
              <a:t>Some styled words are spell-checked against a dictionary</a:t>
            </a:r>
          </a:p>
          <a:p>
            <a:pPr lvl="1"/>
            <a:r>
              <a:rPr lang="en-GB" sz="2000" dirty="0"/>
              <a:t>Some styled words forbid the letter ‘Q’ [toy example </a:t>
            </a:r>
            <a:r>
              <a:rPr lang="en-GB" sz="2000" dirty="0">
                <a:sym typeface="Wingdings" panose="05000000000000000000" pitchFamily="2" charset="2"/>
              </a:rPr>
              <a:t>]</a:t>
            </a:r>
          </a:p>
          <a:p>
            <a:pPr lvl="1"/>
            <a:endParaRPr lang="en-GB" sz="20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GB" sz="2000" dirty="0">
                <a:sym typeface="Wingdings" panose="05000000000000000000" pitchFamily="2" charset="2"/>
              </a:rPr>
              <a:t>Want good coupling, cohesion, and reuse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7866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Available libraries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7983"/>
            <a:ext cx="80010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To set up the example, we assume we have: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/>
              <a:t>1. A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Dictionary</a:t>
            </a:r>
            <a:r>
              <a:rPr lang="en-US" sz="2000" dirty="0"/>
              <a:t> class with a static method providing dictionaries for available languages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Dictionary {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Dictionary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findDictionary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lang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){…}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public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contains(String s){…}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…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dirty="0">
                <a:latin typeface="+mj-lt"/>
                <a:cs typeface="Courier New" panose="02070309020205020404" pitchFamily="49" charset="0"/>
              </a:rPr>
              <a:t>2.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StringBuffer</a:t>
            </a:r>
            <a:r>
              <a:rPr lang="en-US" sz="2000" dirty="0"/>
              <a:t> to hold mutable text (in standard library)</a:t>
            </a:r>
          </a:p>
          <a:p>
            <a:pPr lvl="1"/>
            <a:r>
              <a:rPr lang="en-US" sz="2000" dirty="0"/>
              <a:t>Methods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sz="2000" dirty="0"/>
              <a:t>,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2000" dirty="0"/>
              <a:t>, and much more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/>
              <a:t>3. Classes for all the styling of words</a:t>
            </a:r>
          </a:p>
          <a:p>
            <a:pPr lvl="1"/>
            <a:r>
              <a:rPr lang="en-US" sz="2000" dirty="0"/>
              <a:t>Skeletal code just assumes a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Color</a:t>
            </a:r>
            <a:r>
              <a:rPr lang="en-US" sz="2000" dirty="0"/>
              <a:t> class</a:t>
            </a:r>
          </a:p>
          <a:p>
            <a:pPr lvl="2"/>
            <a:r>
              <a:rPr lang="en-US" sz="2000" dirty="0"/>
              <a:t>E.g.,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new Color("red")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517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direct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Version 1 (see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v1.java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Three new classes: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StyledWord</a:t>
            </a:r>
            <a:r>
              <a:rPr lang="en-US" sz="2000" dirty="0"/>
              <a:t> </a:t>
            </a:r>
          </a:p>
          <a:p>
            <a:pPr lvl="1"/>
            <a:r>
              <a:rPr lang="en-US" sz="2000" dirty="0"/>
              <a:t>Contains a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StringBuffer</a:t>
            </a:r>
            <a:r>
              <a:rPr lang="en-US" sz="2000" dirty="0"/>
              <a:t> and a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Color</a:t>
            </a:r>
            <a:endParaRPr lang="en-US" sz="2000" dirty="0"/>
          </a:p>
          <a:p>
            <a:pPr lvl="1"/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SpellCheckedStyledWord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dirty="0"/>
              <a:t>Contains a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StyledWord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/>
              <a:t>and a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Dictionary</a:t>
            </a:r>
          </a:p>
          <a:p>
            <a:pPr lvl="1"/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NoQsStyledWord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dirty="0"/>
              <a:t>Contains a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StyledWord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20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125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Module dependency diagram (MDD)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305800" cy="5181600"/>
          </a:xfrm>
          <a:ln/>
        </p:spPr>
        <p:txBody>
          <a:bodyPr>
            <a:normAutofit/>
          </a:bodyPr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	An arrow in a module dependency diagram (MDD) indicates “depends on” or “knows about” 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Simplistically: “any name mentioned in the source code”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Not</a:t>
            </a:r>
            <a:r>
              <a:rPr lang="en-GB" sz="2000" dirty="0"/>
              <a:t> just fields, though we emphasize that here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1222224" y="4744478"/>
            <a:ext cx="2667000" cy="798096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SpellCheckedStyledWord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5615681" y="4778470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NoQsStyledWord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3506352" y="3346101"/>
            <a:ext cx="1866828" cy="621884"/>
          </a:xfrm>
          <a:prstGeom prst="roundRect">
            <a:avLst>
              <a:gd name="adj" fmla="val 231"/>
            </a:avLst>
          </a:prstGeom>
          <a:solidFill>
            <a:srgbClr val="E6E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tabLst>
                <a:tab pos="656650" algn="l"/>
                <a:tab pos="1313299" algn="l"/>
              </a:tabLst>
            </a:pPr>
            <a:r>
              <a:rPr lang="en-GB" sz="2000" dirty="0" err="1">
                <a:solidFill>
                  <a:srgbClr val="000000"/>
                </a:solidFill>
                <a:ea typeface="msmincho" charset="0"/>
                <a:cs typeface="msmincho" charset="0"/>
              </a:rPr>
              <a:t>StyledWord</a:t>
            </a:r>
            <a:endParaRPr lang="en-GB" sz="2000" dirty="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  <p:cxnSp>
        <p:nvCxnSpPr>
          <p:cNvPr id="11270" name="AutoShape 6"/>
          <p:cNvCxnSpPr>
            <a:cxnSpLocks noChangeShapeType="1"/>
            <a:stCxn id="11267" idx="0"/>
          </p:cNvCxnSpPr>
          <p:nvPr/>
        </p:nvCxnSpPr>
        <p:spPr bwMode="auto">
          <a:xfrm flipV="1">
            <a:off x="2555724" y="3983043"/>
            <a:ext cx="1869924" cy="7614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cxnSp>
        <p:nvCxnSpPr>
          <p:cNvPr id="11271" name="AutoShape 7"/>
          <p:cNvCxnSpPr>
            <a:cxnSpLocks noChangeShapeType="1"/>
            <a:stCxn id="11268" idx="0"/>
            <a:endCxn id="11269" idx="2"/>
          </p:cNvCxnSpPr>
          <p:nvPr/>
        </p:nvCxnSpPr>
        <p:spPr bwMode="auto">
          <a:xfrm flipH="1" flipV="1">
            <a:off x="4439766" y="3967985"/>
            <a:ext cx="2109329" cy="8104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  <a:effectLst/>
        </p:spPr>
      </p:cxn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31471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v1?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i="1" dirty="0"/>
              <a:t>Cohesion</a:t>
            </a:r>
            <a:r>
              <a:rPr lang="en-US" sz="2000" dirty="0"/>
              <a:t>: Seems fine – each class has 1 purpose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i="1" dirty="0"/>
              <a:t>Reuse</a:t>
            </a:r>
            <a:r>
              <a:rPr lang="en-US" sz="2000" dirty="0"/>
              <a:t>: So-so</a:t>
            </a:r>
          </a:p>
          <a:p>
            <a:pPr lvl="1"/>
            <a:r>
              <a:rPr lang="en-US" sz="2000" dirty="0" err="1"/>
              <a:t>Subclassing</a:t>
            </a:r>
            <a:r>
              <a:rPr lang="en-US" sz="2000" dirty="0"/>
              <a:t> would avoid all those </a:t>
            </a:r>
            <a:r>
              <a:rPr lang="en-US" sz="2000" i="1" dirty="0"/>
              <a:t>forwarding methods</a:t>
            </a:r>
          </a:p>
          <a:p>
            <a:pPr lvl="1"/>
            <a:r>
              <a:rPr lang="en-US" sz="2000" dirty="0"/>
              <a:t>But is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SpellCheckedStyledWord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/>
              <a:t>or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NoQsStyledWord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dirty="0"/>
              <a:t>    a true subtype of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StyledWord</a:t>
            </a:r>
            <a:r>
              <a:rPr lang="en-US" sz="2000" dirty="0"/>
              <a:t> ?</a:t>
            </a:r>
          </a:p>
          <a:p>
            <a:pPr lvl="2"/>
            <a:r>
              <a:rPr lang="en-US" sz="2000" dirty="0"/>
              <a:t>Depends on spec of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StyledWord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/>
              <a:t>(likely not)</a:t>
            </a:r>
          </a:p>
          <a:p>
            <a:pPr lvl="1"/>
            <a:r>
              <a:rPr lang="en-US" sz="2000" dirty="0"/>
              <a:t>Another reuse issue we will return to: No way to spell-check </a:t>
            </a:r>
            <a:r>
              <a:rPr lang="en-US" sz="2000" i="1" dirty="0"/>
              <a:t>and </a:t>
            </a:r>
            <a:r>
              <a:rPr lang="en-US" sz="2000" dirty="0"/>
              <a:t>forbid ‘Q’</a:t>
            </a:r>
          </a:p>
          <a:p>
            <a:pPr lvl="1"/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i="1" dirty="0">
                <a:latin typeface="+mj-lt"/>
                <a:cs typeface="Courier New" panose="02070309020205020404" pitchFamily="49" charset="0"/>
              </a:rPr>
              <a:t>Coupling</a:t>
            </a:r>
            <a:r>
              <a:rPr lang="en-US" sz="2000" dirty="0">
                <a:latin typeface="+mj-lt"/>
                <a:cs typeface="Courier New" panose="02070309020205020404" pitchFamily="49" charset="0"/>
              </a:rPr>
              <a:t>: Problematic…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20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795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“When the text changes”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447800"/>
            <a:ext cx="7772400" cy="4495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class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SpellcheckedStyledWord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private void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performSpellcheck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public void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addLetter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 c,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word.addLetter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c,position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performSpellcheck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SpellCheckedStyledWord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/>
              <a:t>and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NoQsStyledWord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/>
              <a:t>need to know whenever the text changes</a:t>
            </a:r>
          </a:p>
          <a:p>
            <a:pPr lvl="1"/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addLetter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/>
              <a:t>and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deleteLetter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dirty="0"/>
              <a:t>Hopefully no other ones we forgot!</a:t>
            </a:r>
          </a:p>
          <a:p>
            <a:pPr lvl="1"/>
            <a:r>
              <a:rPr lang="en-US" sz="2000" dirty="0"/>
              <a:t>But concept of “text changed” is something we want to leave to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StyledWord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dirty="0"/>
              <a:t>To avoid this coupling, want the “text changed” </a:t>
            </a:r>
            <a:r>
              <a:rPr lang="en-US" sz="2000" b="1" i="1" dirty="0">
                <a:solidFill>
                  <a:schemeClr val="accent6"/>
                </a:solidFill>
              </a:rPr>
              <a:t>event</a:t>
            </a:r>
            <a:r>
              <a:rPr lang="en-US" sz="2000" dirty="0"/>
              <a:t> to be managed by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StyledWord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413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“when the text changes”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Version 2 (see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v2.java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(Not good but a stepping-stone to version 3)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Let’s make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StyledWord</a:t>
            </a:r>
            <a:r>
              <a:rPr lang="en-US" sz="2000" dirty="0"/>
              <a:t> responsible for any necessary spell-checking or Q-removal</a:t>
            </a:r>
          </a:p>
          <a:p>
            <a:pPr lvl="1"/>
            <a:r>
              <a:rPr lang="en-US" sz="2000" dirty="0"/>
              <a:t>A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StyledWord</a:t>
            </a:r>
            <a:r>
              <a:rPr lang="en-US" sz="2000" dirty="0" err="1"/>
              <a:t>’s</a:t>
            </a:r>
            <a:r>
              <a:rPr lang="en-US" sz="2000" dirty="0"/>
              <a:t> state now includes:</a:t>
            </a:r>
          </a:p>
          <a:p>
            <a:pPr lvl="2"/>
            <a:r>
              <a:rPr lang="en-US" sz="2000" dirty="0"/>
              <a:t>A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Spellchecker </a:t>
            </a:r>
            <a:r>
              <a:rPr lang="en-US" sz="2000" dirty="0"/>
              <a:t>if there is one</a:t>
            </a:r>
          </a:p>
          <a:p>
            <a:pPr lvl="2"/>
            <a:r>
              <a:rPr lang="en-US" sz="2000" dirty="0"/>
              <a:t>A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QRemover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/>
              <a:t>if there is one</a:t>
            </a:r>
          </a:p>
          <a:p>
            <a:pPr lvl="1"/>
            <a:r>
              <a:rPr lang="en-US" sz="2000" dirty="0"/>
              <a:t>When the word changes, pass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this </a:t>
            </a:r>
            <a:r>
              <a:rPr lang="en-US" sz="2000" dirty="0"/>
              <a:t>to the spell-checker and/or Q-remover</a:t>
            </a:r>
          </a:p>
          <a:p>
            <a:pPr lvl="1"/>
            <a:endParaRPr lang="en-US" sz="2000" dirty="0"/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20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195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22895</TotalTime>
  <Words>1879</Words>
  <Application>Microsoft Macintosh PowerPoint</Application>
  <PresentationFormat>On-screen Show (4:3)</PresentationFormat>
  <Paragraphs>349</Paragraphs>
  <Slides>25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Courier New</vt:lpstr>
      <vt:lpstr>Times New Roman</vt:lpstr>
      <vt:lpstr>simple</vt:lpstr>
      <vt:lpstr>CSE 331 Software Design &amp; Implementation</vt:lpstr>
      <vt:lpstr>The limits of scaling</vt:lpstr>
      <vt:lpstr>Design exercise</vt:lpstr>
      <vt:lpstr>Available libraries</vt:lpstr>
      <vt:lpstr>A direct approach</vt:lpstr>
      <vt:lpstr>Module dependency diagram (MDD)</vt:lpstr>
      <vt:lpstr>What’s wrong with v1?</vt:lpstr>
      <vt:lpstr>“When the text changes”</vt:lpstr>
      <vt:lpstr>Moving “when the text changes”</vt:lpstr>
      <vt:lpstr>Version 2 MDD</vt:lpstr>
      <vt:lpstr>V2 uses callbacks</vt:lpstr>
      <vt:lpstr>Callbacks</vt:lpstr>
      <vt:lpstr>What’s wrong with v2?</vt:lpstr>
      <vt:lpstr>The key decoupling insight</vt:lpstr>
      <vt:lpstr>v3: take a WordChangeListener</vt:lpstr>
      <vt:lpstr>v3: implement WordChangeListener</vt:lpstr>
      <vt:lpstr>A better MDD</vt:lpstr>
      <vt:lpstr>Judging v3</vt:lpstr>
      <vt:lpstr>v4: allow multiple listeners</vt:lpstr>
      <vt:lpstr>Achievement unlocked: Observer Pattern</vt:lpstr>
      <vt:lpstr>v5: dynamic addition/deletion</vt:lpstr>
      <vt:lpstr>v5: final version of StyledWord </vt:lpstr>
      <vt:lpstr>A meta-lesson</vt:lpstr>
      <vt:lpstr>Bonus version: v6</vt:lpstr>
      <vt:lpstr>v6 improves this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331: Software Design And Implementation</dc:title>
  <dc:creator>Hal Perkins</dc:creator>
  <cp:lastModifiedBy>Hal Perkins</cp:lastModifiedBy>
  <cp:revision>308</cp:revision>
  <cp:lastPrinted>2020-02-21T05:47:10Z</cp:lastPrinted>
  <dcterms:created xsi:type="dcterms:W3CDTF">2012-02-17T18:07:42Z</dcterms:created>
  <dcterms:modified xsi:type="dcterms:W3CDTF">2020-02-21T05:47:21Z</dcterms:modified>
</cp:coreProperties>
</file>