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359" r:id="rId2"/>
    <p:sldId id="360" r:id="rId3"/>
    <p:sldId id="361" r:id="rId4"/>
    <p:sldId id="399" r:id="rId5"/>
    <p:sldId id="362" r:id="rId6"/>
    <p:sldId id="364" r:id="rId7"/>
    <p:sldId id="365" r:id="rId8"/>
    <p:sldId id="366" r:id="rId9"/>
    <p:sldId id="367" r:id="rId10"/>
    <p:sldId id="400" r:id="rId11"/>
    <p:sldId id="369" r:id="rId12"/>
    <p:sldId id="368" r:id="rId13"/>
    <p:sldId id="402" r:id="rId14"/>
    <p:sldId id="370" r:id="rId15"/>
    <p:sldId id="404" r:id="rId16"/>
    <p:sldId id="405" r:id="rId17"/>
    <p:sldId id="407" r:id="rId18"/>
    <p:sldId id="373" r:id="rId19"/>
    <p:sldId id="408" r:id="rId20"/>
    <p:sldId id="376" r:id="rId21"/>
    <p:sldId id="377" r:id="rId22"/>
    <p:sldId id="447" r:id="rId23"/>
    <p:sldId id="409" r:id="rId24"/>
    <p:sldId id="412" r:id="rId25"/>
    <p:sldId id="413" r:id="rId26"/>
    <p:sldId id="414" r:id="rId27"/>
    <p:sldId id="415" r:id="rId28"/>
    <p:sldId id="416" r:id="rId29"/>
    <p:sldId id="417" r:id="rId30"/>
    <p:sldId id="422" r:id="rId31"/>
    <p:sldId id="423" r:id="rId32"/>
    <p:sldId id="424" r:id="rId33"/>
    <p:sldId id="425" r:id="rId34"/>
    <p:sldId id="421" r:id="rId35"/>
    <p:sldId id="426" r:id="rId36"/>
    <p:sldId id="427" r:id="rId37"/>
    <p:sldId id="428" r:id="rId38"/>
    <p:sldId id="430" r:id="rId39"/>
    <p:sldId id="446" r:id="rId40"/>
    <p:sldId id="429" r:id="rId41"/>
    <p:sldId id="380" r:id="rId42"/>
    <p:sldId id="381" r:id="rId43"/>
    <p:sldId id="419" r:id="rId44"/>
    <p:sldId id="433" r:id="rId45"/>
    <p:sldId id="420" r:id="rId46"/>
    <p:sldId id="434" r:id="rId47"/>
    <p:sldId id="435" r:id="rId48"/>
    <p:sldId id="436" r:id="rId49"/>
    <p:sldId id="437" r:id="rId50"/>
    <p:sldId id="438" r:id="rId51"/>
    <p:sldId id="439" r:id="rId52"/>
    <p:sldId id="384" r:id="rId53"/>
    <p:sldId id="385" r:id="rId54"/>
    <p:sldId id="386" r:id="rId55"/>
    <p:sldId id="387" r:id="rId56"/>
    <p:sldId id="441" r:id="rId57"/>
    <p:sldId id="442" r:id="rId58"/>
    <p:sldId id="443" r:id="rId59"/>
    <p:sldId id="445" r:id="rId60"/>
    <p:sldId id="444" r:id="rId61"/>
    <p:sldId id="390" r:id="rId62"/>
  </p:sldIdLst>
  <p:sldSz cx="9144000" cy="6858000" type="screen4x3"/>
  <p:notesSz cx="6934200" cy="9220200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63" autoAdjust="0"/>
    <p:restoredTop sz="93324" autoAdjust="0"/>
  </p:normalViewPr>
  <p:slideViewPr>
    <p:cSldViewPr>
      <p:cViewPr varScale="1">
        <p:scale>
          <a:sx n="119" d="100"/>
          <a:sy n="119" d="100"/>
        </p:scale>
        <p:origin x="2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312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TypeErasure.java</a:t>
            </a:r>
            <a:r>
              <a:rPr lang="en-US" dirty="0"/>
              <a:t>: comments at the beginning of the code explain what to show.  Helps clarify the difference between source code and compiled code (i.e., the runnable program is </a:t>
            </a:r>
            <a:r>
              <a:rPr lang="en-US" i="1" dirty="0"/>
              <a:t>not</a:t>
            </a:r>
            <a:r>
              <a:rPr lang="en-US" i="0" dirty="0"/>
              <a:t> the thing in the editor window), and then can look at bytecode to see that type info does not exist in compiled code.  (Don’t get hung up on bytecode details – just point out the lack of type parameter info.)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7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1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 we care?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Generics (Polymorphism)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50A47-B56E-B448-B0CA-E57BAE4D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F942F-C801-E843-B171-4407ABDA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definition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Type1,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...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Name&lt;Type1,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+mj-lt"/>
                <a:cs typeface="Courier New" pitchFamily="49" charset="0"/>
              </a:rPr>
              <a:t>Compile-time error if type is not a subtype of the upper bound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Convention: </a:t>
            </a:r>
            <a:r>
              <a:rPr lang="en-US" sz="2000" i="1" dirty="0">
                <a:latin typeface="+mj-lt"/>
                <a:cs typeface="Courier New" pitchFamily="49" charset="0"/>
              </a:rPr>
              <a:t>every type T is a subtype of itself</a:t>
            </a:r>
            <a:endParaRPr lang="en-U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/>
              <a:t>An </a:t>
            </a:r>
            <a:r>
              <a:rPr lang="en-US" sz="2000" i="1" dirty="0">
                <a:solidFill>
                  <a:schemeClr val="accent2"/>
                </a:solidFill>
              </a:rPr>
              <a:t>upper bound</a:t>
            </a:r>
            <a:r>
              <a:rPr lang="en-US" sz="2000" dirty="0"/>
              <a:t>; accepts given </a:t>
            </a:r>
            <a:r>
              <a:rPr lang="en-US" sz="2000" dirty="0" err="1"/>
              <a:t>supertype</a:t>
            </a:r>
            <a:r>
              <a:rPr lang="en-US" sz="2000" dirty="0"/>
              <a:t> or any of its subtypes</a:t>
            </a:r>
          </a:p>
          <a:p>
            <a:pPr marL="36576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…&gt;</a:t>
            </a:r>
          </a:p>
          <a:p>
            <a:pPr marL="708660" lvl="1" indent="-342900"/>
            <a:r>
              <a:rPr lang="en-US" sz="2000" i="1" dirty="0">
                <a:solidFill>
                  <a:schemeClr val="accent2"/>
                </a:solidFill>
              </a:rPr>
              <a:t>Multiple</a:t>
            </a:r>
            <a:r>
              <a:rPr lang="en-US" sz="2000" dirty="0"/>
              <a:t> upper bounds (superclass/interfaces)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Example:</a:t>
            </a:r>
          </a:p>
          <a:p>
            <a:pPr marL="36576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implements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>
                <a:latin typeface="Courier New" pitchFamily="49" charset="0"/>
              </a:rPr>
              <a:t>, Set&lt;Tuple&lt;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Comparable&lt;Path&lt;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/>
              <a:t>Do </a:t>
            </a:r>
            <a:r>
              <a:rPr lang="en-US" sz="2000" b="1" i="1" dirty="0">
                <a:solidFill>
                  <a:srgbClr val="C00000"/>
                </a:solidFill>
              </a:rPr>
              <a:t>NOT</a:t>
            </a:r>
            <a:r>
              <a:rPr lang="en-US" sz="2000" dirty="0">
                <a:solidFill>
                  <a:srgbClr val="FF8000"/>
                </a:solidFill>
              </a:rPr>
              <a:t> </a:t>
            </a:r>
            <a:r>
              <a:rPr lang="en-US" sz="2000" dirty="0"/>
              <a:t>copy/paste this stuff into your project unless it is what you want </a:t>
            </a:r>
          </a:p>
          <a:p>
            <a:pPr lvl="1"/>
            <a:r>
              <a:rPr lang="en-US" sz="2000" i="1" u="sng" dirty="0"/>
              <a:t>And</a:t>
            </a:r>
            <a:r>
              <a:rPr lang="en-US" sz="2000" dirty="0"/>
              <a:t> you understand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Generic </a:t>
            </a:r>
            <a:r>
              <a:rPr lang="en-US" sz="2000" i="1" dirty="0">
                <a:solidFill>
                  <a:srgbClr val="0000FF"/>
                </a:solidFill>
              </a:rPr>
              <a:t>methods</a:t>
            </a:r>
            <a:r>
              <a:rPr lang="en-US" sz="2000" dirty="0">
                <a:solidFill>
                  <a:srgbClr val="0000FF"/>
                </a:solidFill>
              </a:rPr>
              <a:t> [not just using type parameters of class]</a:t>
            </a:r>
            <a:endParaRPr lang="en-US" sz="2000" dirty="0"/>
          </a:p>
          <a:p>
            <a:pPr lvl="1"/>
            <a:r>
              <a:rPr lang="en-US" sz="2000" dirty="0"/>
              <a:t>Generics and </a:t>
            </a:r>
            <a:r>
              <a:rPr lang="en-US" sz="2000" i="1" dirty="0"/>
              <a:t>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bounds</a:t>
            </a:r>
            <a:r>
              <a:rPr lang="en-US" sz="2000" dirty="0"/>
              <a:t> for more flexible 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wildcards</a:t>
            </a:r>
            <a:r>
              <a:rPr lang="en-US" sz="2000" dirty="0"/>
              <a:t> for more convenient bounds</a:t>
            </a:r>
          </a:p>
          <a:p>
            <a:pPr lvl="1"/>
            <a:r>
              <a:rPr lang="en-US" sz="2000" dirty="0"/>
              <a:t>Related digression: Java’s </a:t>
            </a:r>
            <a:r>
              <a:rPr lang="en-US" sz="2000" i="1" dirty="0"/>
              <a:t>array subtyping</a:t>
            </a:r>
          </a:p>
          <a:p>
            <a:pPr lvl="1"/>
            <a:r>
              <a:rPr lang="en-US" sz="2000" dirty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interactions</a:t>
            </a:r>
          </a:p>
          <a:p>
            <a:pPr lvl="2"/>
            <a:r>
              <a:rPr lang="en-US" sz="2000" dirty="0"/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all generics are for collections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double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result 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like to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/>
              <a:t> for any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/>
              <a:t>For example,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/>
              <a:t> 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/>
              <a:t>But as we will see,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/>
              <a:t> is not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Would like to 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I.e., any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Class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not generic</a:t>
            </a:r>
            <a:r>
              <a:rPr lang="en-US" sz="2000">
                <a:sym typeface="Wingdings" panose="05000000000000000000" pitchFamily="2" charset="2"/>
              </a:rPr>
              <a:t>, </a:t>
            </a:r>
            <a:r>
              <a:rPr lang="en-US" sz="2000" dirty="0">
                <a:sym typeface="Wingdings" panose="05000000000000000000" pitchFamily="2" charset="2"/>
              </a:rPr>
              <a:t>but</a:t>
            </a:r>
            <a:r>
              <a:rPr lang="en-US" sz="2000">
                <a:sym typeface="Wingdings" panose="05000000000000000000" pitchFamily="2" charset="2"/>
              </a:rPr>
              <a:t> the </a:t>
            </a:r>
            <a:r>
              <a:rPr lang="en-US" sz="2000" i="1">
                <a:sym typeface="Wingdings" panose="05000000000000000000" pitchFamily="2" charset="2"/>
              </a:rPr>
              <a:t>methods</a:t>
            </a:r>
            <a:r>
              <a:rPr lang="en-US" sz="2000">
                <a:sym typeface="Wingdings" panose="05000000000000000000" pitchFamily="2" charset="2"/>
              </a:rPr>
              <a:t> should </a:t>
            </a:r>
            <a:r>
              <a:rPr lang="en-US" sz="2000" dirty="0">
                <a:sym typeface="Wingdings" panose="05000000000000000000" pitchFamily="2" charset="2"/>
              </a:rPr>
              <a:t>be generic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Much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 also works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result 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267200" y="4333374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477000" y="1600200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generics in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/>
              <a:t>Instance methods can use type parameters of the class</a:t>
            </a:r>
          </a:p>
          <a:p>
            <a:pPr lvl="1"/>
            <a:r>
              <a:rPr lang="en-US" sz="2000" dirty="0"/>
              <a:t>(if the enclosing class has type parameters, of course)</a:t>
            </a:r>
          </a:p>
          <a:p>
            <a:endParaRPr lang="en-US" sz="2000" dirty="0"/>
          </a:p>
          <a:p>
            <a:r>
              <a:rPr lang="en-US" sz="2000" dirty="0"/>
              <a:t>Instance methods and static methods can have their own type parameters</a:t>
            </a:r>
          </a:p>
          <a:p>
            <a:pPr lvl="1"/>
            <a:r>
              <a:rPr lang="en-US" sz="2000" dirty="0"/>
              <a:t>Generic methods</a:t>
            </a:r>
          </a:p>
          <a:p>
            <a:endParaRPr lang="en-US" sz="2000" dirty="0"/>
          </a:p>
          <a:p>
            <a:r>
              <a:rPr lang="en-US" sz="2000" dirty="0"/>
              <a:t>Callers to generic methods need not explicitly instantiate the methods’ type parameters</a:t>
            </a:r>
          </a:p>
          <a:p>
            <a:pPr lvl="1"/>
            <a:r>
              <a:rPr lang="en-US" sz="2000" dirty="0"/>
              <a:t>Compiler just figures it out for you</a:t>
            </a:r>
          </a:p>
          <a:p>
            <a:pPr lvl="1"/>
            <a:r>
              <a:rPr lang="en-US" sz="2000" i="1" dirty="0"/>
              <a:t>Type inference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Comparable&lt;E&gt;&gt;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(Collection&lt;E&gt;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Comparable&lt;E&gt;&gt;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(List&lt;E&gt;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use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and E’s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(This one “works” but we will make it even more useful later by adding more type bounds)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Generics and </a:t>
            </a:r>
            <a:r>
              <a:rPr lang="en-US" sz="2000" i="1" dirty="0">
                <a:solidFill>
                  <a:schemeClr val="accent2"/>
                </a:solidFill>
              </a:rPr>
              <a:t>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bounds</a:t>
            </a:r>
            <a:r>
              <a:rPr lang="en-US" sz="2000" dirty="0"/>
              <a:t> for more flexible 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wildcards</a:t>
            </a:r>
            <a:r>
              <a:rPr lang="en-US" sz="2000" dirty="0"/>
              <a:t> for more convenient bounds</a:t>
            </a:r>
          </a:p>
          <a:p>
            <a:pPr lvl="1"/>
            <a:r>
              <a:rPr lang="en-US" sz="2000" dirty="0"/>
              <a:t>Related digression: Java’s </a:t>
            </a:r>
            <a:r>
              <a:rPr lang="en-US" sz="2000" i="1" dirty="0"/>
              <a:t>array subtyping</a:t>
            </a:r>
          </a:p>
          <a:p>
            <a:pPr lvl="1"/>
            <a:r>
              <a:rPr lang="en-US" sz="2000" dirty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interactions</a:t>
            </a:r>
          </a:p>
          <a:p>
            <a:pPr lvl="2"/>
            <a:r>
              <a:rPr lang="en-US" sz="2000" dirty="0"/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Abstraction over </a:t>
            </a:r>
            <a:r>
              <a:rPr lang="en-US" sz="2000" i="1" dirty="0">
                <a:solidFill>
                  <a:schemeClr val="accent2"/>
                </a:solidFill>
              </a:rPr>
              <a:t>computation</a:t>
            </a:r>
            <a:r>
              <a:rPr lang="en-US" sz="2000" dirty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Abstraction over </a:t>
            </a:r>
            <a:r>
              <a:rPr lang="en-US" sz="2000" i="1" dirty="0">
                <a:solidFill>
                  <a:schemeClr val="accent2"/>
                </a:solidFill>
              </a:rPr>
              <a:t>data</a:t>
            </a:r>
            <a:r>
              <a:rPr lang="en-US" sz="2000" dirty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 p1, p2;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/>
              <a:t>Abstraction over </a:t>
            </a:r>
            <a:r>
              <a:rPr lang="en-US" sz="2000" i="1" dirty="0">
                <a:solidFill>
                  <a:schemeClr val="accent2"/>
                </a:solidFill>
              </a:rPr>
              <a:t>types</a:t>
            </a:r>
            <a:r>
              <a:rPr lang="en-US" sz="2000" dirty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/>
              <a:t>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/>
              <a:t>&gt;?</a:t>
            </a:r>
          </a:p>
          <a:p>
            <a:endParaRPr lang="en-US" sz="2000" dirty="0"/>
          </a:p>
          <a:p>
            <a:r>
              <a:rPr lang="en-US" sz="2000" dirty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Number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Integer</a:t>
            </a:r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List&lt;Number&gt;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10247" y="269247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List&lt;Integer&gt;</a:t>
            </a:r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H="1" flipV="1">
            <a:off x="6002638" y="2318070"/>
            <a:ext cx="5264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Java subtyping is </a:t>
            </a:r>
            <a:r>
              <a:rPr lang="en-US" sz="2000" i="1" dirty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>
                <a:cs typeface="Courier New" pitchFamily="49" charset="0"/>
              </a:rPr>
              <a:t>Not covariant and not </a:t>
            </a:r>
            <a:r>
              <a:rPr lang="en-US" sz="2000" dirty="0" err="1">
                <a:cs typeface="Courier New" pitchFamily="49" charset="0"/>
              </a:rPr>
              <a:t>contravariant</a:t>
            </a:r>
            <a:endParaRPr lang="en-US" sz="2000" dirty="0">
              <a:cs typeface="Courier New" pitchFamily="49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2000" dirty="0">
                <a:cs typeface="Courier New" pitchFamily="49" charset="0"/>
              </a:rPr>
              <a:t>Neither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>
                <a:cs typeface="Courier New" pitchFamily="49" charset="0"/>
              </a:rPr>
              <a:t> nor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subtype of other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Number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Integer</a:t>
            </a:r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F20EC-AA10-084C-A2F4-A701C0D0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covariant/contravariant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5117-EDA7-C14D-82D4-6A1B5AFF0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5867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These are fancy ways of saying whether one typing relationship “goes the same direction” as another</a:t>
            </a:r>
          </a:p>
          <a:p>
            <a:r>
              <a:rPr lang="en-US" dirty="0"/>
              <a:t>We know Integer is a subtype of Number</a:t>
            </a:r>
          </a:p>
          <a:p>
            <a:r>
              <a:rPr lang="en-US" dirty="0"/>
              <a:t>If List&lt;Integer&gt; were a subtype of List&lt;Number&gt; we would say that the type relationship is </a:t>
            </a:r>
            <a:r>
              <a:rPr lang="en-US" dirty="0">
                <a:solidFill>
                  <a:schemeClr val="accent6"/>
                </a:solidFill>
              </a:rPr>
              <a:t>covariant</a:t>
            </a:r>
            <a:r>
              <a:rPr lang="en-US" dirty="0"/>
              <a:t> (same direction)</a:t>
            </a:r>
          </a:p>
          <a:p>
            <a:r>
              <a:rPr lang="en-US" dirty="0"/>
              <a:t>If List&lt;Number&gt; were a subtype of List&lt;Integer&gt; it would be </a:t>
            </a:r>
            <a:r>
              <a:rPr lang="en-US" dirty="0">
                <a:solidFill>
                  <a:schemeClr val="accent6"/>
                </a:solidFill>
              </a:rPr>
              <a:t>contravariant</a:t>
            </a:r>
            <a:r>
              <a:rPr lang="en-US" dirty="0"/>
              <a:t> (type relationship opposite of parameter type relationship)</a:t>
            </a:r>
          </a:p>
          <a:p>
            <a:r>
              <a:rPr lang="en-US" dirty="0"/>
              <a:t>But in this case the relationship is </a:t>
            </a:r>
            <a:r>
              <a:rPr lang="en-US" dirty="0">
                <a:solidFill>
                  <a:schemeClr val="accent6"/>
                </a:solidFill>
              </a:rPr>
              <a:t>invariant</a:t>
            </a:r>
            <a:r>
              <a:rPr lang="en-US" dirty="0"/>
              <a:t>: it’s neither of the above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71C9A-631E-3249-A7FC-60C8C3D3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3168B-4141-FC4F-8035-5567B7121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C8E1-150A-CC4C-B0E2-69B18DD12F37}"/>
              </a:ext>
            </a:extLst>
          </p:cNvPr>
          <p:cNvSpPr txBox="1"/>
          <p:nvPr/>
        </p:nvSpPr>
        <p:spPr>
          <a:xfrm>
            <a:off x="7052561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F2DC58-F80E-4940-A144-B02769A1C92D}"/>
              </a:ext>
            </a:extLst>
          </p:cNvPr>
          <p:cNvSpPr txBox="1"/>
          <p:nvPr/>
        </p:nvSpPr>
        <p:spPr>
          <a:xfrm>
            <a:off x="7110361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Integer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C31493-A2A7-7B48-A437-AE5CA0166781}"/>
              </a:ext>
            </a:extLst>
          </p:cNvPr>
          <p:cNvCxnSpPr>
            <a:stCxn id="7" idx="0"/>
            <a:endCxn id="6" idx="2"/>
          </p:cNvCxnSpPr>
          <p:nvPr/>
        </p:nvCxnSpPr>
        <p:spPr>
          <a:xfrm flipH="1" flipV="1">
            <a:off x="7564881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655AD4A-CAF4-E948-B21E-C3BAAB4FA9F3}"/>
              </a:ext>
            </a:extLst>
          </p:cNvPr>
          <p:cNvSpPr txBox="1"/>
          <p:nvPr/>
        </p:nvSpPr>
        <p:spPr>
          <a:xfrm>
            <a:off x="6747475" y="370218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List&lt;Number&gt;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F7874-6F69-A243-93C6-3F824A2FEB7A}"/>
              </a:ext>
            </a:extLst>
          </p:cNvPr>
          <p:cNvSpPr txBox="1"/>
          <p:nvPr/>
        </p:nvSpPr>
        <p:spPr>
          <a:xfrm>
            <a:off x="6810447" y="447669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List&lt;Integer&gt;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A9930A5-F8AA-7645-9A1F-3B9EFE12F5FB}"/>
              </a:ext>
            </a:extLst>
          </p:cNvPr>
          <p:cNvCxnSpPr>
            <a:stCxn id="10" idx="0"/>
            <a:endCxn id="9" idx="2"/>
          </p:cNvCxnSpPr>
          <p:nvPr/>
        </p:nvCxnSpPr>
        <p:spPr>
          <a:xfrm flipH="1" flipV="1">
            <a:off x="7602838" y="4102290"/>
            <a:ext cx="5264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BA894C-CE3F-6943-AC34-601FBB5AE4C7}"/>
              </a:ext>
            </a:extLst>
          </p:cNvPr>
          <p:cNvSpPr txBox="1"/>
          <p:nvPr/>
        </p:nvSpPr>
        <p:spPr>
          <a:xfrm>
            <a:off x="7738075" y="409569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1997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to remember?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dirty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Type1&lt;A&gt;</a:t>
            </a:r>
            <a:r>
              <a:rPr lang="en-US" sz="2000" dirty="0"/>
              <a:t> is </a:t>
            </a:r>
            <a:r>
              <a:rPr lang="en-US" sz="2000" i="1" dirty="0"/>
              <a:t>not</a:t>
            </a:r>
            <a:r>
              <a:rPr lang="en-US" sz="2000" dirty="0"/>
              <a:t>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Type1&lt;B&gt;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Previous example shows why:</a:t>
            </a:r>
          </a:p>
          <a:p>
            <a:pPr lvl="1"/>
            <a:r>
              <a:rPr lang="en-US" sz="2000" dirty="0"/>
              <a:t>Observer method prevents “one direction”</a:t>
            </a:r>
          </a:p>
          <a:p>
            <a:pPr lvl="1"/>
            <a:r>
              <a:rPr lang="en-US" sz="2000" dirty="0" err="1"/>
              <a:t>Mutator</a:t>
            </a:r>
            <a:r>
              <a:rPr lang="en-US" sz="2000" dirty="0"/>
              <a:t>/producer method prevents “the other direction”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If</a:t>
            </a:r>
            <a:r>
              <a:rPr lang="en-US" sz="2000" dirty="0"/>
              <a:t> our types have only observers or only </a:t>
            </a:r>
            <a:r>
              <a:rPr lang="en-US" sz="2000" dirty="0" err="1"/>
              <a:t>mutators</a:t>
            </a:r>
            <a:r>
              <a:rPr lang="en-US" sz="2000" dirty="0"/>
              <a:t>, then one direction of subtyping would be sound</a:t>
            </a:r>
          </a:p>
          <a:p>
            <a:pPr lvl="1"/>
            <a:r>
              <a:rPr lang="en-US" sz="2000" dirty="0"/>
              <a:t>But Java’s type system does not “notice this” so such subtyping is never allowed in 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So </a:t>
            </a:r>
            <a:r>
              <a:rPr lang="en-US" sz="2000" i="1" dirty="0">
                <a:cs typeface="Courier New" pitchFamily="49" charset="0"/>
              </a:rPr>
              <a:t>covariant</a:t>
            </a:r>
            <a:r>
              <a:rPr lang="en-US" sz="2000" dirty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Conservatively disallows this subtyping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Number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Integer</a:t>
            </a:r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itchFamily="49" charset="0"/>
              </a:rPr>
              <a:t>Write-only allows </a:t>
            </a:r>
            <a:r>
              <a:rPr lang="en-US" sz="3600" dirty="0" err="1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So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So </a:t>
            </a:r>
            <a:r>
              <a:rPr lang="en-US" sz="2000" i="1" dirty="0" err="1">
                <a:cs typeface="Courier New" pitchFamily="49" charset="0"/>
              </a:rPr>
              <a:t>contravariant</a:t>
            </a:r>
            <a:r>
              <a:rPr lang="en-US" sz="2000" dirty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>
                <a:cs typeface="Courier New" pitchFamily="49" charset="0"/>
              </a:rPr>
              <a:t>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Conservatively disallows this subtyping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Number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Integer</a:t>
            </a:r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So we have seen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/>
              <a:t> are not subtype-related</a:t>
            </a:r>
          </a:p>
          <a:p>
            <a:endParaRPr lang="en-US" sz="2000" dirty="0"/>
          </a:p>
          <a:p>
            <a:r>
              <a:rPr lang="en-US" sz="2000" dirty="0"/>
              <a:t>But there is subtyping “as expected” on the generic types themselves</a:t>
            </a:r>
          </a:p>
          <a:p>
            <a:endParaRPr lang="en-US" sz="2000" dirty="0"/>
          </a:p>
          <a:p>
            <a:r>
              <a:rPr lang="en-US" sz="2000" dirty="0"/>
              <a:t>Example: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/>
              <a:t> extends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/>
              <a:t>, then 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/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/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/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</a:p>
          <a:p>
            <a:pPr lvl="1"/>
            <a:r>
              <a:rPr lang="en-US" sz="2000" dirty="0"/>
              <a:t>Generics and </a:t>
            </a:r>
            <a:r>
              <a:rPr lang="en-US" sz="2000" i="1" dirty="0"/>
              <a:t>subtyping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Using </a:t>
            </a:r>
            <a:r>
              <a:rPr lang="en-US" sz="2000" i="1" dirty="0">
                <a:solidFill>
                  <a:schemeClr val="accent2"/>
                </a:solidFill>
              </a:rPr>
              <a:t>bounds</a:t>
            </a:r>
            <a:r>
              <a:rPr lang="en-US" sz="2000" dirty="0">
                <a:solidFill>
                  <a:schemeClr val="accent2"/>
                </a:solidFill>
              </a:rPr>
              <a:t> for more flexible 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wildcards</a:t>
            </a:r>
            <a:r>
              <a:rPr lang="en-US" sz="2000" dirty="0"/>
              <a:t> for more convenient bounds</a:t>
            </a:r>
          </a:p>
          <a:p>
            <a:pPr lvl="1"/>
            <a:r>
              <a:rPr lang="en-US" sz="2000" dirty="0"/>
              <a:t>Related digression: Java’s </a:t>
            </a:r>
            <a:r>
              <a:rPr lang="en-US" sz="2000" i="1" dirty="0"/>
              <a:t>array subtyping</a:t>
            </a:r>
          </a:p>
          <a:p>
            <a:pPr lvl="1"/>
            <a:r>
              <a:rPr lang="en-US" sz="2000" dirty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interactions</a:t>
            </a:r>
          </a:p>
          <a:p>
            <a:pPr lvl="2"/>
            <a:r>
              <a:rPr lang="en-US" sz="2000" dirty="0"/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verbose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How to use </a:t>
            </a:r>
            <a:r>
              <a:rPr lang="en-US" sz="2000" i="1" dirty="0">
                <a:solidFill>
                  <a:schemeClr val="accent2"/>
                </a:solidFill>
              </a:rPr>
              <a:t>type bounds</a:t>
            </a:r>
            <a:r>
              <a:rPr lang="en-US" sz="2000" dirty="0"/>
              <a:t> to write reusable code despite invariant subtyping</a:t>
            </a:r>
          </a:p>
          <a:p>
            <a:pPr lvl="1"/>
            <a:r>
              <a:rPr lang="en-US" sz="2000" dirty="0"/>
              <a:t>Elegant technique using generic methods</a:t>
            </a:r>
          </a:p>
          <a:p>
            <a:pPr lvl="1"/>
            <a:r>
              <a:rPr lang="en-US" sz="2000" dirty="0"/>
              <a:t>General guidelines for making code as reusable as possible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Then: </a:t>
            </a:r>
            <a:r>
              <a:rPr lang="en-US" sz="2000" i="1" dirty="0">
                <a:solidFill>
                  <a:schemeClr val="accent2"/>
                </a:solidFill>
              </a:rPr>
              <a:t>Java wildcards</a:t>
            </a:r>
            <a:endParaRPr lang="en-US" sz="2000" dirty="0"/>
          </a:p>
          <a:p>
            <a:pPr lvl="1"/>
            <a:r>
              <a:rPr lang="en-US" sz="2000" dirty="0"/>
              <a:t>Essentially provide the same expressiveness</a:t>
            </a:r>
          </a:p>
          <a:p>
            <a:pPr lvl="1"/>
            <a:r>
              <a:rPr lang="en-US" sz="2000" i="1" dirty="0"/>
              <a:t>Less verbose</a:t>
            </a:r>
            <a:r>
              <a:rPr lang="en-US" sz="2000" dirty="0"/>
              <a:t>: No need to declare type parameters that would be used only once</a:t>
            </a:r>
          </a:p>
          <a:p>
            <a:pPr lvl="1"/>
            <a:r>
              <a:rPr lang="en-US" sz="2000" i="1" dirty="0"/>
              <a:t>Better style</a:t>
            </a:r>
            <a:r>
              <a:rPr lang="en-US" sz="2000" dirty="0"/>
              <a:t> because Java programmers recognize how wildcards are used for common idioms</a:t>
            </a:r>
          </a:p>
          <a:p>
            <a:pPr lvl="2"/>
            <a:r>
              <a:rPr lang="en-US" sz="2000" dirty="0"/>
              <a:t>Easier to read (?) once you get used to it</a:t>
            </a:r>
          </a:p>
          <a:p>
            <a:pPr lvl="2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type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What is the best type for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err="1">
                <a:latin typeface="+mj-lt"/>
              </a:rPr>
              <a:t>’s</a:t>
            </a:r>
            <a:r>
              <a:rPr lang="en-GB" sz="2000" dirty="0">
                <a:latin typeface="+mj-lt"/>
              </a:rPr>
              <a:t> parameter?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Allow as many clients as possible…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… while allowing correct implementations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</a:t>
            </a:r>
            <a:r>
              <a:rPr lang="en-US" i="1" dirty="0">
                <a:solidFill>
                  <a:srgbClr val="7030A0"/>
                </a:solidFill>
              </a:rPr>
              <a:t>love</a:t>
            </a:r>
            <a:r>
              <a:rPr lang="en-US" dirty="0"/>
              <a:t>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/>
              <a:t>Avoid distraction</a:t>
            </a:r>
          </a:p>
          <a:p>
            <a:pPr lvl="1"/>
            <a:r>
              <a:rPr lang="en-US" sz="2000" dirty="0"/>
              <a:t>Permit details to change later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Give a </a:t>
            </a:r>
            <a:r>
              <a:rPr lang="en-US" sz="2000" i="1" dirty="0">
                <a:solidFill>
                  <a:schemeClr val="accent2"/>
                </a:solidFill>
              </a:rPr>
              <a:t>meaningful name</a:t>
            </a:r>
            <a:r>
              <a:rPr lang="en-US" sz="2000" dirty="0"/>
              <a:t> to a concept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Permit </a:t>
            </a:r>
            <a:r>
              <a:rPr lang="en-US" sz="2000" i="1" dirty="0">
                <a:solidFill>
                  <a:schemeClr val="accent2"/>
                </a:solidFill>
              </a:rPr>
              <a:t>reuse</a:t>
            </a:r>
            <a:r>
              <a:rPr lang="en-US" sz="2000" dirty="0"/>
              <a:t> in new contexts</a:t>
            </a:r>
          </a:p>
          <a:p>
            <a:pPr lvl="1"/>
            <a:r>
              <a:rPr lang="en-US" sz="2000" dirty="0"/>
              <a:t>Avoid duplication:  error-prone, confusing</a:t>
            </a:r>
          </a:p>
          <a:p>
            <a:pPr lvl="1"/>
            <a:r>
              <a:rPr lang="en-US" sz="2000" dirty="0"/>
              <a:t>Save reimplementation effort</a:t>
            </a:r>
          </a:p>
          <a:p>
            <a:pPr lvl="1"/>
            <a:r>
              <a:rPr lang="en-US" sz="2000" dirty="0"/>
              <a:t>Helps to “Don’t Repeat Yourself”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type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Does not let clients pass other collections, like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Better: use a </a:t>
            </a:r>
            <a:r>
              <a:rPr lang="en-GB" sz="2000" dirty="0" err="1"/>
              <a:t>supertype</a:t>
            </a:r>
            <a:r>
              <a:rPr lang="en-GB" sz="2000" dirty="0"/>
              <a:t> interface with just what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needs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This is not related to invariant subtyping [yet]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type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Client cannot pass a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>
                <a:latin typeface="+mj-lt"/>
              </a:rPr>
              <a:t> to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>
                <a:latin typeface="+mj-lt"/>
              </a:rPr>
              <a:t> for a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Should be okay because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implementations only need to read from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/>
              <a:t>, not put elements in it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This is the invariant-subtyping limitation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type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The fix: A bounded generic type parameter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Now client </a:t>
            </a:r>
            <a:r>
              <a:rPr lang="en-GB" sz="2000" i="1" dirty="0">
                <a:latin typeface="+mj-lt"/>
              </a:rPr>
              <a:t>can</a:t>
            </a:r>
            <a:r>
              <a:rPr lang="en-GB" sz="2000" dirty="0">
                <a:latin typeface="+mj-lt"/>
              </a:rPr>
              <a:t> pass a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>
                <a:latin typeface="+mj-lt"/>
              </a:rPr>
              <a:t> to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>
                <a:latin typeface="+mj-lt"/>
              </a:rPr>
              <a:t> for a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/>
              <a:t> implementations won’t know what element type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/>
              <a:t> is, but will know it is a subtype of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So it cannot add anything to collection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/>
              <a:t> refers to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/>
              <a:t>But this is enough to implement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copy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Earlier we saw this: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Now we can do this, which is more useful to clients: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E1, E2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E1&gt;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(List&lt;E1&gt;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               List&lt;E2&gt;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(E2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6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</a:p>
          <a:p>
            <a:pPr lvl="1"/>
            <a:r>
              <a:rPr lang="en-US" sz="2000" dirty="0"/>
              <a:t>Generics and </a:t>
            </a:r>
            <a:r>
              <a:rPr lang="en-US" sz="2000" i="1" dirty="0"/>
              <a:t>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bounds</a:t>
            </a:r>
            <a:r>
              <a:rPr lang="en-US" sz="2000" dirty="0"/>
              <a:t> for more flexible subtyping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Using </a:t>
            </a:r>
            <a:r>
              <a:rPr lang="en-US" sz="2000" i="1" dirty="0">
                <a:solidFill>
                  <a:schemeClr val="accent2"/>
                </a:solidFill>
              </a:rPr>
              <a:t>wildcards</a:t>
            </a:r>
            <a:r>
              <a:rPr lang="en-US" sz="2000" dirty="0">
                <a:solidFill>
                  <a:schemeClr val="accent2"/>
                </a:solidFill>
              </a:rPr>
              <a:t> for more convenient bounds</a:t>
            </a:r>
          </a:p>
          <a:p>
            <a:pPr lvl="1"/>
            <a:r>
              <a:rPr lang="en-US" sz="2000" dirty="0"/>
              <a:t>Related digression: Java’s </a:t>
            </a:r>
            <a:r>
              <a:rPr lang="en-US" sz="2000" i="1" dirty="0"/>
              <a:t>array subtyping</a:t>
            </a:r>
          </a:p>
          <a:p>
            <a:pPr lvl="1"/>
            <a:r>
              <a:rPr lang="en-US" sz="2000" dirty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interactions</a:t>
            </a:r>
          </a:p>
          <a:p>
            <a:pPr lvl="2"/>
            <a:r>
              <a:rPr lang="en-US" sz="2000" dirty="0"/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4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Wildcards - anonymous type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Syntax:  For a type-parameter instantiation (inside the &lt;…&gt;), can write: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 extends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/>
              <a:t>, some unspecified subtype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&lt;?&gt;</a:t>
            </a:r>
            <a:r>
              <a:rPr lang="en-US" sz="2000" dirty="0"/>
              <a:t>  is shorthand for &lt;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Object&gt;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 super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/>
              <a:t>, some unspecified supertype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A wildcard is essentially an </a:t>
            </a:r>
            <a:r>
              <a:rPr lang="en-US" sz="2000" i="1" dirty="0">
                <a:latin typeface="+mj-lt"/>
                <a:cs typeface="Courier New" panose="02070309020205020404" pitchFamily="49" charset="0"/>
              </a:rPr>
              <a:t>anonymous type variable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Each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stands for some possibly-different unknown type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Use a wildcard when you would use a type variable exactly once, so there’s no need to give it a name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Avoids declaring generic type variables when not needed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Communicates to readers of your code that the type’s “identity” is not needed anywhere else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66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Wildcard for </a:t>
            </a:r>
            <a:r>
              <a:rPr lang="en-US" dirty="0" err="1"/>
              <a:t>addAll</a:t>
            </a:r>
            <a:r>
              <a:rPr lang="en-US" dirty="0"/>
              <a:t> collection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[Compare to earlier versions using explicit generic types]</a:t>
            </a:r>
          </a:p>
          <a:p>
            <a:pPr marL="0" indent="0">
              <a:buNone/>
            </a:pPr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flexible than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idiomatic (but equally powerful</a:t>
            </a:r>
            <a:r>
              <a:rPr lang="en-GB" sz="2000">
                <a:latin typeface="+mj-lt"/>
              </a:rPr>
              <a:t>) </a:t>
            </a:r>
            <a:r>
              <a:rPr lang="en-GB" sz="2000" dirty="0">
                <a:latin typeface="+mj-lt"/>
              </a:rPr>
              <a:t>compared</a:t>
            </a:r>
            <a:r>
              <a:rPr lang="en-GB" sz="2000">
                <a:latin typeface="+mj-lt"/>
              </a:rPr>
              <a:t> to</a:t>
            </a:r>
            <a:endParaRPr lang="en-GB" sz="2000" dirty="0">
              <a:latin typeface="+mj-lt"/>
            </a:endParaRPr>
          </a:p>
          <a:p>
            <a:pPr marL="457200" lvl="1" indent="0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48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examples: max, </a:t>
            </a:r>
            <a:r>
              <a:rPr lang="en-US" dirty="0" err="1"/>
              <a:t>copyTo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Comparable&lt;E&gt;&gt;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(Collection&lt;E&gt;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</a:rPr>
              <a:t>No change because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latin typeface="+mj-lt"/>
              </a:rPr>
              <a:t> used more than once</a:t>
            </a: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Why this “works”?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  <a:cs typeface="Courier New" pitchFamily="49" charset="0"/>
              </a:rPr>
              <a:t>Lower bound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>
                <a:latin typeface="+mj-lt"/>
                <a:cs typeface="Courier New" pitchFamily="49" charset="0"/>
              </a:rPr>
              <a:t>callee</a:t>
            </a:r>
            <a:r>
              <a:rPr lang="en-US" sz="2000" dirty="0">
                <a:latin typeface="+mj-lt"/>
                <a:cs typeface="Courier New" pitchFamily="49" charset="0"/>
              </a:rPr>
              <a:t> puts values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  <a:cs typeface="Courier New" pitchFamily="49" charset="0"/>
              </a:rPr>
              <a:t>Upper bound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>
                <a:latin typeface="+mj-lt"/>
                <a:cs typeface="Courier New" pitchFamily="49" charset="0"/>
              </a:rPr>
              <a:t>callee</a:t>
            </a:r>
            <a:r>
              <a:rPr lang="en-US" sz="2000" dirty="0">
                <a:latin typeface="+mj-lt"/>
                <a:cs typeface="Courier New" pitchFamily="49" charset="0"/>
              </a:rPr>
              <a:t> gets values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+mj-lt"/>
                <a:cs typeface="Courier New" pitchFamily="49" charset="0"/>
              </a:rPr>
              <a:t>Callers get the subtyping they want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8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PECS: </a:t>
            </a:r>
            <a:r>
              <a:rPr lang="en-US" u="sng" dirty="0"/>
              <a:t>P</a:t>
            </a:r>
            <a:r>
              <a:rPr lang="en-US" dirty="0"/>
              <a:t>roducer </a:t>
            </a:r>
            <a:r>
              <a:rPr lang="en-US" u="sng" dirty="0"/>
              <a:t>E</a:t>
            </a:r>
            <a:r>
              <a:rPr lang="en-US" dirty="0"/>
              <a:t>xtends, </a:t>
            </a:r>
            <a:r>
              <a:rPr lang="en-US" u="sng" dirty="0"/>
              <a:t>C</a:t>
            </a:r>
            <a:r>
              <a:rPr lang="en-US" dirty="0"/>
              <a:t>onsumer </a:t>
            </a:r>
            <a:r>
              <a:rPr lang="en-US" u="sng" dirty="0"/>
              <a:t>S</a:t>
            </a:r>
            <a:r>
              <a:rPr lang="en-US" dirty="0"/>
              <a:t>uper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Where should you insert wildcards?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Should you use </a:t>
            </a:r>
            <a:r>
              <a:rPr lang="en-US" sz="2000" b="1" dirty="0">
                <a:latin typeface="Courier New"/>
                <a:cs typeface="Courier New"/>
              </a:rPr>
              <a:t>extends</a:t>
            </a:r>
            <a:r>
              <a:rPr lang="en-US" sz="2000" dirty="0"/>
              <a:t> or </a:t>
            </a:r>
            <a:r>
              <a:rPr lang="en-US" sz="2000" b="1" dirty="0">
                <a:latin typeface="Courier New"/>
                <a:cs typeface="Courier New"/>
              </a:rPr>
              <a:t>super</a:t>
            </a:r>
            <a:r>
              <a:rPr lang="en-US" sz="2000" dirty="0"/>
              <a:t> or neither?</a:t>
            </a:r>
          </a:p>
          <a:p>
            <a:pPr lvl="1"/>
            <a:r>
              <a:rPr lang="en-US" sz="2000" dirty="0"/>
              <a:t>Use  </a:t>
            </a:r>
            <a:r>
              <a:rPr lang="en-US" sz="2000" b="1" dirty="0">
                <a:latin typeface="Courier New"/>
                <a:cs typeface="Courier New"/>
              </a:rPr>
              <a:t>? extends E</a:t>
            </a:r>
            <a:r>
              <a:rPr lang="en-US" sz="2000" dirty="0"/>
              <a:t> when you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values (from a </a:t>
            </a:r>
            <a:r>
              <a:rPr lang="en-US" sz="2000" i="1" dirty="0"/>
              <a:t>producer</a:t>
            </a:r>
            <a:r>
              <a:rPr lang="en-US" sz="2000" dirty="0"/>
              <a:t>)</a:t>
            </a:r>
          </a:p>
          <a:p>
            <a:pPr lvl="2"/>
            <a:r>
              <a:rPr lang="en-US" sz="2000" dirty="0"/>
              <a:t>No problem if it’s a subtype</a:t>
            </a:r>
          </a:p>
          <a:p>
            <a:pPr lvl="1"/>
            <a:r>
              <a:rPr lang="en-US" sz="2000" dirty="0"/>
              <a:t>Use  </a:t>
            </a:r>
            <a:r>
              <a:rPr lang="en-US" sz="2000" b="1" dirty="0">
                <a:latin typeface="Courier New"/>
                <a:cs typeface="Courier New"/>
              </a:rPr>
              <a:t>? super E</a:t>
            </a:r>
            <a:r>
              <a:rPr lang="en-US" sz="2000" dirty="0"/>
              <a:t> when you </a:t>
            </a:r>
            <a:r>
              <a:rPr lang="en-US" sz="2000" i="1" dirty="0">
                <a:solidFill>
                  <a:srgbClr val="0000FF"/>
                </a:solidFill>
              </a:rPr>
              <a:t>put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values (into a </a:t>
            </a:r>
            <a:r>
              <a:rPr lang="en-US" sz="2000" i="1" dirty="0"/>
              <a:t>consumer</a:t>
            </a:r>
            <a:r>
              <a:rPr lang="en-US" sz="2000" dirty="0"/>
              <a:t>)</a:t>
            </a:r>
          </a:p>
          <a:p>
            <a:pPr lvl="2"/>
            <a:r>
              <a:rPr lang="en-US" sz="2000" dirty="0"/>
              <a:t>No problem if it’s a </a:t>
            </a:r>
            <a:r>
              <a:rPr lang="en-US" sz="2000" dirty="0" err="1"/>
              <a:t>supertype</a:t>
            </a:r>
            <a:endParaRPr lang="en-US" sz="2000" dirty="0"/>
          </a:p>
          <a:p>
            <a:pPr lvl="1"/>
            <a:r>
              <a:rPr lang="en-US" sz="2000" dirty="0"/>
              <a:t>Use neither (just </a:t>
            </a:r>
            <a:r>
              <a:rPr lang="en-US" sz="2000" b="1" dirty="0">
                <a:latin typeface="Courier New"/>
                <a:cs typeface="Courier New"/>
              </a:rPr>
              <a:t>E</a:t>
            </a:r>
            <a:r>
              <a:rPr lang="en-US" sz="2000" dirty="0"/>
              <a:t>, not </a:t>
            </a:r>
            <a:r>
              <a:rPr lang="en-US" sz="2000" b="1" dirty="0">
                <a:latin typeface="Courier New"/>
                <a:cs typeface="Courier New"/>
              </a:rPr>
              <a:t>?</a:t>
            </a:r>
            <a:r>
              <a:rPr lang="en-US" sz="2000" dirty="0"/>
              <a:t>) if you both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i="1" dirty="0">
                <a:solidFill>
                  <a:srgbClr val="0000FF"/>
                </a:solidFill>
              </a:rPr>
              <a:t>put</a:t>
            </a:r>
            <a:endParaRPr lang="en-US" sz="2000" dirty="0"/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List&lt;?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21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lower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cs typeface="Courier New"/>
              </a:rPr>
              <a:t>As we’ve seen, lower-bound </a:t>
            </a:r>
            <a:r>
              <a:rPr lang="en-US" sz="2000" b="1" dirty="0">
                <a:latin typeface="Courier New"/>
                <a:cs typeface="Courier New"/>
              </a:rPr>
              <a:t>&lt;? super E&gt; </a:t>
            </a:r>
            <a:r>
              <a:rPr lang="en-US" sz="2000" dirty="0">
                <a:latin typeface="+mj-lt"/>
                <a:cs typeface="Courier New"/>
              </a:rPr>
              <a:t>is useful for “consumers”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>
                <a:latin typeface="+mj-lt"/>
                <a:cs typeface="Courier New"/>
              </a:rPr>
              <a:t>For upper-bound </a:t>
            </a:r>
            <a:r>
              <a:rPr lang="en-US" sz="2000" b="1" dirty="0">
                <a:latin typeface="Courier New"/>
                <a:cs typeface="Courier New"/>
              </a:rPr>
              <a:t>&lt;? extends E&gt;</a:t>
            </a:r>
            <a:r>
              <a:rPr lang="en-US" sz="2000" dirty="0">
                <a:latin typeface="+mj-lt"/>
                <a:cs typeface="Courier New"/>
              </a:rPr>
              <a:t>, we could always rewrite it not to use wildcards, but wildcards preferred style where they suffice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>
                <a:latin typeface="+mj-lt"/>
                <a:cs typeface="Courier New"/>
              </a:rPr>
              <a:t>But lower-bound is </a:t>
            </a:r>
            <a:r>
              <a:rPr lang="en-US" sz="2000" i="1" dirty="0">
                <a:latin typeface="+mj-lt"/>
                <a:cs typeface="Courier New"/>
              </a:rPr>
              <a:t>only</a:t>
            </a:r>
            <a:r>
              <a:rPr lang="en-US" sz="2000" dirty="0">
                <a:latin typeface="+mj-lt"/>
                <a:cs typeface="Courier New"/>
              </a:rPr>
              <a:t> available for wildcards in Java</a:t>
            </a:r>
          </a:p>
          <a:p>
            <a:pPr lvl="1"/>
            <a:r>
              <a:rPr lang="en-US" sz="2000" dirty="0">
                <a:latin typeface="+mj-lt"/>
                <a:cs typeface="Courier New"/>
              </a:rPr>
              <a:t>This does not parse: </a:t>
            </a:r>
          </a:p>
          <a:p>
            <a:pPr marL="457200" lvl="1" indent="0" algn="ctr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&lt;E super Foo&gt; void m(Bar&lt;E&gt; x);</a:t>
            </a:r>
          </a:p>
          <a:p>
            <a:pPr lvl="1"/>
            <a:r>
              <a:rPr lang="en-US" sz="2000" dirty="0">
                <a:latin typeface="+mj-lt"/>
                <a:cs typeface="Courier New"/>
              </a:rPr>
              <a:t>No good reason for Java not to support such lower bounds except designers decided it wasn’t useful enough to bother</a:t>
            </a:r>
          </a:p>
          <a:p>
            <a:pPr lvl="2"/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4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Related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cs typeface="Courier New" pitchFamily="49" charset="0"/>
              </a:rPr>
              <a:t>… and many, many more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// Type abstraction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// </a:t>
            </a:r>
            <a:r>
              <a:rPr lang="en-US" sz="2000" i="1" dirty="0">
                <a:solidFill>
                  <a:srgbClr val="7030A0"/>
                </a:solidFill>
              </a:rPr>
              <a:t>abstracts</a:t>
            </a:r>
            <a:r>
              <a:rPr lang="en-US" sz="2000" dirty="0">
                <a:solidFill>
                  <a:srgbClr val="7030A0"/>
                </a:solidFill>
              </a:rPr>
              <a:t> over element type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43400" y="4191000"/>
            <a:ext cx="3505200" cy="22344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>
                <a:latin typeface="+mj-lt"/>
                <a:cs typeface="Courier New" pitchFamily="49" charset="0"/>
              </a:rPr>
              <a:t>Lets us use types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List&lt;Integer&gt;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List&lt;String&gt;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/>
              <a:t> versus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/>
              <a:t> indicates a particular but unknown type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printAll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(List&lt;?&gt;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List&lt;?&gt;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List&lt;Object&gt;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Can instantiate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/>
              <a:t> with any type: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dirty="0"/>
              <a:t>, …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sz="2000" dirty="0"/>
              <a:t>is restrictive; wouldn't take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sz="2000" dirty="0"/>
              <a:t>&gt;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Foo&gt;</a:t>
            </a:r>
          </a:p>
          <a:p>
            <a:pPr lvl="1"/>
            <a:r>
              <a:rPr lang="en-US" sz="2000" dirty="0"/>
              <a:t>In latter, element type is </a:t>
            </a:r>
            <a:r>
              <a:rPr lang="en-US" sz="2000" b="1" i="1" dirty="0"/>
              <a:t>one</a:t>
            </a:r>
            <a:r>
              <a:rPr lang="en-US" sz="2000" dirty="0"/>
              <a:t> unknown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endParaRPr lang="en-US" sz="2000" dirty="0"/>
          </a:p>
          <a:p>
            <a:pPr marL="914400" lvl="2" indent="0">
              <a:buNone/>
            </a:pPr>
            <a:r>
              <a:rPr lang="en-US" sz="2000" dirty="0"/>
              <a:t>Example: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Animal&gt; </a:t>
            </a:r>
            <a:r>
              <a:rPr lang="en-US" sz="2000" dirty="0"/>
              <a:t>might store only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/>
              <a:t> but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latin typeface="+mj-lt"/>
                <a:cs typeface="Courier New" pitchFamily="49" charset="0"/>
              </a:rPr>
              <a:t>s</a:t>
            </a:r>
          </a:p>
          <a:p>
            <a:pPr lvl="1"/>
            <a:r>
              <a:rPr lang="en-US" sz="2000" dirty="0"/>
              <a:t>Former allows anything that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/>
              <a:t> in the same list</a:t>
            </a:r>
          </a:p>
          <a:p>
            <a:pPr marL="914400" lvl="2" indent="0">
              <a:buNone/>
            </a:pPr>
            <a:r>
              <a:rPr lang="en-US" sz="2000" dirty="0"/>
              <a:t>Example: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sz="2000" dirty="0"/>
              <a:t>&gt; could store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cs typeface="Courier New" pitchFamily="49" charset="0"/>
              </a:rPr>
              <a:t>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597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628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extends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legal?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&lt;Object&gt;();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&lt;Number&gt;();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&lt;Object&gt;;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&lt;Number&gt;;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&lt;Integer&gt;;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2514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25919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172200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24251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</a:p>
          <a:p>
            <a:pPr lvl="1"/>
            <a:r>
              <a:rPr lang="en-US" sz="2000" dirty="0"/>
              <a:t>Generics and </a:t>
            </a:r>
            <a:r>
              <a:rPr lang="en-US" sz="2000" i="1" dirty="0"/>
              <a:t>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bounds</a:t>
            </a:r>
            <a:r>
              <a:rPr lang="en-US" sz="2000" dirty="0"/>
              <a:t> for more flexible 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wildcards</a:t>
            </a:r>
            <a:r>
              <a:rPr lang="en-US" sz="2000" dirty="0"/>
              <a:t> for more convenient bounds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Related digression: Java’s </a:t>
            </a:r>
            <a:r>
              <a:rPr lang="en-US" sz="2000" i="1" dirty="0">
                <a:solidFill>
                  <a:schemeClr val="accent2"/>
                </a:solidFill>
              </a:rPr>
              <a:t>array subtyping</a:t>
            </a:r>
          </a:p>
          <a:p>
            <a:pPr lvl="1"/>
            <a:r>
              <a:rPr lang="en-US" sz="2000" dirty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interactions</a:t>
            </a:r>
          </a:p>
          <a:p>
            <a:pPr lvl="2"/>
            <a:r>
              <a:rPr lang="en-US" sz="2000" dirty="0"/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5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We know how to use arrays:</a:t>
            </a:r>
          </a:p>
          <a:p>
            <a:pPr lvl="1"/>
            <a:r>
              <a:rPr lang="en-US" sz="2000" dirty="0"/>
              <a:t>Declare an array holding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 elements: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Type[]</a:t>
            </a:r>
          </a:p>
          <a:p>
            <a:pPr lvl="1"/>
            <a:r>
              <a:rPr lang="en-US" sz="2000" dirty="0"/>
              <a:t>Get an element: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sz="2000" dirty="0"/>
              <a:t>Set an element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e;</a:t>
            </a:r>
          </a:p>
          <a:p>
            <a:pPr lvl="1"/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Java included the syntax above because it’s common and concise</a:t>
            </a:r>
          </a:p>
          <a:p>
            <a:pPr marL="0" indent="0">
              <a:buNone/>
            </a:pPr>
            <a:endParaRPr lang="en-US" sz="1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But can reason about how it should work the same as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E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E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So: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, how should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be related??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7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Surprise!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Given everything we have learned, 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cs typeface="Courier New" panose="02070309020205020404" pitchFamily="49" charset="0"/>
              </a:rPr>
              <a:t> should be unrelated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Invariant subtyping for generics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Because arrays are mutable</a:t>
            </a: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>
                <a:cs typeface="Courier New" panose="02070309020205020404" pitchFamily="49" charset="0"/>
              </a:rPr>
              <a:t>But in Java, </a:t>
            </a:r>
            <a:r>
              <a:rPr lang="en-US" sz="2000" dirty="0"/>
              <a:t>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cs typeface="Courier New" panose="02070309020205020404" pitchFamily="49" charset="0"/>
              </a:rPr>
              <a:t>is</a:t>
            </a:r>
            <a:r>
              <a:rPr lang="en-US" sz="2000" dirty="0">
                <a:cs typeface="Courier New" panose="02070309020205020404" pitchFamily="49" charset="0"/>
              </a:rPr>
              <a:t> a (Java)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</a:p>
          <a:p>
            <a:pPr lvl="1"/>
            <a:r>
              <a:rPr lang="en-US" sz="2000" dirty="0">
                <a:latin typeface="+mj-lt"/>
              </a:rPr>
              <a:t>Not true subtyping: the subtype does not support setting an array element to hold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</a:p>
          <a:p>
            <a:pPr lvl="1"/>
            <a:r>
              <a:rPr lang="en-US" sz="2000" dirty="0"/>
              <a:t>Java (and C#) made this decision in pre-generics days</a:t>
            </a:r>
          </a:p>
          <a:p>
            <a:pPr lvl="2"/>
            <a:r>
              <a:rPr lang="en-US" sz="2000" dirty="0">
                <a:latin typeface="+mj-lt"/>
              </a:rPr>
              <a:t>Else cannot write reusable sorting routines, etc.</a:t>
            </a:r>
          </a:p>
          <a:p>
            <a:pPr lvl="1"/>
            <a:r>
              <a:rPr lang="en-US" sz="2000" dirty="0">
                <a:latin typeface="+mj-lt"/>
              </a:rPr>
              <a:t>Now programmers are used to this too-lenient subtyping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3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happen: the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Programmers can use this subtyping to “do okay stuff”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[17].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[34].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… swap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[17]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[34]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array that is a Java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(books);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relies on covariant</a:t>
            </a:r>
            <a:b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array subtyping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68431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Book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CD</a:t>
              </a:r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381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happen: the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Something in here must go wrong!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[17] = h; </a:t>
            </a:r>
            <a:endParaRPr lang="en-US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array that is a Java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CD("Pink Floyd",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"The Wall", …);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replace17(books,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books[17];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would hold a CD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b.getChapters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  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 this would fail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Book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CD</a:t>
              </a:r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351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sz="2000" dirty="0"/>
              <a:t>Recall Java’s guarantee: Run-time type is a subtype of the compile-time type</a:t>
            </a:r>
          </a:p>
          <a:p>
            <a:pPr lvl="1"/>
            <a:r>
              <a:rPr lang="en-US" sz="2000" dirty="0"/>
              <a:t>This was violated for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 b</a:t>
            </a:r>
            <a:r>
              <a:rPr lang="en-US" sz="2000" dirty="0"/>
              <a:t> variable</a:t>
            </a:r>
          </a:p>
          <a:p>
            <a:pPr lvl="1"/>
            <a:endParaRPr lang="en-US" sz="900" dirty="0"/>
          </a:p>
          <a:p>
            <a:r>
              <a:rPr lang="en-US" sz="2000" dirty="0"/>
              <a:t>To preserve the guarantee, Java would never get that far:</a:t>
            </a:r>
          </a:p>
          <a:p>
            <a:pPr lvl="1"/>
            <a:r>
              <a:rPr lang="en-US" sz="2000" dirty="0"/>
              <a:t>Each array “knows” its actual run-time type (e.g.,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Trying to store a (run-time) supertype into an array element (index) causes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ArrayStoreException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900" dirty="0"/>
          </a:p>
          <a:p>
            <a:r>
              <a:rPr lang="en-US" sz="2000" dirty="0"/>
              <a:t>So the body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/>
              <a:t> would raise an exception</a:t>
            </a:r>
          </a:p>
          <a:p>
            <a:pPr lvl="1"/>
            <a:r>
              <a:rPr lang="en-US" sz="2000" dirty="0"/>
              <a:t>Even though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/>
              <a:t> is entirely reasonable</a:t>
            </a:r>
          </a:p>
          <a:p>
            <a:pPr lvl="2"/>
            <a:r>
              <a:rPr lang="en-US" sz="2000" dirty="0"/>
              <a:t>And fine for plenty of “careful” clients</a:t>
            </a:r>
          </a:p>
          <a:p>
            <a:pPr lvl="1"/>
            <a:r>
              <a:rPr lang="en-US" sz="2000" i="1" dirty="0">
                <a:solidFill>
                  <a:srgbClr val="C00000"/>
                </a:solidFill>
              </a:rPr>
              <a:t>Every Java array-update includes this run-time check</a:t>
            </a:r>
          </a:p>
          <a:p>
            <a:pPr lvl="2"/>
            <a:r>
              <a:rPr lang="en-US" sz="2000" dirty="0"/>
              <a:t>(Array-reads never fail this way – why?)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Beware array subtyping!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11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Basics of generic types for classes and interfaces</a:t>
            </a:r>
          </a:p>
          <a:p>
            <a:pPr lvl="1"/>
            <a:r>
              <a:rPr lang="en-US" sz="2000" dirty="0"/>
              <a:t>Basics of </a:t>
            </a:r>
            <a:r>
              <a:rPr lang="en-US" sz="2000" i="1" dirty="0"/>
              <a:t>bounding</a:t>
            </a:r>
            <a:r>
              <a:rPr lang="en-US" sz="2000" dirty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/>
              <a:t>Now:</a:t>
            </a:r>
          </a:p>
          <a:p>
            <a:pPr lvl="1"/>
            <a:r>
              <a:rPr lang="en-US" sz="2000" dirty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</a:p>
          <a:p>
            <a:pPr lvl="1"/>
            <a:r>
              <a:rPr lang="en-US" sz="2000" dirty="0"/>
              <a:t>Generics and </a:t>
            </a:r>
            <a:r>
              <a:rPr lang="en-US" sz="2000" i="1" dirty="0"/>
              <a:t>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bounds</a:t>
            </a:r>
            <a:r>
              <a:rPr lang="en-US" sz="2000" dirty="0"/>
              <a:t> for more flexible subtyping</a:t>
            </a:r>
          </a:p>
          <a:p>
            <a:pPr lvl="1"/>
            <a:r>
              <a:rPr lang="en-US" sz="2000" dirty="0"/>
              <a:t>Using </a:t>
            </a:r>
            <a:r>
              <a:rPr lang="en-US" sz="2000" i="1" dirty="0"/>
              <a:t>wildcards</a:t>
            </a:r>
            <a:r>
              <a:rPr lang="en-US" sz="2000" dirty="0"/>
              <a:t> for more convenient bounds</a:t>
            </a:r>
          </a:p>
          <a:p>
            <a:pPr lvl="1"/>
            <a:r>
              <a:rPr lang="en-US" sz="2000" dirty="0"/>
              <a:t>Related digression: Java’s </a:t>
            </a:r>
            <a:r>
              <a:rPr lang="en-US" sz="2000" i="1" dirty="0"/>
              <a:t>array subtyping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Java realities: type erasure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Unchecked casts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>
                <a:solidFill>
                  <a:schemeClr val="accent2"/>
                </a:solidFill>
              </a:rPr>
              <a:t> interactions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Creating generic arrays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analogous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200"/>
              </a:spcBef>
              <a:buNone/>
            </a:pPr>
            <a:endParaRPr lang="en-US" sz="2000" dirty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50292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Declares a new </a:t>
            </a:r>
            <a:r>
              <a:rPr lang="en-US" sz="2000" b="1" i="1" dirty="0">
                <a:solidFill>
                  <a:schemeClr val="accent6"/>
                </a:solidFill>
              </a:rPr>
              <a:t>variable</a:t>
            </a:r>
            <a:r>
              <a:rPr lang="en-US" sz="2000" dirty="0">
                <a:solidFill>
                  <a:schemeClr val="tx1"/>
                </a:solidFill>
              </a:rPr>
              <a:t>, called a </a:t>
            </a:r>
            <a:r>
              <a:rPr lang="en-US" sz="2000" b="1" i="1" dirty="0">
                <a:solidFill>
                  <a:schemeClr val="accent6"/>
                </a:solidFill>
              </a:rPr>
              <a:t>(formal)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6"/>
                </a:solidFill>
              </a:rPr>
              <a:t>Instantiate </a:t>
            </a:r>
            <a:r>
              <a:rPr lang="en-US" sz="2000" dirty="0">
                <a:solidFill>
                  <a:schemeClr val="tx1"/>
                </a:solidFill>
              </a:rPr>
              <a:t>with any </a:t>
            </a:r>
            <a:r>
              <a:rPr lang="en-US" sz="2000" b="1" i="1" dirty="0">
                <a:solidFill>
                  <a:schemeClr val="accent2"/>
                </a:solidFill>
              </a:rPr>
              <a:t>expression</a:t>
            </a:r>
            <a:r>
              <a:rPr lang="en-US" sz="2000" dirty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E.g.,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4191000" y="4114800"/>
            <a:ext cx="4724400" cy="2209800"/>
          </a:xfrm>
          <a:prstGeom prst="wedgeRectCallout">
            <a:avLst>
              <a:gd name="adj1" fmla="val -75050"/>
              <a:gd name="adj2" fmla="val -4464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Declares a new </a:t>
            </a:r>
            <a:r>
              <a:rPr lang="en-US" sz="2000" b="1" i="1" dirty="0">
                <a:solidFill>
                  <a:srgbClr val="C00000"/>
                </a:solidFill>
              </a:rPr>
              <a:t>type</a:t>
            </a:r>
            <a:r>
              <a:rPr lang="en-US" sz="2000" b="1" i="1" dirty="0">
                <a:solidFill>
                  <a:schemeClr val="accent6"/>
                </a:solidFill>
              </a:rPr>
              <a:t> variable</a:t>
            </a:r>
            <a:r>
              <a:rPr lang="en-US" sz="2000" dirty="0">
                <a:solidFill>
                  <a:schemeClr val="tx1"/>
                </a:solidFill>
              </a:rPr>
              <a:t>,  called a </a:t>
            </a:r>
            <a:r>
              <a:rPr lang="en-US" sz="2000" b="1" i="1" dirty="0">
                <a:solidFill>
                  <a:srgbClr val="C00000"/>
                </a:solidFill>
              </a:rPr>
              <a:t>type</a:t>
            </a:r>
            <a:r>
              <a:rPr lang="en-US" sz="2000" b="1" i="1" dirty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6"/>
                </a:solidFill>
              </a:rPr>
              <a:t>Instantiate </a:t>
            </a:r>
            <a:r>
              <a:rPr lang="en-US" sz="2000" dirty="0">
                <a:solidFill>
                  <a:schemeClr val="tx1"/>
                </a:solidFill>
              </a:rPr>
              <a:t>with </a:t>
            </a:r>
            <a:r>
              <a:rPr lang="en-US" sz="2000" dirty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E.g.,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Never just use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dirty="0">
                <a:solidFill>
                  <a:schemeClr val="tx1"/>
                </a:solidFill>
              </a:rPr>
              <a:t>(in Java for backward-</a:t>
            </a:r>
            <a:r>
              <a:rPr lang="en-US" sz="2000" dirty="0" err="1">
                <a:solidFill>
                  <a:schemeClr val="tx1"/>
                </a:solidFill>
              </a:rPr>
              <a:t>compatiblity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All generic types become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 once compiled</a:t>
            </a:r>
          </a:p>
          <a:p>
            <a:pPr lvl="1"/>
            <a:r>
              <a:rPr lang="en-US" sz="2000" dirty="0"/>
              <a:t>Big reason: backward compatibility with ancient byte code</a:t>
            </a:r>
          </a:p>
          <a:p>
            <a:pPr lvl="1"/>
            <a:r>
              <a:rPr lang="en-US" sz="2000" dirty="0"/>
              <a:t>So, at run-time, all generic instantiations have the same type</a:t>
            </a:r>
          </a:p>
          <a:p>
            <a:pPr lvl="2"/>
            <a:r>
              <a:rPr lang="en-US" sz="1600" dirty="0"/>
              <a:t>(See </a:t>
            </a:r>
            <a:r>
              <a:rPr lang="en-US" sz="1600" dirty="0" err="1"/>
              <a:t>TypeErasure.java</a:t>
            </a:r>
            <a:r>
              <a:rPr lang="en-US" sz="1600" dirty="0"/>
              <a:t> for demo/example)</a:t>
            </a:r>
          </a:p>
          <a:p>
            <a:pPr marL="457200" lvl="1" indent="0">
              <a:buNone/>
            </a:pPr>
            <a:endParaRPr lang="en-US" sz="2000" dirty="0"/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List&lt;String&gt; 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lst1.getClass() == lst2.getClass()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true!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Cannot use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dirty="0"/>
              <a:t> to discover a generic type parameter</a:t>
            </a:r>
          </a:p>
          <a:p>
            <a:pPr marL="365760" lvl="1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...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155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Casting to generic type results in an important warning</a:t>
            </a:r>
          </a:p>
          <a:p>
            <a:pPr marL="36576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&lt;String&gt;();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36576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warn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Compiler gives an unchecked warning, since this is something the runtime system </a:t>
            </a:r>
            <a:r>
              <a:rPr lang="en-US" i="1" dirty="0">
                <a:solidFill>
                  <a:srgbClr val="C00000"/>
                </a:solidFill>
              </a:rPr>
              <a:t>will not check for you</a:t>
            </a:r>
            <a:r>
              <a:rPr lang="en-US" dirty="0"/>
              <a:t> (because it can’t!)</a:t>
            </a:r>
            <a:endParaRPr lang="en-US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Usually, if you think you need to do this, you're wrong</a:t>
            </a:r>
          </a:p>
          <a:p>
            <a:pPr lvl="1"/>
            <a:r>
              <a:rPr lang="en-US" dirty="0"/>
              <a:t>Most common real need is creating arrays with generic element types (discussed shortly), when doing things like implementing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 can also be cast to any generic type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&lt;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return (T) o;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unchecked warning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16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Node)) 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Node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(Node)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53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 for a parameterized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 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(Node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524000"/>
            <a:ext cx="2362200" cy="1066800"/>
          </a:xfrm>
          <a:prstGeom prst="wedgeRectCallout">
            <a:avLst>
              <a:gd name="adj1" fmla="val -82286"/>
              <a:gd name="adj2" fmla="val 1020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Erasure:  Type arguments do not exist at runtime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Equals for a parameterized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 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(Node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1155" y="2667000"/>
            <a:ext cx="2604245" cy="1600200"/>
          </a:xfrm>
          <a:prstGeom prst="wedgeRectCallout">
            <a:avLst>
              <a:gd name="adj1" fmla="val -121178"/>
              <a:gd name="adj2" fmla="val 476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More erasure: At run time, do not know what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solidFill>
                  <a:schemeClr val="tx1"/>
                </a:solidFill>
              </a:rPr>
              <a:t> is and cannot be checked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Equals for a parameterized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 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(Node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19400"/>
            <a:ext cx="2819400" cy="1222248"/>
          </a:xfrm>
          <a:prstGeom prst="wedgeRectCallout">
            <a:avLst>
              <a:gd name="adj1" fmla="val -127747"/>
              <a:gd name="adj2" fmla="val 680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Works if the type of </a:t>
            </a:r>
            <a:r>
              <a:rPr lang="en-US" sz="2000" dirty="0" err="1">
                <a:solidFill>
                  <a:schemeClr val="tx1"/>
                </a:solidFill>
              </a:rPr>
              <a:t>obj</a:t>
            </a:r>
            <a:r>
              <a:rPr lang="en-US" sz="2000" dirty="0">
                <a:solidFill>
                  <a:schemeClr val="tx1"/>
                </a:solidFill>
              </a:rPr>
              <a:t> is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Node&lt;Elephant&gt;</a:t>
            </a:r>
            <a:r>
              <a:rPr lang="en-US" sz="2000" dirty="0">
                <a:solidFill>
                  <a:schemeClr val="tx1"/>
                </a:solidFill>
              </a:rPr>
              <a:t> or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2000" dirty="0">
                <a:solidFill>
                  <a:schemeClr val="tx1"/>
                </a:solidFill>
              </a:rPr>
              <a:t> or …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Node&lt;Elephant&gt;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Node&lt;String&gt;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Node&lt;? extends Object&gt;</a:t>
            </a: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143000" y="5254752"/>
            <a:ext cx="3124200" cy="1222248"/>
          </a:xfrm>
          <a:prstGeom prst="wedgeRectCallout">
            <a:avLst>
              <a:gd name="adj1" fmla="val 57737"/>
              <a:gd name="adj2" fmla="val -807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 classes implement equals properly this should distinguish Elephants from Strings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0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Foo()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T();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T[10];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/>
              <a:t>	(Actual type info not available at runtime – can’t allocate / construct new objects since we don’t know what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/>
              <a:t> really </a:t>
            </a:r>
            <a:r>
              <a:rPr lang="en-US" dirty="0"/>
              <a:t>is)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59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array cast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T[]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(T[])(new Object[10])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 </a:t>
            </a:r>
            <a:r>
              <a:rPr lang="en-US" sz="2000" i="1" dirty="0"/>
              <a:t>can</a:t>
            </a:r>
            <a:r>
              <a:rPr lang="en-US" sz="2000" dirty="0"/>
              <a:t> declare variables of type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, accept them as parameters, return them, or create arrays by casting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lvl="1"/>
            <a:r>
              <a:rPr lang="en-US" sz="2000" dirty="0"/>
              <a:t>Casting to generic types is not type-safe, so it generates a warning</a:t>
            </a:r>
          </a:p>
          <a:p>
            <a:pPr lvl="1"/>
            <a:r>
              <a:rPr lang="en-US" sz="2000" dirty="0"/>
              <a:t>Rare to need an array of a generic type (e.g.,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53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Some final thoughts…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6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bottom-line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Java guarantees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/>
              <a:t> variable always holds a (subtype of) the </a:t>
            </a:r>
            <a:r>
              <a:rPr lang="en-US" sz="2000" i="1" dirty="0"/>
              <a:t>raw type</a:t>
            </a:r>
            <a:r>
              <a:rPr lang="en-US" sz="2000" dirty="0"/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endParaRPr lang="en-US" sz="1000" dirty="0"/>
          </a:p>
          <a:p>
            <a:r>
              <a:rPr lang="en-US" sz="2000" dirty="0"/>
              <a:t>Java does not guarantee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/>
              <a:t> variable always has only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elements at run-time</a:t>
            </a:r>
          </a:p>
          <a:p>
            <a:pPr lvl="1"/>
            <a:r>
              <a:rPr lang="en-US" sz="2000" dirty="0"/>
              <a:t>But will be true unless unchecked casts involving generics are used (i.e., type checks work if you don’t bypass them)</a:t>
            </a:r>
          </a:p>
          <a:p>
            <a:pPr lvl="1"/>
            <a:r>
              <a:rPr lang="en-US" sz="2000" dirty="0"/>
              <a:t>Compiler inserts casts to/from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 for generics</a:t>
            </a:r>
          </a:p>
          <a:p>
            <a:pPr lvl="2"/>
            <a:r>
              <a:rPr lang="en-US" sz="2000" dirty="0"/>
              <a:t>If these casts fail, hard-to-debug errors result: Often far from where conceptual mistake occurred</a:t>
            </a:r>
          </a:p>
          <a:p>
            <a:pPr lvl="1"/>
            <a:endParaRPr lang="en-US" sz="1000" dirty="0"/>
          </a:p>
          <a:p>
            <a:r>
              <a:rPr lang="en-US" sz="2000" dirty="0"/>
              <a:t>So, two reasons not to ignore warnings:</a:t>
            </a:r>
          </a:p>
          <a:p>
            <a:pPr lvl="1"/>
            <a:r>
              <a:rPr lang="en-US" sz="2000" dirty="0"/>
              <a:t>You’re violating good style/design/subtyping/generics</a:t>
            </a:r>
          </a:p>
          <a:p>
            <a:pPr lvl="1"/>
            <a:r>
              <a:rPr lang="en-US" sz="2000" dirty="0"/>
              <a:t>You’re risking difficult debugging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7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implements Set&lt;E&gt;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List&lt;E&gt;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variables are types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429000" y="1524000"/>
            <a:ext cx="1676400" cy="306324"/>
          </a:xfrm>
          <a:prstGeom prst="wedgeRectCallout">
            <a:avLst>
              <a:gd name="adj1" fmla="val -79059"/>
              <a:gd name="adj2" fmla="val 1502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Declaration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971800" y="5255514"/>
            <a:ext cx="1066800" cy="307086"/>
            <a:chOff x="2971800" y="5255514"/>
            <a:chExt cx="1066800" cy="307086"/>
          </a:xfrm>
        </p:grpSpPr>
        <p:sp>
          <p:nvSpPr>
            <p:cNvPr id="9" name="Rectangular Callout 8"/>
            <p:cNvSpPr/>
            <p:nvPr/>
          </p:nvSpPr>
          <p:spPr>
            <a:xfrm>
              <a:off x="3086100" y="5255514"/>
              <a:ext cx="533400" cy="306324"/>
            </a:xfrm>
            <a:prstGeom prst="wedgeRectCallout">
              <a:avLst>
                <a:gd name="adj1" fmla="val -385746"/>
                <a:gd name="adj2" fmla="val -4592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Use</a:t>
              </a: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2971800" y="5256276"/>
              <a:ext cx="533400" cy="306324"/>
            </a:xfrm>
            <a:prstGeom prst="wedgeRectCallout">
              <a:avLst>
                <a:gd name="adj1" fmla="val 429096"/>
                <a:gd name="adj2" fmla="val -1048526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Use</a:t>
              </a:r>
            </a:p>
          </p:txBody>
        </p:sp>
        <p:sp>
          <p:nvSpPr>
            <p:cNvPr id="7" name="Rectangular Callout 6"/>
            <p:cNvSpPr/>
            <p:nvPr/>
          </p:nvSpPr>
          <p:spPr>
            <a:xfrm>
              <a:off x="2971800" y="5256276"/>
              <a:ext cx="1066800" cy="306324"/>
            </a:xfrm>
            <a:prstGeom prst="wedgeRectCallout">
              <a:avLst>
                <a:gd name="adj1" fmla="val -146212"/>
                <a:gd name="adj2" fmla="val -5591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Use</a:t>
              </a: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clarify your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Object put(Object key, Object value);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Map&lt;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r>
              <a:rPr lang="en-US" sz="2000" dirty="0">
                <a:cs typeface="Courier New" pitchFamily="49" charset="0"/>
              </a:rPr>
              <a:t>Generics usually clarify the </a:t>
            </a:r>
            <a:r>
              <a:rPr lang="en-US" sz="2000" i="1" dirty="0">
                <a:cs typeface="Courier New" pitchFamily="49" charset="0"/>
              </a:rPr>
              <a:t>implementation</a:t>
            </a:r>
          </a:p>
          <a:p>
            <a:pPr lvl="1" indent="-342900"/>
            <a:r>
              <a:rPr lang="en-US" sz="2000" dirty="0">
                <a:cs typeface="Courier New" pitchFamily="49" charset="0"/>
              </a:rPr>
              <a:t>But sometimes ugly:  wildcards, arrays, instantiation</a:t>
            </a:r>
          </a:p>
          <a:p>
            <a:r>
              <a:rPr lang="en-US" sz="2000" dirty="0">
                <a:cs typeface="Courier New" pitchFamily="49" charset="0"/>
              </a:rPr>
              <a:t>Generics always make the client code prettier and safer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plus casts in client code</a:t>
            </a:r>
          </a:p>
          <a:p>
            <a:r>
              <a:rPr lang="en-US" sz="2000" dirty="0"/>
              <a:t>→ possibility of run-time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227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Start by writing a concrete instantiation</a:t>
            </a:r>
          </a:p>
          <a:p>
            <a:pPr lvl="1"/>
            <a:r>
              <a:rPr lang="en-US" sz="2000" dirty="0"/>
              <a:t>Get it correct (testing, reasoning, etc.)</a:t>
            </a:r>
          </a:p>
          <a:p>
            <a:pPr lvl="1"/>
            <a:r>
              <a:rPr lang="en-US" sz="2000" dirty="0"/>
              <a:t>Consider writing a second concrete version</a:t>
            </a:r>
          </a:p>
          <a:p>
            <a:endParaRPr lang="en-US" sz="2000" dirty="0"/>
          </a:p>
          <a:p>
            <a:r>
              <a:rPr lang="en-US" sz="2000" dirty="0"/>
              <a:t>Generalize it by adding type parameters</a:t>
            </a:r>
          </a:p>
          <a:p>
            <a:pPr lvl="1"/>
            <a:r>
              <a:rPr lang="en-US" sz="2000" dirty="0"/>
              <a:t>Think about which types are the same or different</a:t>
            </a:r>
          </a:p>
          <a:p>
            <a:pPr lvl="1"/>
            <a:r>
              <a:rPr lang="en-US" sz="2000" dirty="0"/>
              <a:t>The compiler will help you find errors</a:t>
            </a:r>
          </a:p>
          <a:p>
            <a:endParaRPr lang="en-US" sz="2000" dirty="0"/>
          </a:p>
          <a:p>
            <a:r>
              <a:rPr lang="en-US" sz="2000" dirty="0"/>
              <a:t>As you gain experience, it will be easier to write generic code from the start</a:t>
            </a:r>
          </a:p>
          <a:p>
            <a:endParaRPr lang="en-US" sz="2000" dirty="0"/>
          </a:p>
          <a:p>
            <a:r>
              <a:rPr lang="en-US" sz="2000" dirty="0"/>
              <a:t>Read </a:t>
            </a:r>
            <a:r>
              <a:rPr lang="en-US" sz="2000" i="1" dirty="0"/>
              <a:t>Effective Java</a:t>
            </a:r>
            <a:r>
              <a:rPr lang="en-US" sz="2000" dirty="0"/>
              <a:t> Ch. </a:t>
            </a:r>
            <a:r>
              <a:rPr lang="en-US" sz="2000"/>
              <a:t>5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8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/>
          </a:p>
          <a:p>
            <a:pPr lvl="1" indent="-342900"/>
            <a:r>
              <a:rPr lang="en-US" sz="2000" dirty="0"/>
              <a:t>Convention: One-letter name such as: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br>
              <a:rPr lang="en-US" sz="2000" b="1" dirty="0"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Restricting instantiations by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add2(new Date());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ObjList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NumList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/>
          </a:p>
          <a:p>
            <a:pPr marL="0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 of Object</a:t>
            </a:r>
          </a:p>
          <a:p>
            <a:pPr marL="0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error, Date is not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// a subtype of Number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7086600" y="2438400"/>
            <a:ext cx="18288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Upper bounds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1F37453A-F357-F047-A51E-76A204DFC5DE}"/>
              </a:ext>
            </a:extLst>
          </p:cNvPr>
          <p:cNvSpPr/>
          <p:nvPr/>
        </p:nvSpPr>
        <p:spPr>
          <a:xfrm>
            <a:off x="7086600" y="2438400"/>
            <a:ext cx="1828800" cy="457200"/>
          </a:xfrm>
          <a:prstGeom prst="wedgeRectCallout">
            <a:avLst>
              <a:gd name="adj1" fmla="val -136954"/>
              <a:gd name="adj2" fmla="val 2657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Upper bounds</a:t>
            </a:r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Code can perform any operation permitted by the bound</a:t>
            </a:r>
          </a:p>
          <a:p>
            <a:pPr lvl="1"/>
            <a:r>
              <a:rPr lang="en-US" sz="2000" dirty="0"/>
              <a:t>Because we know all instantiations will be subtypes!</a:t>
            </a:r>
          </a:p>
          <a:p>
            <a:pPr lvl="1"/>
            <a:r>
              <a:rPr lang="en-US" sz="2000" dirty="0"/>
              <a:t>An enforced precondition on type instantiations</a:t>
            </a:r>
          </a:p>
          <a:p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24468</TotalTime>
  <Words>5658</Words>
  <Application>Microsoft Macintosh PowerPoint</Application>
  <PresentationFormat>On-screen Show (4:3)</PresentationFormat>
  <Paragraphs>973</Paragraphs>
  <Slides>61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Courier New</vt:lpstr>
      <vt:lpstr>Times New Roman</vt:lpstr>
      <vt:lpstr>simple</vt:lpstr>
      <vt:lpstr>CSE 331 Software Design &amp; Implementation</vt:lpstr>
      <vt:lpstr>Varieties of abstraction</vt:lpstr>
      <vt:lpstr>Why we love abstraction</vt:lpstr>
      <vt:lpstr>Related abstractions</vt:lpstr>
      <vt:lpstr>An analogous parameter</vt:lpstr>
      <vt:lpstr>Type variables are types</vt:lpstr>
      <vt:lpstr>Declaring and instantiating generics</vt:lpstr>
      <vt:lpstr>Restricting instantiations by clients</vt:lpstr>
      <vt:lpstr>Using type variables</vt:lpstr>
      <vt:lpstr>Generalized definition</vt:lpstr>
      <vt:lpstr>More bounds</vt:lpstr>
      <vt:lpstr>More examples</vt:lpstr>
      <vt:lpstr>Where are we?</vt:lpstr>
      <vt:lpstr>Not all generics are for collections</vt:lpstr>
      <vt:lpstr>Weaknesses</vt:lpstr>
      <vt:lpstr>Much better</vt:lpstr>
      <vt:lpstr>Using generics in methods</vt:lpstr>
      <vt:lpstr>More examples</vt:lpstr>
      <vt:lpstr>Where are we?</vt:lpstr>
      <vt:lpstr>Generics and subtyping</vt:lpstr>
      <vt:lpstr>List&lt;Number&gt; and List&lt;Integer&gt;</vt:lpstr>
      <vt:lpstr>Aside: covariant/contravariant</vt:lpstr>
      <vt:lpstr>Hard to remember?</vt:lpstr>
      <vt:lpstr>Read-only allows covariance</vt:lpstr>
      <vt:lpstr>Write-only allows contravariance</vt:lpstr>
      <vt:lpstr>About the parameters</vt:lpstr>
      <vt:lpstr>Where are we?</vt:lpstr>
      <vt:lpstr>More verbose first</vt:lpstr>
      <vt:lpstr>Best type for addAll</vt:lpstr>
      <vt:lpstr>Best type for addAll</vt:lpstr>
      <vt:lpstr>Best type for addAll</vt:lpstr>
      <vt:lpstr>Best type for addAll</vt:lpstr>
      <vt:lpstr>Revisit copy method</vt:lpstr>
      <vt:lpstr>Where are we?</vt:lpstr>
      <vt:lpstr>Wildcards - anonymous type variables</vt:lpstr>
      <vt:lpstr>Wildcard for addAll collection type</vt:lpstr>
      <vt:lpstr>More examples: max, copyTo</vt:lpstr>
      <vt:lpstr>PECS: Producer Extends, Consumer Super</vt:lpstr>
      <vt:lpstr>More on lower bounds</vt:lpstr>
      <vt:lpstr>? versus Object</vt:lpstr>
      <vt:lpstr>Legal operations on wildcard types</vt:lpstr>
      <vt:lpstr>Legal operations on wildcard types</vt:lpstr>
      <vt:lpstr>Where are we?</vt:lpstr>
      <vt:lpstr>Java arrays</vt:lpstr>
      <vt:lpstr>Surprise!</vt:lpstr>
      <vt:lpstr>What can happen: the good</vt:lpstr>
      <vt:lpstr>What can happen: the bad</vt:lpstr>
      <vt:lpstr>Java’s choice</vt:lpstr>
      <vt:lpstr>Where are we?</vt:lpstr>
      <vt:lpstr>Type erasure</vt:lpstr>
      <vt:lpstr>Generics and casting</vt:lpstr>
      <vt:lpstr>Recall equals</vt:lpstr>
      <vt:lpstr>equals for a parameterized class</vt:lpstr>
      <vt:lpstr>Equals for a parameterized class</vt:lpstr>
      <vt:lpstr>Equals for a parameterized class</vt:lpstr>
      <vt:lpstr>Generics and arrays</vt:lpstr>
      <vt:lpstr>Necessary array cast</vt:lpstr>
      <vt:lpstr>PowerPoint Presentation</vt:lpstr>
      <vt:lpstr>The bottom-line</vt:lpstr>
      <vt:lpstr>Generics clarify your code</vt:lpstr>
      <vt:lpstr>Tips when writing a generic class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Hal Perkins</cp:lastModifiedBy>
  <cp:revision>288</cp:revision>
  <cp:lastPrinted>2019-05-13T17:27:25Z</cp:lastPrinted>
  <dcterms:created xsi:type="dcterms:W3CDTF">2012-02-17T18:07:42Z</dcterms:created>
  <dcterms:modified xsi:type="dcterms:W3CDTF">2020-02-11T23:38:06Z</dcterms:modified>
</cp:coreProperties>
</file>