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59" r:id="rId2"/>
    <p:sldId id="36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6" r:id="rId17"/>
    <p:sldId id="337" r:id="rId18"/>
    <p:sldId id="338" r:id="rId19"/>
    <p:sldId id="339" r:id="rId20"/>
    <p:sldId id="340" r:id="rId21"/>
    <p:sldId id="343" r:id="rId22"/>
    <p:sldId id="344" r:id="rId23"/>
    <p:sldId id="360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8" r:id="rId33"/>
    <p:sldId id="353" r:id="rId34"/>
    <p:sldId id="354" r:id="rId35"/>
  </p:sldIdLst>
  <p:sldSz cx="9144000" cy="6858000" type="screen4x3"/>
  <p:notesSz cx="6934200" cy="92202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9" autoAdjust="0"/>
    <p:restoredTop sz="84499" autoAdjust="0"/>
  </p:normalViewPr>
  <p:slideViewPr>
    <p:cSldViewPr>
      <p:cViewPr varScale="1">
        <p:scale>
          <a:sx n="124" d="100"/>
          <a:sy n="124" d="100"/>
        </p:scale>
        <p:origin x="9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760" y="20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12-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HashMap</a:t>
            </a:r>
            <a:r>
              <a:rPr lang="en-US" baseline="0" dirty="0"/>
              <a:t> would be even better than </a:t>
            </a:r>
            <a:r>
              <a:rPr lang="en-US" baseline="0" dirty="0" err="1"/>
              <a:t>Hashtable</a:t>
            </a:r>
            <a:r>
              <a:rPr lang="en-US" baseline="0" dirty="0"/>
              <a:t>: not synchronized, permits null values, has a failsafe enumerator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2020</a:t>
            </a:r>
          </a:p>
          <a:p>
            <a:r>
              <a:rPr lang="en-US" dirty="0"/>
              <a:t>Subtypes and Subclasses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59C68-7971-D740-987A-1A4736E2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B648D2-64F8-844D-AD51-CFB0AF1D5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Subclassing</a:t>
            </a:r>
            <a:r>
              <a:rPr lang="en-GB" dirty="0"/>
              <a:t> can be misused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229600" cy="48768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Poor planning can lead to a muddled </a:t>
            </a:r>
            <a:r>
              <a:rPr lang="en-GB" sz="2000" i="1" dirty="0"/>
              <a:t>class hierarchy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Relationships might not match untutored intuition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Poor design can produce subclasses that depend on many implementation details of </a:t>
            </a:r>
            <a:r>
              <a:rPr lang="en-GB" sz="2000" dirty="0" err="1"/>
              <a:t>superclasses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Changes in </a:t>
            </a:r>
            <a:r>
              <a:rPr lang="en-GB" sz="2000" dirty="0" err="1"/>
              <a:t>superclasses</a:t>
            </a:r>
            <a:r>
              <a:rPr lang="en-GB" sz="2000" dirty="0"/>
              <a:t> can break subclasses if they are tightly coupled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“fragile base class problem”</a:t>
            </a:r>
          </a:p>
          <a:p>
            <a:pPr marL="914400" lvl="2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accent2"/>
                </a:solidFill>
              </a:rPr>
              <a:t>Subtyping and implementation inheritance are orthogonal!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err="1"/>
              <a:t>Subclassing</a:t>
            </a:r>
            <a:r>
              <a:rPr lang="en-GB" sz="2000" dirty="0"/>
              <a:t> gives you both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Sometimes you want just one 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Interfaces</a:t>
            </a:r>
            <a:r>
              <a:rPr lang="en-GB" sz="2000" dirty="0"/>
              <a:t>: subtyping without inheritance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Composition</a:t>
            </a:r>
            <a:r>
              <a:rPr lang="en-GB" sz="2000" dirty="0"/>
              <a:t>: use implementation without subtyping</a:t>
            </a:r>
          </a:p>
          <a:p>
            <a:pPr marL="1657350" lvl="3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Can seem less convenient, but often better long-term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2691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 every square a rectangle?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fits shape to given size: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      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.width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w,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.height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Square</a:t>
            </a:r>
            <a:r>
              <a:rPr lang="en-GB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Rectangle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{…}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cs typeface="Courier New" pitchFamily="49" charset="0"/>
              </a:rPr>
              <a:t>Which is the best option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Square</a:t>
            </a:r>
            <a:r>
              <a:rPr lang="en-US" dirty="0">
                <a:cs typeface="Courier New" pitchFamily="49" charset="0"/>
              </a:rPr>
              <a:t>’s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specification?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requires: w 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effects: sets all edges to given size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edgeLength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effects:  sets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this.width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and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this.height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to w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w !=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 throws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1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Square, Rectangle Unrelated </a:t>
            </a:r>
            <a:r>
              <a:rPr lang="en-GB" sz="1800" dirty="0"/>
              <a:t>(Java)</a:t>
            </a:r>
            <a:endParaRPr lang="en-GB" sz="24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495800"/>
          </a:xfrm>
          <a:ln/>
        </p:spPr>
        <p:txBody>
          <a:bodyPr>
            <a:noAutofit/>
          </a:bodyPr>
          <a:lstStyle/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 is not a (true subtype of)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s are expected to have a width and height</a:t>
            </a:r>
            <a:br>
              <a:rPr lang="en-GB" sz="2000" dirty="0"/>
            </a:br>
            <a:r>
              <a:rPr lang="en-GB" sz="2000" dirty="0"/>
              <a:t>that can be mutated independently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s 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 is not a (true subtype of)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s are expected to have equal widths and heights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s 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/>
              <a:t>Inheritance is not always intuitive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/>
              <a:t>Benefit: it forces clear thinking and prevents errors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Solutions: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them unrelated (or siblings)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them immutable (!)</a:t>
            </a:r>
          </a:p>
          <a:p>
            <a:pPr lvl="2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Recovers elementary-school intuition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683380" y="1425151"/>
            <a:ext cx="1037127" cy="1243768"/>
            <a:chOff x="7683380" y="1425151"/>
            <a:chExt cx="1037127" cy="1243768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7683380" y="1425151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  <a:endParaRPr lang="en-US" sz="2000" dirty="0">
                <a:latin typeface="Arial Unicode MS" pitchFamily="34" charset="-128"/>
              </a:endParaRPr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7683380" y="2323428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  <a:endParaRPr lang="en-US" sz="2000" dirty="0">
                <a:latin typeface="Arial Unicode MS" pitchFamily="34" charset="-128"/>
              </a:endParaRPr>
            </a:p>
          </p:txBody>
        </p:sp>
        <p:cxnSp>
          <p:nvCxnSpPr>
            <p:cNvPr id="11270" name="AutoShape 6"/>
            <p:cNvCxnSpPr>
              <a:cxnSpLocks noChangeShapeType="1"/>
              <a:stCxn id="11269" idx="0"/>
              <a:endCxn id="11268" idx="2"/>
            </p:cNvCxnSpPr>
            <p:nvPr/>
          </p:nvCxnSpPr>
          <p:spPr bwMode="auto">
            <a:xfrm flipV="1">
              <a:off x="8201944" y="1770642"/>
              <a:ext cx="0" cy="5527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752522" y="3221705"/>
            <a:ext cx="1037127" cy="1243768"/>
            <a:chOff x="5382" y="2430"/>
            <a:chExt cx="720" cy="864"/>
          </a:xfrm>
        </p:grpSpPr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5382" y="2430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5382" y="3054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11278" name="AutoShape 14"/>
            <p:cNvCxnSpPr>
              <a:cxnSpLocks noChangeShapeType="1"/>
              <a:stCxn id="11277" idx="0"/>
              <a:endCxn id="11276" idx="2"/>
            </p:cNvCxnSpPr>
            <p:nvPr/>
          </p:nvCxnSpPr>
          <p:spPr bwMode="auto">
            <a:xfrm flipV="1">
              <a:off x="5742" y="2670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 flipH="1"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781800" y="4876800"/>
            <a:ext cx="2237265" cy="1219200"/>
            <a:chOff x="6781800" y="4876800"/>
            <a:chExt cx="2237265" cy="1219200"/>
          </a:xfrm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344873" y="4876800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Shape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6781800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</a:p>
          </p:txBody>
        </p:sp>
        <p:cxnSp>
          <p:nvCxnSpPr>
            <p:cNvPr id="25" name="AutoShape 14"/>
            <p:cNvCxnSpPr>
              <a:cxnSpLocks noChangeShapeType="1"/>
              <a:stCxn id="24" idx="0"/>
            </p:cNvCxnSpPr>
            <p:nvPr/>
          </p:nvCxnSpPr>
          <p:spPr bwMode="auto">
            <a:xfrm flipV="1">
              <a:off x="7300364" y="5222291"/>
              <a:ext cx="383016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" name="Rectangle 13"/>
            <p:cNvSpPr>
              <a:spLocks noChangeArrowheads="1"/>
            </p:cNvSpPr>
            <p:nvPr/>
          </p:nvSpPr>
          <p:spPr bwMode="auto">
            <a:xfrm>
              <a:off x="7981938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29" name="AutoShape 14"/>
            <p:cNvCxnSpPr>
              <a:cxnSpLocks noChangeShapeType="1"/>
              <a:stCxn id="28" idx="0"/>
            </p:cNvCxnSpPr>
            <p:nvPr/>
          </p:nvCxnSpPr>
          <p:spPr bwMode="auto">
            <a:xfrm flipH="1" flipV="1">
              <a:off x="8098231" y="5222291"/>
              <a:ext cx="402271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7885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Inappropriate </a:t>
            </a:r>
            <a:r>
              <a:rPr lang="en-GB" dirty="0" err="1"/>
              <a:t>subtyping</a:t>
            </a:r>
            <a:r>
              <a:rPr lang="en-GB" dirty="0"/>
              <a:t> in the JDK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5334000"/>
          </a:xfrm>
        </p:spPr>
        <p:txBody>
          <a:bodyPr>
            <a:noAutofit/>
          </a:bodyPr>
          <a:lstStyle/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V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){…}</a:t>
            </a:r>
          </a:p>
          <a:p>
            <a:pPr marL="97922" indent="0">
              <a:spcBef>
                <a:spcPts val="0"/>
              </a:spcBef>
              <a:buClr>
                <a:srgbClr val="000000"/>
              </a:buClr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V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){…}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000" b="1" dirty="0">
              <a:solidFill>
                <a:srgbClr val="0000C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Keys and values are strings.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Object,Object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GB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  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put(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key,val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String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return (String)get(key);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0" y="5181600"/>
            <a:ext cx="5562600" cy="152041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Properties();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tbl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p;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itchFamily="49" charset="0"/>
              </a:rPr>
              <a:t>tbl.put</a:t>
            </a:r>
            <a:r>
              <a:rPr lang="en-GB" sz="2000" b="1" dirty="0">
                <a:latin typeface="Courier New" pitchFamily="49" charset="0"/>
              </a:rPr>
              <a:t>("One", 1);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itchFamily="49" charset="0"/>
              </a:rPr>
              <a:t>p.getProperty</a:t>
            </a:r>
            <a:r>
              <a:rPr lang="en-GB" sz="2000" b="1" dirty="0">
                <a:latin typeface="Courier New" pitchFamily="49" charset="0"/>
              </a:rPr>
              <a:t>("One");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crash!</a:t>
            </a:r>
          </a:p>
        </p:txBody>
      </p:sp>
    </p:spTree>
    <p:extLst>
      <p:ext uri="{BB962C8B-B14F-4D97-AF65-F5344CB8AC3E}">
        <p14:creationId xmlns:p14="http://schemas.microsoft.com/office/powerpoint/2010/main" val="1338974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Violation of rep invariant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class has a simple rep invariant: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Keys and values are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/>
              <a:t>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client can treat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as a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put in arbitrary content, break rep invariant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From </a:t>
            </a:r>
            <a:r>
              <a:rPr lang="en-GB" sz="2000" dirty="0" err="1"/>
              <a:t>Javadoc</a:t>
            </a:r>
            <a:r>
              <a:rPr lang="en-GB" sz="2000" dirty="0"/>
              <a:t>: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Because Properties inherits from </a:t>
            </a:r>
            <a:r>
              <a:rPr lang="en-GB" sz="2000" i="1" dirty="0" err="1"/>
              <a:t>Hashtable</a:t>
            </a:r>
            <a:r>
              <a:rPr lang="en-GB" sz="2000" i="1" dirty="0"/>
              <a:t>, the put and </a:t>
            </a:r>
            <a:r>
              <a:rPr lang="en-GB" sz="2000" i="1" dirty="0" err="1"/>
              <a:t>putAll</a:t>
            </a:r>
            <a:r>
              <a:rPr lang="en-GB" sz="2000" i="1" dirty="0"/>
              <a:t> methods can be applied to a Properties object. ... If the store or save method is called on a "compromised" Properties object that contains a non-String key or value, </a:t>
            </a:r>
            <a:r>
              <a:rPr lang="en-GB" sz="2000" i="1" dirty="0">
                <a:solidFill>
                  <a:srgbClr val="C00000"/>
                </a:solidFill>
              </a:rPr>
              <a:t>the call will fail</a:t>
            </a:r>
            <a:r>
              <a:rPr lang="en-GB" sz="2000" i="1" dirty="0"/>
              <a:t>.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4400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1:  Generics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Bad choice:</a:t>
            </a:r>
          </a:p>
          <a:p>
            <a:pPr>
              <a:buNone/>
            </a:pPr>
            <a:r>
              <a:rPr lang="en-GB" sz="2000" b="1" dirty="0">
                <a:latin typeface="Courier New"/>
                <a:cs typeface="Courier New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/>
                <a:cs typeface="Courier New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latin typeface="Courier New"/>
                <a:cs typeface="Courier New"/>
              </a:rPr>
              <a:t>extends </a:t>
            </a:r>
            <a:r>
              <a:rPr lang="en-GB" sz="2000" b="1" dirty="0" err="1">
                <a:latin typeface="Courier New"/>
                <a:cs typeface="Courier New"/>
              </a:rPr>
              <a:t>Hashtable</a:t>
            </a:r>
            <a:r>
              <a:rPr lang="en-GB" sz="2000" b="1" dirty="0">
                <a:latin typeface="Courier New"/>
                <a:cs typeface="Courier New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>
                <a:latin typeface="Courier New"/>
                <a:cs typeface="Courier New"/>
              </a:rPr>
              <a:t>&gt; { … </a:t>
            </a:r>
          </a:p>
          <a:p>
            <a:pPr>
              <a:buNone/>
            </a:pPr>
            <a:r>
              <a:rPr lang="en-GB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dirty="0"/>
              <a:t>Better choice:</a:t>
            </a:r>
          </a:p>
          <a:p>
            <a:pPr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&gt; { …</a:t>
            </a:r>
          </a:p>
          <a:p>
            <a:pPr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JDK designers deliberately didn’t do this.  Why?</a:t>
            </a:r>
          </a:p>
          <a:p>
            <a:pPr lvl="1"/>
            <a:r>
              <a:rPr lang="en-US" sz="2000" dirty="0"/>
              <a:t>Backward-compatibility (Java didn’t used to have generics)</a:t>
            </a:r>
          </a:p>
          <a:p>
            <a:pPr lvl="1"/>
            <a:r>
              <a:rPr lang="en-US" sz="2000" dirty="0"/>
              <a:t>Postpone talking about generics: upcoming lecture</a:t>
            </a:r>
          </a:p>
          <a:p>
            <a:pPr lvl="2"/>
            <a:r>
              <a:rPr lang="en-US" sz="2000" dirty="0"/>
              <a:t>But only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Object,Object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/>
              <a:t> is compatible with all clients that might exist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38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81639" tIns="42452" rIns="81639" bIns="4245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Solution 2:  Composition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4958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{  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&lt;Object, Object&gt;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  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hashtable.put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key,value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String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(String)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hashtable.get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2128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principle for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If B is a </a:t>
            </a:r>
            <a:r>
              <a:rPr lang="en-US" sz="2000" dirty="0">
                <a:solidFill>
                  <a:schemeClr val="accent2"/>
                </a:solidFill>
              </a:rPr>
              <a:t>subtype</a:t>
            </a:r>
            <a:r>
              <a:rPr lang="en-US" sz="2000" dirty="0"/>
              <a:t> of A, a B can </a:t>
            </a:r>
            <a:r>
              <a:rPr lang="en-US" sz="2000" i="1" dirty="0"/>
              <a:t>always be substituted</a:t>
            </a:r>
            <a:r>
              <a:rPr lang="en-US" sz="2000" dirty="0"/>
              <a:t> for an A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Any property guaranteed by supertype A must be guaranteed by subtype B</a:t>
            </a:r>
          </a:p>
          <a:p>
            <a:pPr lvl="1"/>
            <a:r>
              <a:rPr lang="en-US" sz="2000" dirty="0"/>
              <a:t>Anything provable about an A is provable about a B</a:t>
            </a:r>
          </a:p>
          <a:p>
            <a:pPr lvl="1"/>
            <a:r>
              <a:rPr lang="en-GB" sz="2000" dirty="0"/>
              <a:t>If an instance of subtype is treated purely as </a:t>
            </a:r>
            <a:r>
              <a:rPr lang="en-GB" sz="2000" dirty="0" err="1"/>
              <a:t>supertype</a:t>
            </a:r>
            <a:r>
              <a:rPr lang="en-GB" sz="2000" dirty="0"/>
              <a:t> (only </a:t>
            </a:r>
            <a:r>
              <a:rPr lang="en-GB" sz="2000" dirty="0" err="1"/>
              <a:t>supertype</a:t>
            </a:r>
            <a:r>
              <a:rPr lang="en-GB" sz="2000" dirty="0"/>
              <a:t> methods/fields used), then the result should be consistent with an object of the </a:t>
            </a:r>
            <a:r>
              <a:rPr lang="en-GB" sz="2000" dirty="0" err="1"/>
              <a:t>supertype</a:t>
            </a:r>
            <a:r>
              <a:rPr lang="en-GB" sz="2000" dirty="0"/>
              <a:t> being manipulated</a:t>
            </a:r>
          </a:p>
          <a:p>
            <a:pPr lvl="1"/>
            <a:endParaRPr lang="en-GB" sz="1000" dirty="0"/>
          </a:p>
          <a:p>
            <a:pPr marL="0" lvl="1" indent="0">
              <a:buNone/>
            </a:pPr>
            <a:r>
              <a:rPr lang="en-GB" sz="2000" dirty="0"/>
              <a:t>Subtype B is </a:t>
            </a:r>
            <a:r>
              <a:rPr lang="en-GB" sz="2000" i="1" dirty="0"/>
              <a:t>permitted to strengthen</a:t>
            </a:r>
            <a:r>
              <a:rPr lang="en-GB" sz="2000" dirty="0"/>
              <a:t> properties and add properties</a:t>
            </a:r>
          </a:p>
          <a:p>
            <a:pPr lvl="1"/>
            <a:r>
              <a:rPr lang="en-US" sz="2000" dirty="0"/>
              <a:t>An overriding method must have a stronger (or equal) spec</a:t>
            </a:r>
          </a:p>
          <a:p>
            <a:pPr lvl="1"/>
            <a:r>
              <a:rPr lang="en-US" sz="2000" dirty="0"/>
              <a:t>Fine to add new methods (that preserve invariants)</a:t>
            </a:r>
          </a:p>
          <a:p>
            <a:pPr marL="400050" lvl="2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US" sz="2000" dirty="0"/>
              <a:t>Subtype B is </a:t>
            </a:r>
            <a:r>
              <a:rPr lang="en-US" sz="2000" i="1" dirty="0"/>
              <a:t>not permitted to weaken</a:t>
            </a:r>
            <a:r>
              <a:rPr lang="en-US" sz="2000" dirty="0"/>
              <a:t> the spec</a:t>
            </a:r>
          </a:p>
          <a:p>
            <a:pPr lvl="1"/>
            <a:r>
              <a:rPr lang="en-US" sz="2000" dirty="0"/>
              <a:t>No method removal</a:t>
            </a:r>
          </a:p>
          <a:p>
            <a:pPr lvl="1"/>
            <a:r>
              <a:rPr lang="en-US" sz="2000" dirty="0"/>
              <a:t>No overriding method with a weaker spec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64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Substitution principle for methods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Constraints on methods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each </a:t>
            </a:r>
            <a:r>
              <a:rPr lang="en-GB" sz="2000" dirty="0" err="1"/>
              <a:t>supertype</a:t>
            </a:r>
            <a:r>
              <a:rPr lang="en-GB" sz="2000" dirty="0"/>
              <a:t> method, subtype must have such a method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Could be inherited or overridden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Each overriding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method must </a:t>
            </a:r>
            <a:r>
              <a:rPr lang="en-GB" sz="2000" i="1" dirty="0">
                <a:solidFill>
                  <a:schemeClr val="accent2"/>
                </a:solidFill>
              </a:rPr>
              <a:t>strengthen</a:t>
            </a:r>
            <a:r>
              <a:rPr lang="en-GB" sz="2000" dirty="0"/>
              <a:t> (or match) the spec: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Ask nothing extra of client (“weaker precondition”)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Requires</a:t>
            </a:r>
            <a:r>
              <a:rPr lang="en-GB" sz="2000" dirty="0"/>
              <a:t> clause is at most as strict as in </a:t>
            </a:r>
            <a:r>
              <a:rPr lang="en-GB" sz="2000" dirty="0" err="1"/>
              <a:t>supertype’s</a:t>
            </a:r>
            <a:r>
              <a:rPr lang="en-GB" sz="2000" dirty="0"/>
              <a:t> method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Guarantee at least as much (“stronger </a:t>
            </a:r>
            <a:r>
              <a:rPr lang="en-GB" sz="2000" dirty="0" err="1"/>
              <a:t>postcondition</a:t>
            </a:r>
            <a:r>
              <a:rPr lang="en-GB" sz="2000" dirty="0"/>
              <a:t>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Effects</a:t>
            </a:r>
            <a:r>
              <a:rPr lang="en-GB" sz="2000" dirty="0"/>
              <a:t> clause is at least as strict as in the </a:t>
            </a:r>
            <a:r>
              <a:rPr lang="en-GB" sz="2000" dirty="0" err="1"/>
              <a:t>supertype</a:t>
            </a:r>
            <a:r>
              <a:rPr lang="en-GB" sz="2000" dirty="0"/>
              <a:t> method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 new entries in </a:t>
            </a:r>
            <a:r>
              <a:rPr lang="en-GB" sz="2000" i="1" dirty="0"/>
              <a:t>modifies</a:t>
            </a:r>
            <a:r>
              <a:rPr lang="en-GB" sz="2000" dirty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Promise more (or the same) in </a:t>
            </a:r>
            <a:r>
              <a:rPr lang="en-GB" sz="2000" i="1" dirty="0"/>
              <a:t>returns</a:t>
            </a:r>
            <a:r>
              <a:rPr lang="en-GB" sz="2000" dirty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Throws</a:t>
            </a:r>
            <a:r>
              <a:rPr lang="en-GB" sz="2000" dirty="0"/>
              <a:t> clause must indicate fewer (or same) possible exception types, but nothing new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2699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799" y="304800"/>
            <a:ext cx="8305801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Spec strengthening: argument/result types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953000"/>
          </a:xfrm>
          <a:ln/>
        </p:spPr>
        <p:txBody>
          <a:bodyPr/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Method </a:t>
            </a:r>
            <a:r>
              <a:rPr lang="en-GB" sz="2000" dirty="0">
                <a:solidFill>
                  <a:schemeClr val="accent2"/>
                </a:solidFill>
              </a:rPr>
              <a:t>inputs</a:t>
            </a:r>
            <a:r>
              <a:rPr lang="en-GB" sz="2000" dirty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Argument types in </a:t>
            </a:r>
            <a:r>
              <a:rPr lang="en-GB" sz="2000" dirty="0" err="1"/>
              <a:t>A.foo</a:t>
            </a:r>
            <a:r>
              <a:rPr lang="en-GB" sz="2000" dirty="0"/>
              <a:t> may be </a:t>
            </a:r>
            <a:br>
              <a:rPr lang="en-GB" sz="2000" dirty="0"/>
            </a:br>
            <a:r>
              <a:rPr lang="en-GB" sz="2000" dirty="0"/>
              <a:t>replaced with supertypes in </a:t>
            </a:r>
            <a:r>
              <a:rPr lang="en-GB" sz="2000" dirty="0" err="1"/>
              <a:t>B.foo</a:t>
            </a:r>
            <a:br>
              <a:rPr lang="en-GB" sz="2000" dirty="0"/>
            </a:br>
            <a:r>
              <a:rPr lang="en-GB" sz="2000" dirty="0"/>
              <a:t>(“contravariance”)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Places no extra demand on the clients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But Java does not allow such overriding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(Why?)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Method </a:t>
            </a:r>
            <a:r>
              <a:rPr lang="en-GB" sz="2000" dirty="0">
                <a:solidFill>
                  <a:schemeClr val="accent2"/>
                </a:solidFill>
              </a:rPr>
              <a:t>results</a:t>
            </a:r>
            <a:r>
              <a:rPr lang="en-GB" sz="2000" dirty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Result type of </a:t>
            </a:r>
            <a:r>
              <a:rPr lang="en-GB" sz="2000" dirty="0" err="1"/>
              <a:t>A.foo</a:t>
            </a:r>
            <a:r>
              <a:rPr lang="en-GB" sz="2000" dirty="0"/>
              <a:t> may be replaced by</a:t>
            </a:r>
            <a:br>
              <a:rPr lang="en-GB" sz="2000" dirty="0"/>
            </a:br>
            <a:r>
              <a:rPr lang="en-GB" sz="2000" dirty="0"/>
              <a:t>a subtype in </a:t>
            </a:r>
            <a:r>
              <a:rPr lang="en-GB" sz="2000" dirty="0" err="1"/>
              <a:t>B.foo</a:t>
            </a:r>
            <a:r>
              <a:rPr lang="en-GB" sz="2000" dirty="0"/>
              <a:t> (“covariance”)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No new exceptions (for values in the domain)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Existing exceptions can be replaced with subtypes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   	(None of this violates what client can rely 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831919" y="1524000"/>
            <a:ext cx="2007281" cy="1265787"/>
            <a:chOff x="6831919" y="1524000"/>
            <a:chExt cx="2007281" cy="1265787"/>
          </a:xfrm>
        </p:grpSpPr>
        <p:sp>
          <p:nvSpPr>
            <p:cNvPr id="6" name="TextBox 5"/>
            <p:cNvSpPr txBox="1"/>
            <p:nvPr/>
          </p:nvSpPr>
          <p:spPr>
            <a:xfrm>
              <a:off x="6831919" y="1524000"/>
              <a:ext cx="20072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LibraryHolding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57753" y="2298510"/>
              <a:ext cx="8146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Book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12952" y="2328122"/>
              <a:ext cx="53732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CD</a:t>
              </a:r>
            </a:p>
          </p:txBody>
        </p:sp>
        <p:cxnSp>
          <p:nvCxnSpPr>
            <p:cNvPr id="9" name="Straight Arrow Connector 8"/>
            <p:cNvCxnSpPr>
              <a:stCxn id="7" idx="0"/>
            </p:cNvCxnSpPr>
            <p:nvPr/>
          </p:nvCxnSpPr>
          <p:spPr>
            <a:xfrm flipV="1">
              <a:off x="7365077" y="1985665"/>
              <a:ext cx="0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8381616" y="1985665"/>
              <a:ext cx="0" cy="34245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6190600" y="1507025"/>
            <a:ext cx="362600" cy="1236175"/>
            <a:chOff x="5885800" y="1507025"/>
            <a:chExt cx="362600" cy="1236175"/>
          </a:xfrm>
        </p:grpSpPr>
        <p:sp>
          <p:nvSpPr>
            <p:cNvPr id="12" name="TextBox 11"/>
            <p:cNvSpPr txBox="1"/>
            <p:nvPr/>
          </p:nvSpPr>
          <p:spPr>
            <a:xfrm>
              <a:off x="5885800" y="1507025"/>
              <a:ext cx="3626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7022" y="2281535"/>
              <a:ext cx="35137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cxnSp>
          <p:nvCxnSpPr>
            <p:cNvPr id="14" name="Straight Arrow Connector 13"/>
            <p:cNvCxnSpPr>
              <a:stCxn id="13" idx="0"/>
              <a:endCxn id="12" idx="2"/>
            </p:cNvCxnSpPr>
            <p:nvPr/>
          </p:nvCxnSpPr>
          <p:spPr>
            <a:xfrm flipH="1" flipV="1">
              <a:off x="6067100" y="1968690"/>
              <a:ext cx="5611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712724" y="3048000"/>
            <a:ext cx="2355076" cy="1236175"/>
            <a:chOff x="6705600" y="3048000"/>
            <a:chExt cx="2355076" cy="1236175"/>
          </a:xfrm>
        </p:grpSpPr>
        <p:sp>
          <p:nvSpPr>
            <p:cNvPr id="16" name="TextBox 15"/>
            <p:cNvSpPr txBox="1"/>
            <p:nvPr/>
          </p:nvSpPr>
          <p:spPr>
            <a:xfrm>
              <a:off x="6957753" y="3048000"/>
              <a:ext cx="15004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Shape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05600" y="3822510"/>
              <a:ext cx="8758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Circle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6200" y="3805535"/>
              <a:ext cx="136447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Rhombus</a:t>
              </a:r>
            </a:p>
          </p:txBody>
        </p:sp>
        <p:cxnSp>
          <p:nvCxnSpPr>
            <p:cNvPr id="19" name="Straight Arrow Connector 18"/>
            <p:cNvCxnSpPr>
              <a:stCxn id="17" idx="0"/>
            </p:cNvCxnSpPr>
            <p:nvPr/>
          </p:nvCxnSpPr>
          <p:spPr>
            <a:xfrm flipV="1">
              <a:off x="7143541" y="3509665"/>
              <a:ext cx="9324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flipV="1">
              <a:off x="8378438" y="3509665"/>
              <a:ext cx="0" cy="295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563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09B35-A09C-EC41-9916-41338F5B5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(Wednesday)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F552-7125-1843-91C6-610D586EA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Midterm done!  Congratulations</a:t>
            </a:r>
          </a:p>
          <a:p>
            <a:pPr lvl="1"/>
            <a:r>
              <a:rPr lang="en-US" dirty="0"/>
              <a:t>Aiming to get it graded by end of weekend</a:t>
            </a:r>
          </a:p>
          <a:p>
            <a:r>
              <a:rPr lang="en-US" dirty="0"/>
              <a:t>HW5 part 2 due tomorrow night (plus late day if you need it and have any remaining)</a:t>
            </a:r>
          </a:p>
          <a:p>
            <a:pPr lvl="1"/>
            <a:r>
              <a:rPr lang="en-US" dirty="0"/>
              <a:t>Don’t get too ambitious – no generics, for now, for example</a:t>
            </a:r>
          </a:p>
          <a:p>
            <a:pPr lvl="1"/>
            <a:r>
              <a:rPr lang="en-US" dirty="0"/>
              <a:t>Remember main graph ADT should not assume that node/edge labels will always be comparable</a:t>
            </a:r>
          </a:p>
          <a:p>
            <a:pPr lvl="2"/>
            <a:r>
              <a:rPr lang="en-US" dirty="0"/>
              <a:t>Client code should compare/sort as needed</a:t>
            </a:r>
          </a:p>
          <a:p>
            <a:pPr lvl="1"/>
            <a:r>
              <a:rPr lang="en-US" dirty="0"/>
              <a:t>Remember to disable expensive </a:t>
            </a:r>
            <a:r>
              <a:rPr lang="en-US" dirty="0" err="1"/>
              <a:t>checkRep</a:t>
            </a:r>
            <a:r>
              <a:rPr lang="en-US" dirty="0"/>
              <a:t>()s in commit that has the final hw5 part 2 tag on it</a:t>
            </a:r>
          </a:p>
          <a:p>
            <a:pPr lvl="1"/>
            <a:r>
              <a:rPr lang="en-US" dirty="0"/>
              <a:t>Don’t import libraries that IntelliJ “suggests” – no </a:t>
            </a:r>
            <a:r>
              <a:rPr lang="en-US" dirty="0" err="1"/>
              <a:t>javafx</a:t>
            </a:r>
            <a:r>
              <a:rPr lang="en-US" dirty="0"/>
              <a:t> for example.  Stick to standard Java 11 libraries</a:t>
            </a:r>
          </a:p>
          <a:p>
            <a:r>
              <a:rPr lang="en-US" dirty="0"/>
              <a:t>Sections tomorrow: hw6 (data files, graph searching, etc.)</a:t>
            </a:r>
          </a:p>
          <a:p>
            <a:pPr lvl="1"/>
            <a:r>
              <a:rPr lang="en-US" dirty="0"/>
              <a:t>Starter code will be pushed to repos </a:t>
            </a:r>
            <a:r>
              <a:rPr lang="en-US"/>
              <a:t>later tonight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8FB67-7249-D043-8E4F-08784966D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F9126-1550-614A-A1EE-480E49140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26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Substitution exercise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Suppose we have a method which, when given one product, recommends another: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>
                <a:latin typeface="Comic Sans MS" pitchFamily="64" charset="0"/>
              </a:rPr>
              <a:t> 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Product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Which of these are possible forms of this method in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SaleProduct</a:t>
            </a:r>
            <a:r>
              <a:rPr lang="en-GB" sz="2000" dirty="0"/>
              <a:t> (a true subtype of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en-GB" sz="2000" dirty="0"/>
              <a:t>)?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endParaRPr lang="en-GB" sz="2000" b="1" i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600" b="1" i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 throws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NoSaleException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>
                <a:latin typeface="Comic Sans MS" pitchFamily="64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3276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8796" y="4344179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4754920"/>
            <a:ext cx="2529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</a:t>
            </a:r>
            <a:r>
              <a:rPr lang="en-GB" sz="1600" b="1" i="1" u="sng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but</a:t>
            </a:r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Java </a:t>
            </a:r>
          </a:p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overloading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31716" y="5300246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8796" y="3962400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57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/>
              <a:t>Java subtyping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types: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Defined by classes, interfaces, primitives</a:t>
            </a:r>
          </a:p>
          <a:p>
            <a:endParaRPr lang="en-US" sz="2000" dirty="0"/>
          </a:p>
          <a:p>
            <a:r>
              <a:rPr lang="en-US" sz="2000" dirty="0"/>
              <a:t>Java subtyping stems from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 extends A</a:t>
            </a:r>
            <a:r>
              <a:rPr lang="en-US" sz="2000" b="1" dirty="0"/>
              <a:t>  </a:t>
            </a:r>
            <a:r>
              <a:rPr lang="en-US" sz="2000" dirty="0"/>
              <a:t>and  </a:t>
            </a:r>
            <a:br>
              <a:rPr lang="en-US" sz="2000" dirty="0"/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 implements A</a:t>
            </a:r>
            <a:r>
              <a:rPr lang="en-US" sz="2000" dirty="0"/>
              <a:t>  declarations</a:t>
            </a:r>
          </a:p>
          <a:p>
            <a:endParaRPr lang="en-US" sz="2000" dirty="0"/>
          </a:p>
          <a:p>
            <a:r>
              <a:rPr lang="en-US" sz="2000" dirty="0"/>
              <a:t>In a Java subtype, each corresponding method has:</a:t>
            </a:r>
          </a:p>
          <a:p>
            <a:pPr lvl="1"/>
            <a:r>
              <a:rPr lang="en-US" sz="2000" dirty="0"/>
              <a:t>Same argument types</a:t>
            </a:r>
          </a:p>
          <a:p>
            <a:pPr lvl="2"/>
            <a:r>
              <a:rPr lang="en-US" sz="2000" dirty="0"/>
              <a:t>If different, </a:t>
            </a:r>
            <a:r>
              <a:rPr lang="en-US" sz="2000" i="1" dirty="0"/>
              <a:t>overloading</a:t>
            </a:r>
            <a:r>
              <a:rPr lang="en-US" sz="2000" dirty="0"/>
              <a:t>:  unrelated methods</a:t>
            </a:r>
          </a:p>
          <a:p>
            <a:pPr lvl="1"/>
            <a:r>
              <a:rPr lang="en-US" sz="2000" dirty="0"/>
              <a:t>Compatible (covariant) return types</a:t>
            </a:r>
          </a:p>
          <a:p>
            <a:pPr lvl="2"/>
            <a:r>
              <a:rPr lang="en-GB" sz="2000" dirty="0"/>
              <a:t>Added to Java several years after initial release, not reflected in (e.g.)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clone</a:t>
            </a:r>
            <a:endParaRPr lang="en-US" sz="2000" dirty="0"/>
          </a:p>
          <a:p>
            <a:pPr lvl="1"/>
            <a:r>
              <a:rPr lang="en-US" sz="2000" dirty="0"/>
              <a:t>No additional declared exceptions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1217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Java subtyping guarantees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953000"/>
          </a:xfrm>
          <a:ln/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A variable’s run-time type (i.e., the class of its run-time value) is a Java subtype of its declared type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Date();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Object();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a variable of </a:t>
            </a:r>
            <a:r>
              <a:rPr lang="en-GB" sz="2000" i="1" dirty="0"/>
              <a:t>declared (compile-time) </a:t>
            </a:r>
            <a:r>
              <a:rPr lang="en-GB" sz="2000" dirty="0"/>
              <a:t>type T1 holds a reference to an object of </a:t>
            </a:r>
            <a:r>
              <a:rPr lang="en-GB" sz="2000" i="1" dirty="0"/>
              <a:t>actual</a:t>
            </a:r>
            <a:r>
              <a:rPr lang="en-GB" sz="2000" dirty="0"/>
              <a:t> (</a:t>
            </a:r>
            <a:r>
              <a:rPr lang="en-GB" sz="2000" i="1" dirty="0"/>
              <a:t>runtime) </a:t>
            </a:r>
            <a:r>
              <a:rPr lang="en-GB" sz="2000" dirty="0"/>
              <a:t>type T2, then T2 must be a Java subtype of T1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	(A type T is considered to be a subtype of itself to simplify things)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Corollaries: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Objects always have implementations of the methods specified by their declared type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If</a:t>
            </a:r>
            <a:r>
              <a:rPr lang="en-GB" sz="2000" dirty="0"/>
              <a:t> all subtypes are true subtypes, then all objects meet the specification of their declared type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rules out a huge class of bugs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0777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41C22-E613-564B-A19A-6924928BD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Clients can still infer implementation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4B59A-CA5E-DA42-B9CE-F1FA70D11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use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 can reveal reuse of values</a:t>
            </a:r>
          </a:p>
          <a:p>
            <a:pPr lvl="1"/>
            <a:r>
              <a:rPr lang="en-US" dirty="0"/>
              <a:t>Return existing immutable value rather than creating a new copy</a:t>
            </a:r>
          </a:p>
          <a:p>
            <a:r>
              <a:rPr lang="en-US" dirty="0"/>
              <a:t>Client use of iterator can reveal whether data is stored in any particular order (sorted or not, …)</a:t>
            </a:r>
          </a:p>
          <a:p>
            <a:r>
              <a:rPr lang="en-US" dirty="0"/>
              <a:t>Client use of </a:t>
            </a:r>
            <a:r>
              <a:rPr lang="en-US" dirty="0" err="1"/>
              <a:t>subclassing</a:t>
            </a:r>
            <a:r>
              <a:rPr lang="en-US" dirty="0"/>
              <a:t> can reveal self-calls in implementation (example below)</a:t>
            </a:r>
          </a:p>
          <a:p>
            <a:endParaRPr lang="en-US" dirty="0"/>
          </a:p>
          <a:p>
            <a:r>
              <a:rPr lang="en-US" dirty="0"/>
              <a:t>Lesson: don’t do this!</a:t>
            </a:r>
          </a:p>
          <a:p>
            <a:r>
              <a:rPr lang="en-US" dirty="0"/>
              <a:t>Clients should not observe/depend on behavior not promised by the spec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203EB-85F9-F843-BC50-A6D5AAB1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D6D7A4-7694-434B-82B0-ACE2315E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72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Inheritance can break encapsulation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763000" cy="4495800"/>
          </a:xfrm>
          <a:ln/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                         </a:t>
            </a:r>
            <a:r>
              <a:rPr lang="en-GB" sz="2000" b="1" dirty="0">
                <a:latin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private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= 0; 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count # insertions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super(c);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++;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super.add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+=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c.size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return </a:t>
            </a:r>
            <a:r>
              <a:rPr lang="en-GB" sz="2000" b="1" dirty="0" err="1">
                <a:latin typeface="Courier New" pitchFamily="49" charset="0"/>
              </a:rPr>
              <a:t>super.addAll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 public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 { return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;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1490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Dependence on implementation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305800" cy="4648200"/>
          </a:xfrm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does this code print?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Comic Sans MS" pitchFamily="66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       new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System.out.println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Arrays.asList</a:t>
            </a:r>
            <a:r>
              <a:rPr lang="en-GB" sz="2000" b="1" dirty="0">
                <a:latin typeface="Courier New" pitchFamily="49" charset="0"/>
              </a:rPr>
              <a:t>("CSE", "331"));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System.out.println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b="1" i="1" dirty="0">
              <a:solidFill>
                <a:srgbClr val="AC202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Answer </a:t>
            </a:r>
            <a:r>
              <a:rPr lang="en-GB" sz="2000" i="1" dirty="0">
                <a:solidFill>
                  <a:srgbClr val="C00000"/>
                </a:solidFill>
              </a:rPr>
              <a:t>depends on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i="1" dirty="0">
                <a:solidFill>
                  <a:srgbClr val="C00000"/>
                </a:solidFill>
              </a:rPr>
              <a:t>implementation</a:t>
            </a:r>
            <a:r>
              <a:rPr lang="en-GB" sz="2000" dirty="0"/>
              <a:t> of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/>
              <a:t> in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Different implementations may behave differently!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GB" sz="2000" dirty="0" err="1"/>
              <a:t>’s</a:t>
            </a:r>
            <a:r>
              <a:rPr lang="en-GB" sz="2000" dirty="0"/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/>
              <a:t> calls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dirty="0">
                <a:cs typeface="Courier New" panose="02070309020205020404" pitchFamily="49" charset="0"/>
              </a:rPr>
              <a:t>, then</a:t>
            </a:r>
            <a:r>
              <a:rPr lang="en-GB" sz="2000" dirty="0">
                <a:sym typeface="Symbol"/>
              </a:rPr>
              <a:t> </a:t>
            </a:r>
            <a:r>
              <a:rPr lang="en-GB" sz="2000" dirty="0"/>
              <a:t>double-counting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AbstractCollection</a:t>
            </a:r>
            <a:r>
              <a:rPr lang="en-US" sz="2000" dirty="0" err="1"/>
              <a:t>’s</a:t>
            </a:r>
            <a:r>
              <a:rPr lang="en-US" sz="2000" dirty="0"/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US" sz="2000" dirty="0"/>
              <a:t> specification:</a:t>
            </a:r>
          </a:p>
          <a:p>
            <a:pPr lvl="1"/>
            <a:r>
              <a:rPr lang="en-US" sz="2000" dirty="0"/>
              <a:t>“Adds all of the elements in the specified collection to this collection.”</a:t>
            </a:r>
          </a:p>
          <a:p>
            <a:pPr lvl="1"/>
            <a:r>
              <a:rPr lang="en-US" sz="2000" dirty="0"/>
              <a:t>Does not specify whether it calls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r>
              <a:rPr lang="en-US" sz="2000" dirty="0"/>
              <a:t>Lessons:  </a:t>
            </a:r>
          </a:p>
          <a:p>
            <a:pPr lvl="1"/>
            <a:r>
              <a:rPr lang="en-US" sz="2000" dirty="0" err="1"/>
              <a:t>Subclassing</a:t>
            </a:r>
            <a:r>
              <a:rPr lang="en-US" sz="2000" dirty="0"/>
              <a:t> often requires </a:t>
            </a:r>
            <a:r>
              <a:rPr lang="en-US" sz="2000" dirty="0">
                <a:solidFill>
                  <a:schemeClr val="accent2"/>
                </a:solidFill>
              </a:rPr>
              <a:t>designing for extension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Clients should not depend on unspecified implementation behavior</a:t>
            </a: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/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34200" y="2343090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b="1" i="1" dirty="0">
                <a:solidFill>
                  <a:srgbClr val="AC2020"/>
                </a:solidFill>
                <a:latin typeface="Courier New" pitchFamily="49" charset="0"/>
              </a:rPr>
              <a:t>// 0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6781800" y="2819400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b="1" i="1" dirty="0">
                <a:solidFill>
                  <a:srgbClr val="AC2020"/>
                </a:solidFill>
                <a:latin typeface="Courier New" pitchFamily="49" charset="0"/>
              </a:rPr>
              <a:t>// 4?!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55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Solutions – how to count inserts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Change spec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000" dirty="0"/>
              <a:t> (eliminate ambiguity)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514350"/>
            <a:r>
              <a:rPr lang="en-US" sz="2000" dirty="0"/>
              <a:t>Indicate all self-calls</a:t>
            </a:r>
          </a:p>
          <a:p>
            <a:pPr marL="914400" lvl="1" indent="-514350"/>
            <a:r>
              <a:rPr lang="en-US" sz="2000" dirty="0"/>
              <a:t>Less flexibility for implementers of specification</a:t>
            </a:r>
          </a:p>
          <a:p>
            <a:pPr marL="914400" lvl="1" indent="-514350"/>
            <a:r>
              <a:rPr lang="en-US" sz="2000" dirty="0"/>
              <a:t>Most clients don’t care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Avoid spec ambiguity by avoiding self-calls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/>
              <a:t>“Re-implement” methods such as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2" indent="-514350"/>
            <a:r>
              <a:rPr lang="en-US" sz="2000" dirty="0"/>
              <a:t>Requires re-implementing methods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/>
              <a:t>Use a wrapper</a:t>
            </a:r>
          </a:p>
          <a:p>
            <a:pPr marL="1314450" lvl="2" indent="-514350"/>
            <a:r>
              <a:rPr lang="en-US" sz="2000" dirty="0"/>
              <a:t>No longer a subtype (unless an interface is handy)</a:t>
            </a:r>
          </a:p>
          <a:p>
            <a:pPr marL="1314450" lvl="2" indent="-514350"/>
            <a:r>
              <a:rPr lang="en-US" sz="2000" dirty="0"/>
              <a:t>Bad for callbacks, equality tests, etc.</a:t>
            </a:r>
          </a:p>
          <a:p>
            <a:pPr marL="1314450" lvl="2" indent="-514350"/>
            <a:r>
              <a:rPr lang="en-US" sz="2000" dirty="0"/>
              <a:t>But avoids dependency on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000" dirty="0"/>
              <a:t> spec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23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Solution 2b:  composition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763000" cy="50292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private final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private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){</a:t>
            </a: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>
                <a:latin typeface="Courier New" pitchFamily="49" charset="0"/>
              </a:rPr>
              <a:t>this.addAll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   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  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  // ... and every other method specified by </a:t>
            </a:r>
            <a:r>
              <a:rPr lang="en-GB" sz="2000" b="1" dirty="0" err="1">
                <a:solidFill>
                  <a:srgbClr val="AC2020"/>
                </a:solidFill>
                <a:latin typeface="Courier New" pitchFamily="49" charset="0"/>
              </a:rPr>
              <a:t>HashSet</a:t>
            </a: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943600" y="3657600"/>
            <a:ext cx="2514600" cy="609600"/>
          </a:xfrm>
          <a:prstGeom prst="wedgeRectCallout">
            <a:avLst>
              <a:gd name="adj1" fmla="val -124943"/>
              <a:gd name="adj2" fmla="val 19314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implementation no longer matters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6477000" y="1371600"/>
            <a:ext cx="1447800" cy="304800"/>
          </a:xfrm>
          <a:prstGeom prst="wedgeRectCallout">
            <a:avLst>
              <a:gd name="adj1" fmla="val -171702"/>
              <a:gd name="adj2" fmla="val 1671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Delegate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93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Composition (wrappers, delegation)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  <a:ln/>
        </p:spPr>
        <p:txBody>
          <a:bodyPr>
            <a:normAutofit/>
          </a:bodyPr>
          <a:lstStyle/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Implementation </a:t>
            </a:r>
            <a:r>
              <a:rPr lang="en-GB" sz="2000" i="1" dirty="0">
                <a:solidFill>
                  <a:schemeClr val="accent2"/>
                </a:solidFill>
              </a:rPr>
              <a:t>reuse</a:t>
            </a:r>
            <a:r>
              <a:rPr lang="en-GB" sz="2000" dirty="0"/>
              <a:t> without </a:t>
            </a:r>
            <a:r>
              <a:rPr lang="en-GB" sz="2000" i="1" dirty="0">
                <a:solidFill>
                  <a:schemeClr val="accent2"/>
                </a:solidFill>
              </a:rPr>
              <a:t>inheritance</a:t>
            </a:r>
          </a:p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Example of a “wrapper” class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Easy to reason about; self-calls are irrelevant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Works around badly-designed / badly-specified classes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Disadvantages (may be worthwhile price to pay):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Does not preserve subtyping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Tedious to write (your IDE should help you)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May be hard to apply to </a:t>
            </a:r>
            <a:r>
              <a:rPr lang="en-GB" sz="2000" dirty="0" err="1"/>
              <a:t>callbacks</a:t>
            </a:r>
            <a:r>
              <a:rPr lang="en-GB" sz="2000" dirty="0"/>
              <a:t>, equality tests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1704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Composition does not preserve </a:t>
            </a:r>
            <a:r>
              <a:rPr lang="en-GB" sz="3200" dirty="0" err="1"/>
              <a:t>subtyping</a:t>
            </a:r>
            <a:endParaRPr lang="en-GB" sz="32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/>
                <a:cs typeface="Courier New"/>
              </a:rPr>
              <a:t>InstrumentedHashSet</a:t>
            </a:r>
            <a:r>
              <a:rPr lang="en-GB" sz="2000" dirty="0"/>
              <a:t> is not a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r>
              <a:rPr lang="en-GB" sz="2000" dirty="0"/>
              <a:t> anymore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can't easily substitute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 may be a true subtype of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endParaRPr lang="en-GB" sz="2000" b="1" dirty="0">
              <a:latin typeface="Courier New"/>
              <a:cs typeface="Courier New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Java doesn't know that!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requires declared relationships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Not enough just to meet specification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Interfaces to the rescue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declare that we implement interface </a:t>
            </a:r>
            <a:r>
              <a:rPr lang="en-GB" sz="2000" b="1" dirty="0">
                <a:latin typeface="Courier New"/>
                <a:cs typeface="Courier New"/>
              </a:rPr>
              <a:t>Set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such an interface exists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4545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subtyping</a:t>
            </a:r>
            <a:r>
              <a:rPr lang="en-US" dirty="0"/>
              <a:t>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Sometimes “</a:t>
            </a:r>
            <a:r>
              <a:rPr lang="en-US" sz="2000" i="1" dirty="0">
                <a:solidFill>
                  <a:schemeClr val="accent6"/>
                </a:solidFill>
              </a:rPr>
              <a:t>every B is an A</a:t>
            </a:r>
            <a:r>
              <a:rPr lang="en-US" sz="2000" i="1" dirty="0"/>
              <a:t>”</a:t>
            </a:r>
          </a:p>
          <a:p>
            <a:pPr lvl="1">
              <a:lnSpc>
                <a:spcPct val="83000"/>
              </a:lnSpc>
            </a:pPr>
            <a:r>
              <a:rPr lang="en-US" sz="2000" dirty="0"/>
              <a:t>Example: In a library database: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Every book is a library holding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Every CD is a library holding</a:t>
            </a:r>
          </a:p>
          <a:p>
            <a:pPr marL="0" indent="0">
              <a:lnSpc>
                <a:spcPct val="83000"/>
              </a:lnSpc>
              <a:buNone/>
            </a:pPr>
            <a:endParaRPr lang="en-US" sz="2000" dirty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Subtyping expresses this</a:t>
            </a:r>
          </a:p>
          <a:p>
            <a:pPr lvl="1">
              <a:lnSpc>
                <a:spcPct val="83000"/>
              </a:lnSpc>
            </a:pPr>
            <a:r>
              <a:rPr lang="en-US" sz="2000" dirty="0"/>
              <a:t>“</a:t>
            </a:r>
            <a:r>
              <a:rPr lang="en-US" sz="2000" i="1" dirty="0">
                <a:solidFill>
                  <a:schemeClr val="accent2"/>
                </a:solidFill>
              </a:rPr>
              <a:t>B is a subtype of A</a:t>
            </a:r>
            <a:r>
              <a:rPr lang="en-US" sz="2000" dirty="0"/>
              <a:t>”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means:</a:t>
            </a:r>
          </a:p>
          <a:p>
            <a:pPr marL="457200" lvl="1" indent="0">
              <a:lnSpc>
                <a:spcPct val="83000"/>
              </a:lnSpc>
              <a:buNone/>
            </a:pPr>
            <a:r>
              <a:rPr lang="en-US" sz="2000" dirty="0"/>
              <a:t>   “every object that satisfies the rules for a B </a:t>
            </a:r>
            <a:br>
              <a:rPr lang="en-US" sz="2000" dirty="0"/>
            </a:br>
            <a:r>
              <a:rPr lang="en-US" sz="2000" dirty="0"/>
              <a:t>    also satisfies the rules for an A”</a:t>
            </a:r>
          </a:p>
          <a:p>
            <a:pPr marL="457200" lvl="1" indent="0">
              <a:lnSpc>
                <a:spcPct val="83000"/>
              </a:lnSpc>
              <a:buNone/>
            </a:pPr>
            <a:endParaRPr lang="en-US" sz="2000" dirty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Goal: code written using A's specification operates correctly even if given a B</a:t>
            </a:r>
          </a:p>
          <a:p>
            <a:pPr lvl="1">
              <a:lnSpc>
                <a:spcPct val="83000"/>
              </a:lnSpc>
            </a:pPr>
            <a:r>
              <a:rPr lang="en-US" sz="2000" dirty="0"/>
              <a:t>Plus:  clarify design, share tests, (sometimes) share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816573" y="1459868"/>
            <a:ext cx="1823169" cy="1204232"/>
            <a:chOff x="6831919" y="1524000"/>
            <a:chExt cx="1823169" cy="1204232"/>
          </a:xfrm>
        </p:grpSpPr>
        <p:sp>
          <p:nvSpPr>
            <p:cNvPr id="4" name="TextBox 3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LibraryHolding</a:t>
              </a:r>
              <a:endParaRPr lang="en-US" sz="2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Book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CD</a:t>
              </a:r>
            </a:p>
          </p:txBody>
        </p:sp>
        <p:cxnSp>
          <p:nvCxnSpPr>
            <p:cNvPr id="7" name="Straight Arrow Connector 6"/>
            <p:cNvCxnSpPr>
              <a:stCxn id="5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6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5885800" y="1507025"/>
            <a:ext cx="370614" cy="1174620"/>
            <a:chOff x="5885800" y="1507025"/>
            <a:chExt cx="370614" cy="1174620"/>
          </a:xfrm>
        </p:grpSpPr>
        <p:sp>
          <p:nvSpPr>
            <p:cNvPr id="19" name="TextBox 18"/>
            <p:cNvSpPr txBox="1"/>
            <p:nvPr/>
          </p:nvSpPr>
          <p:spPr>
            <a:xfrm>
              <a:off x="5885800" y="1507025"/>
              <a:ext cx="370614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97022" y="2281535"/>
              <a:ext cx="35618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cxnSp>
          <p:nvCxnSpPr>
            <p:cNvPr id="22" name="Straight Arrow Connector 21"/>
            <p:cNvCxnSpPr>
              <a:stCxn id="20" idx="0"/>
              <a:endCxn id="19" idx="2"/>
            </p:cNvCxnSpPr>
            <p:nvPr/>
          </p:nvCxnSpPr>
          <p:spPr>
            <a:xfrm flipH="1" flipV="1">
              <a:off x="6071107" y="1907135"/>
              <a:ext cx="4009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681293" y="2895600"/>
            <a:ext cx="2157907" cy="1174620"/>
            <a:chOff x="6705600" y="3048000"/>
            <a:chExt cx="2157907" cy="1174620"/>
          </a:xfrm>
        </p:grpSpPr>
        <p:sp>
          <p:nvSpPr>
            <p:cNvPr id="12" name="TextBox 11"/>
            <p:cNvSpPr txBox="1"/>
            <p:nvPr/>
          </p:nvSpPr>
          <p:spPr>
            <a:xfrm>
              <a:off x="6957753" y="3048000"/>
              <a:ext cx="150044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Shape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05600" y="3822510"/>
              <a:ext cx="80983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Circle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96200" y="3805535"/>
              <a:ext cx="116730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Rhombus</a:t>
              </a:r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>
            <a:xfrm flipV="1">
              <a:off x="7110519" y="3448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V="1">
              <a:off x="8279854" y="3448110"/>
              <a:ext cx="0" cy="3574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26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Interfaces reintroduce Java </a:t>
            </a:r>
            <a:r>
              <a:rPr lang="en-GB" sz="3200" dirty="0" err="1"/>
              <a:t>subtyping</a:t>
            </a:r>
            <a:endParaRPr lang="en-GB" sz="3200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54864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implements Set&lt;E&gt;</a:t>
            </a:r>
            <a:r>
              <a:rPr lang="en-GB" sz="2000" b="1" dirty="0">
                <a:latin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private final Set&lt;E&gt;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private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){</a:t>
            </a: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itchFamily="49" charset="0"/>
              </a:rPr>
              <a:t>this.addAll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    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    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  // ... and every other method specified by Set&lt;E&gt;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867400" y="228600"/>
            <a:ext cx="2971800" cy="685800"/>
          </a:xfrm>
          <a:prstGeom prst="wedgeRectCallout">
            <a:avLst>
              <a:gd name="adj1" fmla="val -107261"/>
              <a:gd name="adj2" fmla="val 18161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Avoid encoding implementation details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7797" y="3124200"/>
            <a:ext cx="4955203" cy="178510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+mj-lt"/>
              </a:rPr>
              <a:t>What’s bad  about this constructor?</a:t>
            </a:r>
          </a:p>
          <a:p>
            <a:endParaRPr lang="en-US" sz="1000" dirty="0">
              <a:latin typeface="+mj-lt"/>
            </a:endParaRP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InstrumentedHashSet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(Set&lt;E&gt;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this.s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s;</a:t>
            </a:r>
          </a:p>
          <a:p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= </a:t>
            </a:r>
            <a:r>
              <a:rPr lang="en-GB" sz="2000" b="1" dirty="0" err="1">
                <a:latin typeface="Courier New" pitchFamily="49" charset="0"/>
              </a:rPr>
              <a:t>s.size</a:t>
            </a:r>
            <a:r>
              <a:rPr lang="en-GB" sz="2000" b="1" dirty="0">
                <a:latin typeface="Courier New" pitchFamily="49" charset="0"/>
              </a:rPr>
              <a:t>();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Interfaces and abstract classes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Provide </a:t>
            </a:r>
            <a:r>
              <a:rPr lang="en-GB" sz="2000" i="1" dirty="0">
                <a:solidFill>
                  <a:schemeClr val="accent2"/>
                </a:solidFill>
              </a:rPr>
              <a:t>interfaces</a:t>
            </a:r>
            <a:r>
              <a:rPr lang="en-GB" sz="2000" dirty="0"/>
              <a:t> for your functionality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Clients code to interfaces rather than concrete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different implementations later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Facilitates composition, wrapper classes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Basis of lots of useful, clever techniques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We'll see more of these later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also providing helper/template </a:t>
            </a:r>
            <a:r>
              <a:rPr lang="en-GB" sz="2000" i="1" dirty="0">
                <a:solidFill>
                  <a:schemeClr val="accent2"/>
                </a:solidFill>
              </a:rPr>
              <a:t>abstract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minimize number of methods that new implementation must provide by providing some implementations in abs. class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Makes writing new implementations much easier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Optional – not needed to use interfaces or to create different implementations of an interface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2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library interface/class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root interface of collection hierarchy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Collection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Collection&lt;E&gt;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abstract class </a:t>
            </a:r>
            <a:r>
              <a:rPr lang="en-US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AbstractCollection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			implements Collection&lt;E&gt;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type of all ordered collections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List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 extends Collection&lt;E&gt; 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List&lt;E&gt;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abstract class </a:t>
            </a:r>
            <a:r>
              <a:rPr lang="en-US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AbstractList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			extends </a:t>
            </a:r>
            <a:r>
              <a:rPr lang="en-US" sz="2000" b="1" dirty="0" err="1">
                <a:latin typeface="Courier New"/>
                <a:cs typeface="Courier New"/>
              </a:rPr>
              <a:t>AbstractCollection</a:t>
            </a:r>
            <a:r>
              <a:rPr lang="en-US" sz="2000" b="1" dirty="0">
                <a:latin typeface="Courier New"/>
                <a:cs typeface="Courier New"/>
              </a:rPr>
              <a:t>&lt;E&gt;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			implements List&lt;E&gt;</a:t>
            </a:r>
          </a:p>
          <a:p>
            <a:pPr marL="5715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an old friend...</a:t>
            </a:r>
          </a:p>
          <a:p>
            <a:pPr marL="5715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ArrayList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 extends </a:t>
            </a:r>
            <a:r>
              <a:rPr lang="en-US" sz="2000" b="1" dirty="0" err="1">
                <a:latin typeface="Courier New"/>
                <a:cs typeface="Courier New"/>
              </a:rPr>
              <a:t>AbstractList</a:t>
            </a:r>
            <a:r>
              <a:rPr lang="en-US" sz="2000" b="1" dirty="0">
                <a:latin typeface="Courier New"/>
                <a:cs typeface="Courier New"/>
              </a:rPr>
              <a:t>&lt;E&gt;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8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interfaces instead </a:t>
            </a:r>
            <a:r>
              <a:rPr lang="en-US"/>
              <a:t>of classes</a:t>
            </a:r>
            <a:r>
              <a:rPr lang="en-US" dirty="0"/>
              <a:t>?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Java design decisions:</a:t>
            </a:r>
          </a:p>
          <a:p>
            <a:pPr lvl="1"/>
            <a:r>
              <a:rPr lang="en-US" sz="2000" dirty="0"/>
              <a:t>A class has exactly one </a:t>
            </a:r>
            <a:r>
              <a:rPr lang="en-US" sz="2000" dirty="0" err="1"/>
              <a:t>superclass</a:t>
            </a:r>
            <a:endParaRPr lang="en-US" sz="2000" dirty="0"/>
          </a:p>
          <a:p>
            <a:pPr lvl="1"/>
            <a:r>
              <a:rPr lang="en-US" sz="2000" dirty="0"/>
              <a:t>A class may implement multiple interfaces</a:t>
            </a:r>
          </a:p>
          <a:p>
            <a:pPr lvl="1"/>
            <a:r>
              <a:rPr lang="en-US" sz="2000" dirty="0"/>
              <a:t>An interface may extend multiple interfaces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Justification for Java decisions:</a:t>
            </a:r>
          </a:p>
          <a:p>
            <a:pPr lvl="1"/>
            <a:r>
              <a:rPr lang="en-US" sz="2000" dirty="0"/>
              <a:t>Multiple </a:t>
            </a:r>
            <a:r>
              <a:rPr lang="en-US" sz="2000" dirty="0" err="1"/>
              <a:t>superclasses</a:t>
            </a:r>
            <a:r>
              <a:rPr lang="en-US" sz="2000" dirty="0"/>
              <a:t> are difficult to use and to implement</a:t>
            </a:r>
          </a:p>
          <a:p>
            <a:pPr lvl="1"/>
            <a:r>
              <a:rPr lang="en-US" sz="2000" dirty="0"/>
              <a:t>Multiple interfaces + single superclass gets most of the benefit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084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Pluses and minuses of inheritance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Inheritance is a powerful way to achieve code reuse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Inheritance can break encapsulation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 subclass may wind up depending on unspecified details of the implementation of its superclass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example: pattern of self-calls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Subclass may need to evolve in tandem with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Okay within a package where implementation of both is under control of same programmer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Authors of superclass should design and document self-use, to simplify extension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Otherwise, avoid implementation inheritance and </a:t>
            </a:r>
            <a:r>
              <a:rPr lang="en-GB" sz="2000"/>
              <a:t>have clients use </a:t>
            </a:r>
            <a:r>
              <a:rPr lang="en-GB" sz="2000" dirty="0"/>
              <a:t>composition instead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4626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Subtypes are substitutable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Subtypes are </a:t>
            </a:r>
            <a:r>
              <a:rPr lang="en-GB" sz="2000" b="1" i="1" dirty="0">
                <a:solidFill>
                  <a:srgbClr val="0000FF"/>
                </a:solidFill>
              </a:rPr>
              <a:t>substitutable</a:t>
            </a:r>
            <a:r>
              <a:rPr lang="en-GB" sz="2000" b="1" i="1" dirty="0"/>
              <a:t> </a:t>
            </a:r>
            <a:r>
              <a:rPr lang="en-GB" sz="2000" dirty="0"/>
              <a:t>for </a:t>
            </a:r>
            <a:r>
              <a:rPr lang="en-GB" sz="2000" dirty="0" err="1"/>
              <a:t>supertypes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client by failing to satisfy the </a:t>
            </a:r>
            <a:r>
              <a:rPr lang="en-GB" sz="2000" dirty="0" err="1"/>
              <a:t>supertype's</a:t>
            </a:r>
            <a:r>
              <a:rPr lang="en-GB" sz="2000" dirty="0"/>
              <a:t> specification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client by having more expectations than the supertype's specification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i.e., a client that expects a Shape will work fine if given a Circle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 say that B is a </a:t>
            </a:r>
            <a:r>
              <a:rPr lang="en-GB" sz="2000" b="1" i="1" dirty="0">
                <a:solidFill>
                  <a:srgbClr val="008000"/>
                </a:solidFill>
              </a:rPr>
              <a:t>true subtype</a:t>
            </a:r>
            <a:r>
              <a:rPr lang="en-GB" sz="2000" b="1" dirty="0">
                <a:solidFill>
                  <a:srgbClr val="008000"/>
                </a:solidFill>
              </a:rPr>
              <a:t> </a:t>
            </a:r>
            <a:r>
              <a:rPr lang="en-GB" sz="2000" dirty="0"/>
              <a:t>of A if B has a stronger specification than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is </a:t>
            </a:r>
            <a:r>
              <a:rPr lang="en-GB" sz="2000" b="1" i="1" dirty="0">
                <a:solidFill>
                  <a:srgbClr val="C00000"/>
                </a:solidFill>
              </a:rPr>
              <a:t>not</a:t>
            </a:r>
            <a:r>
              <a:rPr lang="en-GB" sz="2000" dirty="0"/>
              <a:t> the same as a </a:t>
            </a:r>
            <a:r>
              <a:rPr lang="en-GB" sz="2000" b="1" i="1" dirty="0">
                <a:solidFill>
                  <a:srgbClr val="009900"/>
                </a:solidFill>
              </a:rPr>
              <a:t>Java </a:t>
            </a:r>
            <a:r>
              <a:rPr lang="en-GB" sz="2000" b="1" dirty="0">
                <a:solidFill>
                  <a:srgbClr val="009900"/>
                </a:solidFill>
              </a:rPr>
              <a:t>subtype</a:t>
            </a:r>
            <a:r>
              <a:rPr lang="en-GB" sz="2000" dirty="0"/>
              <a:t> (</a:t>
            </a:r>
            <a:r>
              <a:rPr lang="en-GB" sz="2000" b="1" dirty="0">
                <a:latin typeface="Courier New"/>
                <a:cs typeface="Courier New"/>
              </a:rPr>
              <a:t>B extends A</a:t>
            </a:r>
            <a:r>
              <a:rPr lang="en-GB" sz="2000" dirty="0"/>
              <a:t>)</a:t>
            </a:r>
            <a:endParaRPr lang="en-GB" sz="2000" b="1" dirty="0">
              <a:solidFill>
                <a:srgbClr val="009900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subtypes that are not true subtypes are </a:t>
            </a:r>
            <a:r>
              <a:rPr lang="en-GB" sz="2000" i="1" dirty="0">
                <a:solidFill>
                  <a:srgbClr val="C00000"/>
                </a:solidFill>
              </a:rPr>
              <a:t>confusing</a:t>
            </a:r>
            <a:r>
              <a:rPr lang="en-GB" sz="2000" dirty="0"/>
              <a:t> and </a:t>
            </a:r>
            <a:r>
              <a:rPr lang="en-GB" sz="2000" i="1" dirty="0">
                <a:solidFill>
                  <a:srgbClr val="C00000"/>
                </a:solidFill>
              </a:rPr>
              <a:t>dangerous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unfortunately fairly common poor-design </a:t>
            </a:r>
            <a:r>
              <a:rPr lang="en-GB" sz="2000" dirty="0">
                <a:sym typeface="Wingdings" panose="05000000000000000000" pitchFamily="2" charset="2"/>
              </a:rPr>
              <a:t>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9784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Subtyping vs. </a:t>
            </a:r>
            <a:r>
              <a:rPr lang="en-US" dirty="0" err="1"/>
              <a:t>subclassing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sz="2000" dirty="0"/>
              <a:t>Substitution (</a:t>
            </a:r>
            <a:r>
              <a:rPr lang="en-US" sz="2000" dirty="0">
                <a:solidFill>
                  <a:schemeClr val="accent2"/>
                </a:solidFill>
              </a:rPr>
              <a:t>subtype</a:t>
            </a:r>
            <a:r>
              <a:rPr lang="en-US" sz="2000" dirty="0"/>
              <a:t>) — a </a:t>
            </a:r>
            <a:r>
              <a:rPr lang="en-US" sz="2000" dirty="0">
                <a:solidFill>
                  <a:schemeClr val="accent2"/>
                </a:solidFill>
              </a:rPr>
              <a:t>specification </a:t>
            </a:r>
            <a:r>
              <a:rPr lang="en-US" sz="2000" dirty="0"/>
              <a:t>notion</a:t>
            </a:r>
          </a:p>
          <a:p>
            <a:pPr lvl="1"/>
            <a:r>
              <a:rPr lang="en-US" sz="2000" dirty="0"/>
              <a:t>B is a subtype of A </a:t>
            </a:r>
            <a:r>
              <a:rPr lang="en-US" sz="2000" dirty="0" err="1"/>
              <a:t>iff</a:t>
            </a:r>
            <a:r>
              <a:rPr lang="en-US" sz="2000" dirty="0"/>
              <a:t> an object of B can masquerade as an object of A in any context</a:t>
            </a:r>
          </a:p>
          <a:p>
            <a:pPr lvl="1"/>
            <a:r>
              <a:rPr lang="en-US" sz="2000" dirty="0"/>
              <a:t>Any fact about an A object is true about a B object</a:t>
            </a:r>
          </a:p>
          <a:p>
            <a:pPr lvl="1"/>
            <a:r>
              <a:rPr lang="en-US" sz="2000" dirty="0"/>
              <a:t>Similar to satisfiability (behavior of a B is a subset of A’s spec)</a:t>
            </a:r>
          </a:p>
          <a:p>
            <a:pPr marL="0" lvl="1" indent="0">
              <a:buNone/>
            </a:pPr>
            <a:endParaRPr lang="en-US" sz="1000" dirty="0"/>
          </a:p>
          <a:p>
            <a:pPr marL="0" lvl="1" indent="0">
              <a:buNone/>
            </a:pPr>
            <a:r>
              <a:rPr lang="en-US" sz="2000" dirty="0"/>
              <a:t>Inheritance (</a:t>
            </a:r>
            <a:r>
              <a:rPr lang="en-US" sz="2000" dirty="0">
                <a:solidFill>
                  <a:schemeClr val="accent2"/>
                </a:solidFill>
              </a:rPr>
              <a:t>subclass</a:t>
            </a:r>
            <a:r>
              <a:rPr lang="en-US" sz="2000" dirty="0"/>
              <a:t>) — an </a:t>
            </a:r>
            <a:r>
              <a:rPr lang="en-US" sz="2000" dirty="0">
                <a:solidFill>
                  <a:schemeClr val="accent2"/>
                </a:solidFill>
              </a:rPr>
              <a:t>implementation</a:t>
            </a:r>
            <a:r>
              <a:rPr lang="en-US" sz="2000" dirty="0"/>
              <a:t> notion</a:t>
            </a:r>
          </a:p>
          <a:p>
            <a:pPr lvl="1"/>
            <a:r>
              <a:rPr lang="en-US" sz="2000" dirty="0"/>
              <a:t>Factor out repeated code </a:t>
            </a:r>
          </a:p>
          <a:p>
            <a:pPr lvl="1"/>
            <a:r>
              <a:rPr lang="en-US" sz="2000" dirty="0"/>
              <a:t>To create a new class, write only the differences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Java purposely merges these notions for classes:</a:t>
            </a:r>
          </a:p>
          <a:p>
            <a:pPr lvl="1"/>
            <a:r>
              <a:rPr lang="en-US" sz="2000" dirty="0"/>
              <a:t>Every subclass is a Java subtype</a:t>
            </a:r>
          </a:p>
          <a:p>
            <a:pPr lvl="2"/>
            <a:r>
              <a:rPr lang="en-US" sz="2000" dirty="0"/>
              <a:t>But not necessarily a true subtype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4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000" dirty="0"/>
              <a:t>Inheritance makes adding functionality easy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>
            <a:noFill/>
          </a:ln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we run a web store with a class for </a:t>
            </a:r>
            <a:r>
              <a:rPr lang="en-GB" sz="2000" i="1" dirty="0"/>
              <a:t>products…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Product</a:t>
            </a:r>
            <a:r>
              <a:rPr lang="en-GB" sz="2000" b="1" dirty="0">
                <a:latin typeface="Courier New"/>
                <a:cs typeface="Courier New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title</a:t>
            </a:r>
            <a:r>
              <a:rPr lang="en-GB" sz="2000" b="1" dirty="0">
                <a:latin typeface="Courier New"/>
                <a:cs typeface="Courier New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description</a:t>
            </a:r>
            <a:r>
              <a:rPr lang="en-GB" sz="2000" b="1" dirty="0">
                <a:latin typeface="Courier New"/>
                <a:cs typeface="Courier New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price</a:t>
            </a:r>
            <a:r>
              <a:rPr lang="en-GB" sz="2000" b="1" dirty="0">
                <a:latin typeface="Courier New"/>
                <a:cs typeface="Courier New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price;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getTax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(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)(</a:t>
            </a:r>
            <a:r>
              <a:rPr lang="en-GB" sz="2000" b="1" dirty="0" err="1"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* 0.096);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…</a:t>
            </a:r>
            <a:endParaRPr lang="en-GB" sz="2000" b="1" i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... and we need a class for </a:t>
            </a:r>
            <a:r>
              <a:rPr lang="en-GB" sz="2000" i="1" dirty="0"/>
              <a:t>products that are on sale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6599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We know: don’t copy code!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 would never dream of cutting and pasting like this: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Product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title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private float factor;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*factor)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/>
                <a:cs typeface="Courier New"/>
              </a:rPr>
              <a:t>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getTax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(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)(</a:t>
            </a:r>
            <a:r>
              <a:rPr lang="en-GB" sz="2000" b="1" dirty="0" err="1"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* 0.096);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}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4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Inheritance makes small extensions small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Much better: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Product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float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@Override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()*factor);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GB" sz="2000" b="1" i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966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Benefits of subclassing &amp; inheritance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GB" sz="2000" dirty="0"/>
              <a:t>Don’t repeat unchanged fields and methods</a:t>
            </a:r>
          </a:p>
          <a:p>
            <a:pPr lvl="1"/>
            <a:r>
              <a:rPr lang="en-GB" sz="2000" dirty="0"/>
              <a:t>In implementation</a:t>
            </a:r>
          </a:p>
          <a:p>
            <a:pPr lvl="2"/>
            <a:r>
              <a:rPr lang="en-GB" sz="2000" dirty="0"/>
              <a:t>Simpler maintenance:  fix bugs once</a:t>
            </a:r>
          </a:p>
          <a:p>
            <a:pPr lvl="1"/>
            <a:r>
              <a:rPr lang="en-US" sz="2000" dirty="0"/>
              <a:t>In specification</a:t>
            </a:r>
            <a:endParaRPr lang="en-GB" sz="2000" dirty="0"/>
          </a:p>
          <a:p>
            <a:pPr lvl="2"/>
            <a:r>
              <a:rPr lang="en-GB" sz="2000" dirty="0"/>
              <a:t>Clients who understand the superclass specification need only study novel parts of the subclass</a:t>
            </a:r>
          </a:p>
          <a:p>
            <a:pPr lvl="1"/>
            <a:r>
              <a:rPr lang="en-US" sz="2000" dirty="0"/>
              <a:t>Modularity:  can ignore private fields and methods of superclass (if properly defined)</a:t>
            </a:r>
          </a:p>
          <a:p>
            <a:pPr lvl="1"/>
            <a:r>
              <a:rPr lang="en-GB" sz="2000" dirty="0"/>
              <a:t>Differences not buried under mass of similarities</a:t>
            </a:r>
          </a:p>
          <a:p>
            <a:endParaRPr lang="en-GB" sz="2000" dirty="0"/>
          </a:p>
          <a:p>
            <a:r>
              <a:rPr lang="en-GB" sz="2000" dirty="0"/>
              <a:t>Ability to substitute new implementations</a:t>
            </a:r>
          </a:p>
          <a:p>
            <a:pPr lvl="1"/>
            <a:r>
              <a:rPr lang="en-GB" sz="2000" dirty="0"/>
              <a:t>No client code changes required to use new subclasses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2936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10487</TotalTime>
  <Words>3419</Words>
  <Application>Microsoft Macintosh PowerPoint</Application>
  <PresentationFormat>On-screen Show (4:3)</PresentationFormat>
  <Paragraphs>536</Paragraphs>
  <Slides>34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 Unicode MS</vt:lpstr>
      <vt:lpstr>22 03</vt:lpstr>
      <vt:lpstr>Arial</vt:lpstr>
      <vt:lpstr>Comic Sans MS</vt:lpstr>
      <vt:lpstr>Courier New</vt:lpstr>
      <vt:lpstr>Times New Roman</vt:lpstr>
      <vt:lpstr>simple</vt:lpstr>
      <vt:lpstr>CSE 331 Software Design &amp; Implementation</vt:lpstr>
      <vt:lpstr>Administrivia (Wednesday)</vt:lpstr>
      <vt:lpstr>What is subtyping?</vt:lpstr>
      <vt:lpstr>Subtypes are substitutable</vt:lpstr>
      <vt:lpstr>Subtyping vs. subclassing</vt:lpstr>
      <vt:lpstr>Inheritance makes adding functionality easy</vt:lpstr>
      <vt:lpstr>We know: don’t copy code!</vt:lpstr>
      <vt:lpstr>Inheritance makes small extensions small</vt:lpstr>
      <vt:lpstr>Benefits of subclassing &amp; inheritance</vt:lpstr>
      <vt:lpstr>Subclassing can be misused</vt:lpstr>
      <vt:lpstr>Is every square a rectangle?</vt:lpstr>
      <vt:lpstr>Square, Rectangle Unrelated (Java)</vt:lpstr>
      <vt:lpstr>Inappropriate subtyping in the JDK</vt:lpstr>
      <vt:lpstr>Violation of rep invariant</vt:lpstr>
      <vt:lpstr>Solution 1:  Generics</vt:lpstr>
      <vt:lpstr>Solution 2:  Composition</vt:lpstr>
      <vt:lpstr>Substitution principle for classes</vt:lpstr>
      <vt:lpstr>Substitution principle for methods</vt:lpstr>
      <vt:lpstr>Spec strengthening: argument/result types</vt:lpstr>
      <vt:lpstr>Substitution exercise</vt:lpstr>
      <vt:lpstr>Java subtyping</vt:lpstr>
      <vt:lpstr>Java subtyping guarantees</vt:lpstr>
      <vt:lpstr>Clients can still infer implementation details</vt:lpstr>
      <vt:lpstr>Inheritance can break encapsulation</vt:lpstr>
      <vt:lpstr>Dependence on implementation</vt:lpstr>
      <vt:lpstr>Solutions – how to count inserts</vt:lpstr>
      <vt:lpstr>Solution 2b:  composition</vt:lpstr>
      <vt:lpstr>Composition (wrappers, delegation)</vt:lpstr>
      <vt:lpstr>Composition does not preserve subtyping</vt:lpstr>
      <vt:lpstr>Interfaces reintroduce Java subtyping</vt:lpstr>
      <vt:lpstr>Interfaces and abstract classes</vt:lpstr>
      <vt:lpstr>Java library interface/class example</vt:lpstr>
      <vt:lpstr>Why interfaces instead of classes?</vt:lpstr>
      <vt:lpstr>Pluses and minuses of inheritance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190</cp:revision>
  <cp:lastPrinted>2020-02-12T19:50:38Z</cp:lastPrinted>
  <dcterms:created xsi:type="dcterms:W3CDTF">2012-02-17T18:07:42Z</dcterms:created>
  <dcterms:modified xsi:type="dcterms:W3CDTF">2020-02-12T19:50:40Z</dcterms:modified>
</cp:coreProperties>
</file>