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85" r:id="rId2"/>
    <p:sldId id="333" r:id="rId3"/>
    <p:sldId id="289" r:id="rId4"/>
    <p:sldId id="290" r:id="rId5"/>
    <p:sldId id="295" r:id="rId6"/>
    <p:sldId id="296" r:id="rId7"/>
    <p:sldId id="292" r:id="rId8"/>
    <p:sldId id="293" r:id="rId9"/>
    <p:sldId id="297" r:id="rId10"/>
    <p:sldId id="298" r:id="rId11"/>
    <p:sldId id="299" r:id="rId12"/>
    <p:sldId id="300" r:id="rId13"/>
    <p:sldId id="301" r:id="rId14"/>
    <p:sldId id="303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9" r:id="rId30"/>
    <p:sldId id="317" r:id="rId31"/>
    <p:sldId id="318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8" r:id="rId40"/>
    <p:sldId id="329" r:id="rId41"/>
    <p:sldId id="330" r:id="rId42"/>
    <p:sldId id="332" r:id="rId43"/>
    <p:sldId id="327" r:id="rId44"/>
  </p:sldIdLst>
  <p:sldSz cx="9144000" cy="6858000" type="screen4x3"/>
  <p:notesSz cx="6934200" cy="92202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0066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89918" autoAdjust="0"/>
  </p:normalViewPr>
  <p:slideViewPr>
    <p:cSldViewPr>
      <p:cViewPr varScale="1">
        <p:scale>
          <a:sx n="99" d="100"/>
          <a:sy n="99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944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1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EC8E2-B5A7-C642-990D-931E4C19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D39AB-BA82-2D42-9D88-A4B97F81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that needs less-strict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Violates contract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(not that interesting)</a:t>
            </a:r>
          </a:p>
          <a:p>
            <a:pPr lvl="1"/>
            <a:r>
              <a:rPr lang="en-US" sz="2000" dirty="0"/>
              <a:t>Can add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versus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In Java:</a:t>
            </a:r>
          </a:p>
          <a:p>
            <a:pPr lvl="1"/>
            <a:r>
              <a:rPr lang="en-US" sz="2000" dirty="0"/>
              <a:t>A class can have multiple methods with the same name and different parameters (number or type)</a:t>
            </a:r>
          </a:p>
          <a:p>
            <a:pPr lvl="1"/>
            <a:r>
              <a:rPr lang="en-US" sz="2000" dirty="0"/>
              <a:t>A method </a:t>
            </a:r>
            <a:r>
              <a:rPr lang="en-US" sz="2000" i="1" dirty="0"/>
              <a:t>overrides</a:t>
            </a:r>
            <a:r>
              <a:rPr lang="en-US" sz="2000" dirty="0"/>
              <a:t> a superclass method only if it has the </a:t>
            </a:r>
            <a:r>
              <a:rPr lang="en-US" sz="2000" i="1" dirty="0"/>
              <a:t>same</a:t>
            </a:r>
            <a:r>
              <a:rPr lang="en-US" sz="2000" dirty="0"/>
              <a:t> name and </a:t>
            </a:r>
            <a:r>
              <a:rPr lang="en-US" sz="2000" i="1" dirty="0"/>
              <a:t>exactly the same</a:t>
            </a:r>
            <a:r>
              <a:rPr lang="en-US" sz="2000" dirty="0"/>
              <a:t>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/>
              <a:t> does </a:t>
            </a:r>
            <a:r>
              <a:rPr lang="en-US" sz="2000" b="1" i="1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equals(Object d)</a:t>
            </a:r>
          </a:p>
          <a:p>
            <a:pPr marL="0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no</a:t>
            </a:r>
            <a:r>
              <a:rPr lang="en-US" dirty="0"/>
              <a:t> overriding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fixed (mostly)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{…}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err="1"/>
              <a:t>overridding</a:t>
            </a:r>
            <a:r>
              <a:rPr lang="en-US" dirty="0"/>
              <a:t> a </a:t>
            </a:r>
            <a:r>
              <a:rPr lang="en-US" sz="2400" dirty="0"/>
              <a:t>little</a:t>
            </a:r>
            <a:r>
              <a:rPr lang="en-US" dirty="0"/>
              <a:t> more generally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Won’t go through all the </a:t>
            </a:r>
            <a:r>
              <a:rPr lang="en-US" sz="2000" i="1" dirty="0"/>
              <a:t>overloading-resolution</a:t>
            </a:r>
            <a:r>
              <a:rPr lang="en-US" sz="2000" dirty="0"/>
              <a:t> rules here, but…</a:t>
            </a:r>
          </a:p>
          <a:p>
            <a:r>
              <a:rPr lang="en-US" sz="2000" dirty="0"/>
              <a:t>In short, Java:</a:t>
            </a:r>
          </a:p>
          <a:p>
            <a:pPr lvl="1"/>
            <a:r>
              <a:rPr lang="en-US" sz="2000" dirty="0"/>
              <a:t>Uses </a:t>
            </a:r>
            <a:r>
              <a:rPr lang="en-US" sz="2000" dirty="0">
                <a:solidFill>
                  <a:schemeClr val="accent6"/>
                </a:solidFill>
              </a:rPr>
              <a:t>(compile-time) types</a:t>
            </a:r>
            <a:r>
              <a:rPr lang="en-US" sz="2000" dirty="0"/>
              <a:t> to pick the </a:t>
            </a:r>
            <a:r>
              <a:rPr lang="en-US" sz="2000" i="1" dirty="0"/>
              <a:t>signature</a:t>
            </a:r>
            <a:r>
              <a:rPr lang="en-US" sz="2000" dirty="0"/>
              <a:t> (method name, # parameters, and their types) at compile-time based on static type of receiver object plus #/types of parameters</a:t>
            </a:r>
          </a:p>
          <a:p>
            <a:pPr lvl="2"/>
            <a:r>
              <a:rPr lang="en-US" sz="2000" dirty="0"/>
              <a:t>In example: if receiver or argument has compile-time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, then only signature taking 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is “known to work,” so it is picked</a:t>
            </a:r>
          </a:p>
          <a:p>
            <a:pPr lvl="1"/>
            <a:r>
              <a:rPr lang="en-US" sz="2000" dirty="0"/>
              <a:t>At </a:t>
            </a:r>
            <a:r>
              <a:rPr lang="en-US" sz="2000" dirty="0">
                <a:solidFill>
                  <a:schemeClr val="accent6"/>
                </a:solidFill>
              </a:rPr>
              <a:t>run-time</a:t>
            </a:r>
            <a:r>
              <a:rPr lang="en-US" sz="2000" dirty="0"/>
              <a:t>, uses dynamic dispatch to choose what implementation with that signature runs</a:t>
            </a:r>
          </a:p>
          <a:p>
            <a:pPr lvl="2"/>
            <a:r>
              <a:rPr lang="en-US" sz="2000" dirty="0"/>
              <a:t>In un-fixed example: the inherited method is the only one with the take-an-Object signature</a:t>
            </a:r>
          </a:p>
          <a:p>
            <a:pPr lvl="2"/>
            <a:r>
              <a:rPr lang="en-US" sz="2000" dirty="0"/>
              <a:t>In fixed example: Overriding matters whenever the run-time class of the receiver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wait!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Really fixed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Cast cannot fail </a:t>
            </a:r>
          </a:p>
          <a:p>
            <a:r>
              <a:rPr lang="en-US" sz="2000" dirty="0"/>
              <a:t>We want equals to work on </a:t>
            </a:r>
            <a:r>
              <a:rPr lang="en-US" sz="2000" i="1" dirty="0"/>
              <a:t>any</a:t>
            </a:r>
            <a:r>
              <a:rPr lang="en-US" sz="2000" dirty="0"/>
              <a:t> pair of objects</a:t>
            </a:r>
          </a:p>
          <a:p>
            <a:r>
              <a:rPr lang="en-US" sz="2000" dirty="0"/>
              <a:t>Gets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case right too 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/>
              <a:t> always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)</a:t>
            </a:r>
          </a:p>
          <a:p>
            <a:r>
              <a:rPr lang="en-US" sz="2000" dirty="0"/>
              <a:t>So: rare use of cast that is correct and idiomatic</a:t>
            </a:r>
          </a:p>
          <a:p>
            <a:pPr lvl="1"/>
            <a:r>
              <a:rPr lang="en-US" sz="2000" dirty="0"/>
              <a:t>This is what you should do (cf. </a:t>
            </a:r>
            <a:r>
              <a:rPr lang="en-US" sz="2000" i="1" dirty="0"/>
              <a:t>Effective Java</a:t>
            </a:r>
            <a:r>
              <a:rPr lang="en-US" sz="2000" dirty="0"/>
              <a:t> #10)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Satisfies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Reflexive: Yes</a:t>
            </a:r>
          </a:p>
          <a:p>
            <a:r>
              <a:rPr lang="en-US" sz="2000" dirty="0"/>
              <a:t>Symmetric: Yes, even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not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!</a:t>
            </a:r>
          </a:p>
          <a:p>
            <a:pPr lvl="1"/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method satisfies the contract)</a:t>
            </a:r>
          </a:p>
          <a:p>
            <a:r>
              <a:rPr lang="en-US" sz="2000" dirty="0"/>
              <a:t>Transitive: Yes, similar reasoning to symmetric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/>
              <a:t>Better style: always use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 </a:t>
            </a:r>
            <a:r>
              <a:rPr lang="en-US" sz="2000" dirty="0"/>
              <a:t>annotation when overriding</a:t>
            </a:r>
          </a:p>
          <a:p>
            <a:endParaRPr lang="en-US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@Override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…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>
                <a:latin typeface="+mj-lt"/>
                <a:cs typeface="Courier New" pitchFamily="49" charset="0"/>
              </a:rPr>
              <a:t> 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>
                <a:latin typeface="+mj-lt"/>
                <a:cs typeface="Courier New" pitchFamily="49" charset="0"/>
              </a:rPr>
              <a:t>checked</a:t>
            </a:r>
            <a:r>
              <a:rPr lang="en-GB" sz="2000" dirty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40C4-F5F5-D249-B3DB-24B3BA62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068D3-ECE8-8949-A6D8-106036B6D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HW5 part 1 due Thursday night</a:t>
            </a:r>
          </a:p>
          <a:p>
            <a:pPr lvl="1"/>
            <a:r>
              <a:rPr lang="en-US" dirty="0"/>
              <a:t>Specs and tests only; no graph implementation</a:t>
            </a:r>
          </a:p>
          <a:p>
            <a:pPr lvl="1"/>
            <a:r>
              <a:rPr lang="en-US" dirty="0"/>
              <a:t>Spec vs implementation tests:</a:t>
            </a:r>
          </a:p>
          <a:p>
            <a:pPr lvl="2"/>
            <a:r>
              <a:rPr lang="en-US" dirty="0"/>
              <a:t>Prefer spec tests to implementation tests if the same thing could be tested either way</a:t>
            </a:r>
          </a:p>
          <a:p>
            <a:pPr lvl="3"/>
            <a:r>
              <a:rPr lang="en-US" dirty="0"/>
              <a:t>Don’t duplicate same test as a spec test and then as an implementation test</a:t>
            </a:r>
          </a:p>
          <a:p>
            <a:pPr lvl="1"/>
            <a:r>
              <a:rPr lang="en-US" dirty="0"/>
              <a:t>Test granularity and “how many”</a:t>
            </a:r>
          </a:p>
          <a:p>
            <a:pPr lvl="2"/>
            <a:r>
              <a:rPr lang="en-US" dirty="0"/>
              <a:t>“Enough” to give you good confidence things are ok</a:t>
            </a:r>
          </a:p>
          <a:p>
            <a:pPr lvl="2"/>
            <a:r>
              <a:rPr lang="en-US" dirty="0"/>
              <a:t>Each test should ideally check for one new thing</a:t>
            </a:r>
          </a:p>
          <a:p>
            <a:pPr lvl="3"/>
            <a:r>
              <a:rPr lang="en-US" dirty="0"/>
              <a:t>(A few “kitchen sink” tests to check for long sequences of operations are fine as a supplement, but not the core set of tests)</a:t>
            </a:r>
          </a:p>
          <a:p>
            <a:pPr lvl="1"/>
            <a:r>
              <a:rPr lang="en-US" dirty="0"/>
              <a:t>Commit/push work regularly as parts are done – don’t wait until the very end to commit everything at once</a:t>
            </a:r>
          </a:p>
          <a:p>
            <a:pPr lvl="2"/>
            <a:r>
              <a:rPr lang="en-US" dirty="0"/>
              <a:t>Write useful commit messages </a:t>
            </a:r>
            <a:r>
              <a:rPr lang="en-US"/>
              <a:t>when you do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AF58A-C8D5-1140-AC12-54FFB1156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5AFD2-6EC1-8F45-8E76-F4E6A66C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40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Okay, so are we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Understanding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Implementing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correctly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/>
              <a:t>Overriding</a:t>
            </a:r>
          </a:p>
          <a:p>
            <a:pPr lvl="2"/>
            <a:r>
              <a:rPr lang="en-US" sz="2000" dirty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/>
              <a:t>Alas, matters can get worse for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No perfect solution, so understand the trade-offs…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private final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/>
              <a:t>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does not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Will (implicitly) treat any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like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checking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/>
              <a:t>Any combination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 can be compared</a:t>
            </a:r>
          </a:p>
          <a:p>
            <a:pPr lvl="1"/>
            <a:r>
              <a:rPr lang="en-US" sz="2000" dirty="0"/>
              <a:t>Equal if same contents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/>
              <a:t> fields</a:t>
            </a:r>
          </a:p>
          <a:p>
            <a:pPr lvl="1"/>
            <a:r>
              <a:rPr lang="en-US" sz="2000" dirty="0"/>
              <a:t>Works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/>
              <a:t>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when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/>
              <a:t> is an instance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/>
              <a:t> [not so good!]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/>
              <a:t>If we don’t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, then objects with different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/>
              <a:t> fields will be equal</a:t>
            </a:r>
          </a:p>
          <a:p>
            <a:endParaRPr lang="en-US" sz="2000" dirty="0"/>
          </a:p>
          <a:p>
            <a:r>
              <a:rPr lang="en-US" sz="2000" dirty="0"/>
              <a:t>So using everything we have learned:</a:t>
            </a:r>
          </a:p>
          <a:p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/>
              <a:t>But we have violated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Hint: Compare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symmetry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version restores symmetry by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if the argument is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(and not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Alas, this </a:t>
            </a:r>
            <a:r>
              <a:rPr lang="en-US" sz="2000" i="1" dirty="0"/>
              <a:t>still</a:t>
            </a:r>
            <a:r>
              <a:rPr lang="en-US" sz="2000" dirty="0"/>
              <a:t> violates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</a:t>
            </a:r>
          </a:p>
          <a:p>
            <a:pPr lvl="1"/>
            <a:r>
              <a:rPr lang="en-US" sz="2000" dirty="0"/>
              <a:t>Transitivity…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transitivity bug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Duration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sec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great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Effective Java </a:t>
            </a:r>
            <a:r>
              <a:rPr lang="en-US" sz="2000" dirty="0"/>
              <a:t>says not to (re)override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like this</a:t>
            </a:r>
          </a:p>
          <a:p>
            <a:pPr lvl="1"/>
            <a:r>
              <a:rPr lang="en-US" sz="2000" dirty="0"/>
              <a:t>Unless superclass is non-instantiable (e.g., abstract)</a:t>
            </a:r>
          </a:p>
          <a:p>
            <a:pPr lvl="1"/>
            <a:r>
              <a:rPr lang="en-US" sz="2000" dirty="0"/>
              <a:t>“Don’t do it” a non-solution given the equality we want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Don’t make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such that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that are not (proper)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Choose composition over </a:t>
            </a:r>
            <a:r>
              <a:rPr lang="en-US" sz="2000" dirty="0" err="1"/>
              <a:t>subclassing</a:t>
            </a:r>
            <a:endParaRPr lang="en-US" sz="2000" dirty="0"/>
          </a:p>
          <a:p>
            <a:pPr lvl="1"/>
            <a:r>
              <a:rPr lang="en-US" sz="2000" dirty="0"/>
              <a:t>Often good advice: many programmers overuse (abuse) </a:t>
            </a:r>
            <a:r>
              <a:rPr lang="en-US" sz="2000" dirty="0" err="1"/>
              <a:t>subclassing</a:t>
            </a:r>
            <a:r>
              <a:rPr lang="en-US" sz="2000" dirty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private 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…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now unrelated </a:t>
            </a:r>
          </a:p>
          <a:p>
            <a:pPr lvl="1"/>
            <a:r>
              <a:rPr lang="en-GB" sz="2000" dirty="0"/>
              <a:t>No presumption they can be compared to one another</a:t>
            </a:r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/>
              <a:t>Can’t 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subtype)</a:t>
            </a:r>
          </a:p>
          <a:p>
            <a:pPr lvl="1"/>
            <a:r>
              <a:rPr lang="en-GB" sz="2000" dirty="0"/>
              <a:t>No inheritance, so need explicit </a:t>
            </a:r>
            <a:r>
              <a:rPr lang="en-GB" sz="2000" i="1" dirty="0"/>
              <a:t>forwarding</a:t>
            </a:r>
            <a:r>
              <a:rPr lang="en-GB" sz="2000" dirty="0"/>
              <a:t> methods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Slight alternative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/>
              <a:t>Can avoid some method redefinition by having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both extend a common abstract class</a:t>
            </a:r>
          </a:p>
          <a:p>
            <a:pPr lvl="1"/>
            <a:r>
              <a:rPr lang="en-US" sz="2000" dirty="0"/>
              <a:t>Or implement the same interface</a:t>
            </a:r>
          </a:p>
          <a:p>
            <a:pPr lvl="1"/>
            <a:r>
              <a:rPr lang="en-US" sz="2000" dirty="0"/>
              <a:t>Leave overriding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the two subclasses</a:t>
            </a:r>
          </a:p>
          <a:p>
            <a:endParaRPr lang="en-US" sz="2000" dirty="0"/>
          </a:p>
          <a:p>
            <a:r>
              <a:rPr lang="en-US" sz="2000" dirty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from being used “like each other”</a:t>
            </a:r>
          </a:p>
          <a:p>
            <a:endParaRPr lang="en-US" sz="2000" dirty="0"/>
          </a:p>
          <a:p>
            <a:r>
              <a:rPr lang="en-US" sz="2000" dirty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chemeClr val="accent6"/>
                </a:solidFill>
              </a:rPr>
              <a:t>simple</a:t>
            </a:r>
            <a:r>
              <a:rPr lang="en-GB" sz="2000" dirty="0"/>
              <a:t> idea??</a:t>
            </a:r>
          </a:p>
          <a:p>
            <a:pPr lvl="1" indent="-342900"/>
            <a:r>
              <a:rPr lang="en-GB" sz="2000" dirty="0"/>
              <a:t>Two objects are equal if they have “the same value”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 </a:t>
            </a:r>
            <a:r>
              <a:rPr lang="en-GB" sz="2000" dirty="0">
                <a:solidFill>
                  <a:srgbClr val="2D2DB9"/>
                </a:solidFill>
              </a:rPr>
              <a:t>subtle</a:t>
            </a:r>
            <a:r>
              <a:rPr lang="en-GB" sz="2000" dirty="0"/>
              <a:t> idea: intuition can be misleading</a:t>
            </a:r>
          </a:p>
          <a:p>
            <a:pPr lvl="1"/>
            <a:r>
              <a:rPr lang="en-GB" sz="2000" dirty="0"/>
              <a:t>Same object/reference or same contents/value?</a:t>
            </a:r>
          </a:p>
          <a:p>
            <a:pPr lvl="1"/>
            <a:r>
              <a:rPr lang="en-GB" sz="2000" dirty="0"/>
              <a:t>Same concrete value or same abstract value?</a:t>
            </a:r>
          </a:p>
          <a:p>
            <a:pPr lvl="1"/>
            <a:r>
              <a:rPr lang="en-GB" sz="2000" dirty="0"/>
              <a:t>Same right now or same forever?</a:t>
            </a:r>
          </a:p>
          <a:p>
            <a:pPr lvl="1"/>
            <a:r>
              <a:rPr lang="en-GB" sz="2000" dirty="0"/>
              <a:t>Same for instances of this class or also for subclasses?</a:t>
            </a:r>
          </a:p>
          <a:p>
            <a:pPr lvl="1"/>
            <a:r>
              <a:rPr lang="en-GB" sz="2000" dirty="0"/>
              <a:t>When are two collections equal?  </a:t>
            </a:r>
          </a:p>
          <a:p>
            <a:pPr lvl="2"/>
            <a:r>
              <a:rPr lang="en-GB" sz="2000" dirty="0"/>
              <a:t>How related to equality of elements? Order of elements?  </a:t>
            </a:r>
          </a:p>
          <a:p>
            <a:pPr lvl="2"/>
            <a:r>
              <a:rPr lang="en-GB" sz="2000" dirty="0"/>
              <a:t>What if a collection contains itself?</a:t>
            </a:r>
          </a:p>
          <a:p>
            <a:pPr lvl="1"/>
            <a:r>
              <a:rPr lang="en-GB" sz="2000" dirty="0"/>
              <a:t>How can we implement equality correctly and efficiently?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/>
              <a:t>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Different run-time class checking to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now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objects never equal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/>
              <a:t> objects</a:t>
            </a:r>
          </a:p>
          <a:p>
            <a:pPr lvl="1"/>
            <a:r>
              <a:rPr lang="en-US" sz="2000" dirty="0"/>
              <a:t>Subclasses do not “act like” instances of superclass because behavior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changes with subclasses</a:t>
            </a:r>
          </a:p>
          <a:p>
            <a:pPr lvl="1"/>
            <a:r>
              <a:rPr lang="en-US" sz="2000" dirty="0"/>
              <a:t>Generally considered wrong to “break” subtyping like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r>
              <a:rPr lang="en-US" dirty="0"/>
              <a:t>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Due to subtleties, no perfect solution to how to design and implement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Now: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>
                <a:latin typeface="+mj-lt"/>
              </a:rPr>
              <a:t> </a:t>
            </a:r>
            <a:r>
              <a:rPr lang="en-US" sz="2000" i="1" dirty="0">
                <a:latin typeface="+mj-lt"/>
              </a:rPr>
              <a:t>still</a:t>
            </a:r>
            <a:r>
              <a:rPr lang="en-US" sz="2000" dirty="0">
                <a:latin typeface="+mj-lt"/>
              </a:rPr>
              <a:t> does not satisfy contracts relevant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>
                <a:latin typeface="+mj-lt"/>
              </a:rPr>
              <a:t>Have to discuss another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</a:rPr>
              <a:t> method: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Another method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“Returns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of it as a pre-filter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two objects are equal, they </a:t>
            </a:r>
            <a:r>
              <a:rPr lang="en-US" sz="2000" i="1" dirty="0"/>
              <a:t>must</a:t>
            </a:r>
            <a:r>
              <a:rPr lang="en-US" sz="2000" dirty="0"/>
              <a:t> have the same hash 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Up to implementers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to satisfy this</a:t>
            </a:r>
          </a:p>
          <a:p>
            <a:pPr lvl="1"/>
            <a:r>
              <a:rPr lang="en-US" sz="2000" dirty="0"/>
              <a:t>If you override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, you </a:t>
            </a:r>
            <a:r>
              <a:rPr lang="en-US" sz="2000" b="1" i="1" dirty="0">
                <a:solidFill>
                  <a:srgbClr val="FF0000"/>
                </a:solidFill>
              </a:rPr>
              <a:t>must</a:t>
            </a:r>
            <a:r>
              <a:rPr lang="en-US" sz="2000" dirty="0"/>
              <a:t>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/>
              <a:t>If two objects have the same hash code, they </a:t>
            </a:r>
            <a:r>
              <a:rPr lang="en-US" sz="2000" i="1" dirty="0"/>
              <a:t>may or may not</a:t>
            </a:r>
            <a:r>
              <a:rPr lang="en-US" sz="2000" dirty="0"/>
              <a:t> be equal</a:t>
            </a:r>
          </a:p>
          <a:p>
            <a:pPr lvl="1"/>
            <a:r>
              <a:rPr lang="en-US" sz="2000" dirty="0"/>
              <a:t>“Usually not” leads to better performance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/>
              <a:t>Hash codes are usually cheap[</a:t>
            </a:r>
            <a:r>
              <a:rPr lang="en-US" sz="2000" dirty="0" err="1"/>
              <a:t>er</a:t>
            </a:r>
            <a:r>
              <a:rPr lang="en-US" sz="2000" dirty="0"/>
              <a:t>] to compute, so check first if you “usually expect not equal” – a pre-filter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/>
              <a:t>Hash codes are used for hash tables</a:t>
            </a:r>
          </a:p>
          <a:p>
            <a:pPr lvl="1"/>
            <a:r>
              <a:rPr lang="en-US" sz="2000" dirty="0"/>
              <a:t>A common collection implementation</a:t>
            </a:r>
          </a:p>
          <a:p>
            <a:pPr lvl="1"/>
            <a:r>
              <a:rPr lang="en-US" sz="2000" dirty="0"/>
              <a:t>See CSE332 (and most versions of CSE333!)</a:t>
            </a:r>
          </a:p>
          <a:p>
            <a:pPr lvl="1"/>
            <a:r>
              <a:rPr lang="en-US" sz="2000" dirty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/>
              <a:t>Cheaper pre-filtering is a more general idea</a:t>
            </a:r>
          </a:p>
          <a:p>
            <a:pPr lvl="1"/>
            <a:r>
              <a:rPr lang="en-US" sz="2000" dirty="0"/>
              <a:t>Example: Are two large video files the exact same video?</a:t>
            </a:r>
          </a:p>
          <a:p>
            <a:pPr lvl="2"/>
            <a:r>
              <a:rPr lang="en-US" sz="2000" dirty="0"/>
              <a:t>Quick pre-filter: Are the files the same size?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/>
              <a:t>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So: we have to override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 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/>
              <a:t>Must obey contract</a:t>
            </a:r>
          </a:p>
          <a:p>
            <a:pPr lvl="1"/>
            <a:r>
              <a:rPr lang="en-US" sz="2000" dirty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/>
          </a:p>
          <a:p>
            <a:r>
              <a:rPr lang="en-US" sz="2000" dirty="0"/>
              <a:t>Better (changes in either field will likely change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/>
              <a:t>):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min ^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depends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/>
              <a:t>’s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true if o and this represent same # 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Must update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works: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	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	  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	  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Equality, mutation, and time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If two objects are </a:t>
            </a:r>
            <a:r>
              <a:rPr lang="en-GB" sz="2000" dirty="0">
                <a:latin typeface="+mj-lt"/>
                <a:cs typeface="Courier New" pitchFamily="49" charset="0"/>
              </a:rPr>
              <a:t>equal</a:t>
            </a:r>
            <a:r>
              <a:rPr lang="en-GB" sz="2000" dirty="0"/>
              <a:t> </a:t>
            </a:r>
            <a:r>
              <a:rPr lang="en-GB" sz="2000" dirty="0">
                <a:solidFill>
                  <a:srgbClr val="0000FF"/>
                </a:solidFill>
              </a:rPr>
              <a:t>now</a:t>
            </a:r>
            <a:r>
              <a:rPr lang="en-GB" sz="2000" dirty="0"/>
              <a:t>, will they </a:t>
            </a:r>
            <a:r>
              <a:rPr lang="en-GB" sz="2000" dirty="0">
                <a:solidFill>
                  <a:srgbClr val="0000FF"/>
                </a:solidFill>
              </a:rPr>
              <a:t>always</a:t>
            </a:r>
            <a:r>
              <a:rPr lang="en-GB" sz="2000" dirty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/>
              <a:t>?</a:t>
            </a:r>
          </a:p>
          <a:p>
            <a:pPr lvl="1"/>
            <a:r>
              <a:rPr lang="en-GB" sz="2000" dirty="0"/>
              <a:t>In mathematics, “yes”</a:t>
            </a:r>
          </a:p>
          <a:p>
            <a:pPr lvl="1"/>
            <a:r>
              <a:rPr lang="en-GB" sz="2000" dirty="0"/>
              <a:t>In Java, “you choose”</a:t>
            </a:r>
          </a:p>
          <a:p>
            <a:pPr lvl="1"/>
            <a:r>
              <a:rPr lang="en-GB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/>
              <a:t> contract doesn't specify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immutable</a:t>
            </a:r>
            <a:r>
              <a:rPr lang="en-GB" sz="2000" dirty="0"/>
              <a:t> objects:</a:t>
            </a:r>
          </a:p>
          <a:p>
            <a:pPr lvl="1" indent="-342900"/>
            <a:r>
              <a:rPr lang="en-GB" sz="2000" dirty="0"/>
              <a:t>Abstract value never changes</a:t>
            </a:r>
          </a:p>
          <a:p>
            <a:pPr lvl="1" indent="-342900"/>
            <a:r>
              <a:rPr lang="en-GB" sz="2000" dirty="0"/>
              <a:t>Equality should be forever (even if rep changes)</a:t>
            </a:r>
          </a:p>
          <a:p>
            <a:pPr lvl="1" indent="-342900"/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</a:t>
            </a:r>
            <a:r>
              <a:rPr lang="en-GB" sz="2000" dirty="0">
                <a:solidFill>
                  <a:srgbClr val="0000FF"/>
                </a:solidFill>
              </a:rPr>
              <a:t>mutable</a:t>
            </a:r>
            <a:r>
              <a:rPr lang="en-GB" sz="2000" dirty="0"/>
              <a:t> objects, either: </a:t>
            </a:r>
          </a:p>
          <a:p>
            <a:pPr lvl="1"/>
            <a:r>
              <a:rPr lang="en-GB" sz="2000" dirty="0"/>
              <a:t>Stick with reference equality</a:t>
            </a:r>
          </a:p>
          <a:p>
            <a:pPr lvl="1"/>
            <a:r>
              <a:rPr lang="en-GB" sz="2000" dirty="0"/>
              <a:t>“No” equality is not forever – compare abstract fields</a:t>
            </a:r>
          </a:p>
          <a:p>
            <a:pPr lvl="2"/>
            <a:r>
              <a:rPr lang="en-GB" sz="2000" dirty="0"/>
              <a:t>Mutation changes abstract value, hence what-object-equals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is mutable and sticks with reference-equality: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s1.equals(s1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By contrast,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GB" sz="2000" dirty="0"/>
              <a:t> is mutable and takes the “abstract value” approach: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Behavioral</a:t>
            </a:r>
            <a:r>
              <a:rPr lang="en-GB" dirty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 err="1">
                <a:solidFill>
                  <a:schemeClr val="accent6"/>
                </a:solidFill>
              </a:rPr>
              <a:t>behaviorally</a:t>
            </a:r>
            <a:r>
              <a:rPr lang="en-GB" sz="2000" dirty="0">
                <a:solidFill>
                  <a:schemeClr val="accent6"/>
                </a:solidFill>
              </a:rPr>
              <a:t> equivalent</a:t>
            </a:r>
            <a:r>
              <a:rPr lang="en-GB" sz="2000" dirty="0"/>
              <a:t>” if there is no sequence of operations (excluding ==)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This is “eternal” equality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/>
              <a:t>s with the same content are </a:t>
            </a:r>
            <a:r>
              <a:rPr lang="en-GB" sz="2000" dirty="0" err="1"/>
              <a:t>behaviorally</a:t>
            </a:r>
            <a:r>
              <a:rPr lang="en-GB" sz="2000" dirty="0"/>
              <a:t> equiv.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objects are “</a:t>
            </a:r>
            <a:r>
              <a:rPr lang="en-GB" sz="2000" dirty="0">
                <a:solidFill>
                  <a:schemeClr val="accent6"/>
                </a:solidFill>
              </a:rPr>
              <a:t>observationally equivalent</a:t>
            </a:r>
            <a:r>
              <a:rPr lang="en-GB" sz="2000" dirty="0"/>
              <a:t>” if there is no sequence of </a:t>
            </a:r>
            <a:r>
              <a:rPr lang="en-GB" sz="2000" i="1" u="sng" dirty="0"/>
              <a:t>observer</a:t>
            </a:r>
            <a:r>
              <a:rPr lang="en-GB" sz="2000" dirty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Excludes mutators (and ==)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Two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/>
              <a:t>s,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/>
              <a:t>s, 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 err="1"/>
              <a:t>s</a:t>
            </a:r>
            <a:r>
              <a:rPr lang="en-GB" sz="2000" dirty="0"/>
              <a:t> with the same content are observationally equivalent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 ==  true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reflexive,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therefore </a:t>
            </a:r>
            <a:r>
              <a:rPr lang="en-GB" sz="2000" dirty="0">
                <a:solidFill>
                  <a:srgbClr val="C00000"/>
                </a:solidFill>
              </a:rPr>
              <a:t>violate rep invariant </a:t>
            </a:r>
            <a:r>
              <a:rPr lang="en-GB" sz="2000" dirty="0"/>
              <a:t>of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/>
              <a:t> by </a:t>
            </a:r>
            <a:r>
              <a:rPr lang="en-GB" sz="2000" dirty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Equality for set elements would ideally be </a:t>
            </a:r>
            <a:r>
              <a:rPr lang="en-GB" sz="2000" dirty="0" err="1"/>
              <a:t>behavioral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makes no such guarantee (or requirement)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“Note: Great care must be exercised if mutable objects are used as set elements. The </a:t>
            </a:r>
            <a:r>
              <a:rPr lang="en-GB" sz="2000" i="1" dirty="0" err="1"/>
              <a:t>behavior</a:t>
            </a:r>
            <a:r>
              <a:rPr lang="en-GB" sz="2000" i="1" dirty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</a:t>
            </a:r>
            <a:r>
              <a:rPr lang="en-GB" sz="2000" dirty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problem applies to mutations that </a:t>
            </a:r>
            <a:r>
              <a:rPr lang="en-GB" sz="2000" dirty="0">
                <a:solidFill>
                  <a:srgbClr val="C00000"/>
                </a:solidFill>
              </a:rPr>
              <a:t>change hash codes </a:t>
            </a:r>
            <a:r>
              <a:rPr lang="en-GB" sz="2000" dirty="0"/>
              <a:t>when using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/>
              <a:t> 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(Libraries choose not to copy-in for performance and to preserve object identity)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 on containers are recursive: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for 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list)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code = 31*code + (o==null ? 0 :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+mj-lt"/>
                <a:cs typeface="Courier New" pitchFamily="49" charset="0"/>
              </a:rPr>
              <a:t>This client code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not all equals are equal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Different notions of equality:</a:t>
            </a:r>
          </a:p>
          <a:p>
            <a:pPr lvl="1"/>
            <a:r>
              <a:rPr lang="en-US" sz="2000" dirty="0"/>
              <a:t>Reference equality stronger than</a:t>
            </a:r>
          </a:p>
          <a:p>
            <a:pPr lvl="1"/>
            <a:r>
              <a:rPr lang="en-US" sz="2000" dirty="0"/>
              <a:t>Behavioral equality stronger than</a:t>
            </a:r>
          </a:p>
          <a:p>
            <a:pPr lvl="1"/>
            <a:r>
              <a:rPr lang="en-US" sz="2000" dirty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/>
              <a:t>Java’s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has an elaborate specification, but does not require any of the above notions</a:t>
            </a:r>
          </a:p>
          <a:p>
            <a:pPr lvl="1"/>
            <a:r>
              <a:rPr lang="en-US" sz="2000" dirty="0"/>
              <a:t>Also requires consistency with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/>
              <a:t>Mutation and/or subtyping make things even less satisfying</a:t>
            </a:r>
          </a:p>
          <a:p>
            <a:pPr lvl="1"/>
            <a:r>
              <a:rPr lang="en-US" sz="2000" dirty="0"/>
              <a:t>Good reason not to overuse/misuse either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Reference equality means an object is equal only to itself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/>
              <a:t> only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an equivalence relation</a:t>
            </a:r>
          </a:p>
          <a:p>
            <a:pPr lvl="1"/>
            <a:r>
              <a:rPr lang="en-US" sz="2000" dirty="0"/>
              <a:t>Reflexive</a:t>
            </a:r>
          </a:p>
          <a:p>
            <a:pPr lvl="1"/>
            <a:r>
              <a:rPr lang="en-US" sz="2000" dirty="0"/>
              <a:t>Symmetric</a:t>
            </a:r>
          </a:p>
          <a:p>
            <a:pPr lvl="1"/>
            <a:r>
              <a:rPr lang="en-US" sz="2000" dirty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/>
              <a:t>Reference equality is the </a:t>
            </a:r>
            <a:r>
              <a:rPr lang="en-US" sz="2000" i="1" dirty="0"/>
              <a:t>smallest</a:t>
            </a:r>
            <a:r>
              <a:rPr lang="en-US" sz="2000" dirty="0"/>
              <a:t> equivalence relation on objects</a:t>
            </a:r>
          </a:p>
          <a:p>
            <a:pPr lvl="1"/>
            <a:r>
              <a:rPr lang="en-US" sz="2000" dirty="0"/>
              <a:t>“Hardest” to show two objects are equal (must be same object)</a:t>
            </a:r>
          </a:p>
          <a:p>
            <a:pPr lvl="1"/>
            <a:r>
              <a:rPr lang="en-US" sz="2000" dirty="0"/>
              <a:t>Cannot be smaller without violating reflexivity</a:t>
            </a:r>
          </a:p>
          <a:p>
            <a:pPr lvl="1"/>
            <a:r>
              <a:rPr lang="en-US" sz="2000" dirty="0"/>
              <a:t>Sometimes but not always what we want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strongest</a:t>
            </a:r>
            <a:r>
              <a:rPr lang="en-US" sz="2000" dirty="0"/>
              <a:t> definition of equality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we want?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822208" cy="1447800"/>
          </a:xfrm>
        </p:spPr>
        <p:txBody>
          <a:bodyPr/>
          <a:lstStyle/>
          <a:p>
            <a:r>
              <a:rPr lang="en-US" sz="2000" dirty="0"/>
              <a:t>Sometimes want equivalence relation bigger (weaker) than ==</a:t>
            </a:r>
          </a:p>
          <a:p>
            <a:pPr lvl="1"/>
            <a:r>
              <a:rPr lang="en-US" sz="2000" dirty="0"/>
              <a:t>Java lets classes </a:t>
            </a:r>
            <a:r>
              <a:rPr lang="en-US" sz="2000" i="1" dirty="0"/>
              <a:t>override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d2;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d3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month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day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year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27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2013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…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/>
          </a:p>
          <a:p>
            <a:r>
              <a:rPr lang="en-GB" sz="2000" dirty="0"/>
              <a:t>Implements reference equality</a:t>
            </a:r>
          </a:p>
          <a:p>
            <a:r>
              <a:rPr lang="en-GB" sz="2000" dirty="0"/>
              <a:t>Subclasses can override to implement a different equality</a:t>
            </a:r>
          </a:p>
          <a:p>
            <a:r>
              <a:rPr lang="en-GB" sz="2000" dirty="0"/>
              <a:t>But library includes a </a:t>
            </a:r>
            <a:r>
              <a:rPr lang="en-GB" sz="2000" i="1" dirty="0"/>
              <a:t>contract</a:t>
            </a:r>
            <a:r>
              <a:rPr lang="en-GB" sz="2000" dirty="0"/>
              <a:t> (specification)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 should satisfy that is much more elaborate</a:t>
            </a:r>
          </a:p>
          <a:p>
            <a:pPr lvl="1"/>
            <a:r>
              <a:rPr lang="en-GB" sz="2000" dirty="0"/>
              <a:t>Reference equality satisfies it</a:t>
            </a:r>
          </a:p>
          <a:p>
            <a:pPr lvl="1"/>
            <a:r>
              <a:rPr lang="en-GB" sz="2000" dirty="0"/>
              <a:t>So should </a:t>
            </a:r>
            <a:r>
              <a:rPr lang="en-GB" sz="2000" i="1" dirty="0"/>
              <a:t>any</a:t>
            </a:r>
            <a:r>
              <a:rPr lang="en-GB" sz="2000" dirty="0"/>
              <a:t> overriding implementation</a:t>
            </a:r>
          </a:p>
          <a:p>
            <a:pPr lvl="1"/>
            <a:r>
              <a:rPr lang="en-GB" sz="2000" dirty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/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consistent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, multiple invocations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/>
              <a:t>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or consistently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/>
              <a:t>For any </a:t>
            </a:r>
            <a:r>
              <a:rPr lang="en-US" sz="2000" i="1" dirty="0">
                <a:solidFill>
                  <a:schemeClr val="accent2"/>
                </a:solidFill>
              </a:rPr>
              <a:t>non-null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reference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all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Remember the goal is a contract:</a:t>
            </a:r>
          </a:p>
          <a:p>
            <a:pPr lvl="1"/>
            <a:r>
              <a:rPr lang="en-US" sz="2000" dirty="0"/>
              <a:t>Weak enough to allow different useful overrides</a:t>
            </a:r>
          </a:p>
          <a:p>
            <a:pPr lvl="1"/>
            <a:r>
              <a:rPr lang="en-US" sz="2000" dirty="0"/>
              <a:t>Strong enough so clients can assume equal-</a:t>
            </a:r>
            <a:r>
              <a:rPr lang="en-US" sz="2000" dirty="0" err="1"/>
              <a:t>ish</a:t>
            </a:r>
            <a:r>
              <a:rPr lang="en-US" sz="2000" dirty="0"/>
              <a:t> things</a:t>
            </a:r>
          </a:p>
          <a:p>
            <a:pPr lvl="2"/>
            <a:r>
              <a:rPr lang="en-US" sz="2000" dirty="0"/>
              <a:t>Example: To implement a set</a:t>
            </a:r>
          </a:p>
          <a:p>
            <a:pPr lvl="1"/>
            <a:r>
              <a:rPr lang="en-US" sz="2000" dirty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/>
              <a:t>So:</a:t>
            </a:r>
          </a:p>
          <a:p>
            <a:pPr lvl="1"/>
            <a:r>
              <a:rPr lang="en-US" sz="2000" dirty="0"/>
              <a:t>Equivalence relation</a:t>
            </a:r>
          </a:p>
          <a:p>
            <a:pPr lvl="1"/>
            <a:r>
              <a:rPr lang="en-US" sz="2000" dirty="0"/>
              <a:t>Consistency, but allow for mutation to change the answer</a:t>
            </a:r>
          </a:p>
          <a:p>
            <a:pPr lvl="1"/>
            <a:r>
              <a:rPr lang="en-US" sz="2000" dirty="0"/>
              <a:t>Asymmetric with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(other way raises exception)</a:t>
            </a:r>
          </a:p>
          <a:p>
            <a:pPr lvl="1"/>
            <a:r>
              <a:rPr lang="en-US" sz="2000" dirty="0"/>
              <a:t>Final detail: argument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must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17247</TotalTime>
  <Words>4049</Words>
  <Application>Microsoft Macintosh PowerPoint</Application>
  <PresentationFormat>On-screen Show (4:3)</PresentationFormat>
  <Paragraphs>631</Paragraphs>
  <Slides>43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Comic Sans MS</vt:lpstr>
      <vt:lpstr>Consolas</vt:lpstr>
      <vt:lpstr>Courier New</vt:lpstr>
      <vt:lpstr>Times New Roman</vt:lpstr>
      <vt:lpstr>Tw Cen MT</vt:lpstr>
      <vt:lpstr>simple</vt:lpstr>
      <vt:lpstr>CSE 331 Software Design &amp; Implementation</vt:lpstr>
      <vt:lpstr>Administrivia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 class that needs less-strict equality</vt:lpstr>
      <vt:lpstr>How about this?</vt:lpstr>
      <vt:lpstr>Overloading versus overriding</vt:lpstr>
      <vt:lpstr>Example: no overriding</vt:lpstr>
      <vt:lpstr>Example fixed (mostly)</vt:lpstr>
      <vt:lpstr>Java overridding 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hashCode implementations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Summary: not all equals are equal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Implmentation</dc:title>
  <dc:creator>Hal Perkins</dc:creator>
  <cp:lastModifiedBy>Hal Perkins</cp:lastModifiedBy>
  <cp:revision>236</cp:revision>
  <cp:lastPrinted>2020-01-31T21:11:58Z</cp:lastPrinted>
  <dcterms:created xsi:type="dcterms:W3CDTF">2012-02-06T17:35:54Z</dcterms:created>
  <dcterms:modified xsi:type="dcterms:W3CDTF">2020-02-05T20:39:10Z</dcterms:modified>
</cp:coreProperties>
</file>