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5" r:id="rId2"/>
    <p:sldId id="318" r:id="rId3"/>
    <p:sldId id="288" r:id="rId4"/>
    <p:sldId id="289" r:id="rId5"/>
    <p:sldId id="290" r:id="rId6"/>
    <p:sldId id="291" r:id="rId7"/>
    <p:sldId id="292" r:id="rId8"/>
    <p:sldId id="317" r:id="rId9"/>
    <p:sldId id="338" r:id="rId10"/>
    <p:sldId id="319" r:id="rId11"/>
    <p:sldId id="320" r:id="rId12"/>
    <p:sldId id="321" r:id="rId13"/>
    <p:sldId id="322" r:id="rId14"/>
    <p:sldId id="340" r:id="rId15"/>
    <p:sldId id="323" r:id="rId16"/>
    <p:sldId id="324" r:id="rId17"/>
    <p:sldId id="341" r:id="rId18"/>
    <p:sldId id="325" r:id="rId19"/>
    <p:sldId id="327" r:id="rId20"/>
    <p:sldId id="330" r:id="rId21"/>
    <p:sldId id="342" r:id="rId22"/>
    <p:sldId id="334" r:id="rId23"/>
    <p:sldId id="335" r:id="rId24"/>
    <p:sldId id="344" r:id="rId25"/>
    <p:sldId id="343" r:id="rId26"/>
  </p:sldIdLst>
  <p:sldSz cx="9144000" cy="6858000" type="screen4x3"/>
  <p:notesSz cx="6934200" cy="92202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0000"/>
    <a:srgbClr val="FF0066"/>
    <a:srgbClr val="FF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5" autoAdjust="0"/>
    <p:restoredTop sz="84615" autoAdjust="0"/>
  </p:normalViewPr>
  <p:slideViewPr>
    <p:cSldViewPr>
      <p:cViewPr varScale="1">
        <p:scale>
          <a:sx n="129" d="100"/>
          <a:sy n="129" d="100"/>
        </p:scale>
        <p:origin x="384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000"/>
    </p:cViewPr>
  </p:sorterViewPr>
  <p:notesViewPr>
    <p:cSldViewPr>
      <p:cViewPr varScale="1">
        <p:scale>
          <a:sx n="93" d="100"/>
          <a:sy n="93" d="100"/>
        </p:scale>
        <p:origin x="3760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9-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1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Memset</a:t>
            </a:r>
            <a:r>
              <a:rPr lang="en-US" dirty="0"/>
              <a:t> example from </a:t>
            </a:r>
            <a:r>
              <a:rPr lang="en-US" i="1" dirty="0"/>
              <a:t>Zero Bugs and Program Faster</a:t>
            </a:r>
            <a:r>
              <a:rPr lang="en-US" i="0" dirty="0"/>
              <a:t> by Kate Thompson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</a:t>
            </a:r>
            <a:r>
              <a:rPr lang="en-US" dirty="0" err="1"/>
              <a:t>theSystemIsAboutToDie</a:t>
            </a:r>
            <a:r>
              <a:rPr lang="en-US" baseline="0" dirty="0" err="1"/>
              <a:t>AHorribleDeath</a:t>
            </a:r>
            <a:r>
              <a:rPr lang="en-US" baseline="0" dirty="0"/>
              <a:t> was pretty good in an old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229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Module Design and General Style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C1E8E-BF05-4C42-A6F0-5B98AA47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240905-A422-C94B-B0ED-685FF38D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design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82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Effective Java (3</a:t>
            </a:r>
            <a:r>
              <a:rPr lang="en-US" sz="2000" baseline="30000" dirty="0"/>
              <a:t>rd</a:t>
            </a:r>
            <a:r>
              <a:rPr lang="en-US" sz="2000" dirty="0"/>
              <a:t> ed.) Tip # 51: Design method signatures carefully</a:t>
            </a:r>
          </a:p>
          <a:p>
            <a:r>
              <a:rPr lang="en-US" sz="2000" dirty="0"/>
              <a:t>Avoid long parameter lists</a:t>
            </a:r>
          </a:p>
          <a:p>
            <a:pPr lvl="1"/>
            <a:r>
              <a:rPr lang="en-US" sz="2000" dirty="0"/>
              <a:t>Perlis: “If you have a procedure with ten parameters, you probably missed some.”</a:t>
            </a:r>
          </a:p>
          <a:p>
            <a:r>
              <a:rPr lang="en-US" sz="2000" dirty="0"/>
              <a:t>Especially error-prone if parameters are all the same type</a:t>
            </a:r>
          </a:p>
          <a:p>
            <a:pPr lvl="1"/>
            <a:r>
              <a:rPr lang="en-US" sz="2000" dirty="0"/>
              <a:t>Which of these has a bug?</a:t>
            </a:r>
          </a:p>
          <a:p>
            <a:pPr marL="800100" lvl="2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memset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ptr</a:t>
            </a:r>
            <a:r>
              <a:rPr lang="en-US" sz="2000" b="1" dirty="0">
                <a:latin typeface="Courier New"/>
                <a:cs typeface="Courier New"/>
              </a:rPr>
              <a:t>, size, 0);</a:t>
            </a:r>
          </a:p>
          <a:p>
            <a:pPr marL="800100" lvl="2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memset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ptr</a:t>
            </a:r>
            <a:r>
              <a:rPr lang="en-US" sz="2000" b="1" dirty="0">
                <a:latin typeface="Courier New"/>
                <a:cs typeface="Courier New"/>
              </a:rPr>
              <a:t>, 0, size);</a:t>
            </a:r>
          </a:p>
          <a:p>
            <a:r>
              <a:rPr lang="en-US" sz="2000" dirty="0"/>
              <a:t>Avoid methods that have lots of (or any?) Boolean “flag” parameters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EJ Tip #52: Use overloading judiciously</a:t>
            </a:r>
          </a:p>
          <a:p>
            <a:r>
              <a:rPr lang="en-US" sz="2000" dirty="0"/>
              <a:t>Avoids having arbitrary different method names</a:t>
            </a:r>
          </a:p>
          <a:p>
            <a:r>
              <a:rPr lang="en-US" sz="2000" dirty="0"/>
              <a:t>But use only when specifications are analogous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 design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variable should be made into a field if and only if:</a:t>
            </a:r>
          </a:p>
          <a:p>
            <a:pPr lvl="1"/>
            <a:r>
              <a:rPr lang="en-US" sz="2000" dirty="0"/>
              <a:t>It is part of the inherent internal state of the object</a:t>
            </a:r>
          </a:p>
          <a:p>
            <a:pPr lvl="1"/>
            <a:r>
              <a:rPr lang="en-US" sz="2000" dirty="0"/>
              <a:t>It has a value that retains meaning throughout the object's life</a:t>
            </a:r>
          </a:p>
          <a:p>
            <a:pPr lvl="1"/>
            <a:r>
              <a:rPr lang="en-US" sz="2000" dirty="0"/>
              <a:t>Its state must persist between public method invocations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All other variables should be local to a method</a:t>
            </a:r>
          </a:p>
          <a:p>
            <a:pPr lvl="1"/>
            <a:r>
              <a:rPr lang="en-US" sz="2000" dirty="0"/>
              <a:t>Fields should not be used to avoid parameter passing</a:t>
            </a:r>
          </a:p>
          <a:p>
            <a:pPr lvl="1"/>
            <a:r>
              <a:rPr lang="en-US" sz="2000" dirty="0"/>
              <a:t>Not every constructor parameter needs to be a field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Exception: Certain cases where overriding is needed</a:t>
            </a:r>
          </a:p>
          <a:p>
            <a:pPr lvl="1"/>
            <a:r>
              <a:rPr lang="en-US" sz="2000" dirty="0"/>
              <a:t>Example: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Thread.run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5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 design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Constructors should have all the arguments necessary to initialize the object's state – no more, no less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Object should be completely initialized after constructor is done</a:t>
            </a:r>
          </a:p>
          <a:p>
            <a:pPr lvl="1" indent="-342900"/>
            <a:r>
              <a:rPr lang="en-US" sz="2000" dirty="0"/>
              <a:t>The rep invariant should hold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Client shouldn't need to call other methods to “finish” initialization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19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names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EJ Tip #68: Adhere to generally accepted naming conventions</a:t>
            </a:r>
          </a:p>
          <a:p>
            <a:r>
              <a:rPr lang="en-US" sz="2000" dirty="0"/>
              <a:t>Class names: generally nouns </a:t>
            </a:r>
          </a:p>
          <a:p>
            <a:pPr lvl="1"/>
            <a:r>
              <a:rPr lang="en-US" sz="2000" dirty="0"/>
              <a:t>Beware "verb + </a:t>
            </a:r>
            <a:r>
              <a:rPr lang="en-US" sz="2000" dirty="0" err="1"/>
              <a:t>er</a:t>
            </a:r>
            <a:r>
              <a:rPr lang="en-US" sz="2000" dirty="0"/>
              <a:t>" names, e.g.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Manager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Scheduler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ShapeDisplayer</a:t>
            </a:r>
            <a:endParaRPr lang="en-US" sz="2000" dirty="0"/>
          </a:p>
          <a:p>
            <a:r>
              <a:rPr lang="en-US" sz="2000" dirty="0"/>
              <a:t>Interface names often –able/-</a:t>
            </a:r>
            <a:r>
              <a:rPr lang="en-US" sz="2000" dirty="0" err="1"/>
              <a:t>ible</a:t>
            </a:r>
            <a:r>
              <a:rPr lang="en-US" sz="2000" dirty="0"/>
              <a:t> adjectives: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US" sz="2000" dirty="0">
                <a:latin typeface="+mj-lt"/>
                <a:cs typeface="Courier New" pitchFamily="49" charset="0"/>
              </a:rPr>
              <a:t>, …</a:t>
            </a:r>
            <a:endParaRPr lang="en-US" sz="2000" dirty="0">
              <a:latin typeface="+mj-lt"/>
            </a:endParaRPr>
          </a:p>
          <a:p>
            <a:r>
              <a:rPr lang="en-US" sz="2000" dirty="0"/>
              <a:t>Method names: noun or verb phrases </a:t>
            </a:r>
          </a:p>
          <a:p>
            <a:pPr lvl="1"/>
            <a:r>
              <a:rPr lang="en-US" sz="2000" dirty="0"/>
              <a:t>Nouns for observers: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totalSales</a:t>
            </a:r>
            <a:endParaRPr lang="en-US" sz="2000" dirty="0"/>
          </a:p>
          <a:p>
            <a:pPr lvl="1"/>
            <a:r>
              <a:rPr lang="en-US" sz="2000" dirty="0" err="1"/>
              <a:t>Verbs+noun</a:t>
            </a:r>
            <a:r>
              <a:rPr lang="en-US" sz="2000" dirty="0"/>
              <a:t> for observers: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isX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Verbs for </a:t>
            </a:r>
            <a:r>
              <a:rPr lang="en-US" sz="2000" dirty="0" err="1"/>
              <a:t>mutators</a:t>
            </a:r>
            <a:r>
              <a:rPr lang="en-US" sz="2000" dirty="0"/>
              <a:t>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2000" dirty="0"/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</a:p>
          <a:p>
            <a:pPr lvl="1"/>
            <a:r>
              <a:rPr lang="en-US" sz="2000" dirty="0" err="1"/>
              <a:t>Verbs+noun</a:t>
            </a:r>
            <a:r>
              <a:rPr lang="en-US" sz="2000" dirty="0"/>
              <a:t> for </a:t>
            </a:r>
            <a:r>
              <a:rPr lang="en-US" sz="2000" dirty="0" err="1"/>
              <a:t>mutators</a:t>
            </a:r>
            <a:r>
              <a:rPr lang="en-US" sz="2000" dirty="0"/>
              <a:t>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Choose affirmative, positive names over negative ones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isSafe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isUnsafe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hasNoElements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4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count, flag, status, compute, check, value, pointer</a:t>
            </a:r>
            <a:r>
              <a:rPr lang="en-US" sz="2000" dirty="0">
                <a:cs typeface="Courier New" pitchFamily="49" charset="0"/>
              </a:rPr>
              <a:t>, names starting with </a:t>
            </a:r>
            <a:r>
              <a:rPr lang="en-US" sz="2000" b="1" dirty="0">
                <a:latin typeface="Courier New"/>
                <a:cs typeface="Courier New"/>
              </a:rPr>
              <a:t>my…</a:t>
            </a:r>
            <a:r>
              <a:rPr lang="en-US" sz="2000" dirty="0">
                <a:cs typeface="Courier New" pitchFamily="49" charset="0"/>
              </a:rPr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/>
              <a:t>Convey no useful information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Describe what is being counted, what the “flag” indicates, etc.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numberOfStudents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courseFull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/>
                <a:cs typeface="Courier New"/>
              </a:rPr>
              <a:t>noMorePizza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calculatePayroll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validateWebForm</a:t>
            </a:r>
            <a:r>
              <a:rPr lang="en-US" sz="2000" dirty="0"/>
              <a:t>, …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But short names in local contexts are good:</a:t>
            </a:r>
          </a:p>
          <a:p>
            <a:pPr marL="457200" lvl="1" indent="0">
              <a:buNone/>
            </a:pPr>
            <a:r>
              <a:rPr lang="en-US" sz="2000" dirty="0"/>
              <a:t>Good: </a:t>
            </a:r>
            <a:r>
              <a:rPr lang="en-US" sz="2000" b="1" dirty="0">
                <a:latin typeface="Courier New"/>
                <a:cs typeface="Courier New"/>
              </a:rPr>
              <a:t>for(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size;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items[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]=0;</a:t>
            </a:r>
          </a:p>
          <a:p>
            <a:pPr marL="457200" lvl="1" indent="0">
              <a:buNone/>
            </a:pPr>
            <a:r>
              <a:rPr lang="en-US" sz="2000" dirty="0"/>
              <a:t>Not:   </a:t>
            </a:r>
            <a:r>
              <a:rPr lang="en-US" sz="2000" b="1" dirty="0">
                <a:latin typeface="Courier New"/>
                <a:cs typeface="Courier New"/>
              </a:rPr>
              <a:t>for(</a:t>
            </a:r>
            <a:r>
              <a:rPr lang="en-US" sz="2000" b="1" dirty="0" err="1">
                <a:latin typeface="Courier New"/>
                <a:cs typeface="Courier New"/>
              </a:rPr>
              <a:t>theLoopCounter</a:t>
            </a:r>
            <a:r>
              <a:rPr lang="en-US" sz="2000" b="1" dirty="0">
                <a:latin typeface="Courier New"/>
                <a:cs typeface="Courier New"/>
              </a:rPr>
              <a:t> =  0; 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		</a:t>
            </a:r>
            <a:r>
              <a:rPr lang="en-US" sz="2000" b="1" dirty="0" err="1">
                <a:latin typeface="Courier New"/>
                <a:cs typeface="Courier New"/>
              </a:rPr>
              <a:t>theLoopCounter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theCollectionSize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		</a:t>
            </a:r>
            <a:r>
              <a:rPr lang="en-US" sz="2000" b="1" dirty="0" err="1">
                <a:latin typeface="Courier New"/>
                <a:cs typeface="Courier New"/>
              </a:rPr>
              <a:t>theLoopCounter</a:t>
            </a:r>
            <a:r>
              <a:rPr lang="en-US" sz="2000" b="1" dirty="0">
                <a:latin typeface="Courier New"/>
                <a:cs typeface="Courier New"/>
              </a:rPr>
              <a:t>++) 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	    </a:t>
            </a:r>
            <a:r>
              <a:rPr lang="en-US" sz="2000" b="1" dirty="0" err="1">
                <a:latin typeface="Courier New"/>
                <a:cs typeface="Courier New"/>
              </a:rPr>
              <a:t>theCollectionItems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theLoopCounter</a:t>
            </a:r>
            <a:r>
              <a:rPr lang="en-US" sz="2000" b="1" dirty="0">
                <a:latin typeface="Courier New"/>
                <a:cs typeface="Courier New"/>
              </a:rPr>
              <a:t>]=0;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1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Class design ideals</a:t>
            </a:r>
            <a:endParaRPr lang="en-US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Cohesion</a:t>
            </a:r>
            <a:r>
              <a:rPr lang="en-US" sz="2000" dirty="0"/>
              <a:t>: already discussed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Coupling</a:t>
            </a:r>
            <a:r>
              <a:rPr lang="en-US" sz="2000" dirty="0"/>
              <a:t>: already discussed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Completeness</a:t>
            </a:r>
            <a:r>
              <a:rPr lang="en-US" sz="2000" dirty="0"/>
              <a:t>: Every class should present a complete interface</a:t>
            </a:r>
          </a:p>
          <a:p>
            <a:pPr marL="0" indent="0">
              <a:buNone/>
            </a:pPr>
            <a:endParaRPr lang="en-US" sz="2000" i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Consistency</a:t>
            </a:r>
            <a:r>
              <a:rPr lang="en-US" sz="2000" dirty="0"/>
              <a:t>: In names, </a:t>
            </a:r>
            <a:r>
              <a:rPr lang="en-US" sz="2000" dirty="0" err="1"/>
              <a:t>param</a:t>
            </a:r>
            <a:r>
              <a:rPr lang="en-US" sz="2000" dirty="0"/>
              <a:t>/returns, ordering, and behavior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8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Completeness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Include </a:t>
            </a:r>
            <a:r>
              <a:rPr lang="en-US" sz="2000" i="1" dirty="0">
                <a:solidFill>
                  <a:srgbClr val="0000FF"/>
                </a:solidFill>
              </a:rPr>
              <a:t>important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methods to make a class easy to use</a:t>
            </a:r>
          </a:p>
          <a:p>
            <a:pPr marL="457200" lvl="1" indent="0">
              <a:buNone/>
            </a:pPr>
            <a:r>
              <a:rPr lang="en-US" sz="2000" dirty="0"/>
              <a:t>Counterexamples: </a:t>
            </a:r>
          </a:p>
          <a:p>
            <a:pPr marL="1200150" lvl="2" indent="-342900"/>
            <a:r>
              <a:rPr lang="en-US" sz="2000" dirty="0"/>
              <a:t>A mutable collection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dirty="0"/>
              <a:t> but no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remove</a:t>
            </a:r>
            <a:endParaRPr lang="en-US" sz="2000" dirty="0"/>
          </a:p>
          <a:p>
            <a:pPr marL="1200150" lvl="2" indent="-342900"/>
            <a:r>
              <a:rPr lang="en-US" sz="2000" dirty="0"/>
              <a:t>A tool object with a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setHighlighted</a:t>
            </a:r>
            <a:r>
              <a:rPr lang="en-US" sz="2000" dirty="0"/>
              <a:t> method to select it, but no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setUnhighlighted</a:t>
            </a:r>
            <a:r>
              <a:rPr lang="en-US" sz="2000" dirty="0"/>
              <a:t> method to deselect it</a:t>
            </a:r>
          </a:p>
          <a:p>
            <a:pPr marL="1200150" lvl="2" indent="-34290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2000" dirty="0"/>
              <a:t> class with no date-arithmetic operations</a:t>
            </a:r>
          </a:p>
          <a:p>
            <a:pPr marL="0" indent="0">
              <a:buNone/>
            </a:pPr>
            <a:r>
              <a:rPr lang="en-US" sz="2000" dirty="0"/>
              <a:t>Also:</a:t>
            </a:r>
          </a:p>
          <a:p>
            <a:pPr lvl="1"/>
            <a:r>
              <a:rPr lang="en-US" sz="2000" dirty="0"/>
              <a:t>Objects that have a natural ordering should implement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Comparable</a:t>
            </a:r>
            <a:endParaRPr lang="en-US" sz="2000" dirty="0"/>
          </a:p>
          <a:p>
            <a:pPr lvl="1"/>
            <a:r>
              <a:rPr lang="en-US" sz="2000" dirty="0"/>
              <a:t>Usually implement (override)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equals </a:t>
            </a:r>
            <a:r>
              <a:rPr lang="en-US" sz="2000" dirty="0"/>
              <a:t>(and therefore </a:t>
            </a:r>
            <a:r>
              <a:rPr lang="en-US" sz="2000" b="1" dirty="0" err="1">
                <a:latin typeface="Courier New"/>
                <a:cs typeface="Courier New"/>
              </a:rPr>
              <a:t>hashCode</a:t>
            </a:r>
            <a:r>
              <a:rPr lang="en-US" sz="2000" dirty="0"/>
              <a:t>) – more about these in next lecture(s)</a:t>
            </a:r>
          </a:p>
          <a:p>
            <a:pPr lvl="1"/>
            <a:r>
              <a:rPr lang="en-US" sz="2000" dirty="0"/>
              <a:t>Always override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Object.toString</a:t>
            </a:r>
            <a:r>
              <a:rPr lang="en-US" sz="2000" dirty="0"/>
              <a:t> (a superclass may have done this for you)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4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include the kitchen sink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>
                <a:solidFill>
                  <a:srgbClr val="C00000"/>
                </a:solidFill>
              </a:rPr>
              <a:t>Don’t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include everything you can possibly think of</a:t>
            </a:r>
          </a:p>
          <a:p>
            <a:pPr lvl="1"/>
            <a:r>
              <a:rPr lang="en-US" sz="2000" dirty="0"/>
              <a:t>If you include it, you’re stuck with it forever </a:t>
            </a:r>
            <a:br>
              <a:rPr lang="en-US" sz="2000" dirty="0"/>
            </a:br>
            <a:r>
              <a:rPr lang="en-US" sz="2000" dirty="0"/>
              <a:t>	(even if almost nobody ever uses it)</a:t>
            </a:r>
          </a:p>
          <a:p>
            <a:pPr lvl="1"/>
            <a:r>
              <a:rPr lang="en-US" sz="2000" dirty="0"/>
              <a:t>Don’t include compound operations </a:t>
            </a:r>
            <a:br>
              <a:rPr lang="en-US" sz="2000" dirty="0"/>
            </a:br>
            <a:r>
              <a:rPr lang="en-US" sz="2000" dirty="0"/>
              <a:t>	(client can call two operations)</a:t>
            </a:r>
          </a:p>
          <a:p>
            <a:pPr lvl="1"/>
            <a:r>
              <a:rPr lang="en-US" sz="2000" dirty="0"/>
              <a:t>Sometimes use cases mean rethinking completeness: does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dirty="0"/>
              <a:t> always make sense for a mutable collection if it is ghastly expensive and never used?</a:t>
            </a:r>
          </a:p>
          <a:p>
            <a:pPr marL="0" indent="0">
              <a:buNone/>
            </a:pPr>
            <a:r>
              <a:rPr lang="en-US" sz="2000" dirty="0"/>
              <a:t>Tricky balancing act that depends on taste</a:t>
            </a:r>
          </a:p>
          <a:p>
            <a:pPr marL="0" indent="0">
              <a:buNone/>
            </a:pPr>
            <a:r>
              <a:rPr lang="en-US" sz="2000" dirty="0"/>
              <a:t>Err on the side of omitting an operation</a:t>
            </a:r>
          </a:p>
          <a:p>
            <a:pPr lvl="1"/>
            <a:r>
              <a:rPr lang="en-US" sz="2000" dirty="0"/>
              <a:t>You can always add it later if you really need it</a:t>
            </a:r>
          </a:p>
          <a:p>
            <a:pPr marL="457200" lvl="1" indent="0">
              <a:buNone/>
            </a:pPr>
            <a:endParaRPr lang="en-US" sz="2000" dirty="0"/>
          </a:p>
          <a:p>
            <a:pPr marL="57150" indent="0" algn="r">
              <a:buNone/>
            </a:pPr>
            <a:r>
              <a:rPr lang="en-US" sz="2000" dirty="0"/>
              <a:t>“Everything should be made as simple </a:t>
            </a:r>
            <a:br>
              <a:rPr lang="en-US" sz="2000" dirty="0"/>
            </a:br>
            <a:r>
              <a:rPr lang="en-US" sz="2000" dirty="0"/>
              <a:t>as possible, but not simpler.”</a:t>
            </a:r>
          </a:p>
          <a:p>
            <a:pPr marL="57150" indent="0" algn="r">
              <a:buNone/>
            </a:pPr>
            <a:r>
              <a:rPr lang="en-US" sz="2000" dirty="0"/>
              <a:t>- Einstein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2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</a:t>
            </a:r>
            <a:endParaRPr lang="en-US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 module should have consistent names, parameters in the same order, and consistent behavior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Counterexamples: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setFirst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index, String value)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setLast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value,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index) </a:t>
            </a:r>
            <a:endParaRPr lang="en-US" sz="2000" dirty="0"/>
          </a:p>
          <a:p>
            <a:pPr marL="457200" lvl="1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Date/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GregorianCalendar</a:t>
            </a:r>
            <a:r>
              <a:rPr lang="en-US" sz="2000" dirty="0"/>
              <a:t> use 0-based months</a:t>
            </a:r>
          </a:p>
          <a:p>
            <a:pPr marL="457200" lvl="1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methods: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compareToIgnoreCase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000" dirty="0"/>
            </a:br>
            <a:r>
              <a:rPr lang="en-US" sz="2000" dirty="0"/>
              <a:t>	        but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regionMatches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cs typeface="Courier New" pitchFamily="49" charset="0"/>
              </a:rPr>
              <a:t>Collection size:</a:t>
            </a:r>
            <a:br>
              <a:rPr lang="en-US" sz="2000" dirty="0">
                <a:cs typeface="Courier New" pitchFamily="49" charset="0"/>
              </a:rPr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000" b="1" dirty="0"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collection.size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Open-Closed Principle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Software entities should be </a:t>
            </a:r>
            <a:r>
              <a:rPr lang="en-US" sz="2000" i="1" dirty="0"/>
              <a:t>open for extension</a:t>
            </a:r>
            <a:r>
              <a:rPr lang="en-US" sz="2000" dirty="0"/>
              <a:t>, but closed for modification</a:t>
            </a:r>
          </a:p>
          <a:p>
            <a:pPr lvl="1"/>
            <a:r>
              <a:rPr lang="en-US" sz="2000" dirty="0"/>
              <a:t>Add features by adding new classes or reusing existing ones in new ways</a:t>
            </a:r>
          </a:p>
          <a:p>
            <a:pPr lvl="1"/>
            <a:r>
              <a:rPr lang="en-US" sz="2000" dirty="0"/>
              <a:t>Avoid modifying existing ones</a:t>
            </a:r>
          </a:p>
          <a:p>
            <a:pPr lvl="2"/>
            <a:r>
              <a:rPr lang="en-US" sz="2000" dirty="0"/>
              <a:t>Changing existing code can introduce bugs and errors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Related: Code to interfaces, not to classes</a:t>
            </a:r>
          </a:p>
          <a:p>
            <a:pPr marL="457200" lvl="1" indent="0">
              <a:buNone/>
            </a:pPr>
            <a:r>
              <a:rPr lang="en-US" sz="2000" dirty="0"/>
              <a:t>Example: accept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dirty="0"/>
              <a:t> parameter, not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dirty="0"/>
              <a:t> 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LinkedList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dirty="0"/>
              <a:t>EJ Tip #64: Refer to objects by their interfaces</a:t>
            </a:r>
          </a:p>
          <a:p>
            <a:pPr marL="857250" lvl="2" indent="0">
              <a:buNone/>
            </a:pPr>
            <a:r>
              <a:rPr lang="en-US" sz="2000" dirty="0"/>
              <a:t>Really: use the most general/highest type that provides the needed operations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Style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Picture 2" descr="Product Deta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155736"/>
            <a:ext cx="2057400" cy="2057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Elements of Programming Sty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19271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235526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“Use the active voice.”</a:t>
            </a:r>
          </a:p>
          <a:p>
            <a:pPr algn="ctr"/>
            <a:r>
              <a:rPr lang="en-US" sz="2400" b="1" dirty="0"/>
              <a:t>“Omit needless words.”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400" y="48194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“Don't patch bad code - rewrite it.”</a:t>
            </a:r>
          </a:p>
          <a:p>
            <a:pPr algn="ctr"/>
            <a:r>
              <a:rPr lang="en-US" sz="2400" b="1" dirty="0"/>
              <a:t>“Make sure your code 'does nothing' gracefully.”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12775" y="372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3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Documenting a class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953000"/>
          </a:xfrm>
        </p:spPr>
        <p:txBody>
          <a:bodyPr>
            <a:normAutofit/>
          </a:bodyPr>
          <a:lstStyle/>
          <a:p>
            <a:r>
              <a:rPr lang="en-US" sz="2000" dirty="0"/>
              <a:t>Keep internal and external documentation </a:t>
            </a:r>
            <a:r>
              <a:rPr lang="en-US" sz="2000" i="1" dirty="0"/>
              <a:t>separate</a:t>
            </a:r>
          </a:p>
          <a:p>
            <a:r>
              <a:rPr lang="en-US" sz="2000" dirty="0"/>
              <a:t>External documentation: Specification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/** ... */ </a:t>
            </a:r>
            <a:r>
              <a:rPr lang="en-US" sz="2000" dirty="0" err="1"/>
              <a:t>Javadoc</a:t>
            </a:r>
            <a:r>
              <a:rPr lang="en-US" sz="2000" dirty="0"/>
              <a:t> for classes, interfaces, methods</a:t>
            </a:r>
          </a:p>
          <a:p>
            <a:pPr lvl="1"/>
            <a:r>
              <a:rPr lang="en-US" sz="2000" dirty="0"/>
              <a:t>What clients need to know</a:t>
            </a:r>
          </a:p>
          <a:p>
            <a:pPr lvl="1"/>
            <a:r>
              <a:rPr lang="en-US" sz="2000" dirty="0"/>
              <a:t>Includes abstract values &amp; invariants, pre/</a:t>
            </a:r>
            <a:r>
              <a:rPr lang="en-US" sz="2000" dirty="0" err="1"/>
              <a:t>postconditons</a:t>
            </a:r>
            <a:r>
              <a:rPr lang="en-US" sz="2000" dirty="0"/>
              <a:t>, etc.</a:t>
            </a:r>
          </a:p>
          <a:p>
            <a:r>
              <a:rPr lang="en-US" sz="2000" dirty="0"/>
              <a:t>Internal documentation: Implementation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/>
              <a:t>  comments inside method bodies &amp; classes</a:t>
            </a:r>
          </a:p>
          <a:p>
            <a:pPr lvl="1"/>
            <a:r>
              <a:rPr lang="en-US" sz="2000" dirty="0"/>
              <a:t>Clients don’t need this information and shouldn’t know (see) it</a:t>
            </a:r>
          </a:p>
          <a:p>
            <a:pPr lvl="1"/>
            <a:r>
              <a:rPr lang="en-US" sz="2000" dirty="0"/>
              <a:t>What someone reading the code needs to know to understand it</a:t>
            </a:r>
          </a:p>
          <a:p>
            <a:pPr lvl="1"/>
            <a:r>
              <a:rPr lang="en-US" sz="2000" dirty="0"/>
              <a:t>Includes rep. invariant, abstraction function, internal pre/post conditions, algorithm explanations, </a:t>
            </a:r>
            <a:r>
              <a:rPr lang="en-US" sz="2000" i="1" dirty="0"/>
              <a:t>rationale</a:t>
            </a:r>
            <a:r>
              <a:rPr lang="en-US" sz="2000" dirty="0"/>
              <a:t> for design and implementation choices, </a:t>
            </a:r>
            <a:r>
              <a:rPr lang="en-US" sz="2000" i="1" dirty="0"/>
              <a:t>why</a:t>
            </a:r>
            <a:r>
              <a:rPr lang="en-US" sz="2000" dirty="0"/>
              <a:t> it was done this way</a:t>
            </a:r>
          </a:p>
          <a:p>
            <a:pPr lvl="1"/>
            <a:r>
              <a:rPr lang="en-US" sz="2000" dirty="0"/>
              <a:t>If it’s hard to document/explain, redesign it</a:t>
            </a:r>
          </a:p>
          <a:p>
            <a:pPr marL="914400" lvl="2" indent="0">
              <a:buNone/>
            </a:pP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Enums</a:t>
            </a:r>
            <a:r>
              <a:rPr lang="en-US" dirty="0"/>
              <a:t> improve readability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Consider use of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enums</a:t>
            </a:r>
            <a:r>
              <a:rPr lang="en-US" sz="2000" dirty="0"/>
              <a:t>, even with only two values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Which of the following is better? 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(97, true); </a:t>
            </a:r>
          </a:p>
          <a:p>
            <a:pPr marL="457200" lvl="1" indent="0">
              <a:buNone/>
            </a:pPr>
            <a:br>
              <a:rPr lang="en-US" sz="2000" dirty="0"/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(97,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Temperature.CELSIUS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(see EJ #51)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8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types – some hints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Numbers: Favor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dirty="0"/>
              <a:t> for most numeric computations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EJ Tip #60: Avoid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dirty="0"/>
              <a:t> if exact answers are required</a:t>
            </a:r>
          </a:p>
          <a:p>
            <a:pPr marL="457200" lvl="1" indent="0">
              <a:buNone/>
            </a:pPr>
            <a:r>
              <a:rPr lang="en-US" sz="2000" dirty="0"/>
              <a:t>Classic example: money  (round-off is bad here)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Avoid using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representations</a:t>
            </a:r>
          </a:p>
          <a:p>
            <a:pPr marL="400050" lvl="1" indent="0">
              <a:buNone/>
            </a:pPr>
            <a:r>
              <a:rPr lang="en-US" sz="2000" dirty="0"/>
              <a:t>If implementation is parsing String representations, redesign</a:t>
            </a:r>
          </a:p>
          <a:p>
            <a:pPr marL="800100" lvl="2" indent="0">
              <a:buNone/>
            </a:pPr>
            <a:r>
              <a:rPr lang="en-US" sz="2000" dirty="0"/>
              <a:t>(watch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String.indexOf</a:t>
            </a:r>
            <a:r>
              <a:rPr lang="en-US" sz="2000" dirty="0"/>
              <a:t>, regular expressions)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is tempting because it’s a common input/output format, but avoid unless the data actually is text</a:t>
            </a:r>
          </a:p>
          <a:p>
            <a:pPr marL="400050" lvl="1" indent="0">
              <a:buNone/>
            </a:pPr>
            <a:r>
              <a:rPr lang="en-US" sz="2000" dirty="0"/>
              <a:t>EJ Tip #12: provide observer methods so client doesn’t have to rely on exact format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output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4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 of views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Confine user interaction to a core set of “view” classes</a:t>
            </a:r>
          </a:p>
          <a:p>
            <a:pPr lvl="1"/>
            <a:r>
              <a:rPr lang="en-US" sz="2000" dirty="0"/>
              <a:t>Isolate these from the “model” classes that maintain the key system data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Do not put print statements in your core (model) classes</a:t>
            </a:r>
          </a:p>
          <a:p>
            <a:pPr lvl="1"/>
            <a:r>
              <a:rPr lang="en-US" sz="2000" dirty="0"/>
              <a:t>This locks your code into a text representation</a:t>
            </a:r>
          </a:p>
          <a:p>
            <a:pPr lvl="1"/>
            <a:r>
              <a:rPr lang="en-US" sz="2000" dirty="0"/>
              <a:t>Makes it less useful if the client wants a GUI, a web app, etc.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Instead, have model classes return data for use by view classes</a:t>
            </a:r>
          </a:p>
          <a:p>
            <a:pPr lvl="1"/>
            <a:r>
              <a:rPr lang="en-US" sz="2000" dirty="0"/>
              <a:t>Which of the following is better?</a:t>
            </a:r>
          </a:p>
          <a:p>
            <a:pPr lvl="2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printMyself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model is small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05000"/>
          </a:xfrm>
        </p:spPr>
        <p:txBody>
          <a:bodyPr/>
          <a:lstStyle/>
          <a:p>
            <a:r>
              <a:rPr lang="en-US" sz="2000" i="1" dirty="0"/>
              <a:t>Do</a:t>
            </a:r>
            <a:r>
              <a:rPr lang="en-US" sz="2000" dirty="0"/>
              <a:t> keep the core model of what you are doing small and independent</a:t>
            </a:r>
          </a:p>
          <a:p>
            <a:endParaRPr lang="en-US" sz="2000" dirty="0"/>
          </a:p>
          <a:p>
            <a:r>
              <a:rPr lang="en-US" sz="2000" i="1" dirty="0"/>
              <a:t>Don’t</a:t>
            </a:r>
            <a:r>
              <a:rPr lang="en-US" sz="2000" dirty="0"/>
              <a:t> get sloppy on the “extra layers” around it</a:t>
            </a:r>
          </a:p>
          <a:p>
            <a:pPr lvl="1"/>
            <a:r>
              <a:rPr lang="en-US" sz="2000" dirty="0"/>
              <a:t>It ends up being most of your code!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26" name="Picture 2" descr="Mary Sh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83" y="373380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124200" y="3725694"/>
            <a:ext cx="4953000" cy="229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Less than 10% of the code has to do with the ostensible purpose of the system; the rest deals with input-output, data validation, data structure maintenance, and other housekeeping.</a:t>
            </a:r>
          </a:p>
          <a:p>
            <a:pPr marL="0" indent="0">
              <a:buNone/>
            </a:pPr>
            <a:r>
              <a:rPr lang="en-US" sz="2000" kern="0" dirty="0"/>
              <a:t>-- Mary Shaw</a:t>
            </a:r>
          </a:p>
          <a:p>
            <a:pPr marL="457200" lvl="1" indent="0">
              <a:buFontTx/>
              <a:buNone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456129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thoughts (for 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Specs and code are read more often than written – writing matters!</a:t>
            </a:r>
          </a:p>
          <a:p>
            <a:r>
              <a:rPr lang="en-US" dirty="0"/>
              <a:t>Who are your readers?</a:t>
            </a:r>
          </a:p>
          <a:p>
            <a:pPr lvl="1"/>
            <a:r>
              <a:rPr lang="en-US" dirty="0"/>
              <a:t>Clients of your code – need to know how to use it</a:t>
            </a:r>
          </a:p>
          <a:p>
            <a:pPr lvl="1"/>
            <a:r>
              <a:rPr lang="en-US" dirty="0"/>
              <a:t>Programmers maintaining the code – need to know how it works, but, even more, </a:t>
            </a:r>
            <a:r>
              <a:rPr lang="en-US" i="1" dirty="0">
                <a:solidFill>
                  <a:schemeClr val="accent2"/>
                </a:solidFill>
              </a:rPr>
              <a:t>why</a:t>
            </a:r>
            <a:r>
              <a:rPr lang="en-US" dirty="0"/>
              <a:t> it was done this way</a:t>
            </a:r>
          </a:p>
          <a:p>
            <a:pPr lvl="2"/>
            <a:r>
              <a:rPr lang="en-US" dirty="0"/>
              <a:t>(including </a:t>
            </a:r>
            <a:r>
              <a:rPr lang="en-US" i="1" dirty="0">
                <a:solidFill>
                  <a:srgbClr val="C00000"/>
                </a:solidFill>
              </a:rPr>
              <a:t>you</a:t>
            </a:r>
            <a:r>
              <a:rPr lang="en-US" dirty="0"/>
              <a:t> in 3 weeks/months/years)</a:t>
            </a:r>
          </a:p>
          <a:p>
            <a:r>
              <a:rPr lang="en-US" dirty="0"/>
              <a:t>Write comments and documentation when you create things – don’t try to reconstruct “why” later</a:t>
            </a:r>
          </a:p>
          <a:p>
            <a:r>
              <a:rPr lang="en-US" dirty="0"/>
              <a:t>Read/reread style and design advice regularly</a:t>
            </a:r>
          </a:p>
          <a:p>
            <a:r>
              <a:rPr lang="en-US" dirty="0"/>
              <a:t>Keep practicing – mastery takes time and experience</a:t>
            </a:r>
          </a:p>
          <a:p>
            <a:r>
              <a:rPr lang="en-US" dirty="0"/>
              <a:t>You’ll always be learning. Get feedback!  Keep looking for better ways to do things!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</a:t>
            </a:r>
            <a:r>
              <a:rPr lang="en-US" sz="2000" i="1" dirty="0">
                <a:solidFill>
                  <a:srgbClr val="0000FF"/>
                </a:solidFill>
              </a:rPr>
              <a:t>module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is a unit in a software system</a:t>
            </a:r>
          </a:p>
          <a:p>
            <a:pPr marL="0" indent="0">
              <a:buNone/>
            </a:pPr>
            <a:r>
              <a:rPr lang="en-US" sz="2000" dirty="0"/>
              <a:t>	Class, ADT, package, layer, 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rgbClr val="0000FF"/>
                </a:solidFill>
              </a:rPr>
              <a:t>Modular design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is the heart of software design</a:t>
            </a:r>
          </a:p>
          <a:p>
            <a:pPr lvl="1"/>
            <a:r>
              <a:rPr lang="en-US" sz="2000" dirty="0"/>
              <a:t>What modules</a:t>
            </a:r>
          </a:p>
          <a:p>
            <a:pPr lvl="1"/>
            <a:r>
              <a:rPr lang="en-US" sz="2000" dirty="0"/>
              <a:t>What are their specifications</a:t>
            </a:r>
          </a:p>
          <a:p>
            <a:pPr lvl="1"/>
            <a:r>
              <a:rPr lang="en-US" sz="2000" dirty="0"/>
              <a:t>How they interact</a:t>
            </a:r>
          </a:p>
          <a:p>
            <a:pPr lvl="1"/>
            <a:r>
              <a:rPr lang="en-US" sz="2000" dirty="0"/>
              <a:t>But not the implementations of the modules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Each module respects other modules’ abstraction barriers and enforces its own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8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modular design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6092952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Decomposable </a:t>
            </a:r>
            <a:r>
              <a:rPr lang="en-US" sz="2000" dirty="0"/>
              <a:t>– can be broken down into modules to reduce complexity and allow teamwork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>
                <a:solidFill>
                  <a:srgbClr val="0000FF"/>
                </a:solidFill>
              </a:rPr>
              <a:t>Composable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– “Having divided to conquer, we must reunite to rule [M. Jackson].”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Understandable </a:t>
            </a:r>
            <a:r>
              <a:rPr lang="en-US" sz="2000" dirty="0"/>
              <a:t>– one module can be examined, reasoned about, developed, etc. in isolation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Continuity </a:t>
            </a:r>
            <a:r>
              <a:rPr lang="en-US" sz="2000" dirty="0"/>
              <a:t>– a small change in the requirements should affect a small number of modules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Isolation </a:t>
            </a:r>
            <a:r>
              <a:rPr lang="en-US" sz="2000" dirty="0"/>
              <a:t>– an error in one module should be as contained as possible</a:t>
            </a:r>
          </a:p>
        </p:txBody>
      </p:sp>
      <p:pic>
        <p:nvPicPr>
          <p:cNvPr id="436228" name="Picture 4" descr="intr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828800" cy="7388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29" name="Picture 5" descr="int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676400" cy="733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0" name="Picture 6" descr="intro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05200"/>
            <a:ext cx="1522413" cy="777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1" name="Picture 7" descr="intro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19600"/>
            <a:ext cx="1751189" cy="669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2" name="Picture 8" descr="intro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1825625" cy="6819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189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general design issues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rgbClr val="0000FF"/>
                </a:solidFill>
              </a:rPr>
              <a:t>Cohesion</a:t>
            </a:r>
            <a:r>
              <a:rPr lang="en-US" sz="2000" dirty="0"/>
              <a:t> = internal consistency</a:t>
            </a:r>
          </a:p>
          <a:p>
            <a:r>
              <a:rPr lang="en-US" sz="2000" dirty="0"/>
              <a:t>A property of the module specification</a:t>
            </a:r>
          </a:p>
          <a:p>
            <a:pPr lvl="1"/>
            <a:r>
              <a:rPr lang="en-US" sz="2000"/>
              <a:t>And </a:t>
            </a:r>
            <a:r>
              <a:rPr lang="en-US" sz="2000" dirty="0"/>
              <a:t>applies to implementations</a:t>
            </a:r>
          </a:p>
          <a:p>
            <a:r>
              <a:rPr lang="en-US" sz="2000" dirty="0"/>
              <a:t>Want module to be self-contained, independent, and with a single, well-defined purpose</a:t>
            </a:r>
          </a:p>
          <a:p>
            <a:pPr marL="0" indent="0">
              <a:buNone/>
            </a:pPr>
            <a:endParaRPr lang="en-US" sz="2000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rgbClr val="0000FF"/>
                </a:solidFill>
              </a:rPr>
              <a:t>Coupling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= dependency between components</a:t>
            </a:r>
          </a:p>
          <a:p>
            <a:r>
              <a:rPr lang="en-US" sz="2000" dirty="0"/>
              <a:t>A property of module implementation</a:t>
            </a:r>
          </a:p>
          <a:p>
            <a:r>
              <a:rPr lang="en-US" sz="2000" dirty="0"/>
              <a:t>Is usually low when each subpart has good cohesion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Goal:  </a:t>
            </a:r>
            <a:r>
              <a:rPr lang="en-US" sz="2000" i="1" dirty="0">
                <a:solidFill>
                  <a:srgbClr val="008000"/>
                </a:solidFill>
              </a:rPr>
              <a:t>increase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/>
              <a:t>cohesion, </a:t>
            </a:r>
            <a:r>
              <a:rPr lang="en-US" sz="2000" i="1" dirty="0">
                <a:solidFill>
                  <a:srgbClr val="FF0000"/>
                </a:solidFill>
              </a:rPr>
              <a:t>decrease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coupling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4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Separation of concerns</a:t>
            </a:r>
          </a:p>
          <a:p>
            <a:pPr marL="0" indent="0">
              <a:buNone/>
            </a:pPr>
            <a:r>
              <a:rPr lang="en-US" sz="2000" dirty="0"/>
              <a:t>For methods: do one thing well</a:t>
            </a:r>
          </a:p>
          <a:p>
            <a:pPr lvl="1"/>
            <a:r>
              <a:rPr lang="en-US" sz="2000" dirty="0"/>
              <a:t>Compute a value, let client decide what to do with it</a:t>
            </a:r>
          </a:p>
          <a:p>
            <a:pPr lvl="1"/>
            <a:r>
              <a:rPr lang="en-US" sz="2000" dirty="0"/>
              <a:t>Observe or mutate; don’t do both</a:t>
            </a:r>
          </a:p>
          <a:p>
            <a:pPr lvl="1"/>
            <a:r>
              <a:rPr lang="en-US" sz="2000" dirty="0"/>
              <a:t>Don’t print as a side effect of another operation</a:t>
            </a:r>
          </a:p>
          <a:p>
            <a:pPr lvl="1"/>
            <a:r>
              <a:rPr lang="en-US" sz="2000" dirty="0"/>
              <a:t>“Flag” variables are often a symptom of poor cohesion</a:t>
            </a:r>
          </a:p>
          <a:p>
            <a:pPr marL="0" indent="0">
              <a:buNone/>
            </a:pPr>
            <a:r>
              <a:rPr lang="en-US" sz="2000" dirty="0"/>
              <a:t>For ADTs: provide a single abstraction, represent a single concept</a:t>
            </a:r>
          </a:p>
          <a:p>
            <a:pPr marL="0" indent="0">
              <a:buNone/>
            </a:pPr>
            <a:r>
              <a:rPr lang="en-US" sz="2000" dirty="0"/>
              <a:t>Poor cohesion limits future possible uses</a:t>
            </a:r>
          </a:p>
          <a:p>
            <a:pPr marL="0" indent="0">
              <a:buNone/>
            </a:pPr>
            <a:r>
              <a:rPr lang="en-US" sz="2000" dirty="0"/>
              <a:t>If your module violates this principle, redesign it</a:t>
            </a:r>
          </a:p>
          <a:p>
            <a:pPr lvl="1"/>
            <a:r>
              <a:rPr lang="en-US" sz="2000" dirty="0"/>
              <a:t>Refactor a method into multiple simpler methods</a:t>
            </a:r>
          </a:p>
          <a:p>
            <a:pPr lvl="1"/>
            <a:r>
              <a:rPr lang="en-US" sz="2000" dirty="0"/>
              <a:t>Break an ADT or module into separate ones, each of which represents a single abstraction or concept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Coupling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How are modules dependent on one another?</a:t>
            </a:r>
          </a:p>
          <a:p>
            <a:pPr lvl="1"/>
            <a:r>
              <a:rPr lang="en-US" sz="2000" dirty="0"/>
              <a:t>Statically (in the code)?  Dynamically (at run-time)?  More?</a:t>
            </a:r>
          </a:p>
          <a:p>
            <a:pPr lvl="1"/>
            <a:r>
              <a:rPr lang="en-GB" sz="2000" dirty="0"/>
              <a:t>Ideally, split design into parts that don't interact much</a:t>
            </a: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If modules are highly coupled you must reason about them as though they are a single, larger module</a:t>
            </a:r>
          </a:p>
        </p:txBody>
      </p:sp>
      <p:sp>
        <p:nvSpPr>
          <p:cNvPr id="493587" name="AutoShape 19"/>
          <p:cNvSpPr>
            <a:spLocks noChangeArrowheads="1"/>
          </p:cNvSpPr>
          <p:nvPr/>
        </p:nvSpPr>
        <p:spPr bwMode="auto">
          <a:xfrm>
            <a:off x="554038" y="4724400"/>
            <a:ext cx="1452562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An application</a:t>
            </a:r>
          </a:p>
        </p:txBody>
      </p:sp>
      <p:sp>
        <p:nvSpPr>
          <p:cNvPr id="493572" name="AutoShape 3"/>
          <p:cNvSpPr>
            <a:spLocks noChangeArrowheads="1"/>
          </p:cNvSpPr>
          <p:nvPr/>
        </p:nvSpPr>
        <p:spPr bwMode="auto">
          <a:xfrm>
            <a:off x="304800" y="2895600"/>
            <a:ext cx="1658938" cy="1657350"/>
          </a:xfrm>
          <a:prstGeom prst="roundRect">
            <a:avLst>
              <a:gd name="adj" fmla="val 83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MY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FINAL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PROJECT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01900" y="2944812"/>
            <a:ext cx="2743200" cy="2195513"/>
            <a:chOff x="2501900" y="2944812"/>
            <a:chExt cx="2743200" cy="2195513"/>
          </a:xfrm>
        </p:grpSpPr>
        <p:sp>
          <p:nvSpPr>
            <p:cNvPr id="493588" name="AutoShape 20"/>
            <p:cNvSpPr>
              <a:spLocks noChangeArrowheads="1"/>
            </p:cNvSpPr>
            <p:nvPr/>
          </p:nvSpPr>
          <p:spPr bwMode="auto">
            <a:xfrm>
              <a:off x="2959100" y="4724400"/>
              <a:ext cx="2286000" cy="415925"/>
            </a:xfrm>
            <a:prstGeom prst="roundRect">
              <a:avLst>
                <a:gd name="adj" fmla="val 347"/>
              </a:avLst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A poor decomposition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(parts strongly coupled)</a:t>
              </a:r>
            </a:p>
          </p:txBody>
        </p:sp>
        <p:sp>
          <p:nvSpPr>
            <p:cNvPr id="493573" name="AutoShape 4"/>
            <p:cNvSpPr>
              <a:spLocks noChangeArrowheads="1"/>
            </p:cNvSpPr>
            <p:nvPr/>
          </p:nvSpPr>
          <p:spPr bwMode="auto">
            <a:xfrm>
              <a:off x="3328988" y="2944812"/>
              <a:ext cx="1036637" cy="387350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74" name="AutoShape 5"/>
            <p:cNvSpPr>
              <a:spLocks noChangeArrowheads="1"/>
            </p:cNvSpPr>
            <p:nvPr/>
          </p:nvSpPr>
          <p:spPr bwMode="auto">
            <a:xfrm>
              <a:off x="2501900" y="3963987"/>
              <a:ext cx="990600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</p:txBody>
        </p:sp>
        <p:sp>
          <p:nvSpPr>
            <p:cNvPr id="493575" name="AutoShape 6"/>
            <p:cNvSpPr>
              <a:spLocks noChangeArrowheads="1"/>
            </p:cNvSpPr>
            <p:nvPr/>
          </p:nvSpPr>
          <p:spPr bwMode="auto">
            <a:xfrm>
              <a:off x="4178300" y="3954462"/>
              <a:ext cx="1017588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cxnSp>
          <p:nvCxnSpPr>
            <p:cNvPr id="493576" name="AutoShape 7"/>
            <p:cNvCxnSpPr>
              <a:cxnSpLocks noChangeShapeType="1"/>
              <a:stCxn id="493574" idx="1"/>
              <a:endCxn id="493573" idx="1"/>
            </p:cNvCxnSpPr>
            <p:nvPr/>
          </p:nvCxnSpPr>
          <p:spPr bwMode="auto">
            <a:xfrm rot="10800000" flipH="1">
              <a:off x="2501900" y="3138487"/>
              <a:ext cx="827088" cy="1019175"/>
            </a:xfrm>
            <a:prstGeom prst="curvedConnector3">
              <a:avLst>
                <a:gd name="adj1" fmla="val -2763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7" name="AutoShape 8"/>
            <p:cNvCxnSpPr>
              <a:cxnSpLocks noChangeShapeType="1"/>
            </p:cNvCxnSpPr>
            <p:nvPr/>
          </p:nvCxnSpPr>
          <p:spPr bwMode="auto">
            <a:xfrm rot="10800000">
              <a:off x="3492500" y="42687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8" name="AutoShape 9"/>
            <p:cNvCxnSpPr>
              <a:cxnSpLocks noChangeShapeType="1"/>
              <a:stCxn id="493573" idx="2"/>
              <a:endCxn id="493574" idx="0"/>
            </p:cNvCxnSpPr>
            <p:nvPr/>
          </p:nvCxnSpPr>
          <p:spPr bwMode="auto">
            <a:xfrm rot="5400000">
              <a:off x="3106737" y="3222625"/>
              <a:ext cx="631825" cy="8509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9" name="AutoShape 10"/>
            <p:cNvCxnSpPr>
              <a:cxnSpLocks noChangeShapeType="1"/>
              <a:stCxn id="493573" idx="2"/>
              <a:endCxn id="493575" idx="0"/>
            </p:cNvCxnSpPr>
            <p:nvPr/>
          </p:nvCxnSpPr>
          <p:spPr bwMode="auto">
            <a:xfrm rot="16200000" flipH="1">
              <a:off x="3956844" y="3223418"/>
              <a:ext cx="622300" cy="8397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0" name="AutoShape 11"/>
            <p:cNvCxnSpPr>
              <a:cxnSpLocks noChangeShapeType="1"/>
            </p:cNvCxnSpPr>
            <p:nvPr/>
          </p:nvCxnSpPr>
          <p:spPr bwMode="auto">
            <a:xfrm>
              <a:off x="3492500" y="40401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1" name="AutoShape 12"/>
            <p:cNvCxnSpPr>
              <a:cxnSpLocks noChangeShapeType="1"/>
              <a:stCxn id="493575" idx="3"/>
              <a:endCxn id="493573" idx="3"/>
            </p:cNvCxnSpPr>
            <p:nvPr/>
          </p:nvCxnSpPr>
          <p:spPr bwMode="auto">
            <a:xfrm flipH="1" flipV="1">
              <a:off x="4365625" y="3138487"/>
              <a:ext cx="830263" cy="1009650"/>
            </a:xfrm>
            <a:prstGeom prst="curvedConnector3">
              <a:avLst>
                <a:gd name="adj1" fmla="val -2755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5"/>
          <p:cNvGrpSpPr/>
          <p:nvPr/>
        </p:nvGrpSpPr>
        <p:grpSpPr>
          <a:xfrm>
            <a:off x="6002338" y="2917825"/>
            <a:ext cx="2697162" cy="2222500"/>
            <a:chOff x="6002338" y="2917825"/>
            <a:chExt cx="2697162" cy="2222500"/>
          </a:xfrm>
        </p:grpSpPr>
        <p:sp>
          <p:nvSpPr>
            <p:cNvPr id="493589" name="AutoShape 21"/>
            <p:cNvSpPr>
              <a:spLocks noChangeArrowheads="1"/>
            </p:cNvSpPr>
            <p:nvPr/>
          </p:nvSpPr>
          <p:spPr bwMode="auto">
            <a:xfrm>
              <a:off x="6388100" y="4724400"/>
              <a:ext cx="2286000" cy="415925"/>
            </a:xfrm>
            <a:prstGeom prst="roundRect">
              <a:avLst>
                <a:gd name="adj" fmla="val 347"/>
              </a:avLst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A better decomposition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(parts weakly coupled)</a:t>
              </a:r>
            </a:p>
          </p:txBody>
        </p:sp>
        <p:sp>
          <p:nvSpPr>
            <p:cNvPr id="493582" name="AutoShape 13"/>
            <p:cNvSpPr>
              <a:spLocks noChangeArrowheads="1"/>
            </p:cNvSpPr>
            <p:nvPr/>
          </p:nvSpPr>
          <p:spPr bwMode="auto">
            <a:xfrm>
              <a:off x="6853238" y="2917825"/>
              <a:ext cx="1036637" cy="388937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83" name="AutoShape 14"/>
            <p:cNvSpPr>
              <a:spLocks noChangeArrowheads="1"/>
            </p:cNvSpPr>
            <p:nvPr/>
          </p:nvSpPr>
          <p:spPr bwMode="auto">
            <a:xfrm>
              <a:off x="6002338" y="3954462"/>
              <a:ext cx="1036637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FINECT</a:t>
              </a:r>
            </a:p>
          </p:txBody>
        </p:sp>
        <p:sp>
          <p:nvSpPr>
            <p:cNvPr id="493584" name="AutoShape 15"/>
            <p:cNvSpPr>
              <a:spLocks noChangeArrowheads="1"/>
            </p:cNvSpPr>
            <p:nvPr/>
          </p:nvSpPr>
          <p:spPr bwMode="auto">
            <a:xfrm>
              <a:off x="7661275" y="3954462"/>
              <a:ext cx="1038225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PROJAL</a:t>
              </a:r>
            </a:p>
          </p:txBody>
        </p:sp>
        <p:cxnSp>
          <p:nvCxnSpPr>
            <p:cNvPr id="493585" name="AutoShape 16"/>
            <p:cNvCxnSpPr>
              <a:cxnSpLocks noChangeShapeType="1"/>
              <a:stCxn id="493583" idx="1"/>
              <a:endCxn id="493582" idx="1"/>
            </p:cNvCxnSpPr>
            <p:nvPr/>
          </p:nvCxnSpPr>
          <p:spPr bwMode="auto">
            <a:xfrm flipV="1">
              <a:off x="6002338" y="3113087"/>
              <a:ext cx="850900" cy="1035050"/>
            </a:xfrm>
            <a:prstGeom prst="curvedConnector3">
              <a:avLst>
                <a:gd name="adj1" fmla="val -2856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6" name="AutoShape 18"/>
            <p:cNvCxnSpPr>
              <a:cxnSpLocks noChangeShapeType="1"/>
              <a:stCxn id="493583" idx="3"/>
              <a:endCxn id="493584" idx="1"/>
            </p:cNvCxnSpPr>
            <p:nvPr/>
          </p:nvCxnSpPr>
          <p:spPr bwMode="auto">
            <a:xfrm>
              <a:off x="7038975" y="4148137"/>
              <a:ext cx="6223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90" name="AutoShape 9"/>
            <p:cNvCxnSpPr>
              <a:cxnSpLocks noChangeShapeType="1"/>
              <a:stCxn id="493582" idx="2"/>
              <a:endCxn id="493583" idx="0"/>
            </p:cNvCxnSpPr>
            <p:nvPr/>
          </p:nvCxnSpPr>
          <p:spPr bwMode="auto">
            <a:xfrm rot="5400000">
              <a:off x="6622257" y="3205955"/>
              <a:ext cx="647700" cy="84931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Coupling is the path to the dark side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032802" cy="4495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Coupling leads to complexity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Complexity leads to confusion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Confusion leads to suffering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Once you start down the dark </a:t>
            </a:r>
            <a:br>
              <a:rPr lang="en-GB" sz="2000" dirty="0"/>
            </a:br>
            <a:r>
              <a:rPr lang="en-GB" sz="2000" dirty="0"/>
              <a:t>path, forever will it dominate </a:t>
            </a:r>
            <a:br>
              <a:rPr lang="en-GB" sz="2000" dirty="0"/>
            </a:br>
            <a:r>
              <a:rPr lang="en-GB" sz="2000" dirty="0"/>
              <a:t>your destiny, consume you it will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 r="10399"/>
          <a:stretch>
            <a:fillRect/>
          </a:stretch>
        </p:blipFill>
        <p:spPr bwMode="auto">
          <a:xfrm>
            <a:off x="5718602" y="1451063"/>
            <a:ext cx="3200688" cy="4877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2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God classes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God class</a:t>
            </a:r>
            <a:r>
              <a:rPr lang="en-US" sz="2000" dirty="0"/>
              <a:t>: a class that hoards much of the data or functionality of a system</a:t>
            </a:r>
          </a:p>
          <a:p>
            <a:pPr lvl="1"/>
            <a:r>
              <a:rPr lang="en-US" sz="2000" dirty="0"/>
              <a:t>Poor cohesion – little thought about why all the elements are placed together</a:t>
            </a:r>
          </a:p>
          <a:p>
            <a:pPr lvl="1"/>
            <a:r>
              <a:rPr lang="en-US" sz="2000" dirty="0"/>
              <a:t>Reduces coupling but only by collapsing multiple modules into one (which replaces dependences between modules with dependences within a module)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A god class is an example of an </a:t>
            </a:r>
            <a:r>
              <a:rPr lang="en-US" sz="2000" i="1" dirty="0">
                <a:solidFill>
                  <a:schemeClr val="accent2"/>
                </a:solidFill>
              </a:rPr>
              <a:t>anti-pattern</a:t>
            </a:r>
            <a:r>
              <a:rPr lang="en-US" sz="2000" dirty="0"/>
              <a:t>: a known bad way of doing things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3611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8099</TotalTime>
  <Words>2119</Words>
  <Application>Microsoft Macintosh PowerPoint</Application>
  <PresentationFormat>On-screen Show (4:3)</PresentationFormat>
  <Paragraphs>309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simple</vt:lpstr>
      <vt:lpstr>CSE 331 Software Design &amp; Implementation</vt:lpstr>
      <vt:lpstr>Style</vt:lpstr>
      <vt:lpstr>Modules</vt:lpstr>
      <vt:lpstr>Goals of modular design</vt:lpstr>
      <vt:lpstr>Two general design issues</vt:lpstr>
      <vt:lpstr>Cohesion</vt:lpstr>
      <vt:lpstr>Coupling</vt:lpstr>
      <vt:lpstr>Coupling is the path to the dark side</vt:lpstr>
      <vt:lpstr>God classes</vt:lpstr>
      <vt:lpstr>Method design</vt:lpstr>
      <vt:lpstr>Field design</vt:lpstr>
      <vt:lpstr>Constructor design</vt:lpstr>
      <vt:lpstr>Good names</vt:lpstr>
      <vt:lpstr>Bad names</vt:lpstr>
      <vt:lpstr>Class design ideals</vt:lpstr>
      <vt:lpstr>Completeness</vt:lpstr>
      <vt:lpstr>Don’t include the kitchen sink</vt:lpstr>
      <vt:lpstr>Consistency</vt:lpstr>
      <vt:lpstr>Open-Closed Principle</vt:lpstr>
      <vt:lpstr>Documenting a class</vt:lpstr>
      <vt:lpstr>Enums improve readability</vt:lpstr>
      <vt:lpstr>Choosing types – some hints</vt:lpstr>
      <vt:lpstr>Independence of views</vt:lpstr>
      <vt:lpstr>The model is small</vt:lpstr>
      <vt:lpstr>Last thoughts (for now)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Hal Perkins</cp:lastModifiedBy>
  <cp:revision>187</cp:revision>
  <cp:lastPrinted>2019-07-11T20:39:35Z</cp:lastPrinted>
  <dcterms:created xsi:type="dcterms:W3CDTF">2012-02-06T17:35:54Z</dcterms:created>
  <dcterms:modified xsi:type="dcterms:W3CDTF">2020-01-30T21:10:56Z</dcterms:modified>
</cp:coreProperties>
</file>