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5" r:id="rId2"/>
    <p:sldId id="403" r:id="rId3"/>
    <p:sldId id="378" r:id="rId4"/>
    <p:sldId id="379" r:id="rId5"/>
    <p:sldId id="380" r:id="rId6"/>
    <p:sldId id="381" r:id="rId7"/>
    <p:sldId id="384" r:id="rId8"/>
    <p:sldId id="385" r:id="rId9"/>
    <p:sldId id="386" r:id="rId10"/>
    <p:sldId id="387" r:id="rId11"/>
    <p:sldId id="388" r:id="rId12"/>
    <p:sldId id="383" r:id="rId13"/>
  </p:sldIdLst>
  <p:sldSz cx="9144000" cy="6858000" type="screen4x3"/>
  <p:notesSz cx="6934200" cy="9220200"/>
  <p:custDataLst>
    <p:tags r:id="rId1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4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FFFF99"/>
    <a:srgbClr val="009900"/>
    <a:srgbClr val="FF0000"/>
    <a:srgbClr val="FF00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69" autoAdjust="0"/>
    <p:restoredTop sz="50000" autoAdjust="0"/>
  </p:normalViewPr>
  <p:slideViewPr>
    <p:cSldViewPr>
      <p:cViewPr varScale="1">
        <p:scale>
          <a:sx n="109" d="100"/>
          <a:sy n="109" d="100"/>
        </p:scale>
        <p:origin x="87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2304"/>
    </p:cViewPr>
  </p:sorterViewPr>
  <p:notesViewPr>
    <p:cSldViewPr>
      <p:cViewPr varScale="1">
        <p:scale>
          <a:sx n="82" d="100"/>
          <a:sy n="82" d="100"/>
        </p:scale>
        <p:origin x="3128" y="168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331 20wi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/>
              <a:t>07-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CSE 331</a:t>
            </a:r>
            <a:br>
              <a:rPr lang="en-US" dirty="0"/>
            </a:br>
            <a:r>
              <a:rPr lang="en-US" dirty="0"/>
              <a:t>Software Design &amp; Implementation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7700" y="3886200"/>
            <a:ext cx="7848600" cy="1752600"/>
          </a:xfrm>
        </p:spPr>
        <p:txBody>
          <a:bodyPr/>
          <a:lstStyle/>
          <a:p>
            <a:r>
              <a:rPr lang="en-US" dirty="0"/>
              <a:t>Hal Perkins</a:t>
            </a:r>
          </a:p>
          <a:p>
            <a:r>
              <a:rPr lang="en-US" dirty="0"/>
              <a:t>Winter 2020</a:t>
            </a:r>
          </a:p>
          <a:p>
            <a:r>
              <a:rPr lang="en-US" dirty="0"/>
              <a:t>Abstraction Functions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BE39EC-2083-F244-AABB-A23CFBD6A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2D12AB-2380-3F43-8670-8DC076953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6C098-13F0-41FA-8110-EA511399211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364" y="1668877"/>
            <a:ext cx="6611986" cy="4579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Curved Connector 10"/>
          <p:cNvCxnSpPr/>
          <p:nvPr/>
        </p:nvCxnSpPr>
        <p:spPr>
          <a:xfrm flipV="1">
            <a:off x="2705216" y="2481024"/>
            <a:ext cx="4520015" cy="3081576"/>
          </a:xfrm>
          <a:prstGeom prst="curvedConnector3">
            <a:avLst>
              <a:gd name="adj1" fmla="val 130548"/>
            </a:avLst>
          </a:prstGeom>
          <a:ln w="57150">
            <a:solidFill>
              <a:srgbClr val="C0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urved Connector 23"/>
          <p:cNvCxnSpPr/>
          <p:nvPr/>
        </p:nvCxnSpPr>
        <p:spPr>
          <a:xfrm flipV="1">
            <a:off x="435451" y="2029326"/>
            <a:ext cx="4520015" cy="3081576"/>
          </a:xfrm>
          <a:prstGeom prst="curvedConnector3">
            <a:avLst>
              <a:gd name="adj1" fmla="val 130548"/>
            </a:avLst>
          </a:prstGeom>
          <a:ln w="57150">
            <a:solidFill>
              <a:srgbClr val="C00000"/>
            </a:solidFill>
            <a:headEnd type="arrow" w="lg" len="lg"/>
            <a:tailEnd type="none" w="lg" len="lg"/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685800" y="457200"/>
            <a:ext cx="7772400" cy="11430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80008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800080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800080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800080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800080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800080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800080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800080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800080"/>
                </a:solidFill>
                <a:latin typeface="Arial" charset="0"/>
              </a:defRPr>
            </a:lvl9pPr>
          </a:lstStyle>
          <a:p>
            <a:r>
              <a:rPr lang="en-US" kern="0" dirty="0"/>
              <a:t>For any correct operation…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983B7-E459-4701-B580-D0BD95C5F31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775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Writing an abstraction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accent6"/>
                </a:solidFill>
              </a:rPr>
              <a:t>Domain</a:t>
            </a:r>
            <a:r>
              <a:rPr lang="en-US" sz="2000" dirty="0"/>
              <a:t>:  all representations that satisfy the rep invariant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6"/>
                </a:solidFill>
              </a:rPr>
              <a:t>Range:</a:t>
            </a:r>
            <a:r>
              <a:rPr lang="en-US" sz="2000" dirty="0"/>
              <a:t>  can be tricky to denote</a:t>
            </a:r>
          </a:p>
          <a:p>
            <a:pPr marL="457200" lvl="1" indent="0">
              <a:buNone/>
            </a:pPr>
            <a:r>
              <a:rPr lang="en-US" sz="2000" dirty="0"/>
              <a:t>For mathematical entities like sets:  easy</a:t>
            </a:r>
          </a:p>
          <a:p>
            <a:pPr marL="457200" lvl="1" indent="0">
              <a:buNone/>
            </a:pPr>
            <a:r>
              <a:rPr lang="en-US" sz="2000" dirty="0"/>
              <a:t>For more complex abstractions: give names to “fields” – parts of the abstract value </a:t>
            </a:r>
          </a:p>
          <a:p>
            <a:pPr lvl="1"/>
            <a:r>
              <a:rPr lang="en-US" sz="2000" dirty="0"/>
              <a:t>AF defines the value of each “specification field”</a:t>
            </a:r>
          </a:p>
          <a:p>
            <a:pPr lvl="2"/>
            <a:r>
              <a:rPr lang="en-US" sz="2000" dirty="0"/>
              <a:t>(Course notes have examples of complex AFs with many spec. fields, but go for simple, correct, understandable and use fields only when they contribute to clarity &amp; precision.  Often don’t need lots of complex fields.)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Overview section of the specification should provide a notation for writing abstract values</a:t>
            </a:r>
          </a:p>
          <a:p>
            <a:pPr lvl="1"/>
            <a:r>
              <a:rPr lang="en-US" sz="2000" dirty="0"/>
              <a:t>A printed representation 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sz="2000" dirty="0"/>
              <a:t>) is valuable for debugging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5789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3200" dirty="0"/>
              <a:t>Summary: connecting data abstractions (ADTs) to implementations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dirty="0">
                <a:solidFill>
                  <a:srgbClr val="0000FF"/>
                </a:solidFill>
              </a:rPr>
              <a:t>Rep invariant</a:t>
            </a:r>
          </a:p>
          <a:p>
            <a:pPr lvl="1"/>
            <a:r>
              <a:rPr lang="en-US" sz="2000" dirty="0"/>
              <a:t>Which concrete values represent abstract values</a:t>
            </a:r>
          </a:p>
          <a:p>
            <a:pPr>
              <a:buNone/>
            </a:pPr>
            <a:r>
              <a:rPr lang="en-US" sz="2000" dirty="0">
                <a:solidFill>
                  <a:srgbClr val="0000FF"/>
                </a:solidFill>
              </a:rPr>
              <a:t>Abstraction function</a:t>
            </a:r>
          </a:p>
          <a:p>
            <a:pPr lvl="1"/>
            <a:r>
              <a:rPr lang="en-US" sz="2000" dirty="0"/>
              <a:t>For each concrete value, which abstract value it represents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/>
              <a:t>Together, they modularize the implementation</a:t>
            </a:r>
          </a:p>
          <a:p>
            <a:pPr lvl="1"/>
            <a:r>
              <a:rPr lang="en-US" sz="2000" dirty="0"/>
              <a:t>Neither one is part of the ADT’s specification</a:t>
            </a:r>
          </a:p>
          <a:p>
            <a:pPr lvl="1"/>
            <a:r>
              <a:rPr lang="en-US" sz="2000" dirty="0"/>
              <a:t>Both are needed to reason that an implementation satisfies the specification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/>
              <a:t>When you program,</a:t>
            </a:r>
          </a:p>
          <a:p>
            <a:pPr lvl="1"/>
            <a:r>
              <a:rPr lang="en-US" sz="2000" dirty="0"/>
              <a:t>Always write a rep invariant (standard industry best practice)</a:t>
            </a:r>
          </a:p>
          <a:p>
            <a:pPr lvl="1"/>
            <a:r>
              <a:rPr lang="en-US" sz="2000" dirty="0"/>
              <a:t>Write an AF when you need it (you need it for all 331 code)</a:t>
            </a:r>
          </a:p>
          <a:p>
            <a:pPr lvl="2"/>
            <a:r>
              <a:rPr lang="en-US" sz="2000" dirty="0"/>
              <a:t>Write at least an informal one for all non-trivial classes</a:t>
            </a:r>
          </a:p>
          <a:p>
            <a:pPr>
              <a:buNone/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771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268FF-016D-F04C-9FA9-EE60801AA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abstraction outline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492A19-C9EE-6241-824D-2BCE9B6F8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7E49F6-5FEA-464C-8019-BDA5E58A8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3122B1D-253A-044B-B0A1-B61E67CFB56C}"/>
              </a:ext>
            </a:extLst>
          </p:cNvPr>
          <p:cNvCxnSpPr>
            <a:endCxn id="9" idx="1"/>
          </p:cNvCxnSpPr>
          <p:nvPr/>
        </p:nvCxnSpPr>
        <p:spPr>
          <a:xfrm>
            <a:off x="4191000" y="3551238"/>
            <a:ext cx="1600200" cy="0"/>
          </a:xfrm>
          <a:prstGeom prst="straightConnector1">
            <a:avLst/>
          </a:prstGeom>
          <a:ln w="3810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5C796A0C-C712-8D40-8D20-DBBCB710720C}"/>
              </a:ext>
            </a:extLst>
          </p:cNvPr>
          <p:cNvSpPr/>
          <p:nvPr/>
        </p:nvSpPr>
        <p:spPr>
          <a:xfrm>
            <a:off x="1219200" y="2941638"/>
            <a:ext cx="1752600" cy="12192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Abstract</a:t>
            </a:r>
          </a:p>
          <a:p>
            <a:pPr algn="ctr"/>
            <a:r>
              <a:rPr lang="en-US" sz="1600" dirty="0"/>
              <a:t>data type</a:t>
            </a:r>
          </a:p>
        </p:txBody>
      </p:sp>
      <p:pic>
        <p:nvPicPr>
          <p:cNvPr id="8" name="Picture 2" descr="Image result for brick wall clip art">
            <a:extLst>
              <a:ext uri="{FF2B5EF4-FFF2-40B4-BE49-F238E27FC236}">
                <a16:creationId xmlns:a16="http://schemas.microsoft.com/office/drawing/2014/main" id="{01D6254A-AB76-E644-A110-5D79183A68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461" y="2941638"/>
            <a:ext cx="1151246" cy="131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1E850D7-4778-2B4A-9428-E0770AAA6332}"/>
              </a:ext>
            </a:extLst>
          </p:cNvPr>
          <p:cNvSpPr/>
          <p:nvPr/>
        </p:nvSpPr>
        <p:spPr>
          <a:xfrm>
            <a:off x="5791200" y="2941638"/>
            <a:ext cx="1752600" cy="12192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Implementation</a:t>
            </a:r>
          </a:p>
          <a:p>
            <a:pPr algn="ctr"/>
            <a:r>
              <a:rPr lang="en-US" sz="1600" dirty="0"/>
              <a:t>(e.g., Java class)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CD6F156-2E07-A44E-9356-1DD693F90686}"/>
              </a:ext>
            </a:extLst>
          </p:cNvPr>
          <p:cNvSpPr txBox="1"/>
          <p:nvPr/>
        </p:nvSpPr>
        <p:spPr>
          <a:xfrm>
            <a:off x="3750651" y="2590800"/>
            <a:ext cx="11448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Abstraction</a:t>
            </a:r>
          </a:p>
          <a:p>
            <a:pPr algn="ctr"/>
            <a:r>
              <a:rPr lang="en-US" sz="1600" dirty="0"/>
              <a:t>barrier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0EBB22A-8BCC-2A45-8974-5B48D14DD9DA}"/>
              </a:ext>
            </a:extLst>
          </p:cNvPr>
          <p:cNvSpPr txBox="1"/>
          <p:nvPr/>
        </p:nvSpPr>
        <p:spPr>
          <a:xfrm>
            <a:off x="1066800" y="15240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ADT specification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3DBDD50-4DA9-2D45-B766-577C2445CFCF}"/>
              </a:ext>
            </a:extLst>
          </p:cNvPr>
          <p:cNvSpPr txBox="1"/>
          <p:nvPr/>
        </p:nvSpPr>
        <p:spPr>
          <a:xfrm>
            <a:off x="5295899" y="1438487"/>
            <a:ext cx="2667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ADT implementation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61B2572-8FAB-CB42-845D-53F0FF9D8AA7}"/>
              </a:ext>
            </a:extLst>
          </p:cNvPr>
          <p:cNvSpPr txBox="1"/>
          <p:nvPr/>
        </p:nvSpPr>
        <p:spPr>
          <a:xfrm>
            <a:off x="5638800" y="4191000"/>
            <a:ext cx="1981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4" name="Rectangular Callout 13">
            <a:extLst>
              <a:ext uri="{FF2B5EF4-FFF2-40B4-BE49-F238E27FC236}">
                <a16:creationId xmlns:a16="http://schemas.microsoft.com/office/drawing/2014/main" id="{72FF0F14-42AE-3A44-9D10-AC44E5190E81}"/>
              </a:ext>
            </a:extLst>
          </p:cNvPr>
          <p:cNvSpPr/>
          <p:nvPr/>
        </p:nvSpPr>
        <p:spPr>
          <a:xfrm>
            <a:off x="609600" y="5017658"/>
            <a:ext cx="1447800" cy="990600"/>
          </a:xfrm>
          <a:prstGeom prst="wedgeRectCallout">
            <a:avLst>
              <a:gd name="adj1" fmla="val 38142"/>
              <a:gd name="adj2" fmla="val -13434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First ADT lecture</a:t>
            </a:r>
          </a:p>
        </p:txBody>
      </p:sp>
      <p:sp>
        <p:nvSpPr>
          <p:cNvPr id="15" name="Rectangular Callout 14">
            <a:extLst>
              <a:ext uri="{FF2B5EF4-FFF2-40B4-BE49-F238E27FC236}">
                <a16:creationId xmlns:a16="http://schemas.microsoft.com/office/drawing/2014/main" id="{7713400B-1840-CB43-BE61-11E372668462}"/>
              </a:ext>
            </a:extLst>
          </p:cNvPr>
          <p:cNvSpPr/>
          <p:nvPr/>
        </p:nvSpPr>
        <p:spPr>
          <a:xfrm>
            <a:off x="2667000" y="5017658"/>
            <a:ext cx="2933700" cy="1154541"/>
          </a:xfrm>
          <a:prstGeom prst="wedgeRectCallout">
            <a:avLst>
              <a:gd name="adj1" fmla="val -23411"/>
              <a:gd name="adj2" fmla="val -17538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Abstraction function </a:t>
            </a:r>
            <a:r>
              <a:rPr lang="en-US" sz="1600" dirty="0">
                <a:solidFill>
                  <a:schemeClr val="tx1"/>
                </a:solidFill>
              </a:rPr>
              <a:t>(AF):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Relationship between ADT specification and implementation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36B3CBA-858C-3D4F-9BEE-A0FDDDC32FF5}"/>
              </a:ext>
            </a:extLst>
          </p:cNvPr>
          <p:cNvCxnSpPr>
            <a:endCxn id="7" idx="3"/>
          </p:cNvCxnSpPr>
          <p:nvPr/>
        </p:nvCxnSpPr>
        <p:spPr>
          <a:xfrm flipH="1">
            <a:off x="2971800" y="3551238"/>
            <a:ext cx="1219200" cy="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ular Callout 16">
            <a:extLst>
              <a:ext uri="{FF2B5EF4-FFF2-40B4-BE49-F238E27FC236}">
                <a16:creationId xmlns:a16="http://schemas.microsoft.com/office/drawing/2014/main" id="{9FD9ACD4-4D9E-764C-970A-C6A8612C2636}"/>
              </a:ext>
            </a:extLst>
          </p:cNvPr>
          <p:cNvSpPr/>
          <p:nvPr/>
        </p:nvSpPr>
        <p:spPr>
          <a:xfrm>
            <a:off x="5905500" y="5181600"/>
            <a:ext cx="2933700" cy="990600"/>
          </a:xfrm>
          <a:prstGeom prst="wedgeRectCallout">
            <a:avLst>
              <a:gd name="adj1" fmla="val -21760"/>
              <a:gd name="adj2" fmla="val -151929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Representation invariant (RI):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Relationship among implementation fields</a:t>
            </a:r>
          </a:p>
        </p:txBody>
      </p:sp>
    </p:spTree>
    <p:extLst>
      <p:ext uri="{BB962C8B-B14F-4D97-AF65-F5344CB8AC3E}">
        <p14:creationId xmlns:p14="http://schemas.microsoft.com/office/powerpoint/2010/main" val="2255696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924800" cy="1143000"/>
          </a:xfrm>
        </p:spPr>
        <p:txBody>
          <a:bodyPr/>
          <a:lstStyle/>
          <a:p>
            <a:r>
              <a:rPr lang="en-US" dirty="0"/>
              <a:t>Connecting implementations to specs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5105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b="1" i="1" dirty="0">
                <a:solidFill>
                  <a:schemeClr val="accent6"/>
                </a:solidFill>
              </a:rPr>
              <a:t>Representation Invariant</a:t>
            </a:r>
            <a:r>
              <a:rPr lang="en-US" sz="2000" dirty="0"/>
              <a:t>: maps Object → </a:t>
            </a:r>
            <a:r>
              <a:rPr lang="en-US" sz="2000" dirty="0" err="1"/>
              <a:t>boolean</a:t>
            </a:r>
            <a:endParaRPr lang="en-US" sz="2000" dirty="0"/>
          </a:p>
          <a:p>
            <a:pPr lvl="1"/>
            <a:r>
              <a:rPr lang="en-US" sz="2000" dirty="0"/>
              <a:t>An assertion about the object state</a:t>
            </a:r>
          </a:p>
          <a:p>
            <a:pPr lvl="1"/>
            <a:r>
              <a:rPr lang="en-US" sz="2000" dirty="0"/>
              <a:t>Indicates if an instance is </a:t>
            </a:r>
            <a:r>
              <a:rPr lang="en-US" sz="2000" i="1" dirty="0">
                <a:solidFill>
                  <a:schemeClr val="accent6"/>
                </a:solidFill>
              </a:rPr>
              <a:t>well-formed</a:t>
            </a:r>
            <a:r>
              <a:rPr lang="en-US" sz="2000" dirty="0"/>
              <a:t> </a:t>
            </a:r>
            <a:r>
              <a:rPr lang="en-US" sz="2000" i="1" dirty="0"/>
              <a:t> </a:t>
            </a:r>
          </a:p>
          <a:p>
            <a:pPr lvl="1"/>
            <a:r>
              <a:rPr lang="en-US" sz="2000" dirty="0"/>
              <a:t>Defines the set of valid concrete values</a:t>
            </a:r>
          </a:p>
          <a:p>
            <a:pPr lvl="1"/>
            <a:r>
              <a:rPr lang="en-US" sz="2000" dirty="0"/>
              <a:t>Only values in the valid set make sense as implementations of an abstract value</a:t>
            </a:r>
          </a:p>
          <a:p>
            <a:pPr lvl="1"/>
            <a:r>
              <a:rPr lang="en-US" sz="2000" b="1" dirty="0"/>
              <a:t>For </a:t>
            </a:r>
            <a:r>
              <a:rPr lang="en-US" sz="2000" b="1" dirty="0" err="1"/>
              <a:t>implementors</a:t>
            </a:r>
            <a:r>
              <a:rPr lang="en-US" sz="2000" b="1" dirty="0"/>
              <a:t>/debuggers/maintainers of the abstraction: no object should </a:t>
            </a:r>
            <a:r>
              <a:rPr lang="en-US" sz="2000" b="1" i="1" dirty="0"/>
              <a:t>ever</a:t>
            </a:r>
            <a:r>
              <a:rPr lang="en-US" sz="2000" b="1" dirty="0"/>
              <a:t> violate the rep invariant </a:t>
            </a:r>
          </a:p>
          <a:p>
            <a:pPr lvl="2"/>
            <a:r>
              <a:rPr lang="en-US" sz="2000" dirty="0"/>
              <a:t>Such an object has no useful meaning</a:t>
            </a:r>
          </a:p>
          <a:p>
            <a:pPr marL="0" indent="0">
              <a:buNone/>
            </a:pPr>
            <a:endParaRPr lang="en-US" sz="1000" i="1" dirty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en-US" sz="2000" b="1" i="1" dirty="0">
                <a:solidFill>
                  <a:schemeClr val="accent6"/>
                </a:solidFill>
              </a:rPr>
              <a:t>Abstraction Function</a:t>
            </a:r>
            <a:r>
              <a:rPr lang="en-US" sz="2000" dirty="0"/>
              <a:t>: maps Object → abstract value</a:t>
            </a:r>
          </a:p>
          <a:p>
            <a:pPr lvl="1"/>
            <a:r>
              <a:rPr lang="en-US" sz="2000" dirty="0"/>
              <a:t>What the data structure </a:t>
            </a:r>
            <a:r>
              <a:rPr lang="en-US" sz="2000" i="1" dirty="0">
                <a:solidFill>
                  <a:schemeClr val="accent6"/>
                </a:solidFill>
              </a:rPr>
              <a:t>means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as an abstract value</a:t>
            </a:r>
          </a:p>
          <a:p>
            <a:pPr marL="800100" lvl="1" indent="-342900"/>
            <a:r>
              <a:rPr lang="en-US" sz="2000" dirty="0"/>
              <a:t>How the data structure is to be interpreted</a:t>
            </a:r>
          </a:p>
          <a:p>
            <a:pPr marL="800100" lvl="1" indent="-342900"/>
            <a:r>
              <a:rPr lang="en-US" sz="2000" dirty="0"/>
              <a:t>Only defined on objects meeting the rep invariant</a:t>
            </a:r>
          </a:p>
          <a:p>
            <a:pPr marL="800100" lvl="1" indent="-342900"/>
            <a:r>
              <a:rPr lang="en-US" sz="2000" b="1" dirty="0"/>
              <a:t>For </a:t>
            </a:r>
            <a:r>
              <a:rPr lang="en-US" sz="2000" b="1" dirty="0" err="1"/>
              <a:t>implementors</a:t>
            </a:r>
            <a:r>
              <a:rPr lang="en-US" sz="2000" b="1" dirty="0"/>
              <a:t>/debuggers/maintainers of the abstraction: </a:t>
            </a:r>
            <a:r>
              <a:rPr lang="en-US" sz="2000" dirty="0"/>
              <a:t>Each procedure should meet its spec (abstract values) by “doing the right thing” with the concrete representation</a:t>
            </a:r>
          </a:p>
          <a:p>
            <a:pPr marL="800100" lvl="1" indent="-342900"/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194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9248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Rep inv. constrains structure, not meaning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7772400" cy="5105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/>
              <a:t>An implementation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insert</a:t>
            </a:r>
            <a:r>
              <a:rPr lang="en-US" sz="2000" dirty="0"/>
              <a:t> that preserves the rep invariant: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2000" b="1" dirty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insert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(Character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 </a:t>
            </a:r>
            <a:endParaRPr lang="en-US" sz="2000" b="1" dirty="0">
              <a:solidFill>
                <a:schemeClr val="hlink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Character 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new Character(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encrypt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(c));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if (!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elts.contains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(cc))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elts.addElement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(cc);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member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(Character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 </a:t>
            </a:r>
            <a:endParaRPr lang="en-US" sz="2000" b="1" dirty="0">
              <a:solidFill>
                <a:schemeClr val="hlink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elts.contains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(c);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u="sng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dirty="0"/>
              <a:t>Program is still wrong</a:t>
            </a:r>
            <a:endParaRPr lang="en-US" sz="2000" b="0" dirty="0"/>
          </a:p>
          <a:p>
            <a:pPr lvl="1"/>
            <a:r>
              <a:rPr lang="en-US" sz="2000" dirty="0"/>
              <a:t>Clients observe incorrect behavior</a:t>
            </a:r>
          </a:p>
          <a:p>
            <a:pPr lvl="1"/>
            <a:r>
              <a:rPr lang="en-US" sz="2000" dirty="0"/>
              <a:t>What client code exposes the error?</a:t>
            </a:r>
          </a:p>
          <a:p>
            <a:pPr lvl="1"/>
            <a:r>
              <a:rPr lang="en-US" sz="2000" dirty="0"/>
              <a:t>Where is the error?</a:t>
            </a:r>
          </a:p>
          <a:p>
            <a:pPr lvl="1"/>
            <a:r>
              <a:rPr lang="en-US" sz="2000" dirty="0"/>
              <a:t>We must consider the </a:t>
            </a:r>
            <a:r>
              <a:rPr lang="en-US" sz="2000" i="1" dirty="0">
                <a:solidFill>
                  <a:schemeClr val="accent2"/>
                </a:solidFill>
              </a:rPr>
              <a:t>meaning </a:t>
            </a:r>
          </a:p>
          <a:p>
            <a:pPr lvl="1"/>
            <a:r>
              <a:rPr lang="en-US" sz="2000" dirty="0"/>
              <a:t>The</a:t>
            </a:r>
            <a:r>
              <a:rPr lang="en-US" sz="2000" dirty="0">
                <a:solidFill>
                  <a:srgbClr val="C00000"/>
                </a:solidFill>
              </a:rPr>
              <a:t> </a:t>
            </a:r>
            <a:r>
              <a:rPr lang="en-US" sz="2000" i="1" dirty="0">
                <a:solidFill>
                  <a:schemeClr val="accent2"/>
                </a:solidFill>
              </a:rPr>
              <a:t>abstraction function</a:t>
            </a:r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en-US" sz="2000" dirty="0"/>
              <a:t>helps us</a:t>
            </a:r>
          </a:p>
          <a:p>
            <a:pPr lvl="1">
              <a:buNone/>
            </a:pPr>
            <a:endParaRPr lang="en-US" sz="20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800600" y="2819400"/>
            <a:ext cx="4191000" cy="1323439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z="2000" b="1" u="none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CharSet</a:t>
            </a:r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u="none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2000" b="1" u="none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CharSet</a:t>
            </a:r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2000" b="1" u="none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s.insert</a:t>
            </a:r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('a');</a:t>
            </a:r>
          </a:p>
          <a:p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2000" b="1" u="none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s.member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('a'))</a:t>
            </a:r>
            <a:endParaRPr lang="en-US" sz="2000" b="1" u="none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 …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365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Abstraction function:  </a:t>
            </a:r>
            <a:r>
              <a:rPr lang="en-US" dirty="0" err="1"/>
              <a:t>rep</a:t>
            </a:r>
            <a:r>
              <a:rPr lang="en-US" dirty="0" err="1">
                <a:cs typeface="Times New Roman" pitchFamily="18" charset="0"/>
              </a:rPr>
              <a:t>→abstract</a:t>
            </a:r>
            <a:r>
              <a:rPr lang="en-US" dirty="0">
                <a:cs typeface="Times New Roman" pitchFamily="18" charset="0"/>
              </a:rPr>
              <a:t>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/>
              <a:t>The</a:t>
            </a:r>
            <a:r>
              <a:rPr lang="en-US" sz="2000" i="1" dirty="0"/>
              <a:t> </a:t>
            </a:r>
            <a:r>
              <a:rPr lang="en-US" sz="2000" dirty="0">
                <a:solidFill>
                  <a:schemeClr val="accent6"/>
                </a:solidFill>
              </a:rPr>
              <a:t>abstraction function </a:t>
            </a:r>
            <a:r>
              <a:rPr lang="en-US" sz="2000" dirty="0"/>
              <a:t>maps the concrete representation to the abstract value it represents</a:t>
            </a:r>
          </a:p>
          <a:p>
            <a:pPr>
              <a:buNone/>
            </a:pPr>
            <a:r>
              <a:rPr lang="en-US" sz="2000" dirty="0"/>
              <a:t>AF:  Object </a:t>
            </a:r>
            <a:r>
              <a:rPr lang="en-US" sz="2000" dirty="0">
                <a:cs typeface="Times New Roman" pitchFamily="18" charset="0"/>
              </a:rPr>
              <a:t>→ abstract value</a:t>
            </a:r>
          </a:p>
          <a:p>
            <a:pPr>
              <a:buNone/>
            </a:pPr>
            <a:r>
              <a:rPr lang="en-US" sz="2000" dirty="0"/>
              <a:t>AF(</a:t>
            </a:r>
            <a:r>
              <a:rPr lang="en-US" sz="2000" dirty="0" err="1"/>
              <a:t>CharSet</a:t>
            </a:r>
            <a:r>
              <a:rPr lang="en-US" sz="2000" dirty="0"/>
              <a:t> this) = { c | c is contained in </a:t>
            </a:r>
            <a:r>
              <a:rPr lang="en-US" sz="2000" dirty="0" err="1"/>
              <a:t>this.elts</a:t>
            </a:r>
            <a:r>
              <a:rPr lang="en-US" sz="2000" dirty="0"/>
              <a:t> }</a:t>
            </a:r>
          </a:p>
          <a:p>
            <a:pPr lvl="1">
              <a:buNone/>
            </a:pPr>
            <a:r>
              <a:rPr lang="en-US" sz="2000" dirty="0"/>
              <a:t>“set of Characters contained in </a:t>
            </a:r>
            <a:r>
              <a:rPr lang="en-US" sz="2000" dirty="0" err="1"/>
              <a:t>this.elts</a:t>
            </a:r>
            <a:r>
              <a:rPr lang="en-US" sz="2000" dirty="0"/>
              <a:t>”</a:t>
            </a:r>
          </a:p>
          <a:p>
            <a:pPr lvl="1">
              <a:buNone/>
            </a:pPr>
            <a:endParaRPr lang="en-US" sz="2000" dirty="0"/>
          </a:p>
          <a:p>
            <a:pPr marL="342900" lvl="1" indent="-342900">
              <a:buNone/>
            </a:pPr>
            <a:r>
              <a:rPr lang="en-US" sz="2000" dirty="0"/>
              <a:t>Not executable because abstract values are “just” conceptual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/>
              <a:t>The abstraction function lets us reason about what [concrete] methods do in terms of the clients’ [abstract] view</a:t>
            </a:r>
            <a:endParaRPr lang="en-US" sz="20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336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/>
              <a:t>Abstraction function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insert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495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/>
              <a:t>Goal is to satisfy the specification of insert:</a:t>
            </a:r>
          </a:p>
          <a:p>
            <a:pPr lvl="1">
              <a:lnSpc>
                <a:spcPct val="110000"/>
              </a:lnSpc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modifies: this</a:t>
            </a:r>
          </a:p>
          <a:p>
            <a:pPr lvl="1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effects: </a:t>
            </a:r>
            <a:r>
              <a:rPr lang="en-US" sz="20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2000" b="1" baseline="-25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post</a:t>
            </a:r>
            <a:r>
              <a:rPr lang="en-US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2000" b="1" baseline="-25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</a:t>
            </a:r>
            <a:r>
              <a:rPr lang="en-US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∪ {c}</a:t>
            </a:r>
          </a:p>
          <a:p>
            <a:pPr lvl="1">
              <a:lnSpc>
                <a:spcPct val="110000"/>
              </a:lnSpc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2000" b="1" dirty="0">
                <a:solidFill>
                  <a:srgbClr val="063DE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(Character </a:t>
            </a: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{…}</a:t>
            </a:r>
          </a:p>
          <a:p>
            <a:pPr>
              <a:lnSpc>
                <a:spcPct val="110000"/>
              </a:lnSpc>
              <a:buNone/>
            </a:pPr>
            <a:endParaRPr lang="en-US" sz="600" dirty="0"/>
          </a:p>
          <a:p>
            <a:pPr>
              <a:lnSpc>
                <a:spcPct val="110000"/>
              </a:lnSpc>
              <a:buNone/>
            </a:pPr>
            <a:r>
              <a:rPr lang="en-US" sz="2000" dirty="0"/>
              <a:t>The AF tells us what the rep means, which lets us place the blame</a:t>
            </a:r>
          </a:p>
          <a:p>
            <a:pPr lvl="1">
              <a:lnSpc>
                <a:spcPct val="110000"/>
              </a:lnSpc>
              <a:buNone/>
            </a:pPr>
            <a:r>
              <a:rPr lang="en-US" sz="2000" dirty="0"/>
              <a:t>AF(</a:t>
            </a:r>
            <a:r>
              <a:rPr lang="en-US" sz="2000" dirty="0" err="1"/>
              <a:t>CharSet</a:t>
            </a:r>
            <a:r>
              <a:rPr lang="en-US" sz="2000" dirty="0"/>
              <a:t> this) = { c | c is contained in </a:t>
            </a:r>
            <a:r>
              <a:rPr lang="en-US" sz="2000" dirty="0" err="1"/>
              <a:t>this.elts</a:t>
            </a:r>
            <a:r>
              <a:rPr lang="en-US" sz="2000" dirty="0"/>
              <a:t> }</a:t>
            </a:r>
          </a:p>
          <a:p>
            <a:pPr>
              <a:buNone/>
            </a:pPr>
            <a:r>
              <a:rPr lang="en-US" sz="2000" dirty="0"/>
              <a:t>Consider a call to (buggy)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insert</a:t>
            </a:r>
            <a:r>
              <a:rPr lang="en-US" sz="2000" dirty="0"/>
              <a:t>:</a:t>
            </a:r>
          </a:p>
          <a:p>
            <a:pPr>
              <a:buNone/>
            </a:pPr>
            <a:r>
              <a:rPr lang="en-US" sz="2000" dirty="0"/>
              <a:t>	On </a:t>
            </a:r>
            <a:r>
              <a:rPr lang="en-US" sz="2000" i="1" dirty="0"/>
              <a:t>entry</a:t>
            </a:r>
            <a:r>
              <a:rPr lang="en-US" sz="2000" dirty="0"/>
              <a:t>, abstract meaning of rep is AF(</a:t>
            </a:r>
            <a:r>
              <a:rPr lang="en-US" sz="2000" dirty="0" err="1"/>
              <a:t>this</a:t>
            </a:r>
            <a:r>
              <a:rPr lang="en-US" sz="2000" baseline="-25000" dirty="0" err="1"/>
              <a:t>pre</a:t>
            </a:r>
            <a:r>
              <a:rPr lang="en-US" sz="2000" dirty="0"/>
              <a:t>) = </a:t>
            </a:r>
            <a:r>
              <a:rPr lang="en-US" sz="2000" dirty="0" err="1"/>
              <a:t>elts</a:t>
            </a:r>
            <a:r>
              <a:rPr lang="en-US" sz="2000" baseline="-25000" dirty="0" err="1"/>
              <a:t>pre</a:t>
            </a:r>
            <a:endParaRPr lang="en-US" sz="2000" dirty="0"/>
          </a:p>
          <a:p>
            <a:pPr>
              <a:buNone/>
            </a:pPr>
            <a:r>
              <a:rPr lang="en-US" sz="2000" dirty="0"/>
              <a:t>	On </a:t>
            </a:r>
            <a:r>
              <a:rPr lang="en-US" sz="2000" i="1" dirty="0"/>
              <a:t>exit</a:t>
            </a:r>
            <a:r>
              <a:rPr lang="en-US" sz="2000" dirty="0"/>
              <a:t>, meaning is AF(</a:t>
            </a:r>
            <a:r>
              <a:rPr lang="en-US" sz="2000" dirty="0" err="1"/>
              <a:t>this</a:t>
            </a:r>
            <a:r>
              <a:rPr lang="en-US" sz="2000" baseline="-25000" dirty="0" err="1"/>
              <a:t>post</a:t>
            </a:r>
            <a:r>
              <a:rPr lang="en-US" sz="2000" dirty="0"/>
              <a:t>) = AF(</a:t>
            </a:r>
            <a:r>
              <a:rPr lang="en-US" sz="2000" dirty="0" err="1"/>
              <a:t>this</a:t>
            </a:r>
            <a:r>
              <a:rPr lang="en-US" sz="2000" baseline="-25000" dirty="0" err="1"/>
              <a:t>pre</a:t>
            </a:r>
            <a:r>
              <a:rPr lang="en-US" sz="2000" dirty="0"/>
              <a:t>) </a:t>
            </a:r>
            <a:r>
              <a:rPr lang="en-US" sz="2000" dirty="0">
                <a:latin typeface="Arial" charset="0"/>
              </a:rPr>
              <a:t>U</a:t>
            </a:r>
            <a:r>
              <a:rPr lang="en-US" sz="2000" dirty="0"/>
              <a:t> {encrypt('a’)}</a:t>
            </a:r>
          </a:p>
          <a:p>
            <a:pPr>
              <a:buNone/>
            </a:pPr>
            <a:r>
              <a:rPr lang="en-US" sz="2000" dirty="0"/>
              <a:t>	which is not what we want….</a:t>
            </a:r>
          </a:p>
          <a:p>
            <a:pPr>
              <a:buNone/>
            </a:pPr>
            <a:r>
              <a:rPr lang="en-US" sz="2000" dirty="0"/>
              <a:t>What if we used this abstraction function instead?</a:t>
            </a:r>
          </a:p>
          <a:p>
            <a:pPr lvl="1">
              <a:buNone/>
            </a:pPr>
            <a:r>
              <a:rPr lang="en-US" sz="2000" dirty="0"/>
              <a:t>AF(this) = { c | encrypt(c) is contained in </a:t>
            </a:r>
            <a:r>
              <a:rPr lang="en-US" sz="2000" dirty="0" err="1"/>
              <a:t>this.elts</a:t>
            </a:r>
            <a:r>
              <a:rPr lang="en-US" sz="2000" dirty="0"/>
              <a:t> }</a:t>
            </a:r>
          </a:p>
          <a:p>
            <a:pPr lvl="1">
              <a:buNone/>
            </a:pPr>
            <a:r>
              <a:rPr lang="en-US" sz="2000" dirty="0"/>
              <a:t>              = { decrypt(c) | c is contained in </a:t>
            </a:r>
            <a:r>
              <a:rPr lang="en-US" sz="2000" dirty="0" err="1"/>
              <a:t>this.elts</a:t>
            </a:r>
            <a:r>
              <a:rPr lang="en-US" sz="2000" dirty="0"/>
              <a:t> }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774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abstraction function is a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Why do we map concrete to abstract and not vice versa?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It’s not a function in the other direction</a:t>
            </a:r>
          </a:p>
          <a:p>
            <a:pPr lvl="1"/>
            <a:r>
              <a:rPr lang="en-US" sz="2000" dirty="0"/>
              <a:t>Example: lists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2000" dirty="0"/>
              <a:t> and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b,a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2000" dirty="0"/>
              <a:t> might each represent the set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2000" dirty="0"/>
          </a:p>
          <a:p>
            <a:r>
              <a:rPr lang="en-US" sz="2000" dirty="0"/>
              <a:t>It’s not as useful in the other direction</a:t>
            </a:r>
          </a:p>
          <a:p>
            <a:pPr lvl="1"/>
            <a:r>
              <a:rPr lang="en-US" sz="2000" dirty="0"/>
              <a:t>Purpose is to reason about whether our methods are manipulating concrete representations correctly in terms of the abstract specifications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164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 AF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579470" y="453477"/>
            <a:ext cx="3430914" cy="650476"/>
          </a:xfrm>
          <a:solidFill>
            <a:srgbClr val="92D050">
              <a:alpha val="50000"/>
            </a:srgbClr>
          </a:solidFill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1800" dirty="0"/>
              <a:t>Abstract stack with array and “top” index implementation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5359546"/>
              </p:ext>
            </p:extLst>
          </p:nvPr>
        </p:nvGraphicFramePr>
        <p:xfrm>
          <a:off x="419633" y="1759215"/>
          <a:ext cx="3241405" cy="336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3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0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00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00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6278">
                <a:tc>
                  <a:txBody>
                    <a:bodyPr/>
                    <a:lstStyle/>
                    <a:p>
                      <a:r>
                        <a:rPr lang="en-US" sz="1600" dirty="0"/>
                        <a:t>new()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82970" marR="82970" marT="41459" marB="4145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336180"/>
              </p:ext>
            </p:extLst>
          </p:nvPr>
        </p:nvGraphicFramePr>
        <p:xfrm>
          <a:off x="419633" y="3282673"/>
          <a:ext cx="3241405" cy="336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3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0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00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00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6278">
                <a:tc>
                  <a:txBody>
                    <a:bodyPr/>
                    <a:lstStyle/>
                    <a:p>
                      <a:r>
                        <a:rPr lang="en-US" sz="1600" dirty="0"/>
                        <a:t>push(17)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17</a:t>
                      </a:r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82970" marR="82970" marT="41459" marB="4145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Up Arrow 11"/>
          <p:cNvSpPr/>
          <p:nvPr/>
        </p:nvSpPr>
        <p:spPr>
          <a:xfrm>
            <a:off x="2019008" y="3618951"/>
            <a:ext cx="517343" cy="103403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82945" tIns="41473" rIns="82945" bIns="41473" rtlCol="0" anchor="ctr"/>
          <a:lstStyle/>
          <a:p>
            <a:pPr algn="ctr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Top=1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917986"/>
              </p:ext>
            </p:extLst>
          </p:nvPr>
        </p:nvGraphicFramePr>
        <p:xfrm>
          <a:off x="419633" y="4884174"/>
          <a:ext cx="3241405" cy="336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3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0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00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00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6278">
                <a:tc>
                  <a:txBody>
                    <a:bodyPr/>
                    <a:lstStyle/>
                    <a:p>
                      <a:r>
                        <a:rPr lang="en-US" sz="1600" dirty="0"/>
                        <a:t>push(-9)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17</a:t>
                      </a:r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-9</a:t>
                      </a:r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82970" marR="82970" marT="41459" marB="4145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" name="Up Arrow 13"/>
          <p:cNvSpPr/>
          <p:nvPr/>
        </p:nvSpPr>
        <p:spPr>
          <a:xfrm>
            <a:off x="2713492" y="5220453"/>
            <a:ext cx="517343" cy="103403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82945" tIns="41473" rIns="82945" bIns="41473" rtlCol="0" anchor="ctr"/>
          <a:lstStyle/>
          <a:p>
            <a:pPr algn="ctr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Top=2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1323452" y="2095493"/>
            <a:ext cx="2405266" cy="1034036"/>
            <a:chOff x="1458554" y="2310863"/>
            <a:chExt cx="2650803" cy="1140312"/>
          </a:xfrm>
        </p:grpSpPr>
        <p:sp>
          <p:nvSpPr>
            <p:cNvPr id="10" name="Up Arrow 9"/>
            <p:cNvSpPr/>
            <p:nvPr/>
          </p:nvSpPr>
          <p:spPr>
            <a:xfrm>
              <a:off x="1458554" y="2310863"/>
              <a:ext cx="570155" cy="1140312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Top=0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510192" y="2706056"/>
              <a:ext cx="1599165" cy="4072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>
                  <a:latin typeface="Consolas" pitchFamily="49" charset="0"/>
                  <a:cs typeface="Consolas" pitchFamily="49" charset="0"/>
                </a:rPr>
                <a:t>stack = &lt;&gt;</a:t>
              </a: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342252" y="3926650"/>
            <a:ext cx="1703535" cy="362820"/>
          </a:xfrm>
          <a:prstGeom prst="rect">
            <a:avLst/>
          </a:prstGeom>
          <a:noFill/>
        </p:spPr>
        <p:txBody>
          <a:bodyPr wrap="none" lIns="82945" tIns="41473" rIns="82945" bIns="41473" rtlCol="0">
            <a:spAutoFit/>
          </a:bodyPr>
          <a:lstStyle/>
          <a:p>
            <a:r>
              <a:rPr lang="en-US" sz="1800" b="1" dirty="0">
                <a:latin typeface="Consolas" pitchFamily="49" charset="0"/>
                <a:cs typeface="Consolas" pitchFamily="49" charset="0"/>
              </a:rPr>
              <a:t>stack = &lt;17&gt;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42252" y="5537906"/>
            <a:ext cx="2087528" cy="362820"/>
          </a:xfrm>
          <a:prstGeom prst="rect">
            <a:avLst/>
          </a:prstGeom>
          <a:noFill/>
        </p:spPr>
        <p:txBody>
          <a:bodyPr wrap="none" lIns="82945" tIns="41473" rIns="82945" bIns="41473" rtlCol="0">
            <a:spAutoFit/>
          </a:bodyPr>
          <a:lstStyle/>
          <a:p>
            <a:r>
              <a:rPr lang="en-US" sz="1800" b="1" dirty="0">
                <a:latin typeface="Consolas" pitchFamily="49" charset="0"/>
                <a:cs typeface="Consolas" pitchFamily="49" charset="0"/>
              </a:rPr>
              <a:t>stack = &lt;17,-9&gt;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2296833"/>
              </p:ext>
            </p:extLst>
          </p:nvPr>
        </p:nvGraphicFramePr>
        <p:xfrm>
          <a:off x="4743983" y="1759215"/>
          <a:ext cx="3241405" cy="336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3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0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00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00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6278">
                <a:tc>
                  <a:txBody>
                    <a:bodyPr/>
                    <a:lstStyle/>
                    <a:p>
                      <a:r>
                        <a:rPr lang="en-US" sz="1600" dirty="0"/>
                        <a:t>pop()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17</a:t>
                      </a:r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-9</a:t>
                      </a:r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82970" marR="82970" marT="41459" marB="4145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4727704" y="2403191"/>
            <a:ext cx="1703535" cy="362820"/>
          </a:xfrm>
          <a:prstGeom prst="rect">
            <a:avLst/>
          </a:prstGeom>
          <a:noFill/>
        </p:spPr>
        <p:txBody>
          <a:bodyPr wrap="none" lIns="82945" tIns="41473" rIns="82945" bIns="41473" rtlCol="0">
            <a:spAutoFit/>
          </a:bodyPr>
          <a:lstStyle/>
          <a:p>
            <a:r>
              <a:rPr lang="en-US" sz="1800" b="1" dirty="0">
                <a:latin typeface="Consolas" pitchFamily="49" charset="0"/>
                <a:cs typeface="Consolas" pitchFamily="49" charset="0"/>
              </a:rPr>
              <a:t>stack = &lt;17&gt;</a:t>
            </a:r>
          </a:p>
        </p:txBody>
      </p:sp>
      <p:sp>
        <p:nvSpPr>
          <p:cNvPr id="26" name="Up Arrow 25"/>
          <p:cNvSpPr/>
          <p:nvPr/>
        </p:nvSpPr>
        <p:spPr>
          <a:xfrm>
            <a:off x="6344772" y="2098736"/>
            <a:ext cx="517343" cy="103403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82945" tIns="41473" rIns="82945" bIns="41473" rtlCol="0" anchor="ctr"/>
          <a:lstStyle/>
          <a:p>
            <a:pPr algn="ctr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Top=1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056297" y="3276600"/>
            <a:ext cx="3611642" cy="3161522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</p:spPr>
        <p:txBody>
          <a:bodyPr wrap="square" lIns="82945" tIns="41473" rIns="82945" bIns="41473"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Abstract states are the same</a:t>
            </a:r>
            <a:br>
              <a:rPr lang="en-US" sz="2000" dirty="0">
                <a:latin typeface="+mn-lt"/>
              </a:rPr>
            </a:br>
            <a:r>
              <a:rPr lang="en-US" sz="2000" b="1" dirty="0">
                <a:latin typeface="Consolas" pitchFamily="49" charset="0"/>
                <a:cs typeface="Consolas" pitchFamily="49" charset="0"/>
              </a:rPr>
              <a:t>stack = &lt;17&gt; = &lt;17&gt;</a:t>
            </a:r>
            <a:br>
              <a:rPr lang="en-US" sz="2000" b="1" dirty="0">
                <a:latin typeface="Consolas" pitchFamily="49" charset="0"/>
                <a:cs typeface="Consolas" pitchFamily="49" charset="0"/>
              </a:rPr>
            </a:b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Concrete states are different</a:t>
            </a:r>
            <a:br>
              <a:rPr lang="en-US" sz="2000" dirty="0">
                <a:latin typeface="+mn-lt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&lt;[17,0,0], top=1&gt;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≠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&lt;[17,-9,0], top=1&gt;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2000" dirty="0">
                <a:latin typeface="+mn-lt"/>
              </a:rPr>
              <a:t>AF is a function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Inverse of AF is not a function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3661038" y="2887494"/>
            <a:ext cx="1746662" cy="946239"/>
          </a:xfrm>
          <a:prstGeom prst="straightConnector1">
            <a:avLst/>
          </a:prstGeom>
          <a:ln w="57150">
            <a:solidFill>
              <a:schemeClr val="accent6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EBA81-96FB-474D-A3C6-C60125E85AA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83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6" grpId="0"/>
      <p:bldP spid="17" grpId="0"/>
      <p:bldP spid="25" grpId="0"/>
      <p:bldP spid="26" grpId="0" animBg="1"/>
      <p:bldP spid="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Benevolent side effects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51054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000" dirty="0"/>
              <a:t>Different implementation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member</a:t>
            </a:r>
            <a:r>
              <a:rPr lang="en-US" sz="2000" dirty="0"/>
              <a:t>: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member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(Character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c1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elts.indexOf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(c1);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if 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== -1)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return false;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// move-to-front optimization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Character 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c2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elts.elementAt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elts.set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(0, c1);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elts.set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c2);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return true;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2000" dirty="0"/>
              <a:t>Move-to-front speeds up repeated membership tests</a:t>
            </a:r>
          </a:p>
          <a:p>
            <a:pPr>
              <a:spcBef>
                <a:spcPct val="0"/>
              </a:spcBef>
            </a:pPr>
            <a:r>
              <a:rPr lang="en-US" sz="2000" dirty="0"/>
              <a:t>Mutates rep, but does not change </a:t>
            </a:r>
            <a:r>
              <a:rPr lang="en-US" sz="2000" i="1" dirty="0"/>
              <a:t>abstract</a:t>
            </a:r>
            <a:r>
              <a:rPr lang="en-US" sz="2000" dirty="0"/>
              <a:t> value</a:t>
            </a:r>
          </a:p>
          <a:p>
            <a:pPr lvl="1"/>
            <a:r>
              <a:rPr lang="en-US" sz="2000" i="1" dirty="0"/>
              <a:t>AF maps both reps to the same abstract value</a:t>
            </a:r>
          </a:p>
          <a:p>
            <a:pPr lvl="2"/>
            <a:r>
              <a:rPr lang="en-US" sz="2000" dirty="0"/>
              <a:t>Precise reasoning/explanation for “clients can’t tell”</a:t>
            </a:r>
          </a:p>
          <a:p>
            <a:pPr>
              <a:buNone/>
            </a:pPr>
            <a:endParaRPr lang="en-US" sz="2000" dirty="0"/>
          </a:p>
        </p:txBody>
      </p:sp>
      <p:sp>
        <p:nvSpPr>
          <p:cNvPr id="4" name="Oval 1028"/>
          <p:cNvSpPr>
            <a:spLocks noChangeArrowheads="1"/>
          </p:cNvSpPr>
          <p:nvPr/>
        </p:nvSpPr>
        <p:spPr bwMode="auto">
          <a:xfrm>
            <a:off x="6324600" y="3886200"/>
            <a:ext cx="457200" cy="45720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600" u="none">
                <a:latin typeface="Times New Roman" pitchFamily="18" charset="0"/>
              </a:rPr>
              <a:t>r</a:t>
            </a:r>
          </a:p>
        </p:txBody>
      </p:sp>
      <p:sp>
        <p:nvSpPr>
          <p:cNvPr id="5" name="Oval 1029"/>
          <p:cNvSpPr>
            <a:spLocks noChangeArrowheads="1"/>
          </p:cNvSpPr>
          <p:nvPr/>
        </p:nvSpPr>
        <p:spPr bwMode="auto">
          <a:xfrm>
            <a:off x="7696200" y="3886200"/>
            <a:ext cx="457200" cy="45720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600" u="none" dirty="0">
                <a:latin typeface="Times New Roman" pitchFamily="18" charset="0"/>
              </a:rPr>
              <a:t>r'</a:t>
            </a:r>
          </a:p>
        </p:txBody>
      </p:sp>
      <p:sp>
        <p:nvSpPr>
          <p:cNvPr id="6" name="Oval 1030"/>
          <p:cNvSpPr>
            <a:spLocks noChangeArrowheads="1"/>
          </p:cNvSpPr>
          <p:nvPr/>
        </p:nvSpPr>
        <p:spPr bwMode="auto">
          <a:xfrm>
            <a:off x="7010400" y="1981200"/>
            <a:ext cx="457200" cy="4572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600" u="none">
                <a:latin typeface="Times New Roman" pitchFamily="18" charset="0"/>
              </a:rPr>
              <a:t>a</a:t>
            </a:r>
          </a:p>
        </p:txBody>
      </p:sp>
      <p:cxnSp>
        <p:nvCxnSpPr>
          <p:cNvPr id="7" name="AutoShape 1031"/>
          <p:cNvCxnSpPr>
            <a:cxnSpLocks noChangeShapeType="1"/>
            <a:stCxn id="4" idx="0"/>
            <a:endCxn id="6" idx="4"/>
          </p:cNvCxnSpPr>
          <p:nvPr/>
        </p:nvCxnSpPr>
        <p:spPr bwMode="auto">
          <a:xfrm flipV="1">
            <a:off x="6553200" y="2438400"/>
            <a:ext cx="685800" cy="1447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</p:cxnSp>
      <p:cxnSp>
        <p:nvCxnSpPr>
          <p:cNvPr id="8" name="AutoShape 1032"/>
          <p:cNvCxnSpPr>
            <a:cxnSpLocks noChangeShapeType="1"/>
            <a:stCxn id="5" idx="0"/>
            <a:endCxn id="6" idx="4"/>
          </p:cNvCxnSpPr>
          <p:nvPr/>
        </p:nvCxnSpPr>
        <p:spPr bwMode="auto">
          <a:xfrm flipH="1" flipV="1">
            <a:off x="7239000" y="2438400"/>
            <a:ext cx="685800" cy="1447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</p:cxnSp>
      <p:sp>
        <p:nvSpPr>
          <p:cNvPr id="9" name="Text Box 1035"/>
          <p:cNvSpPr txBox="1">
            <a:spLocks noChangeArrowheads="1"/>
          </p:cNvSpPr>
          <p:nvPr/>
        </p:nvSpPr>
        <p:spPr bwMode="auto">
          <a:xfrm>
            <a:off x="7086600" y="3810000"/>
            <a:ext cx="434975" cy="581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u="none">
                <a:latin typeface="Times New Roman" pitchFamily="18" charset="0"/>
              </a:rPr>
              <a:t>op</a:t>
            </a:r>
            <a:br>
              <a:rPr lang="en-US" sz="1600" u="none">
                <a:latin typeface="Times New Roman" pitchFamily="18" charset="0"/>
              </a:rPr>
            </a:br>
            <a:r>
              <a:rPr lang="en-US" sz="1600" u="none">
                <a:latin typeface="Times New Roman" pitchFamily="18" charset="0"/>
                <a:sym typeface="Symbol" pitchFamily="18" charset="2"/>
              </a:rPr>
              <a:t></a:t>
            </a:r>
          </a:p>
        </p:txBody>
      </p:sp>
      <p:sp>
        <p:nvSpPr>
          <p:cNvPr id="10" name="Text Box 1038"/>
          <p:cNvSpPr txBox="1">
            <a:spLocks noChangeArrowheads="1"/>
          </p:cNvSpPr>
          <p:nvPr/>
        </p:nvSpPr>
        <p:spPr bwMode="auto">
          <a:xfrm>
            <a:off x="6400800" y="2895600"/>
            <a:ext cx="442913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u="none">
                <a:latin typeface="Times New Roman" pitchFamily="18" charset="0"/>
              </a:rPr>
              <a:t>AF</a:t>
            </a:r>
          </a:p>
        </p:txBody>
      </p:sp>
      <p:sp>
        <p:nvSpPr>
          <p:cNvPr id="11" name="Text Box 1039"/>
          <p:cNvSpPr txBox="1">
            <a:spLocks noChangeArrowheads="1"/>
          </p:cNvSpPr>
          <p:nvPr/>
        </p:nvSpPr>
        <p:spPr bwMode="auto">
          <a:xfrm>
            <a:off x="7620000" y="2895600"/>
            <a:ext cx="442913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u="none">
                <a:latin typeface="Times New Roman" pitchFamily="18" charset="0"/>
              </a:rPr>
              <a:t>AF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6087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9879</TotalTime>
  <Words>1174</Words>
  <Application>Microsoft Macintosh PowerPoint</Application>
  <PresentationFormat>On-screen Show (4:3)</PresentationFormat>
  <Paragraphs>184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Consolas</vt:lpstr>
      <vt:lpstr>Courier New</vt:lpstr>
      <vt:lpstr>Times New Roman</vt:lpstr>
      <vt:lpstr>simple</vt:lpstr>
      <vt:lpstr>CSE 331 Software Design &amp; Implementation</vt:lpstr>
      <vt:lpstr>Data abstraction outline</vt:lpstr>
      <vt:lpstr>Connecting implementations to specs</vt:lpstr>
      <vt:lpstr>Rep inv. constrains structure, not meaning</vt:lpstr>
      <vt:lpstr>Abstraction function:  rep→abstract value</vt:lpstr>
      <vt:lpstr>Abstraction function and insert</vt:lpstr>
      <vt:lpstr>The abstraction function is a function</vt:lpstr>
      <vt:lpstr>Stack AF example</vt:lpstr>
      <vt:lpstr>Benevolent side effects</vt:lpstr>
      <vt:lpstr>PowerPoint Presentation</vt:lpstr>
      <vt:lpstr>Writing an abstraction function</vt:lpstr>
      <vt:lpstr>Summary: connecting data abstractions (ADTs) to implementations</vt:lpstr>
    </vt:vector>
  </TitlesOfParts>
  <Company>uw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331 Software Design and Implementation</dc:title>
  <dc:creator>Hal Perkins</dc:creator>
  <cp:lastModifiedBy>Microsoft Office User</cp:lastModifiedBy>
  <cp:revision>254</cp:revision>
  <cp:lastPrinted>2013-01-22T01:05:00Z</cp:lastPrinted>
  <dcterms:created xsi:type="dcterms:W3CDTF">2012-01-27T17:46:36Z</dcterms:created>
  <dcterms:modified xsi:type="dcterms:W3CDTF">2020-01-21T22:40:22Z</dcterms:modified>
</cp:coreProperties>
</file>