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5" r:id="rId2"/>
    <p:sldId id="403" r:id="rId3"/>
    <p:sldId id="378" r:id="rId4"/>
    <p:sldId id="379" r:id="rId5"/>
    <p:sldId id="380" r:id="rId6"/>
    <p:sldId id="381" r:id="rId7"/>
    <p:sldId id="384" r:id="rId8"/>
    <p:sldId id="385" r:id="rId9"/>
    <p:sldId id="386" r:id="rId10"/>
    <p:sldId id="387" r:id="rId11"/>
    <p:sldId id="388" r:id="rId12"/>
    <p:sldId id="383" r:id="rId13"/>
  </p:sldIdLst>
  <p:sldSz cx="9144000" cy="6858000" type="screen4x3"/>
  <p:notesSz cx="6934200" cy="92202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009900"/>
    <a:srgbClr val="FF000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69" autoAdjust="0"/>
    <p:restoredTop sz="50000" autoAdjust="0"/>
  </p:normalViewPr>
  <p:slideViewPr>
    <p:cSldViewPr>
      <p:cViewPr varScale="1">
        <p:scale>
          <a:sx n="109" d="100"/>
          <a:sy n="109" d="100"/>
        </p:scale>
        <p:origin x="8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04"/>
    </p:cViewPr>
  </p:sorterViewPr>
  <p:notesViewPr>
    <p:cSldViewPr>
      <p:cViewPr varScale="1">
        <p:scale>
          <a:sx n="82" d="100"/>
          <a:sy n="82" d="100"/>
        </p:scale>
        <p:origin x="3128" y="16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Winter 2020</a:t>
            </a:r>
          </a:p>
          <a:p>
            <a:r>
              <a:rPr lang="en-US" dirty="0"/>
              <a:t>Abstraction Functions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BE39EC-2083-F244-AABB-A23CFBD6A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D12AB-2380-3F43-8670-8DC07695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1668877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urved Connector 10"/>
          <p:cNvCxnSpPr/>
          <p:nvPr/>
        </p:nvCxnSpPr>
        <p:spPr>
          <a:xfrm flipV="1">
            <a:off x="2705216" y="248102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2029326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r>
              <a:rPr lang="en-US" kern="0" dirty="0"/>
              <a:t>For any correct operation…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983B7-E459-4701-B580-D0BD95C5F31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75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Domain</a:t>
            </a:r>
            <a:r>
              <a:rPr lang="en-US" sz="2000" dirty="0"/>
              <a:t>:  all representations that satisfy the rep invariant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Range:</a:t>
            </a:r>
            <a:r>
              <a:rPr lang="en-US" sz="2000" dirty="0"/>
              <a:t>  can be tricky to denote</a:t>
            </a:r>
          </a:p>
          <a:p>
            <a:pPr marL="457200" lvl="1" indent="0">
              <a:buNone/>
            </a:pPr>
            <a:r>
              <a:rPr lang="en-US" sz="2000" dirty="0"/>
              <a:t>For mathematical entities like sets:  easy</a:t>
            </a:r>
          </a:p>
          <a:p>
            <a:pPr marL="457200" lvl="1" indent="0">
              <a:buNone/>
            </a:pPr>
            <a:r>
              <a:rPr lang="en-US" sz="2000" dirty="0"/>
              <a:t>For more complex abstractions: give names to “fields” – parts of the abstract value </a:t>
            </a:r>
          </a:p>
          <a:p>
            <a:pPr lvl="1"/>
            <a:r>
              <a:rPr lang="en-US" sz="2000" dirty="0"/>
              <a:t>AF defines the value of each “specification field”</a:t>
            </a:r>
          </a:p>
          <a:p>
            <a:pPr lvl="2"/>
            <a:r>
              <a:rPr lang="en-US" sz="2000" dirty="0"/>
              <a:t>(Course notes have examples of complex AFs with many spec. fields, but go for simple, correct, understandable and use fields only when they contribute to clarity &amp; precision.  Often don’t need lots of complex fields.)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Overview section of the specification should provide a notation for writing abstract values</a:t>
            </a:r>
          </a:p>
          <a:p>
            <a:pPr lvl="1"/>
            <a:r>
              <a:rPr lang="en-US" sz="2000" dirty="0"/>
              <a:t>A printed representation 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dirty="0"/>
              <a:t>) is valuable for debugging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57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/>
              <a:t>Summary: connecting data abstractions (ADTs) to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Rep invariant</a:t>
            </a:r>
          </a:p>
          <a:p>
            <a:pPr lvl="1"/>
            <a:r>
              <a:rPr lang="en-US" sz="2000" dirty="0"/>
              <a:t>Which concrete values represent abstract values</a:t>
            </a:r>
          </a:p>
          <a:p>
            <a:pPr>
              <a:buNone/>
            </a:pPr>
            <a:r>
              <a:rPr lang="en-US" sz="2000" dirty="0">
                <a:solidFill>
                  <a:srgbClr val="0000FF"/>
                </a:solidFill>
              </a:rPr>
              <a:t>Abstraction function</a:t>
            </a:r>
          </a:p>
          <a:p>
            <a:pPr lvl="1"/>
            <a:r>
              <a:rPr lang="en-US" sz="2000" dirty="0"/>
              <a:t>For each concrete value, which abstract value it represents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Together, they modularize the implementation</a:t>
            </a:r>
          </a:p>
          <a:p>
            <a:pPr lvl="1"/>
            <a:r>
              <a:rPr lang="en-US" sz="2000" dirty="0"/>
              <a:t>Neither one is part of the ADT’s specification</a:t>
            </a:r>
          </a:p>
          <a:p>
            <a:pPr lvl="1"/>
            <a:r>
              <a:rPr lang="en-US" sz="2000" dirty="0"/>
              <a:t>Both are needed to reason that an implementation satisfies the specification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When you program,</a:t>
            </a:r>
          </a:p>
          <a:p>
            <a:pPr lvl="1"/>
            <a:r>
              <a:rPr lang="en-US" sz="2000" dirty="0"/>
              <a:t>Always write a rep invariant (standard industry best practice)</a:t>
            </a:r>
          </a:p>
          <a:p>
            <a:pPr lvl="1"/>
            <a:r>
              <a:rPr lang="en-US" sz="2000" dirty="0"/>
              <a:t>Write an AF when you need it (you need it for all 331 code)</a:t>
            </a:r>
          </a:p>
          <a:p>
            <a:pPr lvl="2"/>
            <a:r>
              <a:rPr lang="en-US" sz="2000" dirty="0"/>
              <a:t>Write at least an informal one for all non-trivial classes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7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268FF-016D-F04C-9FA9-EE60801A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abstraction outline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92A19-C9EE-6241-824D-2BCE9B6F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E49F6-5FEA-464C-8019-BDA5E58A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3122B1D-253A-044B-B0A1-B61E67CFB56C}"/>
              </a:ext>
            </a:extLst>
          </p:cNvPr>
          <p:cNvCxnSpPr>
            <a:endCxn id="9" idx="1"/>
          </p:cNvCxnSpPr>
          <p:nvPr/>
        </p:nvCxnSpPr>
        <p:spPr>
          <a:xfrm>
            <a:off x="4191000" y="3551238"/>
            <a:ext cx="1600200" cy="0"/>
          </a:xfrm>
          <a:prstGeom prst="straightConnector1">
            <a:avLst/>
          </a:prstGeom>
          <a:ln w="381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C796A0C-C712-8D40-8D20-DBBCB710720C}"/>
              </a:ext>
            </a:extLst>
          </p:cNvPr>
          <p:cNvSpPr/>
          <p:nvPr/>
        </p:nvSpPr>
        <p:spPr>
          <a:xfrm>
            <a:off x="1219200" y="2941638"/>
            <a:ext cx="17526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Abstract</a:t>
            </a:r>
          </a:p>
          <a:p>
            <a:pPr algn="ctr"/>
            <a:r>
              <a:rPr lang="en-US" sz="1600" dirty="0"/>
              <a:t>data type</a:t>
            </a:r>
          </a:p>
        </p:txBody>
      </p:sp>
      <p:pic>
        <p:nvPicPr>
          <p:cNvPr id="8" name="Picture 2" descr="Image result for brick wall clip art">
            <a:extLst>
              <a:ext uri="{FF2B5EF4-FFF2-40B4-BE49-F238E27FC236}">
                <a16:creationId xmlns:a16="http://schemas.microsoft.com/office/drawing/2014/main" id="{01D6254A-AB76-E644-A110-5D79183A6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461" y="2941638"/>
            <a:ext cx="1151246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1E850D7-4778-2B4A-9428-E0770AAA6332}"/>
              </a:ext>
            </a:extLst>
          </p:cNvPr>
          <p:cNvSpPr/>
          <p:nvPr/>
        </p:nvSpPr>
        <p:spPr>
          <a:xfrm>
            <a:off x="5791200" y="2941638"/>
            <a:ext cx="17526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Implementation</a:t>
            </a:r>
          </a:p>
          <a:p>
            <a:pPr algn="ctr"/>
            <a:r>
              <a:rPr lang="en-US" sz="1600" dirty="0"/>
              <a:t>(e.g., Java class)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D6F156-2E07-A44E-9356-1DD693F90686}"/>
              </a:ext>
            </a:extLst>
          </p:cNvPr>
          <p:cNvSpPr txBox="1"/>
          <p:nvPr/>
        </p:nvSpPr>
        <p:spPr>
          <a:xfrm>
            <a:off x="3750651" y="2590800"/>
            <a:ext cx="1144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Abstraction</a:t>
            </a:r>
          </a:p>
          <a:p>
            <a:pPr algn="ctr"/>
            <a:r>
              <a:rPr lang="en-US" sz="1600" dirty="0"/>
              <a:t>barrier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EBB22A-8BCC-2A45-8974-5B48D14DD9DA}"/>
              </a:ext>
            </a:extLst>
          </p:cNvPr>
          <p:cNvSpPr txBox="1"/>
          <p:nvPr/>
        </p:nvSpPr>
        <p:spPr>
          <a:xfrm>
            <a:off x="1066800" y="1524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ADT specification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BDD50-4DA9-2D45-B766-577C2445CFCF}"/>
              </a:ext>
            </a:extLst>
          </p:cNvPr>
          <p:cNvSpPr txBox="1"/>
          <p:nvPr/>
        </p:nvSpPr>
        <p:spPr>
          <a:xfrm>
            <a:off x="5295899" y="1438487"/>
            <a:ext cx="266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ADT implementation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1B2572-8FAB-CB42-845D-53F0FF9D8AA7}"/>
              </a:ext>
            </a:extLst>
          </p:cNvPr>
          <p:cNvSpPr txBox="1"/>
          <p:nvPr/>
        </p:nvSpPr>
        <p:spPr>
          <a:xfrm>
            <a:off x="5638800" y="41910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72FF0F14-42AE-3A44-9D10-AC44E5190E81}"/>
              </a:ext>
            </a:extLst>
          </p:cNvPr>
          <p:cNvSpPr/>
          <p:nvPr/>
        </p:nvSpPr>
        <p:spPr>
          <a:xfrm>
            <a:off x="609600" y="5017658"/>
            <a:ext cx="1447800" cy="990600"/>
          </a:xfrm>
          <a:prstGeom prst="wedgeRectCallout">
            <a:avLst>
              <a:gd name="adj1" fmla="val 38142"/>
              <a:gd name="adj2" fmla="val -1343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First ADT lecture</a:t>
            </a:r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7713400B-1840-CB43-BE61-11E372668462}"/>
              </a:ext>
            </a:extLst>
          </p:cNvPr>
          <p:cNvSpPr/>
          <p:nvPr/>
        </p:nvSpPr>
        <p:spPr>
          <a:xfrm>
            <a:off x="2667000" y="5017658"/>
            <a:ext cx="2933700" cy="1154541"/>
          </a:xfrm>
          <a:prstGeom prst="wedgeRectCallout">
            <a:avLst>
              <a:gd name="adj1" fmla="val -23411"/>
              <a:gd name="adj2" fmla="val -1753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Abstraction function </a:t>
            </a:r>
            <a:r>
              <a:rPr lang="en-US" sz="1600" dirty="0">
                <a:solidFill>
                  <a:schemeClr val="tx1"/>
                </a:solidFill>
              </a:rPr>
              <a:t>(AF):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Relationship between ADT specification and implementation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36B3CBA-858C-3D4F-9BEE-A0FDDDC32FF5}"/>
              </a:ext>
            </a:extLst>
          </p:cNvPr>
          <p:cNvCxnSpPr>
            <a:endCxn id="7" idx="3"/>
          </p:cNvCxnSpPr>
          <p:nvPr/>
        </p:nvCxnSpPr>
        <p:spPr>
          <a:xfrm flipH="1">
            <a:off x="2971800" y="3551238"/>
            <a:ext cx="12192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FD9ACD4-4D9E-764C-970A-C6A8612C2636}"/>
              </a:ext>
            </a:extLst>
          </p:cNvPr>
          <p:cNvSpPr/>
          <p:nvPr/>
        </p:nvSpPr>
        <p:spPr>
          <a:xfrm>
            <a:off x="5905500" y="5181600"/>
            <a:ext cx="2933700" cy="990600"/>
          </a:xfrm>
          <a:prstGeom prst="wedgeRectCallout">
            <a:avLst>
              <a:gd name="adj1" fmla="val -21760"/>
              <a:gd name="adj2" fmla="val -1519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Representation invariant (RI):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Relationship among implementation fields</a:t>
            </a:r>
          </a:p>
        </p:txBody>
      </p:sp>
    </p:spTree>
    <p:extLst>
      <p:ext uri="{BB962C8B-B14F-4D97-AF65-F5344CB8AC3E}">
        <p14:creationId xmlns:p14="http://schemas.microsoft.com/office/powerpoint/2010/main" val="225569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/>
              <a:t>Connecting implementations to specs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Representation Invariant</a:t>
            </a:r>
            <a:r>
              <a:rPr lang="en-US" sz="2000" dirty="0"/>
              <a:t>: maps Object 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An assertion about the object state</a:t>
            </a:r>
          </a:p>
          <a:p>
            <a:pPr lvl="1"/>
            <a:r>
              <a:rPr lang="en-US" sz="2000" dirty="0"/>
              <a:t>Indicates if an instance 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the set of valid concrete values</a:t>
            </a:r>
          </a:p>
          <a:p>
            <a:pPr lvl="1"/>
            <a:r>
              <a:rPr lang="en-US" sz="2000" dirty="0"/>
              <a:t>Only values in the valid set make sense as implementations of an abstract value</a:t>
            </a:r>
          </a:p>
          <a:p>
            <a:pPr lvl="1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abstraction: no object should </a:t>
            </a:r>
            <a:r>
              <a:rPr lang="en-US" sz="2000" b="1" i="1" dirty="0"/>
              <a:t>ever</a:t>
            </a:r>
            <a:r>
              <a:rPr lang="en-US" sz="2000" b="1" dirty="0"/>
              <a:t> violate the rep invariant </a:t>
            </a:r>
          </a:p>
          <a:p>
            <a:pPr lvl="2"/>
            <a:r>
              <a:rPr lang="en-US" sz="2000" dirty="0"/>
              <a:t>Such an object has no useful meaning</a:t>
            </a:r>
          </a:p>
          <a:p>
            <a:pPr marL="0" indent="0">
              <a:buNone/>
            </a:pPr>
            <a:endParaRPr lang="en-US" sz="1000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Abstraction Function</a:t>
            </a:r>
            <a:r>
              <a:rPr lang="en-US" sz="2000" dirty="0"/>
              <a:t>: maps Object → abstract value</a:t>
            </a:r>
          </a:p>
          <a:p>
            <a:pPr lvl="1"/>
            <a:r>
              <a:rPr lang="en-US" sz="2000" dirty="0"/>
              <a:t>What the data structure </a:t>
            </a:r>
            <a:r>
              <a:rPr lang="en-US" sz="2000" i="1" dirty="0">
                <a:solidFill>
                  <a:schemeClr val="accent6"/>
                </a:solidFill>
              </a:rPr>
              <a:t>means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as an abstract value</a:t>
            </a:r>
          </a:p>
          <a:p>
            <a:pPr marL="800100" lvl="1" indent="-342900"/>
            <a:r>
              <a:rPr lang="en-US" sz="2000" dirty="0"/>
              <a:t>How the data structure is to be interpreted</a:t>
            </a:r>
          </a:p>
          <a:p>
            <a:pPr marL="800100" lvl="1" indent="-342900"/>
            <a:r>
              <a:rPr lang="en-US" sz="2000" dirty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abstraction: </a:t>
            </a:r>
            <a:r>
              <a:rPr lang="en-US" sz="2000" dirty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Rep inv. constrains structure, not meaning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An implementation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 that preserves the rep invariant: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Character(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encrypt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u="sng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/>
              <a:t>Program is still wrong</a:t>
            </a:r>
            <a:endParaRPr lang="en-US" sz="2000" b="0" dirty="0"/>
          </a:p>
          <a:p>
            <a:pPr lvl="1"/>
            <a:r>
              <a:rPr lang="en-US" sz="2000" dirty="0"/>
              <a:t>Clients observe incorrect behavior</a:t>
            </a:r>
          </a:p>
          <a:p>
            <a:pPr lvl="1"/>
            <a:r>
              <a:rPr lang="en-US" sz="2000" dirty="0"/>
              <a:t>What client code exposes the error?</a:t>
            </a:r>
          </a:p>
          <a:p>
            <a:pPr lvl="1"/>
            <a:r>
              <a:rPr lang="en-US" sz="2000" dirty="0"/>
              <a:t>Where is the error?</a:t>
            </a:r>
          </a:p>
          <a:p>
            <a:pPr lvl="1"/>
            <a:r>
              <a:rPr lang="en-US" sz="2000" dirty="0"/>
              <a:t>We must consider the </a:t>
            </a:r>
            <a:r>
              <a:rPr lang="en-US" sz="2000" i="1" dirty="0">
                <a:solidFill>
                  <a:schemeClr val="accent2"/>
                </a:solidFill>
              </a:rPr>
              <a:t>meaning </a:t>
            </a:r>
          </a:p>
          <a:p>
            <a:pPr lvl="1"/>
            <a:r>
              <a:rPr lang="en-US" sz="2000" dirty="0"/>
              <a:t>The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i="1" dirty="0">
                <a:solidFill>
                  <a:schemeClr val="accent2"/>
                </a:solidFill>
              </a:rPr>
              <a:t>abstraction function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helps us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2819400"/>
            <a:ext cx="41910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('a'))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…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36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Abstraction function:  </a:t>
            </a:r>
            <a:r>
              <a:rPr lang="en-US" dirty="0" err="1"/>
              <a:t>rep</a:t>
            </a:r>
            <a:r>
              <a:rPr lang="en-US" dirty="0" err="1">
                <a:cs typeface="Times New Roman" pitchFamily="18" charset="0"/>
              </a:rPr>
              <a:t>→abstract</a:t>
            </a:r>
            <a:r>
              <a:rPr lang="en-US" dirty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The</a:t>
            </a:r>
            <a:r>
              <a:rPr lang="en-US" sz="2000" i="1" dirty="0"/>
              <a:t> </a:t>
            </a:r>
            <a:r>
              <a:rPr lang="en-US" sz="2000" dirty="0">
                <a:solidFill>
                  <a:schemeClr val="accent6"/>
                </a:solidFill>
              </a:rPr>
              <a:t>abstraction function </a:t>
            </a:r>
            <a:r>
              <a:rPr lang="en-US" sz="2000" dirty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/>
              <a:t>AF:  Object </a:t>
            </a:r>
            <a:r>
              <a:rPr lang="en-US" sz="2000" dirty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/>
              <a:t>AF(</a:t>
            </a:r>
            <a:r>
              <a:rPr lang="en-US" sz="2000" dirty="0" err="1"/>
              <a:t>CharSet</a:t>
            </a:r>
            <a:r>
              <a:rPr lang="en-US" sz="2000" dirty="0"/>
              <a:t> this) = { c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 lvl="1">
              <a:buNone/>
            </a:pPr>
            <a:r>
              <a:rPr lang="en-US" sz="2000" dirty="0"/>
              <a:t>“set of Characters contained in </a:t>
            </a:r>
            <a:r>
              <a:rPr lang="en-US" sz="2000" dirty="0" err="1"/>
              <a:t>this.elts</a:t>
            </a:r>
            <a:r>
              <a:rPr lang="en-US" sz="2000" dirty="0"/>
              <a:t>”</a:t>
            </a:r>
          </a:p>
          <a:p>
            <a:pPr lvl="1">
              <a:buNone/>
            </a:pPr>
            <a:endParaRPr lang="en-US" sz="2000" dirty="0"/>
          </a:p>
          <a:p>
            <a:pPr marL="342900" lvl="1" indent="-342900">
              <a:buNone/>
            </a:pPr>
            <a:r>
              <a:rPr lang="en-US" sz="2000" dirty="0"/>
              <a:t>Not executable because abstract values are “just” conceptual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The abstraction function lets us reason about what [concrete] methods do in terms of the clients’ [abstract] view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Goal is to satisfy the 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modifies: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effects: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∪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(Character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>
              <a:lnSpc>
                <a:spcPct val="110000"/>
              </a:lnSpc>
              <a:buNone/>
            </a:pPr>
            <a:endParaRPr lang="en-US" sz="6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The AF tells us what the rep means, which lets us place the blame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dirty="0"/>
              <a:t>AF(</a:t>
            </a:r>
            <a:r>
              <a:rPr lang="en-US" sz="2000" dirty="0" err="1"/>
              <a:t>CharSet</a:t>
            </a:r>
            <a:r>
              <a:rPr lang="en-US" sz="2000" dirty="0"/>
              <a:t> this) = { c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>
              <a:buNone/>
            </a:pPr>
            <a:r>
              <a:rPr lang="en-US" sz="2000" dirty="0"/>
              <a:t>Consider a call to (buggy)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entry</a:t>
            </a:r>
            <a:r>
              <a:rPr lang="en-US" sz="2000" dirty="0"/>
              <a:t>, abstract meaning of rep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= </a:t>
            </a:r>
            <a:r>
              <a:rPr lang="en-US" sz="2000" dirty="0" err="1"/>
              <a:t>elts</a:t>
            </a:r>
            <a:r>
              <a:rPr lang="en-US" sz="2000" baseline="-25000" dirty="0" err="1"/>
              <a:t>pre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exit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post</a:t>
            </a:r>
            <a:r>
              <a:rPr lang="en-US" sz="2000" dirty="0"/>
              <a:t>) =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>
                <a:latin typeface="Arial" charset="0"/>
              </a:rPr>
              <a:t>U</a:t>
            </a:r>
            <a:r>
              <a:rPr lang="en-US" sz="2000" dirty="0"/>
              <a:t> {encrypt('a’)}</a:t>
            </a:r>
          </a:p>
          <a:p>
            <a:pPr>
              <a:buNone/>
            </a:pPr>
            <a:r>
              <a:rPr lang="en-US" sz="2000" dirty="0"/>
              <a:t>	which is not what we want….</a:t>
            </a:r>
          </a:p>
          <a:p>
            <a:pPr>
              <a:buNone/>
            </a:pPr>
            <a:r>
              <a:rPr lang="en-US" sz="2000" dirty="0"/>
              <a:t>What if we used this abstraction function instead?</a:t>
            </a:r>
          </a:p>
          <a:p>
            <a:pPr lvl="1">
              <a:buNone/>
            </a:pPr>
            <a:r>
              <a:rPr lang="en-US" sz="2000" dirty="0"/>
              <a:t>AF(this) = { c | encrypt(c)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 lvl="1">
              <a:buNone/>
            </a:pPr>
            <a:r>
              <a:rPr lang="en-US" sz="2000" dirty="0"/>
              <a:t>              = { decrypt(c)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Why do we map concrete to abstract and not vice versa?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It’s not a function in the other direction</a:t>
            </a:r>
          </a:p>
          <a:p>
            <a:pPr lvl="1"/>
            <a:r>
              <a:rPr lang="en-US" sz="2000" dirty="0"/>
              <a:t>Example: lists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/>
              <a:t> might each represent the set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  <a:p>
            <a:r>
              <a:rPr lang="en-US" sz="2000" dirty="0"/>
              <a:t>It’s not as useful in the other direction</a:t>
            </a:r>
          </a:p>
          <a:p>
            <a:pPr lvl="1"/>
            <a:r>
              <a:rPr lang="en-US" sz="2000" dirty="0"/>
              <a:t>Purpose is to reason about whether our methods are manipulating concrete representations correctly in terms of the abstract specifications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6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AF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59546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6180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17986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-9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6833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0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17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-9</a:t>
                      </a: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 marL="82970" marR="82970" marT="41459" marB="4145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276600"/>
            <a:ext cx="3611642" cy="31615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are the same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2000" b="1" dirty="0">
                <a:latin typeface="Consolas" pitchFamily="49" charset="0"/>
                <a:cs typeface="Consolas" pitchFamily="49" charset="0"/>
              </a:rPr>
            </a:b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Concrete states are different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Inverse of AF is not a 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Benevolent side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/>
              <a:t>Different implementation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2000" dirty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Character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/>
              <a:t>Move-to-front speeds up repeated membership tests</a:t>
            </a:r>
          </a:p>
          <a:p>
            <a:pPr>
              <a:spcBef>
                <a:spcPct val="0"/>
              </a:spcBef>
            </a:pPr>
            <a:r>
              <a:rPr lang="en-US" sz="2000" dirty="0"/>
              <a:t>Mutates rep, but does not change </a:t>
            </a:r>
            <a:r>
              <a:rPr lang="en-US" sz="2000" i="1" dirty="0"/>
              <a:t>abstract</a:t>
            </a:r>
            <a:r>
              <a:rPr lang="en-US" sz="2000" dirty="0"/>
              <a:t> value</a:t>
            </a:r>
          </a:p>
          <a:p>
            <a:pPr lvl="1"/>
            <a:r>
              <a:rPr lang="en-US" sz="2000" i="1" dirty="0"/>
              <a:t>AF maps both reps to the same abstract value</a:t>
            </a:r>
          </a:p>
          <a:p>
            <a:pPr lvl="2"/>
            <a:r>
              <a:rPr lang="en-US" sz="2000" dirty="0"/>
              <a:t>Precise reasoning/explanation for “clients can’t tell”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 dirty="0">
                <a:latin typeface="Times New Roman" pitchFamily="18" charset="0"/>
              </a:rPr>
              <a:t>r'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08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9879</TotalTime>
  <Words>1174</Words>
  <Application>Microsoft Macintosh PowerPoint</Application>
  <PresentationFormat>On-screen Show (4:3)</PresentationFormat>
  <Paragraphs>184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Consolas</vt:lpstr>
      <vt:lpstr>Courier New</vt:lpstr>
      <vt:lpstr>Times New Roman</vt:lpstr>
      <vt:lpstr>simple</vt:lpstr>
      <vt:lpstr>CSE 331 Software Design &amp; Implementation</vt:lpstr>
      <vt:lpstr>Data abstraction outline</vt:lpstr>
      <vt:lpstr>Connecting implementations to specs</vt:lpstr>
      <vt:lpstr>Rep inv. constrains structure, not meaning</vt:lpstr>
      <vt:lpstr>Abstraction function:  rep→abstract value</vt:lpstr>
      <vt:lpstr>Abstraction function and insert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Summary: connecting data abstractions (ADTs) to implementations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and Implementation</dc:title>
  <dc:creator>Hal Perkins</dc:creator>
  <cp:lastModifiedBy>Microsoft Office User</cp:lastModifiedBy>
  <cp:revision>254</cp:revision>
  <cp:lastPrinted>2013-01-22T01:05:00Z</cp:lastPrinted>
  <dcterms:created xsi:type="dcterms:W3CDTF">2012-01-27T17:46:36Z</dcterms:created>
  <dcterms:modified xsi:type="dcterms:W3CDTF">2020-01-21T22:40:22Z</dcterms:modified>
</cp:coreProperties>
</file>