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5" r:id="rId2"/>
    <p:sldId id="358" r:id="rId3"/>
    <p:sldId id="336" r:id="rId4"/>
    <p:sldId id="311" r:id="rId5"/>
    <p:sldId id="357" r:id="rId6"/>
    <p:sldId id="289" r:id="rId7"/>
    <p:sldId id="290" r:id="rId8"/>
    <p:sldId id="356" r:id="rId9"/>
    <p:sldId id="359" r:id="rId10"/>
    <p:sldId id="291" r:id="rId11"/>
    <p:sldId id="340" r:id="rId12"/>
    <p:sldId id="338" r:id="rId13"/>
    <p:sldId id="293" r:id="rId14"/>
    <p:sldId id="315" r:id="rId15"/>
    <p:sldId id="344" r:id="rId16"/>
    <p:sldId id="343" r:id="rId17"/>
    <p:sldId id="345" r:id="rId18"/>
    <p:sldId id="346" r:id="rId19"/>
    <p:sldId id="347" r:id="rId20"/>
    <p:sldId id="348" r:id="rId21"/>
    <p:sldId id="349" r:id="rId22"/>
    <p:sldId id="350" r:id="rId23"/>
    <p:sldId id="351" r:id="rId24"/>
    <p:sldId id="352" r:id="rId25"/>
    <p:sldId id="353" r:id="rId26"/>
    <p:sldId id="354" r:id="rId27"/>
  </p:sldIdLst>
  <p:sldSz cx="9144000" cy="6858000" type="screen4x3"/>
  <p:notesSz cx="6934200" cy="9220200"/>
  <p:custDataLst>
    <p:tags r:id="rId3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800080"/>
    <a:srgbClr val="00990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3" autoAdjust="0"/>
    <p:restoredTop sz="84453" autoAdjust="0"/>
  </p:normalViewPr>
  <p:slideViewPr>
    <p:cSldViewPr>
      <p:cViewPr varScale="1">
        <p:scale>
          <a:sx n="92" d="100"/>
          <a:sy n="92" d="100"/>
        </p:scale>
        <p:origin x="1056" y="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5328"/>
    </p:cViewPr>
  </p:sorterViewPr>
  <p:notesViewPr>
    <p:cSldViewPr>
      <p:cViewPr varScale="1">
        <p:scale>
          <a:sx n="100" d="100"/>
          <a:sy n="100" d="100"/>
        </p:scale>
        <p:origin x="3768" y="17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331 20wi</a:t>
            </a:r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05-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05945C-C5AE-4C08-B4E6-7E2BBFB60A3F}" type="slidenum">
              <a:rPr lang="en-US"/>
              <a:pPr/>
              <a:t>6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Fred</a:t>
            </a:r>
            <a:r>
              <a:rPr lang="en-US"/>
              <a:t> Brooks: “Show me your tables…”</a:t>
            </a:r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B1A97A-70C4-4425-A827-2F7D07BD1909}" type="slidenum">
              <a:rPr lang="en-US"/>
              <a:pPr/>
              <a:t>20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21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8F145-1491-45F3-8005-12556E1361AE}" type="slidenum">
              <a:rPr lang="en-US"/>
              <a:pPr/>
              <a:t>22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2E9E9F-DD63-4450-8477-DE57748749A7}" type="slidenum">
              <a:rPr lang="en-US"/>
              <a:pPr/>
              <a:t>23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49FCFE-0DE1-4D8C-BBE1-4E19F8EDF45F}" type="slidenum">
              <a:rPr lang="en-US"/>
              <a:pPr/>
              <a:t>24</a:t>
            </a:fld>
            <a:endParaRPr lang="en-US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25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0EE782-B934-418E-8A1E-FCCB6A2D4D77}" type="slidenum">
              <a:rPr lang="en-US"/>
              <a:pPr/>
              <a:t>26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3B6FD8-079B-4E21-A057-7567C5AE554F}" type="slidenum">
              <a:rPr lang="en-US"/>
              <a:pPr/>
              <a:t>7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C86982-0651-4A87-8CCD-A426161CC69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88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2091D-CC89-4FB2-BF38-E5D39D0F2B0B}" type="slidenum">
              <a:rPr lang="en-US"/>
              <a:pPr/>
              <a:t>12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3DEC5A-0E5F-4670-B06E-2FAC49E54BCE}" type="slidenum">
              <a:rPr lang="en-US"/>
              <a:pPr/>
              <a:t>13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7B4511-07F7-45F8-A759-DE4CBF7C8B29}" type="slidenum">
              <a:rPr lang="en-US"/>
              <a:pPr/>
              <a:t>15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49722-BB35-4AF2-AB41-A958DD1BFA29}" type="slidenum">
              <a:rPr lang="en-US"/>
              <a:pPr/>
              <a:t>17</a:t>
            </a:fld>
            <a:endParaRPr lang="en-US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ACB86F-F2FC-481C-8563-D8FA352C6E81}" type="slidenum">
              <a:rPr lang="en-US"/>
              <a:pPr/>
              <a:t>18</a:t>
            </a:fld>
            <a:endParaRPr lang="en-US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97DD5C-C2FB-469C-BD0F-75902F36C034}" type="slidenum">
              <a:rPr lang="en-US"/>
              <a:pPr/>
              <a:t>19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CSE 331</a:t>
            </a:r>
            <a:br>
              <a:rPr lang="en-US" dirty="0"/>
            </a:br>
            <a:r>
              <a:rPr lang="en-US" dirty="0"/>
              <a:t>Software Design &amp; Implementation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/>
              <a:t>Hal Perkins</a:t>
            </a:r>
          </a:p>
          <a:p>
            <a:r>
              <a:rPr lang="en-US" dirty="0"/>
              <a:t>Winter 2020</a:t>
            </a:r>
          </a:p>
          <a:p>
            <a:r>
              <a:rPr lang="en-US" dirty="0"/>
              <a:t>Data Abstraction: Abstract Data Types (ADTs)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29B389-7909-C842-B2AC-CBC94E38B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6A17D9-F01D-CA43-9651-83228B5AE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F6C098-13F0-41FA-8110-EA511399211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these classes the same?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	  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	    public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	    public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theta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dirty="0"/>
              <a:t>			   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>
                <a:solidFill>
                  <a:schemeClr val="tx2"/>
                </a:solidFill>
              </a:rPr>
              <a:t>Different</a:t>
            </a:r>
            <a:r>
              <a:rPr lang="en-US" sz="2000" dirty="0"/>
              <a:t>: cannot replace one with the other in a program</a:t>
            </a:r>
          </a:p>
          <a:p>
            <a:pPr marL="0" indent="0">
              <a:buNone/>
            </a:pPr>
            <a:endParaRPr lang="en-US" sz="1000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sz="2000" i="1" dirty="0">
                <a:solidFill>
                  <a:schemeClr val="tx2"/>
                </a:solidFill>
              </a:rPr>
              <a:t>Same</a:t>
            </a:r>
            <a:r>
              <a:rPr lang="en-US" sz="2000" dirty="0"/>
              <a:t>: both classes implement the concept “</a:t>
            </a:r>
            <a:r>
              <a:rPr lang="en-US" sz="2000" dirty="0">
                <a:solidFill>
                  <a:srgbClr val="0000FF"/>
                </a:solidFill>
              </a:rPr>
              <a:t>2-d point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/>
              <a:t>Goal of ADT methodology is to express the sameness:</a:t>
            </a:r>
          </a:p>
          <a:p>
            <a:pPr lvl="1"/>
            <a:r>
              <a:rPr lang="en-US" sz="2000" dirty="0"/>
              <a:t>Clients depend only on the concept “</a:t>
            </a:r>
            <a:r>
              <a:rPr lang="en-US" sz="2000" dirty="0">
                <a:solidFill>
                  <a:srgbClr val="0000FF"/>
                </a:solidFill>
              </a:rPr>
              <a:t>2-d point</a:t>
            </a:r>
            <a:r>
              <a:rPr lang="en-US" sz="2000" dirty="0"/>
              <a:t>”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33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ADTs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If clients “respect” or “are forced to respect” data abstractions…</a:t>
            </a:r>
          </a:p>
          <a:p>
            <a:pPr lvl="1"/>
            <a:r>
              <a:rPr lang="en-US" sz="2000" dirty="0"/>
              <a:t>For example, “it’s a 2-D point with these operations…”</a:t>
            </a:r>
          </a:p>
          <a:p>
            <a:r>
              <a:rPr lang="en-US" sz="2000" dirty="0"/>
              <a:t>Can delay decisions on how ADT is implemented</a:t>
            </a:r>
          </a:p>
          <a:p>
            <a:r>
              <a:rPr lang="en-US" sz="2000" dirty="0"/>
              <a:t>Can fix bugs by changing how ADT is implemented</a:t>
            </a:r>
          </a:p>
          <a:p>
            <a:r>
              <a:rPr lang="en-US" sz="2000" dirty="0"/>
              <a:t>Can change algorithms</a:t>
            </a:r>
          </a:p>
          <a:p>
            <a:pPr lvl="1"/>
            <a:r>
              <a:rPr lang="en-US" sz="2000" dirty="0"/>
              <a:t>For performance</a:t>
            </a:r>
          </a:p>
          <a:p>
            <a:pPr lvl="1"/>
            <a:r>
              <a:rPr lang="en-US" sz="2000" dirty="0"/>
              <a:t>In general or in specialized situations</a:t>
            </a:r>
          </a:p>
          <a:p>
            <a:r>
              <a:rPr lang="en-US" sz="2000" dirty="0"/>
              <a:t>…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We talk about an “</a:t>
            </a:r>
            <a:r>
              <a:rPr lang="en-US" sz="2000" i="1" dirty="0">
                <a:solidFill>
                  <a:schemeClr val="accent6"/>
                </a:solidFill>
              </a:rPr>
              <a:t>abstraction barrier</a:t>
            </a:r>
            <a:r>
              <a:rPr lang="en-US" sz="2000" dirty="0"/>
              <a:t>”</a:t>
            </a:r>
          </a:p>
          <a:p>
            <a:pPr lvl="1"/>
            <a:r>
              <a:rPr lang="en-US" sz="2000" dirty="0"/>
              <a:t>A good thing to have and not </a:t>
            </a:r>
            <a:r>
              <a:rPr lang="en-US" sz="2000" i="1" dirty="0"/>
              <a:t>cross</a:t>
            </a:r>
            <a:r>
              <a:rPr lang="en-US" sz="2000" dirty="0"/>
              <a:t> (also known as </a:t>
            </a:r>
            <a:r>
              <a:rPr lang="en-US" sz="2000" i="1" dirty="0"/>
              <a:t>violate</a:t>
            </a:r>
            <a:r>
              <a:rPr lang="en-US" sz="2000" dirty="0"/>
              <a:t>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703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of 2-d point, as an ADT</a:t>
            </a:r>
          </a:p>
        </p:txBody>
      </p:sp>
      <p:sp>
        <p:nvSpPr>
          <p:cNvPr id="50181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7772400" cy="48768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  // A 2-d point exists in the plane, ... 	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y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r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float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theta</a:t>
            </a:r>
            <a:r>
              <a:rPr lang="en-US" sz="2000" b="1" dirty="0">
                <a:latin typeface="Courier New" pitchFamily="49" charset="0"/>
              </a:rPr>
              <a:t>();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created,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Point</a:t>
            </a:r>
            <a:r>
              <a:rPr lang="en-US" sz="2000" b="1" dirty="0">
                <a:latin typeface="Courier New" pitchFamily="49" charset="0"/>
              </a:rPr>
              <a:t>();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new point at (0,0)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Point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centroid</a:t>
            </a:r>
            <a:r>
              <a:rPr lang="en-US" sz="2000" b="1" dirty="0">
                <a:latin typeface="Courier New" pitchFamily="49" charset="0"/>
              </a:rPr>
              <a:t>(Set&lt;Point&gt; points);</a:t>
            </a:r>
          </a:p>
          <a:p>
            <a:pPr>
              <a:lnSpc>
                <a:spcPct val="80000"/>
              </a:lnSpc>
              <a:buNone/>
            </a:pPr>
            <a:endParaRPr lang="en-US" sz="800" b="1" dirty="0">
              <a:latin typeface="Courier New" pitchFamily="49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... can be moved, ...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translate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delta_x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                      float </a:t>
            </a:r>
            <a:r>
              <a:rPr lang="en-US" sz="2000" b="1" dirty="0" err="1">
                <a:latin typeface="Courier New" pitchFamily="49" charset="0"/>
              </a:rPr>
              <a:t>delta_y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  public void </a:t>
            </a:r>
            <a:r>
              <a:rPr lang="en-US" sz="2000" b="1" dirty="0" err="1">
                <a:solidFill>
                  <a:srgbClr val="0000FF"/>
                </a:solidFill>
                <a:latin typeface="Courier New" pitchFamily="49" charset="0"/>
              </a:rPr>
              <a:t>scaleAndRotate</a:t>
            </a:r>
            <a:r>
              <a:rPr lang="en-US" sz="2000" b="1" dirty="0">
                <a:latin typeface="Courier New" pitchFamily="49" charset="0"/>
              </a:rPr>
              <a:t>(float </a:t>
            </a:r>
            <a:r>
              <a:rPr lang="en-US" sz="2000" b="1" dirty="0" err="1">
                <a:latin typeface="Courier New" pitchFamily="49" charset="0"/>
              </a:rPr>
              <a:t>delta_r</a:t>
            </a:r>
            <a:r>
              <a:rPr lang="en-US" sz="2000" b="1" dirty="0">
                <a:latin typeface="Courier New" pitchFamily="49" charset="0"/>
              </a:rPr>
              <a:t>,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					     float </a:t>
            </a:r>
            <a:r>
              <a:rPr lang="en-US" sz="2000" b="1" dirty="0" err="1">
                <a:latin typeface="Courier New" pitchFamily="49" charset="0"/>
              </a:rPr>
              <a:t>delta_theta</a:t>
            </a:r>
            <a:r>
              <a:rPr lang="en-US" sz="2000" b="1" dirty="0">
                <a:latin typeface="Courier New" pitchFamily="49" charset="0"/>
              </a:rPr>
              <a:t>);</a:t>
            </a:r>
          </a:p>
          <a:p>
            <a:pPr>
              <a:lnSpc>
                <a:spcPct val="80000"/>
              </a:lnSpc>
              <a:buNone/>
            </a:pPr>
            <a:r>
              <a:rPr lang="en-US" sz="2000" b="1" dirty="0">
                <a:latin typeface="Courier New" pitchFamily="49" charset="0"/>
              </a:rPr>
              <a:t>}	</a:t>
            </a:r>
          </a:p>
          <a:p>
            <a:pPr>
              <a:lnSpc>
                <a:spcPct val="80000"/>
              </a:lnSpc>
              <a:buNone/>
            </a:pPr>
            <a:endParaRPr lang="en-US" sz="2000" b="1" dirty="0"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>
            <a:off x="4574020" y="2362200"/>
            <a:ext cx="457200" cy="10668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031220" y="2667000"/>
            <a:ext cx="1604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Observers</a:t>
            </a:r>
          </a:p>
        </p:txBody>
      </p:sp>
      <p:sp>
        <p:nvSpPr>
          <p:cNvPr id="7" name="Right Brace 6"/>
          <p:cNvSpPr/>
          <p:nvPr/>
        </p:nvSpPr>
        <p:spPr>
          <a:xfrm>
            <a:off x="7020562" y="3657600"/>
            <a:ext cx="457200" cy="9144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477762" y="3733800"/>
            <a:ext cx="15888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Creators/</a:t>
            </a:r>
          </a:p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Producers</a:t>
            </a:r>
          </a:p>
        </p:txBody>
      </p:sp>
      <p:sp>
        <p:nvSpPr>
          <p:cNvPr id="9" name="Right Brace 8"/>
          <p:cNvSpPr/>
          <p:nvPr/>
        </p:nvSpPr>
        <p:spPr>
          <a:xfrm>
            <a:off x="7467600" y="4953000"/>
            <a:ext cx="457200" cy="1219200"/>
          </a:xfrm>
          <a:prstGeom prst="rightBrac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848600" y="5339834"/>
            <a:ext cx="13821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00B050"/>
                </a:solidFill>
                <a:latin typeface="+mj-lt"/>
              </a:rPr>
              <a:t>Mutators</a:t>
            </a:r>
            <a:endParaRPr lang="en-US" sz="24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745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8" grpId="0"/>
      <p:bldP spid="9" grpId="0" animBg="1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9" name="Oval 9"/>
          <p:cNvSpPr>
            <a:spLocks noChangeArrowheads="1"/>
          </p:cNvSpPr>
          <p:nvPr/>
        </p:nvSpPr>
        <p:spPr bwMode="auto">
          <a:xfrm>
            <a:off x="6096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Oval 10"/>
          <p:cNvSpPr>
            <a:spLocks noChangeArrowheads="1"/>
          </p:cNvSpPr>
          <p:nvPr/>
        </p:nvSpPr>
        <p:spPr bwMode="auto">
          <a:xfrm>
            <a:off x="6477000" y="2759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Oval 11"/>
          <p:cNvSpPr>
            <a:spLocks noChangeArrowheads="1"/>
          </p:cNvSpPr>
          <p:nvPr/>
        </p:nvSpPr>
        <p:spPr bwMode="auto">
          <a:xfrm>
            <a:off x="66294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Oval 12"/>
          <p:cNvSpPr>
            <a:spLocks noChangeArrowheads="1"/>
          </p:cNvSpPr>
          <p:nvPr/>
        </p:nvSpPr>
        <p:spPr bwMode="auto">
          <a:xfrm>
            <a:off x="6096000" y="3140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Oval 13"/>
          <p:cNvSpPr>
            <a:spLocks noChangeArrowheads="1"/>
          </p:cNvSpPr>
          <p:nvPr/>
        </p:nvSpPr>
        <p:spPr bwMode="auto">
          <a:xfrm>
            <a:off x="64008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Oval 14"/>
          <p:cNvSpPr>
            <a:spLocks noChangeArrowheads="1"/>
          </p:cNvSpPr>
          <p:nvPr/>
        </p:nvSpPr>
        <p:spPr bwMode="auto">
          <a:xfrm>
            <a:off x="6858000" y="2606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Oval 15"/>
          <p:cNvSpPr>
            <a:spLocks noChangeArrowheads="1"/>
          </p:cNvSpPr>
          <p:nvPr/>
        </p:nvSpPr>
        <p:spPr bwMode="auto">
          <a:xfrm>
            <a:off x="6934200" y="29876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Oval 16"/>
          <p:cNvSpPr>
            <a:spLocks noChangeArrowheads="1"/>
          </p:cNvSpPr>
          <p:nvPr/>
        </p:nvSpPr>
        <p:spPr bwMode="auto">
          <a:xfrm>
            <a:off x="7239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Oval 17"/>
          <p:cNvSpPr>
            <a:spLocks noChangeArrowheads="1"/>
          </p:cNvSpPr>
          <p:nvPr/>
        </p:nvSpPr>
        <p:spPr bwMode="auto">
          <a:xfrm>
            <a:off x="7620000" y="2835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Oval 18"/>
          <p:cNvSpPr>
            <a:spLocks noChangeArrowheads="1"/>
          </p:cNvSpPr>
          <p:nvPr/>
        </p:nvSpPr>
        <p:spPr bwMode="auto">
          <a:xfrm>
            <a:off x="77724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Oval 19"/>
          <p:cNvSpPr>
            <a:spLocks noChangeArrowheads="1"/>
          </p:cNvSpPr>
          <p:nvPr/>
        </p:nvSpPr>
        <p:spPr bwMode="auto">
          <a:xfrm>
            <a:off x="7239000" y="32162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Oval 20"/>
          <p:cNvSpPr>
            <a:spLocks noChangeArrowheads="1"/>
          </p:cNvSpPr>
          <p:nvPr/>
        </p:nvSpPr>
        <p:spPr bwMode="auto">
          <a:xfrm>
            <a:off x="7010400" y="34448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Oval 21"/>
          <p:cNvSpPr>
            <a:spLocks noChangeArrowheads="1"/>
          </p:cNvSpPr>
          <p:nvPr/>
        </p:nvSpPr>
        <p:spPr bwMode="auto">
          <a:xfrm>
            <a:off x="7467600" y="35210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Oval 22"/>
          <p:cNvSpPr>
            <a:spLocks noChangeArrowheads="1"/>
          </p:cNvSpPr>
          <p:nvPr/>
        </p:nvSpPr>
        <p:spPr bwMode="auto">
          <a:xfrm>
            <a:off x="6553200" y="2149475"/>
            <a:ext cx="152400" cy="1524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AutoShape 23"/>
          <p:cNvSpPr>
            <a:spLocks noChangeArrowheads="1"/>
          </p:cNvSpPr>
          <p:nvPr/>
        </p:nvSpPr>
        <p:spPr bwMode="auto">
          <a:xfrm>
            <a:off x="914400" y="1692275"/>
            <a:ext cx="2590800" cy="1981200"/>
          </a:xfrm>
          <a:prstGeom prst="cloudCallout">
            <a:avLst>
              <a:gd name="adj1" fmla="val 26532"/>
              <a:gd name="adj2" fmla="val -42306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latin typeface="Arial" charset="0"/>
              </a:rPr>
              <a:t>rest of</a:t>
            </a:r>
            <a:br>
              <a:rPr lang="en-US" b="1">
                <a:latin typeface="Arial" charset="0"/>
              </a:rPr>
            </a:br>
            <a:r>
              <a:rPr lang="en-US" b="1">
                <a:latin typeface="Arial" charset="0"/>
              </a:rPr>
              <a:t>program</a:t>
            </a:r>
            <a:endParaRPr lang="en-US">
              <a:latin typeface="Arial" charset="0"/>
            </a:endParaRPr>
          </a:p>
        </p:txBody>
      </p:sp>
      <p:cxnSp>
        <p:nvCxnSpPr>
          <p:cNvPr id="51225" name="AutoShape 25"/>
          <p:cNvCxnSpPr>
            <a:cxnSpLocks noChangeShapeType="1"/>
            <a:stCxn id="51223" idx="2"/>
            <a:endCxn id="51209" idx="2"/>
          </p:cNvCxnSpPr>
          <p:nvPr/>
        </p:nvCxnSpPr>
        <p:spPr bwMode="auto">
          <a:xfrm>
            <a:off x="3503613" y="2682875"/>
            <a:ext cx="2592387" cy="152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6" name="AutoShape 26"/>
          <p:cNvCxnSpPr>
            <a:cxnSpLocks noChangeShapeType="1"/>
            <a:endCxn id="51213" idx="2"/>
          </p:cNvCxnSpPr>
          <p:nvPr/>
        </p:nvCxnSpPr>
        <p:spPr bwMode="auto">
          <a:xfrm>
            <a:off x="3505200" y="2682875"/>
            <a:ext cx="2895600" cy="838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cxnSp>
        <p:nvCxnSpPr>
          <p:cNvPr id="51227" name="AutoShape 27"/>
          <p:cNvCxnSpPr>
            <a:cxnSpLocks noChangeShapeType="1"/>
            <a:stCxn id="51223" idx="2"/>
            <a:endCxn id="51222" idx="2"/>
          </p:cNvCxnSpPr>
          <p:nvPr/>
        </p:nvCxnSpPr>
        <p:spPr bwMode="auto">
          <a:xfrm flipV="1">
            <a:off x="3503613" y="2225675"/>
            <a:ext cx="3049587" cy="4572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</p:spPr>
      </p:cxnSp>
      <p:sp>
        <p:nvSpPr>
          <p:cNvPr id="51229" name="Text Box 29"/>
          <p:cNvSpPr txBox="1">
            <a:spLocks noChangeArrowheads="1"/>
          </p:cNvSpPr>
          <p:nvPr/>
        </p:nvSpPr>
        <p:spPr bwMode="auto">
          <a:xfrm>
            <a:off x="4051300" y="3673475"/>
            <a:ext cx="1827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rgbClr val="00906A"/>
                </a:solidFill>
                <a:latin typeface="Arial" charset="0"/>
              </a:rPr>
              <a:t>abstraction</a:t>
            </a:r>
            <a:br>
              <a:rPr lang="en-US" b="1">
                <a:solidFill>
                  <a:srgbClr val="00906A"/>
                </a:solidFill>
                <a:latin typeface="Arial" charset="0"/>
              </a:rPr>
            </a:br>
            <a:r>
              <a:rPr lang="en-US" b="1">
                <a:solidFill>
                  <a:srgbClr val="00906A"/>
                </a:solidFill>
                <a:latin typeface="Arial" charset="0"/>
              </a:rPr>
              <a:t>barrier</a:t>
            </a:r>
          </a:p>
        </p:txBody>
      </p:sp>
      <p:sp>
        <p:nvSpPr>
          <p:cNvPr id="51232" name="Rectangle 3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Abstract data type = objects + operations</a:t>
            </a:r>
          </a:p>
        </p:txBody>
      </p:sp>
      <p:sp>
        <p:nvSpPr>
          <p:cNvPr id="51233" name="Rectangle 33"/>
          <p:cNvSpPr>
            <a:spLocks noGrp="1" noChangeArrowheads="1"/>
          </p:cNvSpPr>
          <p:nvPr>
            <p:ph idx="1"/>
          </p:nvPr>
        </p:nvSpPr>
        <p:spPr>
          <a:xfrm>
            <a:off x="685800" y="4648201"/>
            <a:ext cx="7772400" cy="1600199"/>
          </a:xfrm>
        </p:spPr>
        <p:txBody>
          <a:bodyPr>
            <a:normAutofit/>
          </a:bodyPr>
          <a:lstStyle/>
          <a:p>
            <a:r>
              <a:rPr lang="en-US" sz="2000" dirty="0"/>
              <a:t>Implementation is hidden</a:t>
            </a:r>
          </a:p>
          <a:p>
            <a:pPr>
              <a:buNone/>
            </a:pPr>
            <a:endParaRPr lang="en-US" sz="1000" dirty="0"/>
          </a:p>
          <a:p>
            <a:r>
              <a:rPr lang="en-US" sz="2000" dirty="0"/>
              <a:t>The only operations on objects of the type are those provided by the abstraction</a:t>
            </a:r>
          </a:p>
        </p:txBody>
      </p:sp>
      <p:sp>
        <p:nvSpPr>
          <p:cNvPr id="51234" name="Text Box 34"/>
          <p:cNvSpPr txBox="1">
            <a:spLocks noChangeArrowheads="1"/>
          </p:cNvSpPr>
          <p:nvPr/>
        </p:nvSpPr>
        <p:spPr bwMode="auto">
          <a:xfrm>
            <a:off x="1676400" y="3825875"/>
            <a:ext cx="114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clients</a:t>
            </a:r>
          </a:p>
        </p:txBody>
      </p:sp>
      <p:sp>
        <p:nvSpPr>
          <p:cNvPr id="51235" name="Text Box 35"/>
          <p:cNvSpPr txBox="1">
            <a:spLocks noChangeArrowheads="1"/>
          </p:cNvSpPr>
          <p:nvPr/>
        </p:nvSpPr>
        <p:spPr bwMode="auto">
          <a:xfrm>
            <a:off x="6019800" y="3902075"/>
            <a:ext cx="2435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Arial" charset="0"/>
              </a:rPr>
              <a:t>implementation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1204" name="Text Box 4"/>
          <p:cNvSpPr txBox="1">
            <a:spLocks noChangeArrowheads="1"/>
          </p:cNvSpPr>
          <p:nvPr/>
        </p:nvSpPr>
        <p:spPr bwMode="auto">
          <a:xfrm>
            <a:off x="4343400" y="1463675"/>
            <a:ext cx="1308100" cy="22352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Arial" charset="0"/>
              </a:rPr>
              <a:t>Point</a:t>
            </a:r>
          </a:p>
          <a:p>
            <a:r>
              <a:rPr lang="en-US" sz="2000" b="1" dirty="0">
                <a:latin typeface="Arial" charset="0"/>
              </a:rPr>
              <a:t>x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y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r</a:t>
            </a:r>
          </a:p>
          <a:p>
            <a:r>
              <a:rPr lang="en-US" sz="2000" b="1" dirty="0">
                <a:latin typeface="Arial" charset="0"/>
              </a:rPr>
              <a:t>theta</a:t>
            </a:r>
            <a:br>
              <a:rPr lang="en-US" sz="2000" b="1" dirty="0">
                <a:latin typeface="Arial" charset="0"/>
              </a:rPr>
            </a:br>
            <a:r>
              <a:rPr lang="en-US" sz="2000" b="1" dirty="0">
                <a:latin typeface="Arial" charset="0"/>
              </a:rPr>
              <a:t>translate</a:t>
            </a:r>
          </a:p>
          <a:p>
            <a:r>
              <a:rPr lang="en-US" sz="2000" b="1" dirty="0" err="1">
                <a:latin typeface="Arial" charset="0"/>
              </a:rPr>
              <a:t>scale_rot</a:t>
            </a:r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086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Specifying a data abstraction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495800"/>
          </a:xfrm>
        </p:spPr>
        <p:txBody>
          <a:bodyPr>
            <a:noAutofit/>
          </a:bodyPr>
          <a:lstStyle/>
          <a:p>
            <a:r>
              <a:rPr lang="en-US" sz="2000" dirty="0"/>
              <a:t>An </a:t>
            </a:r>
            <a:r>
              <a:rPr lang="en-US" sz="2000" i="1" dirty="0">
                <a:solidFill>
                  <a:schemeClr val="accent6"/>
                </a:solidFill>
              </a:rPr>
              <a:t>abstract state</a:t>
            </a:r>
          </a:p>
          <a:p>
            <a:pPr lvl="1"/>
            <a:r>
              <a:rPr lang="en-US" sz="2000" dirty="0"/>
              <a:t>Not the (concrete) representation in terms of fields, objects, …</a:t>
            </a:r>
          </a:p>
          <a:p>
            <a:pPr lvl="2"/>
            <a:r>
              <a:rPr lang="en-US" sz="2000" dirty="0"/>
              <a:t>Although some of the concrete state might coincide (implement directly) parts of the abstract state</a:t>
            </a:r>
          </a:p>
          <a:p>
            <a:pPr lvl="1"/>
            <a:r>
              <a:rPr lang="en-US" sz="2000" dirty="0"/>
              <a:t>“Does not exist” but used to specify the operations</a:t>
            </a:r>
          </a:p>
          <a:p>
            <a:pPr lvl="1"/>
            <a:endParaRPr lang="en-US" sz="2000" dirty="0"/>
          </a:p>
          <a:p>
            <a:r>
              <a:rPr lang="en-US" sz="2000" dirty="0"/>
              <a:t>A </a:t>
            </a:r>
            <a:r>
              <a:rPr lang="en-US" sz="2000" i="1" dirty="0"/>
              <a:t>collection</a:t>
            </a:r>
            <a:r>
              <a:rPr lang="en-US" sz="2000" dirty="0"/>
              <a:t> of </a:t>
            </a:r>
            <a:r>
              <a:rPr lang="en-US" sz="2000" i="1" dirty="0">
                <a:solidFill>
                  <a:schemeClr val="accent6"/>
                </a:solidFill>
              </a:rPr>
              <a:t>operations</a:t>
            </a:r>
            <a:r>
              <a:rPr lang="en-US" sz="2000" dirty="0"/>
              <a:t> (procedural abstractions)</a:t>
            </a:r>
          </a:p>
          <a:p>
            <a:pPr lvl="1"/>
            <a:r>
              <a:rPr lang="en-US" sz="2000" i="1" dirty="0"/>
              <a:t>Not</a:t>
            </a:r>
            <a:r>
              <a:rPr lang="en-US" sz="2000" dirty="0"/>
              <a:t> a collection of procedure implementations</a:t>
            </a:r>
          </a:p>
          <a:p>
            <a:pPr lvl="1"/>
            <a:r>
              <a:rPr lang="en-US" sz="2000" dirty="0"/>
              <a:t>Specified in terms of abstract state</a:t>
            </a:r>
          </a:p>
          <a:p>
            <a:pPr lvl="1"/>
            <a:r>
              <a:rPr lang="en-US" sz="2000" dirty="0"/>
              <a:t>No other way to interact with the data abstraction</a:t>
            </a:r>
          </a:p>
          <a:p>
            <a:pPr lvl="1"/>
            <a:r>
              <a:rPr lang="en-US" sz="2000" dirty="0"/>
              <a:t>Four types of operations: creators, observers, producers, mutators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6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an ADT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4724400" y="1752600"/>
            <a:ext cx="4191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>
                <a:latin typeface="+mj-lt"/>
              </a:rPr>
              <a:t>Mutable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18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1.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2. abstract state (fields)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3.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4. 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5. producers 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</a:rPr>
              <a:t>(rare)</a:t>
            </a:r>
            <a:endParaRPr lang="en-US" sz="2000" b="1" dirty="0">
              <a:solidFill>
                <a:srgbClr val="C0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br>
              <a:rPr lang="en-US" sz="2000" dirty="0"/>
            </a:br>
            <a:endParaRPr lang="en-US" sz="20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81000" y="1828800"/>
            <a:ext cx="4191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dirty="0">
                <a:latin typeface="+mj-lt"/>
              </a:rPr>
              <a:t>Immutable</a:t>
            </a:r>
            <a:br>
              <a:rPr lang="en-US" sz="2000" dirty="0">
                <a:latin typeface="+mj-lt"/>
              </a:rPr>
            </a:br>
            <a:endParaRPr lang="en-US" sz="2000" dirty="0">
              <a:latin typeface="+mj-lt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1. overview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2. abstract state (fields)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3. creators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4. observers</a:t>
            </a: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5. producers</a:t>
            </a:r>
            <a:endParaRPr lang="en-US" sz="2000" b="1" dirty="0">
              <a:solidFill>
                <a:srgbClr val="FF0000"/>
              </a:solidFill>
              <a:cs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r>
              <a:rPr lang="en-US" sz="2000" b="1" dirty="0">
                <a:latin typeface="Courier New" pitchFamily="49" charset="0"/>
              </a:rPr>
              <a:t>6. </a:t>
            </a:r>
            <a:r>
              <a:rPr lang="en-US" sz="2000" b="1" dirty="0" err="1">
                <a:latin typeface="Courier New" pitchFamily="49" charset="0"/>
              </a:rPr>
              <a:t>mutators</a:t>
            </a:r>
            <a:endParaRPr lang="en-US" sz="2000" b="1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>
              <a:latin typeface="Courier New" pitchFamily="49" charset="0"/>
            </a:endParaRPr>
          </a:p>
          <a:p>
            <a:pPr marL="342900" indent="-342900">
              <a:lnSpc>
                <a:spcPct val="80000"/>
              </a:lnSpc>
              <a:spcBef>
                <a:spcPct val="30000"/>
              </a:spcBef>
            </a:pPr>
            <a:endParaRPr lang="en-US" sz="2000" dirty="0"/>
          </a:p>
        </p:txBody>
      </p:sp>
      <p:cxnSp>
        <p:nvCxnSpPr>
          <p:cNvPr id="3" name="Straight Connector 2"/>
          <p:cNvCxnSpPr/>
          <p:nvPr/>
        </p:nvCxnSpPr>
        <p:spPr>
          <a:xfrm>
            <a:off x="609600" y="4267200"/>
            <a:ext cx="1828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5800" y="4419600"/>
            <a:ext cx="7772400" cy="2133600"/>
          </a:xfrm>
        </p:spPr>
        <p:txBody>
          <a:bodyPr/>
          <a:lstStyle/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Creators: return new ADT values (e.g., Java constructors)</a:t>
            </a:r>
          </a:p>
          <a:p>
            <a:r>
              <a:rPr lang="en-US" sz="2000" dirty="0"/>
              <a:t>Producers: ADT operations that return new ADT values</a:t>
            </a:r>
          </a:p>
          <a:p>
            <a:r>
              <a:rPr lang="en-US" sz="2000" dirty="0" err="1"/>
              <a:t>Mutators</a:t>
            </a:r>
            <a:r>
              <a:rPr lang="en-US" sz="2000" dirty="0"/>
              <a:t>: Modify a value of an ADT</a:t>
            </a:r>
          </a:p>
          <a:p>
            <a:r>
              <a:rPr lang="en-US" sz="2000" dirty="0"/>
              <a:t>Observers: Return information about an ADT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4112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Implementing an ADT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implement a data abstraction (e.g., with a Java class):</a:t>
            </a:r>
          </a:p>
          <a:p>
            <a:pPr lvl="1"/>
            <a:r>
              <a:rPr lang="en-US" sz="2000" dirty="0"/>
              <a:t>See next two lectures</a:t>
            </a:r>
          </a:p>
          <a:p>
            <a:pPr lvl="1"/>
            <a:r>
              <a:rPr lang="en-US" sz="2000" dirty="0"/>
              <a:t>This lecture is just about specifying an ADT</a:t>
            </a:r>
          </a:p>
          <a:p>
            <a:pPr lvl="1"/>
            <a:r>
              <a:rPr lang="en-US" sz="2000" i="1" dirty="0">
                <a:solidFill>
                  <a:schemeClr val="accent2"/>
                </a:solidFill>
              </a:rPr>
              <a:t>Nothing</a:t>
            </a:r>
            <a:r>
              <a:rPr lang="en-US" sz="2000" dirty="0"/>
              <a:t> about the concrete representation appears in the specification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626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Poly, an immutable </a:t>
            </a:r>
            <a:r>
              <a:rPr lang="en-US" sz="3200" dirty="0" err="1"/>
              <a:t>datatype</a:t>
            </a:r>
            <a:r>
              <a:rPr lang="en-US" sz="3200" dirty="0"/>
              <a:t>: overview</a:t>
            </a:r>
          </a:p>
        </p:txBody>
      </p:sp>
      <p:sp>
        <p:nvSpPr>
          <p:cNvPr id="53253" name="Rectangle 5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77724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A Poly is an immutable polynomial with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integer coefficients.  A typical Poly is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  		c</a:t>
            </a:r>
            <a:r>
              <a:rPr lang="en-US" sz="2000" b="1" baseline="-25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c</a:t>
            </a:r>
            <a:r>
              <a:rPr lang="en-US" sz="2000" b="1" baseline="-25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 + c</a:t>
            </a:r>
            <a:r>
              <a:rPr lang="en-US" sz="2000" b="1" baseline="-25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baseline="30000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+ ...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**/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2000" dirty="0"/>
              <a:t>Overview:</a:t>
            </a:r>
          </a:p>
          <a:p>
            <a:pPr lvl="1"/>
            <a:r>
              <a:rPr lang="en-US" sz="2000" dirty="0"/>
              <a:t>Always state whether mutable or immutable</a:t>
            </a:r>
          </a:p>
          <a:p>
            <a:pPr lvl="1"/>
            <a:r>
              <a:rPr lang="en-US" sz="2000" dirty="0"/>
              <a:t>Define an abstract model for use in operation specifications</a:t>
            </a:r>
          </a:p>
          <a:p>
            <a:pPr lvl="2"/>
            <a:r>
              <a:rPr lang="en-US" sz="2000" dirty="0"/>
              <a:t>Difficult and vital!</a:t>
            </a:r>
          </a:p>
          <a:p>
            <a:pPr lvl="2"/>
            <a:r>
              <a:rPr lang="en-US" sz="2000" dirty="0"/>
              <a:t>Appeal to math if appropriate</a:t>
            </a:r>
          </a:p>
          <a:p>
            <a:pPr lvl="2"/>
            <a:r>
              <a:rPr lang="en-US" sz="2000" dirty="0"/>
              <a:t>Give an example (reuse it in operation definitions)</a:t>
            </a:r>
          </a:p>
          <a:p>
            <a:pPr lvl="1"/>
            <a:r>
              <a:rPr lang="en-US" sz="2000" dirty="0"/>
              <a:t>State in specifications is </a:t>
            </a:r>
            <a:r>
              <a:rPr lang="en-US" sz="2000" i="1" dirty="0">
                <a:solidFill>
                  <a:srgbClr val="0000FF"/>
                </a:solidFill>
              </a:rPr>
              <a:t>abstract</a:t>
            </a:r>
            <a:r>
              <a:rPr lang="en-US" sz="2000" dirty="0"/>
              <a:t>, not concrete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543044" y="2474356"/>
            <a:ext cx="6219956" cy="1072754"/>
            <a:chOff x="2057400" y="2286000"/>
            <a:chExt cx="6219956" cy="1072754"/>
          </a:xfrm>
        </p:grpSpPr>
        <p:sp>
          <p:nvSpPr>
            <p:cNvPr id="6" name="Oval 5"/>
            <p:cNvSpPr/>
            <p:nvPr/>
          </p:nvSpPr>
          <p:spPr>
            <a:xfrm>
              <a:off x="20574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27432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657600" y="2286000"/>
              <a:ext cx="381000" cy="304800"/>
            </a:xfrm>
            <a:prstGeom prst="ellipse">
              <a:avLst/>
            </a:prstGeom>
            <a:noFill/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accent2"/>
                </a:solidFill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 flipV="1">
              <a:off x="3886200" y="2590800"/>
              <a:ext cx="609600" cy="4572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flipH="1" flipV="1">
              <a:off x="3048000" y="2590800"/>
              <a:ext cx="1447800" cy="5334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 flipV="1">
              <a:off x="2362200" y="2590800"/>
              <a:ext cx="2133600" cy="609600"/>
            </a:xfrm>
            <a:prstGeom prst="straightConnector1">
              <a:avLst/>
            </a:prstGeom>
            <a:ln>
              <a:solidFill>
                <a:schemeClr val="accent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521200" y="2958644"/>
              <a:ext cx="37561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accent2"/>
                  </a:solidFill>
                </a:rPr>
                <a:t>Abstract state (specification fields)</a:t>
              </a: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6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Poly:  creators</a:t>
            </a:r>
            <a:endParaRPr lang="en-US" dirty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4876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effects: makes a new Poly = 0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endParaRPr lang="en-US" sz="12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Poly =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cx</a:t>
            </a:r>
            <a:r>
              <a:rPr lang="en-US" sz="2000" b="1" baseline="30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sz="2000" b="1" baseline="30000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n &lt; 0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US" sz="1400" dirty="0"/>
          </a:p>
          <a:p>
            <a:pPr marL="0" indent="0">
              <a:buNone/>
            </a:pPr>
            <a:r>
              <a:rPr lang="en-US" sz="2000" dirty="0"/>
              <a:t>Creators</a:t>
            </a:r>
          </a:p>
          <a:p>
            <a:pPr lvl="1"/>
            <a:r>
              <a:rPr lang="en-US" sz="2000" dirty="0"/>
              <a:t>New object, not part of pre-state: in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effects</a:t>
            </a:r>
            <a:r>
              <a:rPr lang="en-US" sz="2000" dirty="0"/>
              <a:t>, not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modifies</a:t>
            </a:r>
          </a:p>
          <a:p>
            <a:pPr lvl="1"/>
            <a:r>
              <a:rPr lang="en-US" sz="2000" dirty="0"/>
              <a:t>Overloading: distinguish procedures of same name by parameters (Example: two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Poly</a:t>
            </a:r>
            <a:r>
              <a:rPr lang="en-US" sz="2000" dirty="0"/>
              <a:t> constructors)</a:t>
            </a:r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2000" dirty="0">
                <a:solidFill>
                  <a:srgbClr val="009900"/>
                </a:solidFill>
              </a:rPr>
              <a:t>Footnote: slides omit full </a:t>
            </a:r>
            <a:r>
              <a:rPr lang="en-US" sz="2000" dirty="0" err="1">
                <a:solidFill>
                  <a:srgbClr val="009900"/>
                </a:solidFill>
              </a:rPr>
              <a:t>JavaDoc</a:t>
            </a:r>
            <a:r>
              <a:rPr lang="en-US" sz="2000" dirty="0">
                <a:solidFill>
                  <a:srgbClr val="009900"/>
                </a:solidFill>
              </a:rPr>
              <a:t> comments to save space; style might not be perfect either – focus on main ideas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21517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Poly:  observers</a:t>
            </a:r>
            <a:endParaRPr lang="en-US" dirty="0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degree of </a:t>
            </a: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i.e., the largest exponent with a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non-zero coefficient.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Returns 0 if </a:t>
            </a: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0.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degree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coefficient of the term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of </a:t>
            </a:r>
            <a:r>
              <a:rPr lang="en-US" sz="2000" b="1" i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whose exponent is d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NegExponent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if d &lt; 0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coeff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d)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8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6DC0D-20F9-AB48-8C88-040F24D26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1CC6D-4945-C645-9430-21CBC7E08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HW3 due Thursday, 11 pm</a:t>
            </a:r>
          </a:p>
          <a:p>
            <a:pPr lvl="1"/>
            <a:r>
              <a:rPr lang="en-US" dirty="0"/>
              <a:t>Be sure to check your work by cloning repo on </a:t>
            </a:r>
            <a:r>
              <a:rPr lang="en-US" dirty="0" err="1"/>
              <a:t>attu</a:t>
            </a:r>
            <a:r>
              <a:rPr lang="en-US" dirty="0"/>
              <a:t>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clone</a:t>
            </a:r>
            <a:r>
              <a:rPr lang="en-US" dirty="0"/>
              <a:t>), then 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cd cse331-20wi-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yournetid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git 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checkout hw3-final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gradlew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&lt;tasks to verify your work&gt;</a:t>
            </a:r>
          </a:p>
          <a:p>
            <a:pPr lvl="1"/>
            <a:r>
              <a:rPr lang="en-US" dirty="0"/>
              <a:t>When done:</a:t>
            </a:r>
          </a:p>
          <a:p>
            <a:pPr marL="914400" lvl="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cd ..; rm -rf cse331-20wi-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yournetid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If you find bugs, you </a:t>
            </a:r>
            <a:r>
              <a:rPr lang="en-US" b="1" i="1" dirty="0">
                <a:solidFill>
                  <a:srgbClr val="FF0000"/>
                </a:solidFill>
              </a:rPr>
              <a:t>must</a:t>
            </a:r>
            <a:r>
              <a:rPr lang="en-US" dirty="0"/>
              <a:t> fix them in your original repo, </a:t>
            </a:r>
            <a:r>
              <a:rPr lang="en-US" b="1" i="1" dirty="0">
                <a:solidFill>
                  <a:srgbClr val="FF0000"/>
                </a:solidFill>
              </a:rPr>
              <a:t>not</a:t>
            </a:r>
            <a:r>
              <a:rPr lang="en-US" dirty="0"/>
              <a:t> the </a:t>
            </a:r>
            <a:r>
              <a:rPr lang="en-US" dirty="0" err="1"/>
              <a:t>attu</a:t>
            </a:r>
            <a:r>
              <a:rPr lang="en-US" dirty="0"/>
              <a:t> clone.  Check again on </a:t>
            </a:r>
            <a:r>
              <a:rPr lang="en-US" dirty="0" err="1"/>
              <a:t>attu</a:t>
            </a:r>
            <a:r>
              <a:rPr lang="en-US" dirty="0"/>
              <a:t> after pushing fixes and removing/replacing hw3-final tag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4E1AF-3089-364D-A9D2-FD7F9076C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C1512-2901-8A4F-A248-428CE9D39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132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Notes on observers</a:t>
            </a:r>
            <a:endParaRPr lang="en-US" dirty="0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Observers </a:t>
            </a:r>
          </a:p>
          <a:p>
            <a:pPr lvl="1"/>
            <a:r>
              <a:rPr lang="en-US" sz="2000" dirty="0"/>
              <a:t>Used to obtain information about objects of the type</a:t>
            </a:r>
          </a:p>
          <a:p>
            <a:pPr lvl="1"/>
            <a:r>
              <a:rPr lang="en-US" sz="2000" dirty="0"/>
              <a:t>Return values of other types</a:t>
            </a:r>
          </a:p>
          <a:p>
            <a:pPr lvl="1"/>
            <a:r>
              <a:rPr lang="en-US" sz="2000" dirty="0"/>
              <a:t>Never modify the abstract value</a:t>
            </a:r>
          </a:p>
          <a:p>
            <a:pPr lvl="1"/>
            <a:r>
              <a:rPr lang="en-US" sz="2000" dirty="0"/>
              <a:t>Specification uses the abstraction from the overview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/>
              <a:t>The particular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Poly</a:t>
            </a:r>
            <a:r>
              <a:rPr lang="en-US" sz="2000" dirty="0"/>
              <a:t> object being accessed</a:t>
            </a:r>
          </a:p>
          <a:p>
            <a:pPr lvl="1"/>
            <a:r>
              <a:rPr lang="en-US" sz="2000" i="1" dirty="0"/>
              <a:t>Target</a:t>
            </a:r>
            <a:r>
              <a:rPr lang="en-US" sz="2000" dirty="0"/>
              <a:t> of the invocation</a:t>
            </a:r>
          </a:p>
          <a:p>
            <a:pPr lvl="1"/>
            <a:r>
              <a:rPr lang="en-US" sz="2000" dirty="0"/>
              <a:t>Also known as the </a:t>
            </a:r>
            <a:r>
              <a:rPr lang="en-US" sz="2000" i="1" dirty="0"/>
              <a:t>receiver</a:t>
            </a:r>
            <a:br>
              <a:rPr lang="en-US" sz="2000" dirty="0"/>
            </a:br>
            <a:endParaRPr lang="en-US" sz="2000" dirty="0"/>
          </a:p>
          <a:p>
            <a:pPr marL="40005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Poly x = new Poly(4, 3);</a:t>
            </a:r>
          </a:p>
          <a:p>
            <a:pPr marL="40005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c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x.coeff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(3);</a:t>
            </a:r>
          </a:p>
          <a:p>
            <a:pPr marL="400050" lvl="1" indent="0"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(c);   // prints 4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7455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Poly:  producers</a:t>
            </a:r>
            <a:endParaRPr lang="en-US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429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this + q (as a Poly)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Poly equal to this * q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mul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(Poly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q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-this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Poly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negate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2805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producers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49580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Operations on a type that create other objects of the type</a:t>
            </a:r>
          </a:p>
          <a:p>
            <a:endParaRPr lang="en-US" sz="2000" dirty="0"/>
          </a:p>
          <a:p>
            <a:r>
              <a:rPr lang="en-US" sz="2000" dirty="0"/>
              <a:t>Common in immutable types like </a:t>
            </a:r>
            <a:r>
              <a:rPr lang="en-US" sz="2000" b="1" dirty="0" err="1">
                <a:latin typeface="Courier New"/>
                <a:cs typeface="Courier New"/>
              </a:rPr>
              <a:t>java.lang.String</a:t>
            </a:r>
            <a:endParaRPr lang="en-US" sz="2000" b="1" dirty="0">
              <a:latin typeface="Courier New"/>
              <a:cs typeface="Courier New"/>
            </a:endParaRPr>
          </a:p>
          <a:p>
            <a:pPr lvl="1"/>
            <a:r>
              <a:rPr lang="en-US" sz="2000" dirty="0"/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String substring(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offset,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sz="2000" dirty="0"/>
              <a:t> </a:t>
            </a:r>
          </a:p>
          <a:p>
            <a:endParaRPr lang="en-US" sz="2000" dirty="0"/>
          </a:p>
          <a:p>
            <a:r>
              <a:rPr lang="en-US" sz="2000" dirty="0"/>
              <a:t>No side effects</a:t>
            </a:r>
          </a:p>
          <a:p>
            <a:pPr lvl="1"/>
            <a:r>
              <a:rPr lang="en-US" sz="2000" dirty="0"/>
              <a:t>Cannot change the abstract value of existing objects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2817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0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/>
              <a:t>IntSet</a:t>
            </a:r>
            <a:r>
              <a:rPr lang="en-US" dirty="0"/>
              <a:t>, a mutable </a:t>
            </a:r>
            <a:r>
              <a:rPr lang="en-US" dirty="0" err="1"/>
              <a:t>datatype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overview and creator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276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Overview: An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a mutable,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unbounded set of integers.  A typical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is { x1, ...,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xn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}.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makes a new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{}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IntSet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sz="2000" dirty="0"/>
              <a:t> 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641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IntSet:  observers</a:t>
            </a:r>
            <a:endParaRPr lang="en-US" dirty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8100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true if and only if x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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this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contains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the cardinality of this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some element of this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throws: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EmptyException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when size()==0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choose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579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IntSet:  mutators </a:t>
            </a:r>
            <a:endParaRPr lang="en-US" dirty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8001000" cy="3124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Symbol" pitchFamily="18" charset="2"/>
              </a:rPr>
              <a:t>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{x}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add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modifies: this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effects: 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post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b="1" baseline="-25000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pre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- {x}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remove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110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mutators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Operations that modify an element of the type</a:t>
            </a:r>
          </a:p>
          <a:p>
            <a:endParaRPr lang="en-US" sz="2000" dirty="0"/>
          </a:p>
          <a:p>
            <a:r>
              <a:rPr lang="en-US" sz="2000" dirty="0"/>
              <a:t>Rarely modify anything (available to clients) other than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this</a:t>
            </a:r>
          </a:p>
          <a:p>
            <a:pPr lvl="1"/>
            <a:r>
              <a:rPr lang="en-US" sz="2000" dirty="0"/>
              <a:t>List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sz="2000" dirty="0"/>
              <a:t> in modifies clause (if appropriate)</a:t>
            </a:r>
          </a:p>
          <a:p>
            <a:endParaRPr lang="en-US" sz="2000" dirty="0"/>
          </a:p>
          <a:p>
            <a:r>
              <a:rPr lang="en-US" sz="2000" dirty="0"/>
              <a:t>Typically have no return value</a:t>
            </a:r>
          </a:p>
          <a:p>
            <a:pPr lvl="1"/>
            <a:r>
              <a:rPr lang="en-US" sz="2000" dirty="0"/>
              <a:t>“Do one thing and do it well”</a:t>
            </a:r>
          </a:p>
          <a:p>
            <a:pPr lvl="1"/>
            <a:r>
              <a:rPr lang="en-US" sz="2000" dirty="0"/>
              <a:t>(Sometimes return “old” value that was replaced)</a:t>
            </a:r>
          </a:p>
          <a:p>
            <a:endParaRPr lang="en-US" sz="2000" dirty="0"/>
          </a:p>
          <a:p>
            <a:r>
              <a:rPr lang="en-US" sz="2000" dirty="0"/>
              <a:t>Mutable ADTs may have producers too, but that is less common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904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000" dirty="0"/>
              <a:t>This lecture: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What is an Abstract Data Type (ADT)?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How to specify an ADT?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Immutable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Mutable</a:t>
            </a:r>
          </a:p>
          <a:p>
            <a:pPr marL="514350" indent="-457200">
              <a:buFont typeface="+mj-lt"/>
              <a:buAutoNum type="arabicPeriod"/>
            </a:pPr>
            <a:r>
              <a:rPr lang="en-US" sz="2000" dirty="0"/>
              <a:t>Design methodology for ADTs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Very related next lectures:</a:t>
            </a:r>
          </a:p>
          <a:p>
            <a:r>
              <a:rPr lang="en-US" sz="2000" dirty="0"/>
              <a:t>Representation invariants</a:t>
            </a:r>
          </a:p>
          <a:p>
            <a:r>
              <a:rPr lang="en-US" sz="2000" dirty="0"/>
              <a:t>Abstraction functions</a:t>
            </a:r>
          </a:p>
          <a:p>
            <a:pPr marL="0" indent="0">
              <a:buNone/>
            </a:pPr>
            <a:r>
              <a:rPr lang="en-US" sz="2000" dirty="0"/>
              <a:t>Two distinct, complementary ideas for reasoning about ADT implementations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360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Procedural and data abstractions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</a:rPr>
              <a:t>Procedural</a:t>
            </a:r>
            <a:r>
              <a:rPr lang="en-US" sz="2000" dirty="0">
                <a:solidFill>
                  <a:schemeClr val="accent6"/>
                </a:solidFill>
              </a:rPr>
              <a:t> abstraction:</a:t>
            </a:r>
          </a:p>
          <a:p>
            <a:pPr lvl="1"/>
            <a:r>
              <a:rPr lang="en-US" sz="2000" dirty="0"/>
              <a:t>Abstract from details of </a:t>
            </a:r>
            <a:r>
              <a:rPr lang="en-US" sz="2000" i="1" dirty="0"/>
              <a:t>procedures</a:t>
            </a:r>
            <a:r>
              <a:rPr lang="en-US" sz="2000" dirty="0"/>
              <a:t> (e.g., methods)</a:t>
            </a:r>
          </a:p>
          <a:p>
            <a:pPr lvl="1"/>
            <a:r>
              <a:rPr lang="en-US" sz="2000" dirty="0"/>
              <a:t>A specification mechanism</a:t>
            </a:r>
          </a:p>
          <a:p>
            <a:pPr lvl="1"/>
            <a:r>
              <a:rPr lang="en-US" sz="2000" dirty="0"/>
              <a:t>Satisfy the specification with an implementation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>
                <a:solidFill>
                  <a:schemeClr val="accent6"/>
                </a:solidFill>
              </a:rPr>
              <a:t>Data</a:t>
            </a:r>
            <a:r>
              <a:rPr lang="en-US" sz="2000" dirty="0">
                <a:solidFill>
                  <a:schemeClr val="accent6"/>
                </a:solidFill>
              </a:rPr>
              <a:t> abstraction:</a:t>
            </a:r>
          </a:p>
          <a:p>
            <a:pPr lvl="1"/>
            <a:r>
              <a:rPr lang="en-US" sz="2000" dirty="0"/>
              <a:t>Abstract from details of </a:t>
            </a:r>
            <a:r>
              <a:rPr lang="en-US" sz="2000" i="1" dirty="0"/>
              <a:t>data representation </a:t>
            </a:r>
          </a:p>
          <a:p>
            <a:pPr lvl="1"/>
            <a:r>
              <a:rPr lang="en-US" sz="2000" dirty="0"/>
              <a:t>Also a specification mechanism</a:t>
            </a:r>
          </a:p>
          <a:p>
            <a:pPr lvl="2"/>
            <a:r>
              <a:rPr lang="en-US" sz="2000" dirty="0"/>
              <a:t>And a way of thinking about programs and design</a:t>
            </a:r>
          </a:p>
          <a:p>
            <a:pPr lvl="1"/>
            <a:r>
              <a:rPr lang="en-US" sz="2000" dirty="0"/>
              <a:t>Standard terminology: </a:t>
            </a:r>
            <a:r>
              <a:rPr lang="en-US" sz="2000" dirty="0">
                <a:solidFill>
                  <a:schemeClr val="accent2"/>
                </a:solidFill>
              </a:rPr>
              <a:t>Abstract Data Type</a:t>
            </a:r>
            <a:r>
              <a:rPr lang="en-US" sz="2000" dirty="0"/>
              <a:t>, or </a:t>
            </a:r>
            <a:r>
              <a:rPr lang="en-US" sz="2000" dirty="0">
                <a:solidFill>
                  <a:schemeClr val="accent2"/>
                </a:solidFill>
              </a:rPr>
              <a:t>ADT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268FF-016D-F04C-9FA9-EE60801AA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 of next 3 lectures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92A19-C9EE-6241-824D-2BCE9B6F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7E49F6-5FEA-464C-8019-BDA5E58A8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F3122B1D-253A-044B-B0A1-B61E67CFB56C}"/>
              </a:ext>
            </a:extLst>
          </p:cNvPr>
          <p:cNvCxnSpPr>
            <a:endCxn id="9" idx="1"/>
          </p:cNvCxnSpPr>
          <p:nvPr/>
        </p:nvCxnSpPr>
        <p:spPr>
          <a:xfrm>
            <a:off x="4191000" y="3551238"/>
            <a:ext cx="1600200" cy="0"/>
          </a:xfrm>
          <a:prstGeom prst="straightConnector1">
            <a:avLst/>
          </a:prstGeom>
          <a:ln w="3810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C796A0C-C712-8D40-8D20-DBBCB710720C}"/>
              </a:ext>
            </a:extLst>
          </p:cNvPr>
          <p:cNvSpPr/>
          <p:nvPr/>
        </p:nvSpPr>
        <p:spPr>
          <a:xfrm>
            <a:off x="1219200" y="2941638"/>
            <a:ext cx="17526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Abstract</a:t>
            </a:r>
          </a:p>
          <a:p>
            <a:pPr algn="ctr"/>
            <a:r>
              <a:rPr lang="en-US" sz="1600" dirty="0"/>
              <a:t>data type</a:t>
            </a:r>
          </a:p>
        </p:txBody>
      </p:sp>
      <p:pic>
        <p:nvPicPr>
          <p:cNvPr id="8" name="Picture 2" descr="Image result for brick wall clip art">
            <a:extLst>
              <a:ext uri="{FF2B5EF4-FFF2-40B4-BE49-F238E27FC236}">
                <a16:creationId xmlns:a16="http://schemas.microsoft.com/office/drawing/2014/main" id="{01D6254A-AB76-E644-A110-5D79183A68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461" y="2941638"/>
            <a:ext cx="1151246" cy="1314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1E850D7-4778-2B4A-9428-E0770AAA6332}"/>
              </a:ext>
            </a:extLst>
          </p:cNvPr>
          <p:cNvSpPr/>
          <p:nvPr/>
        </p:nvSpPr>
        <p:spPr>
          <a:xfrm>
            <a:off x="5791200" y="2941638"/>
            <a:ext cx="1752600" cy="12192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Implementation</a:t>
            </a:r>
          </a:p>
          <a:p>
            <a:pPr algn="ctr"/>
            <a:r>
              <a:rPr lang="en-US" sz="1600" dirty="0"/>
              <a:t>(e.g., Java class)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CD6F156-2E07-A44E-9356-1DD693F90686}"/>
              </a:ext>
            </a:extLst>
          </p:cNvPr>
          <p:cNvSpPr txBox="1"/>
          <p:nvPr/>
        </p:nvSpPr>
        <p:spPr>
          <a:xfrm>
            <a:off x="3750651" y="2590800"/>
            <a:ext cx="11448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Abstraction</a:t>
            </a:r>
          </a:p>
          <a:p>
            <a:pPr algn="ctr"/>
            <a:r>
              <a:rPr lang="en-US" sz="1600" dirty="0"/>
              <a:t>barrier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EBB22A-8BCC-2A45-8974-5B48D14DD9DA}"/>
              </a:ext>
            </a:extLst>
          </p:cNvPr>
          <p:cNvSpPr txBox="1"/>
          <p:nvPr/>
        </p:nvSpPr>
        <p:spPr>
          <a:xfrm>
            <a:off x="1066800" y="1524000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ADT specification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DBDD50-4DA9-2D45-B766-577C2445CFCF}"/>
              </a:ext>
            </a:extLst>
          </p:cNvPr>
          <p:cNvSpPr txBox="1"/>
          <p:nvPr/>
        </p:nvSpPr>
        <p:spPr>
          <a:xfrm>
            <a:off x="5295899" y="1438487"/>
            <a:ext cx="2667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ADT implementation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1B2572-8FAB-CB42-845D-53F0FF9D8AA7}"/>
              </a:ext>
            </a:extLst>
          </p:cNvPr>
          <p:cNvSpPr txBox="1"/>
          <p:nvPr/>
        </p:nvSpPr>
        <p:spPr>
          <a:xfrm>
            <a:off x="5638800" y="4191000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14" name="Rectangular Callout 13">
            <a:extLst>
              <a:ext uri="{FF2B5EF4-FFF2-40B4-BE49-F238E27FC236}">
                <a16:creationId xmlns:a16="http://schemas.microsoft.com/office/drawing/2014/main" id="{72FF0F14-42AE-3A44-9D10-AC44E5190E81}"/>
              </a:ext>
            </a:extLst>
          </p:cNvPr>
          <p:cNvSpPr/>
          <p:nvPr/>
        </p:nvSpPr>
        <p:spPr>
          <a:xfrm>
            <a:off x="533400" y="5017658"/>
            <a:ext cx="1447800" cy="990600"/>
          </a:xfrm>
          <a:prstGeom prst="wedgeRectCallout">
            <a:avLst>
              <a:gd name="adj1" fmla="val 38142"/>
              <a:gd name="adj2" fmla="val -134342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Today</a:t>
            </a:r>
          </a:p>
        </p:txBody>
      </p:sp>
      <p:sp>
        <p:nvSpPr>
          <p:cNvPr id="15" name="Rectangular Callout 14">
            <a:extLst>
              <a:ext uri="{FF2B5EF4-FFF2-40B4-BE49-F238E27FC236}">
                <a16:creationId xmlns:a16="http://schemas.microsoft.com/office/drawing/2014/main" id="{7713400B-1840-CB43-BE61-11E372668462}"/>
              </a:ext>
            </a:extLst>
          </p:cNvPr>
          <p:cNvSpPr/>
          <p:nvPr/>
        </p:nvSpPr>
        <p:spPr>
          <a:xfrm>
            <a:off x="2667000" y="5017658"/>
            <a:ext cx="2933700" cy="1154541"/>
          </a:xfrm>
          <a:prstGeom prst="wedgeRectCallout">
            <a:avLst>
              <a:gd name="adj1" fmla="val -23411"/>
              <a:gd name="adj2" fmla="val -17538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Abstraction function </a:t>
            </a:r>
            <a:r>
              <a:rPr lang="en-US" sz="1600" dirty="0">
                <a:solidFill>
                  <a:schemeClr val="tx1"/>
                </a:solidFill>
              </a:rPr>
              <a:t>(AF):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Relationship between ADT specification and implementation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36B3CBA-858C-3D4F-9BEE-A0FDDDC32FF5}"/>
              </a:ext>
            </a:extLst>
          </p:cNvPr>
          <p:cNvCxnSpPr>
            <a:endCxn id="7" idx="3"/>
          </p:cNvCxnSpPr>
          <p:nvPr/>
        </p:nvCxnSpPr>
        <p:spPr>
          <a:xfrm flipH="1">
            <a:off x="2971800" y="3551238"/>
            <a:ext cx="1219200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ular Callout 16">
            <a:extLst>
              <a:ext uri="{FF2B5EF4-FFF2-40B4-BE49-F238E27FC236}">
                <a16:creationId xmlns:a16="http://schemas.microsoft.com/office/drawing/2014/main" id="{9FD9ACD4-4D9E-764C-970A-C6A8612C2636}"/>
              </a:ext>
            </a:extLst>
          </p:cNvPr>
          <p:cNvSpPr/>
          <p:nvPr/>
        </p:nvSpPr>
        <p:spPr>
          <a:xfrm>
            <a:off x="5905500" y="5181600"/>
            <a:ext cx="2933700" cy="990600"/>
          </a:xfrm>
          <a:prstGeom prst="wedgeRectCallout">
            <a:avLst>
              <a:gd name="adj1" fmla="val -21760"/>
              <a:gd name="adj2" fmla="val -151929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Representation invariant (RI):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Relationship among implementation fields</a:t>
            </a:r>
          </a:p>
        </p:txBody>
      </p:sp>
    </p:spTree>
    <p:extLst>
      <p:ext uri="{BB962C8B-B14F-4D97-AF65-F5344CB8AC3E}">
        <p14:creationId xmlns:p14="http://schemas.microsoft.com/office/powerpoint/2010/main" val="32140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7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4" grpId="0" animBg="1"/>
          <p:bldP spid="15" grpId="0" animBg="1"/>
          <p:bldP spid="17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3" fill="hold">
                          <p:stCondLst>
                            <p:cond delay="indefinite"/>
                          </p:stCondLst>
                          <p:childTnLst>
                            <p:par>
                              <p:cTn id="1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5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  <p:par>
                                    <p:cTn id="27" presetID="1" presetClass="entr" presetSubtype="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4" grpId="0" animBg="1"/>
          <p:bldP spid="15" grpId="0" animBg="1"/>
          <p:bldP spid="17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Why we need Data Abstractions (ADTs)</a:t>
            </a:r>
          </a:p>
        </p:txBody>
      </p:sp>
      <p:sp>
        <p:nvSpPr>
          <p:cNvPr id="870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Organizing and manipulating data is pervasive</a:t>
            </a:r>
          </a:p>
          <a:p>
            <a:pPr lvl="1"/>
            <a:r>
              <a:rPr lang="en-US" sz="2000" dirty="0"/>
              <a:t>Inventing and describing algorithms is less common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/>
              <a:t>Start your design by </a:t>
            </a:r>
            <a:r>
              <a:rPr lang="en-US" sz="2000" dirty="0">
                <a:solidFill>
                  <a:schemeClr val="accent2"/>
                </a:solidFill>
              </a:rPr>
              <a:t>designing data structures</a:t>
            </a:r>
          </a:p>
          <a:p>
            <a:pPr lvl="1" indent="-342900"/>
            <a:r>
              <a:rPr lang="en-US" sz="2000" dirty="0"/>
              <a:t>How will relevant data be organized</a:t>
            </a:r>
          </a:p>
          <a:p>
            <a:pPr lvl="1" indent="-342900"/>
            <a:r>
              <a:rPr lang="en-US" sz="2000" dirty="0"/>
              <a:t>What operations will be permitted on the data by clients</a:t>
            </a:r>
          </a:p>
          <a:p>
            <a:pPr lvl="1" indent="-342900"/>
            <a:r>
              <a:rPr lang="en-US" sz="2000" dirty="0"/>
              <a:t>Secondary: how is data stored/represented?  What algorithms manipulate the data?</a:t>
            </a:r>
          </a:p>
          <a:p>
            <a:pPr marL="400050" lvl="1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Potential problems with choosing a data abstraction:</a:t>
            </a:r>
          </a:p>
          <a:p>
            <a:pPr lvl="1"/>
            <a:r>
              <a:rPr lang="en-US" sz="2000" dirty="0"/>
              <a:t>Decisions about data structures often made too early</a:t>
            </a:r>
          </a:p>
          <a:p>
            <a:pPr lvl="1"/>
            <a:r>
              <a:rPr lang="en-US" sz="2000" dirty="0"/>
              <a:t>Duplication of effort in creating derived data</a:t>
            </a:r>
          </a:p>
          <a:p>
            <a:pPr lvl="1"/>
            <a:r>
              <a:rPr lang="en-US" sz="2000" dirty="0"/>
              <a:t>Very hard to change key data structures (modularity!)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14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An ADT is a set of operations</a:t>
            </a:r>
          </a:p>
        </p:txBody>
      </p:sp>
      <p:sp>
        <p:nvSpPr>
          <p:cNvPr id="890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ADT abstracts from the </a:t>
            </a:r>
            <a:r>
              <a:rPr lang="en-US" sz="2000" i="1" dirty="0"/>
              <a:t>organization</a:t>
            </a:r>
            <a:r>
              <a:rPr lang="en-US" sz="2000" dirty="0"/>
              <a:t> to </a:t>
            </a:r>
            <a:r>
              <a:rPr lang="en-US" sz="2000" i="1" dirty="0"/>
              <a:t>meaning</a:t>
            </a:r>
            <a:r>
              <a:rPr lang="en-US" sz="2000" dirty="0"/>
              <a:t> of data</a:t>
            </a:r>
          </a:p>
          <a:p>
            <a:r>
              <a:rPr lang="en-US" sz="2000" dirty="0"/>
              <a:t>ADT abstracts from </a:t>
            </a:r>
            <a:r>
              <a:rPr lang="en-US" sz="2000" i="1" dirty="0"/>
              <a:t>structure</a:t>
            </a:r>
            <a:r>
              <a:rPr lang="en-US" sz="2000" dirty="0"/>
              <a:t> to </a:t>
            </a:r>
            <a:r>
              <a:rPr lang="en-US" sz="2000" i="1" dirty="0"/>
              <a:t>use</a:t>
            </a:r>
            <a:r>
              <a:rPr lang="en-US" sz="2000" dirty="0"/>
              <a:t> </a:t>
            </a:r>
          </a:p>
          <a:p>
            <a:r>
              <a:rPr lang="en-US" sz="2000" dirty="0"/>
              <a:t>A </a:t>
            </a:r>
            <a:r>
              <a:rPr lang="en-US" sz="2000" dirty="0">
                <a:solidFill>
                  <a:schemeClr val="accent6"/>
                </a:solidFill>
              </a:rPr>
              <a:t>type</a:t>
            </a:r>
            <a:r>
              <a:rPr lang="en-US" sz="2000" dirty="0"/>
              <a:t> is a </a:t>
            </a:r>
            <a:r>
              <a:rPr lang="en-US" sz="2000" dirty="0">
                <a:solidFill>
                  <a:schemeClr val="accent2"/>
                </a:solidFill>
              </a:rPr>
              <a:t>set of operations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create,getBase,getAltitude,getBottomAngle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,…</a:t>
            </a:r>
          </a:p>
          <a:p>
            <a:r>
              <a:rPr lang="en-US" sz="2000" dirty="0"/>
              <a:t>Operations are the only way clients can access data</a:t>
            </a:r>
          </a:p>
          <a:p>
            <a:r>
              <a:rPr lang="en-US" sz="2000" dirty="0"/>
              <a:t>Representation should not matter to the client</a:t>
            </a:r>
          </a:p>
          <a:p>
            <a:pPr lvl="1"/>
            <a:r>
              <a:rPr lang="en-US" sz="2000" dirty="0"/>
              <a:t>So hide it from the client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89093" name="Text Box 1029"/>
          <p:cNvSpPr txBox="1">
            <a:spLocks noChangeArrowheads="1"/>
          </p:cNvSpPr>
          <p:nvPr/>
        </p:nvSpPr>
        <p:spPr bwMode="auto">
          <a:xfrm>
            <a:off x="457200" y="4419600"/>
            <a:ext cx="3886200" cy="132343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private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;</a:t>
            </a:r>
            <a:endParaRPr lang="en-US" sz="2000" b="1" dirty="0">
              <a:solidFill>
                <a:schemeClr val="accent2"/>
              </a:solidFill>
              <a:latin typeface="Courier New" pitchFamily="49" charset="0"/>
            </a:endParaRPr>
          </a:p>
          <a:p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</a:rPr>
              <a:t>private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altitude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  <a:endParaRPr lang="en-US" dirty="0"/>
          </a:p>
        </p:txBody>
      </p:sp>
      <p:sp>
        <p:nvSpPr>
          <p:cNvPr id="89094" name="Text Box 1030"/>
          <p:cNvSpPr txBox="1">
            <a:spLocks noChangeArrowheads="1"/>
          </p:cNvSpPr>
          <p:nvPr/>
        </p:nvSpPr>
        <p:spPr bwMode="auto">
          <a:xfrm>
            <a:off x="4495800" y="4419600"/>
            <a:ext cx="4343400" cy="163121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RightTriangle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r>
              <a:rPr lang="en-US" sz="2000" b="1" dirty="0">
                <a:latin typeface="Courier New" pitchFamily="49" charset="0"/>
              </a:rPr>
              <a:t> private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base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 private float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</a:rPr>
              <a:t>hypot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 private float </a:t>
            </a:r>
            <a:r>
              <a:rPr lang="en-US" sz="2000" b="1" dirty="0">
                <a:solidFill>
                  <a:schemeClr val="accent2"/>
                </a:solidFill>
                <a:latin typeface="Courier New" pitchFamily="49" charset="0"/>
              </a:rPr>
              <a:t>angle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r>
              <a:rPr lang="en-US" sz="2000" b="1" dirty="0">
                <a:latin typeface="Courier New" pitchFamily="49" charset="0"/>
              </a:rPr>
              <a:t>}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741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dirty="0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381000"/>
            <a:ext cx="8534400" cy="24384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6009" y="838200"/>
            <a:ext cx="4572000" cy="50167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An </a:t>
            </a:r>
            <a:r>
              <a:rPr lang="en-US" sz="2000" i="1" u="sng" dirty="0">
                <a:solidFill>
                  <a:srgbClr val="000000"/>
                </a:solidFill>
                <a:latin typeface="Arial" charset="0"/>
              </a:rPr>
              <a:t>abstract</a:t>
            </a: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i="1" u="sng" dirty="0">
                <a:solidFill>
                  <a:srgbClr val="000000"/>
                </a:solidFill>
                <a:latin typeface="Arial" charset="0"/>
              </a:rPr>
              <a:t>data</a:t>
            </a: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en-US" sz="2000" i="1" u="sng" dirty="0">
                <a:solidFill>
                  <a:srgbClr val="000000"/>
                </a:solidFill>
                <a:latin typeface="Arial" charset="0"/>
              </a:rPr>
              <a:t>type</a:t>
            </a: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 defines a class of abstract objects which is completely characterized by the operations available on those objects …</a:t>
            </a:r>
          </a:p>
          <a:p>
            <a:endParaRPr lang="en-US" sz="2000" i="1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When a programmer makes use of an abstract data object, he [sic] is concerned only with the behavior which that object exhibits but not with any details of how that behavior is achieved by means of an implementation…</a:t>
            </a:r>
          </a:p>
          <a:p>
            <a:endParaRPr lang="en-US" sz="2000" i="1" dirty="0">
              <a:solidFill>
                <a:srgbClr val="000000"/>
              </a:solidFill>
              <a:latin typeface="Arial" charset="0"/>
            </a:endParaRPr>
          </a:p>
          <a:p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-- Programming with Abstract Data Types, Barbara </a:t>
            </a:r>
            <a:r>
              <a:rPr lang="en-US" sz="2000" i="1" dirty="0" err="1">
                <a:solidFill>
                  <a:srgbClr val="000000"/>
                </a:solidFill>
                <a:latin typeface="Arial" charset="0"/>
              </a:rPr>
              <a:t>Liskov</a:t>
            </a:r>
            <a:r>
              <a:rPr lang="en-US" sz="2000" i="1" dirty="0">
                <a:solidFill>
                  <a:srgbClr val="000000"/>
                </a:solidFill>
                <a:latin typeface="Arial" charset="0"/>
              </a:rPr>
              <a:t> and Stephen Zilles 1974 (!)</a:t>
            </a:r>
            <a:endParaRPr lang="en-US" sz="20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liskov_small.jpg (12888 bytes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6067" y="883836"/>
            <a:ext cx="1676399" cy="2057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73" r="14208"/>
          <a:stretch/>
        </p:blipFill>
        <p:spPr>
          <a:xfrm>
            <a:off x="5638800" y="838200"/>
            <a:ext cx="1371600" cy="29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189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UW CSE 331 Winter 2020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983B7-E459-4701-B580-D0BD95C5F31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381000"/>
            <a:ext cx="8534400" cy="24384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" y="538371"/>
            <a:ext cx="4572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1" dirty="0">
                <a:latin typeface="Helvetica Neue" charset="0"/>
              </a:rPr>
              <a:t>Bad programmers worry about the code. Good programmers worry about data structures and their relationships.</a:t>
            </a:r>
          </a:p>
          <a:p>
            <a:pPr algn="r">
              <a:lnSpc>
                <a:spcPct val="150000"/>
              </a:lnSpc>
            </a:pPr>
            <a:r>
              <a:rPr lang="en-US" dirty="0">
                <a:latin typeface="Helvetica Neue" charset="0"/>
              </a:rPr>
              <a:t>-- Linus Torvalds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533400" y="3257803"/>
            <a:ext cx="8432800" cy="3117597"/>
            <a:chOff x="609600" y="3257803"/>
            <a:chExt cx="8432800" cy="3117597"/>
          </a:xfrm>
        </p:grpSpPr>
        <p:sp>
          <p:nvSpPr>
            <p:cNvPr id="11" name="Rectangle 10"/>
            <p:cNvSpPr/>
            <p:nvPr/>
          </p:nvSpPr>
          <p:spPr>
            <a:xfrm>
              <a:off x="609600" y="3257803"/>
              <a:ext cx="4572000" cy="28623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i="1" dirty="0">
                  <a:solidFill>
                    <a:srgbClr val="000000"/>
                  </a:solidFill>
                  <a:latin typeface="Arial" charset="0"/>
                </a:rPr>
                <a:t>Show me your flowcharts and conceal your tables, and I shall continue to be mystified. Show me your tables, and I won’t usually need your flowcharts; they’ll be obvious.</a:t>
              </a:r>
            </a:p>
            <a:p>
              <a:pPr algn="r">
                <a:lnSpc>
                  <a:spcPct val="150000"/>
                </a:lnSpc>
              </a:pPr>
              <a:r>
                <a:rPr lang="en-US" dirty="0">
                  <a:solidFill>
                    <a:srgbClr val="000000"/>
                  </a:solidFill>
                  <a:latin typeface="Arial" charset="0"/>
                </a:rPr>
                <a:t>-- Fred Brooks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pic>
          <p:nvPicPr>
            <p:cNvPr id="15" name="Picture 14" descr="mythical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10400" y="4343400"/>
              <a:ext cx="2032000" cy="2032000"/>
            </a:xfrm>
            <a:prstGeom prst="rect">
              <a:avLst/>
            </a:prstGeom>
          </p:spPr>
        </p:pic>
        <p:pic>
          <p:nvPicPr>
            <p:cNvPr id="14" name="Picture 13" descr="brooks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91200" y="3359963"/>
              <a:ext cx="1725302" cy="2355037"/>
            </a:xfrm>
            <a:prstGeom prst="rect">
              <a:avLst/>
            </a:prstGeom>
          </p:spPr>
        </p:pic>
      </p:grpSp>
      <p:pic>
        <p:nvPicPr>
          <p:cNvPr id="18" name="Picture 17" descr="linus-torvald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0" y="533400"/>
            <a:ext cx="2841972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9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14846</TotalTime>
  <Words>1946</Words>
  <Application>Microsoft Macintosh PowerPoint</Application>
  <PresentationFormat>On-screen Show (4:3)</PresentationFormat>
  <Paragraphs>365</Paragraphs>
  <Slides>26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Courier New</vt:lpstr>
      <vt:lpstr>Helvetica Neue</vt:lpstr>
      <vt:lpstr>Times New Roman</vt:lpstr>
      <vt:lpstr>simple</vt:lpstr>
      <vt:lpstr>CSE 331 Software Design &amp; Implementation</vt:lpstr>
      <vt:lpstr>Administrivia</vt:lpstr>
      <vt:lpstr>Outline</vt:lpstr>
      <vt:lpstr>Procedural and data abstractions</vt:lpstr>
      <vt:lpstr>Outline of next 3 lectures</vt:lpstr>
      <vt:lpstr>Why we need Data Abstractions (ADTs)</vt:lpstr>
      <vt:lpstr>An ADT is a set of operations</vt:lpstr>
      <vt:lpstr>PowerPoint Presentation</vt:lpstr>
      <vt:lpstr>PowerPoint Presentation</vt:lpstr>
      <vt:lpstr>Are these classes the same?</vt:lpstr>
      <vt:lpstr>Benefits of ADTs</vt:lpstr>
      <vt:lpstr>Concept of 2-d point, as an ADT</vt:lpstr>
      <vt:lpstr>Abstract data type = objects + operations</vt:lpstr>
      <vt:lpstr>Specifying a data abstraction</vt:lpstr>
      <vt:lpstr>Specifying an ADT</vt:lpstr>
      <vt:lpstr>Implementing an ADT</vt:lpstr>
      <vt:lpstr>Poly, an immutable datatype: overview</vt:lpstr>
      <vt:lpstr>Poly:  creators</vt:lpstr>
      <vt:lpstr>Poly:  observers</vt:lpstr>
      <vt:lpstr>Notes on observers</vt:lpstr>
      <vt:lpstr>Poly:  producers</vt:lpstr>
      <vt:lpstr>Notes on producers</vt:lpstr>
      <vt:lpstr>IntSet, a mutable datatype: overview and creator</vt:lpstr>
      <vt:lpstr>IntSet:  observers</vt:lpstr>
      <vt:lpstr>IntSet:  mutators </vt:lpstr>
      <vt:lpstr>Notes on mutators</vt:lpstr>
    </vt:vector>
  </TitlesOfParts>
  <Company>uw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331 Software Design and Implementation</dc:title>
  <dc:creator>Hal Perkins</dc:creator>
  <cp:lastModifiedBy>Microsoft Office User</cp:lastModifiedBy>
  <cp:revision>200</cp:revision>
  <cp:lastPrinted>2020-01-21T02:02:08Z</cp:lastPrinted>
  <dcterms:created xsi:type="dcterms:W3CDTF">2012-01-27T17:46:36Z</dcterms:created>
  <dcterms:modified xsi:type="dcterms:W3CDTF">2020-01-21T02:02:46Z</dcterms:modified>
</cp:coreProperties>
</file>