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5" r:id="rId2"/>
    <p:sldId id="358" r:id="rId3"/>
    <p:sldId id="336" r:id="rId4"/>
    <p:sldId id="311" r:id="rId5"/>
    <p:sldId id="357" r:id="rId6"/>
    <p:sldId id="289" r:id="rId7"/>
    <p:sldId id="290" r:id="rId8"/>
    <p:sldId id="356" r:id="rId9"/>
    <p:sldId id="359" r:id="rId10"/>
    <p:sldId id="291" r:id="rId11"/>
    <p:sldId id="340" r:id="rId12"/>
    <p:sldId id="338" r:id="rId13"/>
    <p:sldId id="293" r:id="rId14"/>
    <p:sldId id="315" r:id="rId15"/>
    <p:sldId id="344" r:id="rId16"/>
    <p:sldId id="343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</p:sldIdLst>
  <p:sldSz cx="9144000" cy="6858000" type="screen4x3"/>
  <p:notesSz cx="6934200" cy="9220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800080"/>
    <a:srgbClr val="00990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84453" autoAdjust="0"/>
  </p:normalViewPr>
  <p:slideViewPr>
    <p:cSldViewPr>
      <p:cViewPr varScale="1">
        <p:scale>
          <a:sx n="92" d="100"/>
          <a:sy n="92" d="100"/>
        </p:scale>
        <p:origin x="1056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328"/>
    </p:cViewPr>
  </p:sorterViewPr>
  <p:notesViewPr>
    <p:cSldViewPr>
      <p:cViewPr varScale="1">
        <p:scale>
          <a:sx n="100" d="100"/>
          <a:sy n="100" d="100"/>
        </p:scale>
        <p:origin x="3768" y="17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Fred</a:t>
            </a:r>
            <a:r>
              <a:rPr lang="en-US"/>
              <a:t> Brooks: “Show me your tables…”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20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21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22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23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9FCFE-0DE1-4D8C-BBE1-4E19F8EDF45F}" type="slidenum">
              <a:rPr lang="en-US"/>
              <a:pPr/>
              <a:t>24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25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26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7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88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091D-CC89-4FB2-BF38-E5D39D0F2B0B}" type="slidenum">
              <a:rPr lang="en-US"/>
              <a:pPr/>
              <a:t>12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4511-07F7-45F8-A759-DE4CBF7C8B29}" type="slidenum">
              <a:rPr lang="en-US"/>
              <a:pPr/>
              <a:t>15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9722-BB35-4AF2-AB41-A958DD1BFA29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B86F-F2FC-481C-8563-D8FA352C6E81}" type="slidenum">
              <a:rPr lang="en-US"/>
              <a:pPr/>
              <a:t>18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DD5C-C2FB-469C-BD0F-75902F36C034}" type="slidenum">
              <a:rPr lang="en-US"/>
              <a:pPr/>
              <a:t>19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Winter 2020</a:t>
            </a:r>
          </a:p>
          <a:p>
            <a:r>
              <a:rPr lang="en-US" dirty="0"/>
              <a:t>Data Abstraction: Abstract Data Types (ADTs)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9B389-7909-C842-B2AC-CBC94E38B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A17D9-F01D-CA43-9651-83228B5AE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classes the same?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	 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	  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	  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/>
              <a:t>			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tx2"/>
                </a:solidFill>
              </a:rPr>
              <a:t>Different</a:t>
            </a:r>
            <a:r>
              <a:rPr lang="en-US" sz="2000" dirty="0"/>
              <a:t>: cannot replace one with the other in a program</a:t>
            </a:r>
          </a:p>
          <a:p>
            <a:pPr marL="0" indent="0">
              <a:buNone/>
            </a:pPr>
            <a:endParaRPr lang="en-US" sz="10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chemeClr val="tx2"/>
                </a:solidFill>
              </a:rPr>
              <a:t>Same</a:t>
            </a:r>
            <a:r>
              <a:rPr lang="en-US" sz="2000" dirty="0"/>
              <a:t>: both classes implement the concept “</a:t>
            </a:r>
            <a:r>
              <a:rPr lang="en-US" sz="2000" dirty="0">
                <a:solidFill>
                  <a:srgbClr val="0000FF"/>
                </a:solidFill>
              </a:rPr>
              <a:t>2-d point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Goal of ADT methodology is to express the sameness:</a:t>
            </a:r>
          </a:p>
          <a:p>
            <a:pPr lvl="1"/>
            <a:r>
              <a:rPr lang="en-US" sz="2000" dirty="0"/>
              <a:t>Clients depend only on the concept “</a:t>
            </a:r>
            <a:r>
              <a:rPr lang="en-US" sz="2000" dirty="0">
                <a:solidFill>
                  <a:srgbClr val="0000FF"/>
                </a:solidFill>
              </a:rPr>
              <a:t>2-d point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3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ADTs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If clients “respect” or “are forced to respect” data abstractions…</a:t>
            </a:r>
          </a:p>
          <a:p>
            <a:pPr lvl="1"/>
            <a:r>
              <a:rPr lang="en-US" sz="2000" dirty="0"/>
              <a:t>For example, “it’s a 2-D point with these operations…”</a:t>
            </a:r>
          </a:p>
          <a:p>
            <a:r>
              <a:rPr lang="en-US" sz="2000" dirty="0"/>
              <a:t>Can delay decisions on how ADT is implemented</a:t>
            </a:r>
          </a:p>
          <a:p>
            <a:r>
              <a:rPr lang="en-US" sz="2000" dirty="0"/>
              <a:t>Can fix bugs by changing how ADT is implemented</a:t>
            </a:r>
          </a:p>
          <a:p>
            <a:r>
              <a:rPr lang="en-US" sz="2000" dirty="0"/>
              <a:t>Can change algorithms</a:t>
            </a:r>
          </a:p>
          <a:p>
            <a:pPr lvl="1"/>
            <a:r>
              <a:rPr lang="en-US" sz="2000" dirty="0"/>
              <a:t>For performance</a:t>
            </a:r>
          </a:p>
          <a:p>
            <a:pPr lvl="1"/>
            <a:r>
              <a:rPr lang="en-US" sz="2000" dirty="0"/>
              <a:t>In general or in specialized situations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We talk about an “</a:t>
            </a:r>
            <a:r>
              <a:rPr lang="en-US" sz="2000" i="1" dirty="0">
                <a:solidFill>
                  <a:schemeClr val="accent6"/>
                </a:solidFill>
              </a:rPr>
              <a:t>abstraction barrier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A good thing to have and not </a:t>
            </a:r>
            <a:r>
              <a:rPr lang="en-US" sz="2000" i="1" dirty="0"/>
              <a:t>cross</a:t>
            </a:r>
            <a:r>
              <a:rPr lang="en-US" sz="2000" dirty="0"/>
              <a:t> (also known as </a:t>
            </a:r>
            <a:r>
              <a:rPr lang="en-US" sz="2000" i="1" dirty="0"/>
              <a:t>violate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3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2-d point, as an ADT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772400" cy="4876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A 2-d point exists in 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new point at (0,0)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centroid</a:t>
            </a:r>
            <a:r>
              <a:rPr lang="en-US" sz="2000" b="1" dirty="0">
                <a:latin typeface="Courier New" pitchFamily="49" charset="0"/>
              </a:rPr>
              <a:t>(Set&lt;Point&gt; points);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                    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     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4020" y="2362200"/>
            <a:ext cx="457200" cy="10668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1220" y="2667000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Observers</a:t>
            </a:r>
          </a:p>
        </p:txBody>
      </p:sp>
      <p:sp>
        <p:nvSpPr>
          <p:cNvPr id="7" name="Right Brace 6"/>
          <p:cNvSpPr/>
          <p:nvPr/>
        </p:nvSpPr>
        <p:spPr>
          <a:xfrm>
            <a:off x="7020562" y="3657600"/>
            <a:ext cx="457200" cy="9144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77762" y="3733800"/>
            <a:ext cx="1588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Creators/</a:t>
            </a:r>
          </a:p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Producers</a:t>
            </a:r>
          </a:p>
        </p:txBody>
      </p:sp>
      <p:sp>
        <p:nvSpPr>
          <p:cNvPr id="9" name="Right Brace 8"/>
          <p:cNvSpPr/>
          <p:nvPr/>
        </p:nvSpPr>
        <p:spPr>
          <a:xfrm>
            <a:off x="7467600" y="4953000"/>
            <a:ext cx="457200" cy="12192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48600" y="5339834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latin typeface="+mj-lt"/>
              </a:rPr>
              <a:t>Mutators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4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096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477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66294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60960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64008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6858000" y="2606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6934200" y="2987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7239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7620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77724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72390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70104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7467600" y="3521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6553200" y="21494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914400" y="1692275"/>
            <a:ext cx="2590800" cy="1981200"/>
          </a:xfrm>
          <a:prstGeom prst="cloudCallout">
            <a:avLst>
              <a:gd name="adj1" fmla="val 26532"/>
              <a:gd name="adj2" fmla="val -4230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rest of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program</a:t>
            </a:r>
            <a:endParaRPr lang="en-US">
              <a:latin typeface="Arial" charset="0"/>
            </a:endParaRPr>
          </a:p>
        </p:txBody>
      </p:sp>
      <p:cxnSp>
        <p:nvCxnSpPr>
          <p:cNvPr id="51225" name="AutoShape 25"/>
          <p:cNvCxnSpPr>
            <a:cxnSpLocks noChangeShapeType="1"/>
            <a:stCxn id="51223" idx="2"/>
            <a:endCxn id="51209" idx="2"/>
          </p:cNvCxnSpPr>
          <p:nvPr/>
        </p:nvCxnSpPr>
        <p:spPr bwMode="auto">
          <a:xfrm>
            <a:off x="3503613" y="2682875"/>
            <a:ext cx="2592387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6" name="AutoShape 26"/>
          <p:cNvCxnSpPr>
            <a:cxnSpLocks noChangeShapeType="1"/>
            <a:endCxn id="51213" idx="2"/>
          </p:cNvCxnSpPr>
          <p:nvPr/>
        </p:nvCxnSpPr>
        <p:spPr bwMode="auto">
          <a:xfrm>
            <a:off x="3505200" y="2682875"/>
            <a:ext cx="2895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3" idx="2"/>
            <a:endCxn id="51222" idx="2"/>
          </p:cNvCxnSpPr>
          <p:nvPr/>
        </p:nvCxnSpPr>
        <p:spPr bwMode="auto">
          <a:xfrm flipV="1">
            <a:off x="3503613" y="2225675"/>
            <a:ext cx="3049587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051300" y="3673475"/>
            <a:ext cx="182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06A"/>
                </a:solidFill>
                <a:latin typeface="Arial" charset="0"/>
              </a:rPr>
              <a:t>abstraction</a:t>
            </a:r>
            <a:br>
              <a:rPr lang="en-US" b="1">
                <a:solidFill>
                  <a:srgbClr val="00906A"/>
                </a:solidFill>
                <a:latin typeface="Arial" charset="0"/>
              </a:rPr>
            </a:br>
            <a:r>
              <a:rPr lang="en-US" b="1">
                <a:solidFill>
                  <a:srgbClr val="00906A"/>
                </a:solidFill>
                <a:latin typeface="Arial" charset="0"/>
              </a:rPr>
              <a:t>barrier</a:t>
            </a:r>
          </a:p>
        </p:txBody>
      </p:sp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data type = objects + operations</a:t>
            </a:r>
          </a:p>
        </p:txBody>
      </p:sp>
      <p:sp>
        <p:nvSpPr>
          <p:cNvPr id="51233" name="Rectangle 33"/>
          <p:cNvSpPr>
            <a:spLocks noGrp="1" noChangeArrowheads="1"/>
          </p:cNvSpPr>
          <p:nvPr>
            <p:ph idx="1"/>
          </p:nvPr>
        </p:nvSpPr>
        <p:spPr>
          <a:xfrm>
            <a:off x="685800" y="4648201"/>
            <a:ext cx="7772400" cy="1600199"/>
          </a:xfrm>
        </p:spPr>
        <p:txBody>
          <a:bodyPr>
            <a:normAutofit/>
          </a:bodyPr>
          <a:lstStyle/>
          <a:p>
            <a:r>
              <a:rPr lang="en-US" sz="2000" dirty="0"/>
              <a:t>Implementation is hidden</a:t>
            </a:r>
          </a:p>
          <a:p>
            <a:pPr>
              <a:buNone/>
            </a:pPr>
            <a:endParaRPr lang="en-US" sz="1000" dirty="0"/>
          </a:p>
          <a:p>
            <a:r>
              <a:rPr lang="en-US" sz="2000" dirty="0"/>
              <a:t>The only operations on objects of the type are those provided by the abstraction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676400" y="3825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clients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19800" y="39020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43400" y="1463675"/>
            <a:ext cx="1308100" cy="2235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Arial" charset="0"/>
              </a:rPr>
              <a:t>Point</a:t>
            </a:r>
          </a:p>
          <a:p>
            <a:r>
              <a:rPr lang="en-US" sz="2000" b="1" dirty="0">
                <a:latin typeface="Arial" charset="0"/>
              </a:rPr>
              <a:t>x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y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r</a:t>
            </a:r>
          </a:p>
          <a:p>
            <a:r>
              <a:rPr lang="en-US" sz="2000" b="1" dirty="0">
                <a:latin typeface="Arial" charset="0"/>
              </a:rPr>
              <a:t>theta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translate</a:t>
            </a:r>
          </a:p>
          <a:p>
            <a:r>
              <a:rPr lang="en-US" sz="2000" b="1" dirty="0" err="1">
                <a:latin typeface="Arial" charset="0"/>
              </a:rPr>
              <a:t>scale_rot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086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Specifying a 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r>
              <a:rPr lang="en-US" sz="2000" dirty="0"/>
              <a:t>An </a:t>
            </a:r>
            <a:r>
              <a:rPr lang="en-US" sz="2000" i="1" dirty="0">
                <a:solidFill>
                  <a:schemeClr val="accent6"/>
                </a:solidFill>
              </a:rPr>
              <a:t>abstract state</a:t>
            </a:r>
          </a:p>
          <a:p>
            <a:pPr lvl="1"/>
            <a:r>
              <a:rPr lang="en-US" sz="2000" dirty="0"/>
              <a:t>Not the (concrete) representation in terms of fields, objects, …</a:t>
            </a:r>
          </a:p>
          <a:p>
            <a:pPr lvl="2"/>
            <a:r>
              <a:rPr lang="en-US" sz="2000" dirty="0"/>
              <a:t>Although some of the concrete state might coincide (implement directly) parts of the abstract state</a:t>
            </a:r>
          </a:p>
          <a:p>
            <a:pPr lvl="1"/>
            <a:r>
              <a:rPr lang="en-US" sz="2000" dirty="0"/>
              <a:t>“Does not exist” but used to specify the operations</a:t>
            </a:r>
          </a:p>
          <a:p>
            <a:pPr lvl="1"/>
            <a:endParaRPr lang="en-US" sz="2000" dirty="0"/>
          </a:p>
          <a:p>
            <a:r>
              <a:rPr lang="en-US" sz="2000" dirty="0"/>
              <a:t>A </a:t>
            </a:r>
            <a:r>
              <a:rPr lang="en-US" sz="2000" i="1" dirty="0"/>
              <a:t>collection</a:t>
            </a:r>
            <a:r>
              <a:rPr lang="en-US" sz="2000" dirty="0"/>
              <a:t> of </a:t>
            </a:r>
            <a:r>
              <a:rPr lang="en-US" sz="2000" i="1" dirty="0">
                <a:solidFill>
                  <a:schemeClr val="accent6"/>
                </a:solidFill>
              </a:rPr>
              <a:t>operations</a:t>
            </a:r>
            <a:r>
              <a:rPr lang="en-US" sz="2000" dirty="0"/>
              <a:t> (procedural abstractions)</a:t>
            </a:r>
          </a:p>
          <a:p>
            <a:pPr lvl="1"/>
            <a:r>
              <a:rPr lang="en-US" sz="2000" i="1" dirty="0"/>
              <a:t>Not</a:t>
            </a:r>
            <a:r>
              <a:rPr lang="en-US" sz="2000" dirty="0"/>
              <a:t> a collection of procedure implementations</a:t>
            </a:r>
          </a:p>
          <a:p>
            <a:pPr lvl="1"/>
            <a:r>
              <a:rPr lang="en-US" sz="2000" dirty="0"/>
              <a:t>Specified in terms of abstract state</a:t>
            </a:r>
          </a:p>
          <a:p>
            <a:pPr lvl="1"/>
            <a:r>
              <a:rPr lang="en-US" sz="2000" dirty="0"/>
              <a:t>No other way to interact with the data abstraction</a:t>
            </a:r>
          </a:p>
          <a:p>
            <a:pPr lvl="1"/>
            <a:r>
              <a:rPr lang="en-US" sz="2000" dirty="0"/>
              <a:t>Four types of operations: creators, observers, producers, mutators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an ADT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4724400" y="1752600"/>
            <a:ext cx="419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Mutable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1.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state (fields)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5. producers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(rare)</a:t>
            </a:r>
            <a:endParaRPr lang="en-US" sz="2000" b="1" dirty="0">
              <a:solidFill>
                <a:srgbClr val="C0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br>
              <a:rPr lang="en-US" sz="2000" dirty="0"/>
            </a:br>
            <a:endParaRPr lang="en-US" sz="20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1000" y="1828800"/>
            <a:ext cx="419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Immutable</a:t>
            </a:r>
            <a:br>
              <a:rPr lang="en-US" sz="2000" dirty="0">
                <a:latin typeface="+mj-lt"/>
              </a:rPr>
            </a:br>
            <a:endParaRPr lang="en-US" sz="20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1.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state (fields)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5. producers</a:t>
            </a:r>
            <a:endParaRPr lang="en-US" sz="20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4267200"/>
            <a:ext cx="182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2133600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Creators: return new ADT values (e.g., Java constructors)</a:t>
            </a:r>
          </a:p>
          <a:p>
            <a:r>
              <a:rPr lang="en-US" sz="2000" dirty="0"/>
              <a:t>Producers: ADT operations that return new ADT values</a:t>
            </a:r>
          </a:p>
          <a:p>
            <a:r>
              <a:rPr lang="en-US" sz="2000" dirty="0" err="1"/>
              <a:t>Mutators</a:t>
            </a:r>
            <a:r>
              <a:rPr lang="en-US" sz="2000" dirty="0"/>
              <a:t>: Modify a value of an ADT</a:t>
            </a:r>
          </a:p>
          <a:p>
            <a:r>
              <a:rPr lang="en-US" sz="2000" dirty="0"/>
              <a:t>Observers: Return information about an ADT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1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Implementing an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implement a data abstraction (e.g., with a Java class):</a:t>
            </a:r>
          </a:p>
          <a:p>
            <a:pPr lvl="1"/>
            <a:r>
              <a:rPr lang="en-US" sz="2000" dirty="0"/>
              <a:t>See next two lectures</a:t>
            </a:r>
          </a:p>
          <a:p>
            <a:pPr lvl="1"/>
            <a:r>
              <a:rPr lang="en-US" sz="2000" dirty="0"/>
              <a:t>This lecture is just about specifying an ADT</a:t>
            </a:r>
          </a:p>
          <a:p>
            <a:pPr lvl="1"/>
            <a:r>
              <a:rPr lang="en-US" sz="2000" i="1" dirty="0">
                <a:solidFill>
                  <a:schemeClr val="accent2"/>
                </a:solidFill>
              </a:rPr>
              <a:t>Nothing</a:t>
            </a:r>
            <a:r>
              <a:rPr lang="en-US" sz="2000" dirty="0"/>
              <a:t> about the concrete representation appears in the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26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Poly, an immutable </a:t>
            </a:r>
            <a:r>
              <a:rPr lang="en-US" sz="3200" dirty="0" err="1"/>
              <a:t>datatype</a:t>
            </a:r>
            <a:r>
              <a:rPr lang="en-US" sz="3200" dirty="0"/>
              <a:t>: overview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A Poly is an immutable polynomial with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integer coefficients.  A typical Poly 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 		c</a:t>
            </a:r>
            <a:r>
              <a:rPr lang="en-US" sz="2000" b="1" baseline="-25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c</a:t>
            </a:r>
            <a:r>
              <a:rPr lang="en-US" sz="2000" b="1" baseline="-25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2000" b="1" baseline="-25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30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...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**/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000" dirty="0"/>
              <a:t>Overview:</a:t>
            </a:r>
          </a:p>
          <a:p>
            <a:pPr lvl="1"/>
            <a:r>
              <a:rPr lang="en-US" sz="2000" dirty="0"/>
              <a:t>Always state whether mutable or immutable</a:t>
            </a:r>
          </a:p>
          <a:p>
            <a:pPr lvl="1"/>
            <a:r>
              <a:rPr lang="en-US" sz="2000" dirty="0"/>
              <a:t>Define an abstract model for use in operation specifications</a:t>
            </a:r>
          </a:p>
          <a:p>
            <a:pPr lvl="2"/>
            <a:r>
              <a:rPr lang="en-US" sz="2000" dirty="0"/>
              <a:t>Difficult and vital!</a:t>
            </a:r>
          </a:p>
          <a:p>
            <a:pPr lvl="2"/>
            <a:r>
              <a:rPr lang="en-US" sz="2000" dirty="0"/>
              <a:t>Appeal to math if appropriate</a:t>
            </a:r>
          </a:p>
          <a:p>
            <a:pPr lvl="2"/>
            <a:r>
              <a:rPr lang="en-US" sz="2000" dirty="0"/>
              <a:t>Give an example (reuse it in operation definitions)</a:t>
            </a:r>
          </a:p>
          <a:p>
            <a:pPr lvl="1"/>
            <a:r>
              <a:rPr lang="en-US" sz="2000" dirty="0"/>
              <a:t>State in specifications is </a:t>
            </a:r>
            <a:r>
              <a:rPr lang="en-US" sz="2000" i="1" dirty="0">
                <a:solidFill>
                  <a:srgbClr val="0000FF"/>
                </a:solidFill>
              </a:rPr>
              <a:t>abstract</a:t>
            </a:r>
            <a:r>
              <a:rPr lang="en-US" sz="2000" dirty="0"/>
              <a:t>, not concrete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43044" y="2474356"/>
            <a:ext cx="6219956" cy="1072754"/>
            <a:chOff x="2057400" y="2286000"/>
            <a:chExt cx="6219956" cy="1072754"/>
          </a:xfrm>
        </p:grpSpPr>
        <p:sp>
          <p:nvSpPr>
            <p:cNvPr id="6" name="Oval 5"/>
            <p:cNvSpPr/>
            <p:nvPr/>
          </p:nvSpPr>
          <p:spPr>
            <a:xfrm>
              <a:off x="20574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432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576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3886200" y="2590800"/>
              <a:ext cx="60960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3048000" y="2590800"/>
              <a:ext cx="1447800" cy="533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2362200" y="2590800"/>
              <a:ext cx="2133600" cy="6096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21200" y="2958644"/>
              <a:ext cx="37561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Abstract state (specification fields)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6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Poly:  creators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effects: makes a new Poly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cx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baseline="30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n &lt;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2000" dirty="0"/>
              <a:t>Creators</a:t>
            </a:r>
          </a:p>
          <a:p>
            <a:pPr lvl="1"/>
            <a:r>
              <a:rPr lang="en-US" sz="2000" dirty="0"/>
              <a:t>New object, not part of pre-state: in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US" sz="2000" dirty="0"/>
              <a:t>,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modifies</a:t>
            </a:r>
          </a:p>
          <a:p>
            <a:pPr lvl="1"/>
            <a:r>
              <a:rPr lang="en-US" sz="2000" dirty="0"/>
              <a:t>Overloading: distinguish procedures of same name by parameters (Example: two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dirty="0"/>
              <a:t> constructors)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</a:rPr>
              <a:t>Footnote: slides omit full </a:t>
            </a:r>
            <a:r>
              <a:rPr lang="en-US" sz="2000" dirty="0" err="1">
                <a:solidFill>
                  <a:srgbClr val="009900"/>
                </a:solidFill>
              </a:rPr>
              <a:t>JavaDoc</a:t>
            </a:r>
            <a:r>
              <a:rPr lang="en-US" sz="2000" dirty="0">
                <a:solidFill>
                  <a:srgbClr val="009900"/>
                </a:solidFill>
              </a:rPr>
              <a:t> comments to save space; style might not be perfect either – focus on main ideas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51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Poly:  observers</a:t>
            </a: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i.e., the largest exponent with a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non-zero coefficient.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Returns 0 if 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0.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degree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coefficient of the term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of 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whose exponent is d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d &lt;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d)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8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DC0D-20F9-AB48-8C88-040F24D26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1CC6D-4945-C645-9430-21CBC7E08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HW3 due Thursday, 11 pm</a:t>
            </a:r>
          </a:p>
          <a:p>
            <a:pPr lvl="1"/>
            <a:r>
              <a:rPr lang="en-US" dirty="0"/>
              <a:t>Be sure to check your work by cloning repo on </a:t>
            </a:r>
            <a:r>
              <a:rPr lang="en-US" dirty="0" err="1"/>
              <a:t>attu</a:t>
            </a:r>
            <a:r>
              <a:rPr lang="en-US" dirty="0"/>
              <a:t>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clone</a:t>
            </a:r>
            <a:r>
              <a:rPr lang="en-US" dirty="0"/>
              <a:t>), then 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cd cse331-20wi-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yournetid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checkout hw3-final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gradlew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&lt;tasks to verify your work&gt;</a:t>
            </a:r>
          </a:p>
          <a:p>
            <a:pPr lvl="1"/>
            <a:r>
              <a:rPr lang="en-US" dirty="0"/>
              <a:t>When done: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cd ..; rm -rf cse331-20wi-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yournetid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you find bugs, you </a:t>
            </a:r>
            <a:r>
              <a:rPr lang="en-US" b="1" i="1" dirty="0">
                <a:solidFill>
                  <a:srgbClr val="FF0000"/>
                </a:solidFill>
              </a:rPr>
              <a:t>must</a:t>
            </a:r>
            <a:r>
              <a:rPr lang="en-US" dirty="0"/>
              <a:t> fix them in your original repo, </a:t>
            </a:r>
            <a:r>
              <a:rPr lang="en-US" b="1" i="1" dirty="0">
                <a:solidFill>
                  <a:srgbClr val="FF0000"/>
                </a:solidFill>
              </a:rPr>
              <a:t>not</a:t>
            </a:r>
            <a:r>
              <a:rPr lang="en-US" dirty="0"/>
              <a:t> the </a:t>
            </a:r>
            <a:r>
              <a:rPr lang="en-US" dirty="0" err="1"/>
              <a:t>attu</a:t>
            </a:r>
            <a:r>
              <a:rPr lang="en-US" dirty="0"/>
              <a:t> clone.  Check again on </a:t>
            </a:r>
            <a:r>
              <a:rPr lang="en-US" dirty="0" err="1"/>
              <a:t>attu</a:t>
            </a:r>
            <a:r>
              <a:rPr lang="en-US" dirty="0"/>
              <a:t> after pushing fixes and removing/replacing hw3-final tag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4E1AF-3089-364D-A9D2-FD7F9076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7C1512-2901-8A4F-A248-428CE9D39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32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Observers </a:t>
            </a:r>
          </a:p>
          <a:p>
            <a:pPr lvl="1"/>
            <a:r>
              <a:rPr lang="en-US" sz="2000" dirty="0"/>
              <a:t>Used to obtain information about objects of the type</a:t>
            </a:r>
          </a:p>
          <a:p>
            <a:pPr lvl="1"/>
            <a:r>
              <a:rPr lang="en-US" sz="2000" dirty="0"/>
              <a:t>Return values of other types</a:t>
            </a:r>
          </a:p>
          <a:p>
            <a:pPr lvl="1"/>
            <a:r>
              <a:rPr lang="en-US" sz="2000" dirty="0"/>
              <a:t>Never modify the abstract value</a:t>
            </a:r>
          </a:p>
          <a:p>
            <a:pPr lvl="1"/>
            <a:r>
              <a:rPr lang="en-US" sz="2000" dirty="0"/>
              <a:t>Specification uses the abstraction from the overview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/>
              <a:t>The particular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Poly</a:t>
            </a:r>
            <a:r>
              <a:rPr lang="en-US" sz="2000" dirty="0"/>
              <a:t> object being accessed</a:t>
            </a:r>
          </a:p>
          <a:p>
            <a:pPr lvl="1"/>
            <a:r>
              <a:rPr lang="en-US" sz="2000" i="1" dirty="0"/>
              <a:t>Target</a:t>
            </a:r>
            <a:r>
              <a:rPr lang="en-US" sz="2000" dirty="0"/>
              <a:t> of the invocation</a:t>
            </a:r>
          </a:p>
          <a:p>
            <a:pPr lvl="1"/>
            <a:r>
              <a:rPr lang="en-US" sz="2000" dirty="0"/>
              <a:t>Also known as the </a:t>
            </a:r>
            <a:r>
              <a:rPr lang="en-US" sz="2000" i="1" dirty="0"/>
              <a:t>receiver</a:t>
            </a:r>
            <a:br>
              <a:rPr lang="en-US" sz="2000" dirty="0"/>
            </a:br>
            <a:endParaRPr lang="en-US" sz="2000" dirty="0"/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Poly x = new Poly(4, 3);</a:t>
            </a:r>
          </a:p>
          <a:p>
            <a:pPr marL="40005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x.coeff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marL="40005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(c);   // prints 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45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this + q (as a Poly)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Poly equal to this * q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80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producers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Operations on a type that create other objects of the type</a:t>
            </a:r>
          </a:p>
          <a:p>
            <a:endParaRPr lang="en-US" sz="2000" dirty="0"/>
          </a:p>
          <a:p>
            <a:r>
              <a:rPr lang="en-US" sz="2000" dirty="0"/>
              <a:t>Common in immutable types like </a:t>
            </a:r>
            <a:r>
              <a:rPr lang="en-US" sz="2000" b="1" dirty="0" err="1">
                <a:latin typeface="Courier New"/>
                <a:cs typeface="Courier New"/>
              </a:rPr>
              <a:t>java.lang.String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substring(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offset,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No side effects</a:t>
            </a:r>
          </a:p>
          <a:p>
            <a:pPr lvl="1"/>
            <a:r>
              <a:rPr lang="en-US" sz="2000" dirty="0"/>
              <a:t>Cannot change the abstract value of existing objects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81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/>
              <a:t>IntSet</a:t>
            </a:r>
            <a:r>
              <a:rPr lang="en-US" dirty="0"/>
              <a:t>, a mutable </a:t>
            </a:r>
            <a:r>
              <a:rPr lang="en-US" dirty="0" err="1"/>
              <a:t>datatype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overview and creator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unbounded set of integers.  A typical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{ x1, ...,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/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41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true if and only if x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this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cardinality of this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some element of this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57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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- {x}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11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mutators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Operations that modify an element of the type</a:t>
            </a:r>
          </a:p>
          <a:p>
            <a:endParaRPr lang="en-US" sz="2000" dirty="0"/>
          </a:p>
          <a:p>
            <a:r>
              <a:rPr lang="en-US" sz="2000" dirty="0"/>
              <a:t>Rarely modify anything (available to clients) other than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/>
              <a:t>List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/>
              <a:t> in modifies clause (if appropriate)</a:t>
            </a:r>
          </a:p>
          <a:p>
            <a:endParaRPr lang="en-US" sz="2000" dirty="0"/>
          </a:p>
          <a:p>
            <a:r>
              <a:rPr lang="en-US" sz="2000" dirty="0"/>
              <a:t>Typically have no return value</a:t>
            </a:r>
          </a:p>
          <a:p>
            <a:pPr lvl="1"/>
            <a:r>
              <a:rPr lang="en-US" sz="2000" dirty="0"/>
              <a:t>“Do one thing and do it well”</a:t>
            </a:r>
          </a:p>
          <a:p>
            <a:pPr lvl="1"/>
            <a:r>
              <a:rPr lang="en-US" sz="2000" dirty="0"/>
              <a:t>(Sometimes return “old” value that was replaced)</a:t>
            </a:r>
          </a:p>
          <a:p>
            <a:endParaRPr lang="en-US" sz="2000" dirty="0"/>
          </a:p>
          <a:p>
            <a:r>
              <a:rPr lang="en-US" sz="2000" dirty="0"/>
              <a:t>Mutable ADTs may have producers too, but that is less common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0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/>
              <a:t>This lecture: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What is an Abstract Data Type (ADT)?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How to specify an ADT?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Immutable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Mutable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Design methodology for ADTs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Very related next lectures:</a:t>
            </a:r>
          </a:p>
          <a:p>
            <a:r>
              <a:rPr lang="en-US" sz="2000" dirty="0"/>
              <a:t>Representation invariants</a:t>
            </a:r>
          </a:p>
          <a:p>
            <a:r>
              <a:rPr lang="en-US" sz="2000" dirty="0"/>
              <a:t>Abstraction functions</a:t>
            </a:r>
          </a:p>
          <a:p>
            <a:pPr marL="0" indent="0">
              <a:buNone/>
            </a:pPr>
            <a:r>
              <a:rPr lang="en-US" sz="2000" dirty="0"/>
              <a:t>Two distinct, complementary ideas for reasoning about ADT implementations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6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and data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</a:rPr>
              <a:t>Procedural</a:t>
            </a:r>
            <a:r>
              <a:rPr lang="en-US" sz="2000" dirty="0">
                <a:solidFill>
                  <a:schemeClr val="accent6"/>
                </a:solidFill>
              </a:rPr>
              <a:t> abstraction:</a:t>
            </a:r>
          </a:p>
          <a:p>
            <a:pPr lvl="1"/>
            <a:r>
              <a:rPr lang="en-US" sz="2000" dirty="0"/>
              <a:t>Abstract from details of </a:t>
            </a:r>
            <a:r>
              <a:rPr lang="en-US" sz="2000" i="1" dirty="0"/>
              <a:t>procedures</a:t>
            </a:r>
            <a:r>
              <a:rPr lang="en-US" sz="2000" dirty="0"/>
              <a:t> (e.g., methods)</a:t>
            </a:r>
          </a:p>
          <a:p>
            <a:pPr lvl="1"/>
            <a:r>
              <a:rPr lang="en-US" sz="2000" dirty="0"/>
              <a:t>A specification mechanism</a:t>
            </a:r>
          </a:p>
          <a:p>
            <a:pPr lvl="1"/>
            <a:r>
              <a:rPr lang="en-US" sz="2000" dirty="0"/>
              <a:t>Satisfy the specification with an implementation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</a:rPr>
              <a:t>Data</a:t>
            </a:r>
            <a:r>
              <a:rPr lang="en-US" sz="2000" dirty="0">
                <a:solidFill>
                  <a:schemeClr val="accent6"/>
                </a:solidFill>
              </a:rPr>
              <a:t> abstraction:</a:t>
            </a:r>
          </a:p>
          <a:p>
            <a:pPr lvl="1"/>
            <a:r>
              <a:rPr lang="en-US" sz="2000" dirty="0"/>
              <a:t>Abstract from details of </a:t>
            </a:r>
            <a:r>
              <a:rPr lang="en-US" sz="2000" i="1" dirty="0"/>
              <a:t>data representation </a:t>
            </a:r>
          </a:p>
          <a:p>
            <a:pPr lvl="1"/>
            <a:r>
              <a:rPr lang="en-US" sz="2000" dirty="0"/>
              <a:t>Also a specification mechanism</a:t>
            </a:r>
          </a:p>
          <a:p>
            <a:pPr lvl="2"/>
            <a:r>
              <a:rPr lang="en-US" sz="2000" dirty="0"/>
              <a:t>And a way of thinking about programs and design</a:t>
            </a:r>
          </a:p>
          <a:p>
            <a:pPr lvl="1"/>
            <a:r>
              <a:rPr lang="en-US" sz="2000" dirty="0"/>
              <a:t>Standard terminology: </a:t>
            </a:r>
            <a:r>
              <a:rPr lang="en-US" sz="2000" dirty="0">
                <a:solidFill>
                  <a:schemeClr val="accent2"/>
                </a:solidFill>
              </a:rPr>
              <a:t>Abstract Data Type</a:t>
            </a:r>
            <a:r>
              <a:rPr lang="en-US" sz="2000" dirty="0"/>
              <a:t>, or </a:t>
            </a:r>
            <a:r>
              <a:rPr lang="en-US" sz="2000" dirty="0">
                <a:solidFill>
                  <a:schemeClr val="accent2"/>
                </a:solidFill>
              </a:rPr>
              <a:t>ADT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268FF-016D-F04C-9FA9-EE60801A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next 3 lectures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92A19-C9EE-6241-824D-2BCE9B6F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E49F6-5FEA-464C-8019-BDA5E58A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3122B1D-253A-044B-B0A1-B61E67CFB56C}"/>
              </a:ext>
            </a:extLst>
          </p:cNvPr>
          <p:cNvCxnSpPr>
            <a:endCxn id="9" idx="1"/>
          </p:cNvCxnSpPr>
          <p:nvPr/>
        </p:nvCxnSpPr>
        <p:spPr>
          <a:xfrm>
            <a:off x="4191000" y="3551238"/>
            <a:ext cx="1600200" cy="0"/>
          </a:xfrm>
          <a:prstGeom prst="straightConnector1">
            <a:avLst/>
          </a:prstGeom>
          <a:ln w="381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C796A0C-C712-8D40-8D20-DBBCB710720C}"/>
              </a:ext>
            </a:extLst>
          </p:cNvPr>
          <p:cNvSpPr/>
          <p:nvPr/>
        </p:nvSpPr>
        <p:spPr>
          <a:xfrm>
            <a:off x="1219200" y="2941638"/>
            <a:ext cx="17526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Abstract</a:t>
            </a:r>
          </a:p>
          <a:p>
            <a:pPr algn="ctr"/>
            <a:r>
              <a:rPr lang="en-US" sz="1600" dirty="0"/>
              <a:t>data type</a:t>
            </a:r>
          </a:p>
        </p:txBody>
      </p:sp>
      <p:pic>
        <p:nvPicPr>
          <p:cNvPr id="8" name="Picture 2" descr="Image result for brick wall clip art">
            <a:extLst>
              <a:ext uri="{FF2B5EF4-FFF2-40B4-BE49-F238E27FC236}">
                <a16:creationId xmlns:a16="http://schemas.microsoft.com/office/drawing/2014/main" id="{01D6254A-AB76-E644-A110-5D79183A6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461" y="2941638"/>
            <a:ext cx="1151246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1E850D7-4778-2B4A-9428-E0770AAA6332}"/>
              </a:ext>
            </a:extLst>
          </p:cNvPr>
          <p:cNvSpPr/>
          <p:nvPr/>
        </p:nvSpPr>
        <p:spPr>
          <a:xfrm>
            <a:off x="5791200" y="2941638"/>
            <a:ext cx="17526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Implementation</a:t>
            </a:r>
          </a:p>
          <a:p>
            <a:pPr algn="ctr"/>
            <a:r>
              <a:rPr lang="en-US" sz="1600" dirty="0"/>
              <a:t>(e.g., Java class)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D6F156-2E07-A44E-9356-1DD693F90686}"/>
              </a:ext>
            </a:extLst>
          </p:cNvPr>
          <p:cNvSpPr txBox="1"/>
          <p:nvPr/>
        </p:nvSpPr>
        <p:spPr>
          <a:xfrm>
            <a:off x="3750651" y="2590800"/>
            <a:ext cx="1144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Abstraction</a:t>
            </a:r>
          </a:p>
          <a:p>
            <a:pPr algn="ctr"/>
            <a:r>
              <a:rPr lang="en-US" sz="1600" dirty="0"/>
              <a:t>barrier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EBB22A-8BCC-2A45-8974-5B48D14DD9DA}"/>
              </a:ext>
            </a:extLst>
          </p:cNvPr>
          <p:cNvSpPr txBox="1"/>
          <p:nvPr/>
        </p:nvSpPr>
        <p:spPr>
          <a:xfrm>
            <a:off x="1066800" y="15240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ADT specification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BDD50-4DA9-2D45-B766-577C2445CFCF}"/>
              </a:ext>
            </a:extLst>
          </p:cNvPr>
          <p:cNvSpPr txBox="1"/>
          <p:nvPr/>
        </p:nvSpPr>
        <p:spPr>
          <a:xfrm>
            <a:off x="5295899" y="1438487"/>
            <a:ext cx="2667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ADT implementation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1B2572-8FAB-CB42-845D-53F0FF9D8AA7}"/>
              </a:ext>
            </a:extLst>
          </p:cNvPr>
          <p:cNvSpPr txBox="1"/>
          <p:nvPr/>
        </p:nvSpPr>
        <p:spPr>
          <a:xfrm>
            <a:off x="5638800" y="41910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72FF0F14-42AE-3A44-9D10-AC44E5190E81}"/>
              </a:ext>
            </a:extLst>
          </p:cNvPr>
          <p:cNvSpPr/>
          <p:nvPr/>
        </p:nvSpPr>
        <p:spPr>
          <a:xfrm>
            <a:off x="533400" y="5017658"/>
            <a:ext cx="1447800" cy="990600"/>
          </a:xfrm>
          <a:prstGeom prst="wedgeRectCallout">
            <a:avLst>
              <a:gd name="adj1" fmla="val 38142"/>
              <a:gd name="adj2" fmla="val -1343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Today</a:t>
            </a:r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7713400B-1840-CB43-BE61-11E372668462}"/>
              </a:ext>
            </a:extLst>
          </p:cNvPr>
          <p:cNvSpPr/>
          <p:nvPr/>
        </p:nvSpPr>
        <p:spPr>
          <a:xfrm>
            <a:off x="2667000" y="5017658"/>
            <a:ext cx="2933700" cy="1154541"/>
          </a:xfrm>
          <a:prstGeom prst="wedgeRectCallout">
            <a:avLst>
              <a:gd name="adj1" fmla="val -23411"/>
              <a:gd name="adj2" fmla="val -1753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Abstraction function </a:t>
            </a:r>
            <a:r>
              <a:rPr lang="en-US" sz="1600" dirty="0">
                <a:solidFill>
                  <a:schemeClr val="tx1"/>
                </a:solidFill>
              </a:rPr>
              <a:t>(AF):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Relationship between ADT specification and implementation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36B3CBA-858C-3D4F-9BEE-A0FDDDC32FF5}"/>
              </a:ext>
            </a:extLst>
          </p:cNvPr>
          <p:cNvCxnSpPr>
            <a:endCxn id="7" idx="3"/>
          </p:cNvCxnSpPr>
          <p:nvPr/>
        </p:nvCxnSpPr>
        <p:spPr>
          <a:xfrm flipH="1">
            <a:off x="2971800" y="3551238"/>
            <a:ext cx="121920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FD9ACD4-4D9E-764C-970A-C6A8612C2636}"/>
              </a:ext>
            </a:extLst>
          </p:cNvPr>
          <p:cNvSpPr/>
          <p:nvPr/>
        </p:nvSpPr>
        <p:spPr>
          <a:xfrm>
            <a:off x="5905500" y="5181600"/>
            <a:ext cx="2933700" cy="990600"/>
          </a:xfrm>
          <a:prstGeom prst="wedgeRectCallout">
            <a:avLst>
              <a:gd name="adj1" fmla="val -21760"/>
              <a:gd name="adj2" fmla="val -1519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Representation invariant (RI):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Relationship among implementation fields</a:t>
            </a:r>
          </a:p>
        </p:txBody>
      </p:sp>
    </p:spTree>
    <p:extLst>
      <p:ext uri="{BB962C8B-B14F-4D97-AF65-F5344CB8AC3E}">
        <p14:creationId xmlns:p14="http://schemas.microsoft.com/office/powerpoint/2010/main" val="32140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4" grpId="0" animBg="1"/>
          <p:bldP spid="15" grpId="0" animBg="1"/>
          <p:bldP spid="1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4" grpId="0" animBg="1"/>
          <p:bldP spid="15" grpId="0" animBg="1"/>
          <p:bldP spid="17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we need Data Abstractions (ADTs)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Organizing and manipulating data is pervasive</a:t>
            </a:r>
          </a:p>
          <a:p>
            <a:pPr lvl="1"/>
            <a:r>
              <a:rPr lang="en-US" sz="2000" dirty="0"/>
              <a:t>Inventing and describing algorithms is less common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Start your design by </a:t>
            </a:r>
            <a:r>
              <a:rPr lang="en-US" sz="2000" dirty="0">
                <a:solidFill>
                  <a:schemeClr val="accent2"/>
                </a:solidFill>
              </a:rPr>
              <a:t>designing data structures</a:t>
            </a:r>
          </a:p>
          <a:p>
            <a:pPr lvl="1" indent="-342900"/>
            <a:r>
              <a:rPr lang="en-US" sz="2000" dirty="0"/>
              <a:t>How will relevant data be organized</a:t>
            </a:r>
          </a:p>
          <a:p>
            <a:pPr lvl="1" indent="-342900"/>
            <a:r>
              <a:rPr lang="en-US" sz="2000" dirty="0"/>
              <a:t>What operations will be permitted on the data by clients</a:t>
            </a:r>
          </a:p>
          <a:p>
            <a:pPr lvl="1" indent="-342900"/>
            <a:r>
              <a:rPr lang="en-US" sz="2000" dirty="0"/>
              <a:t>Secondary: how is data stored/represented?  What algorithms manipulate the data?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Potential problems with choosing a data abstraction:</a:t>
            </a:r>
          </a:p>
          <a:p>
            <a:pPr lvl="1"/>
            <a:r>
              <a:rPr lang="en-US" sz="2000" dirty="0"/>
              <a:t>Decisions about data structures often made too early</a:t>
            </a:r>
          </a:p>
          <a:p>
            <a:pPr lvl="1"/>
            <a:r>
              <a:rPr lang="en-US" sz="2000" dirty="0"/>
              <a:t>Duplication of effort in creating derived data</a:t>
            </a:r>
          </a:p>
          <a:p>
            <a:pPr lvl="1"/>
            <a:r>
              <a:rPr lang="en-US" sz="2000" dirty="0"/>
              <a:t>Very hard to change key data structures (modularity!)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1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An ADT is a set of operations</a:t>
            </a:r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ADT abstracts from the </a:t>
            </a:r>
            <a:r>
              <a:rPr lang="en-US" sz="2000" i="1" dirty="0"/>
              <a:t>organization</a:t>
            </a:r>
            <a:r>
              <a:rPr lang="en-US" sz="2000" dirty="0"/>
              <a:t> to </a:t>
            </a:r>
            <a:r>
              <a:rPr lang="en-US" sz="2000" i="1" dirty="0"/>
              <a:t>meaning</a:t>
            </a:r>
            <a:r>
              <a:rPr lang="en-US" sz="2000" dirty="0"/>
              <a:t> of data</a:t>
            </a:r>
          </a:p>
          <a:p>
            <a:r>
              <a:rPr lang="en-US" sz="2000" dirty="0"/>
              <a:t>ADT abstracts from </a:t>
            </a:r>
            <a:r>
              <a:rPr lang="en-US" sz="2000" i="1" dirty="0"/>
              <a:t>structure</a:t>
            </a:r>
            <a:r>
              <a:rPr lang="en-US" sz="2000" dirty="0"/>
              <a:t> to </a:t>
            </a:r>
            <a:r>
              <a:rPr lang="en-US" sz="2000" i="1" dirty="0"/>
              <a:t>use</a:t>
            </a:r>
            <a:r>
              <a:rPr lang="en-US" sz="2000" dirty="0"/>
              <a:t> </a:t>
            </a:r>
          </a:p>
          <a:p>
            <a:r>
              <a:rPr lang="en-US" sz="2000" dirty="0"/>
              <a:t>A </a:t>
            </a:r>
            <a:r>
              <a:rPr lang="en-US" sz="2000" dirty="0">
                <a:solidFill>
                  <a:schemeClr val="accent6"/>
                </a:solidFill>
              </a:rPr>
              <a:t>type</a:t>
            </a:r>
            <a:r>
              <a:rPr lang="en-US" sz="2000" dirty="0"/>
              <a:t> is a </a:t>
            </a:r>
            <a:r>
              <a:rPr lang="en-US" sz="2000" dirty="0">
                <a:solidFill>
                  <a:schemeClr val="accent2"/>
                </a:solidFill>
              </a:rPr>
              <a:t>set of operations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create,getBase,getAltitude,getBottomAngle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,…</a:t>
            </a:r>
          </a:p>
          <a:p>
            <a:r>
              <a:rPr lang="en-US" sz="2000" dirty="0"/>
              <a:t>Operations are the only way clients can access data</a:t>
            </a:r>
          </a:p>
          <a:p>
            <a:r>
              <a:rPr lang="en-US" sz="2000" dirty="0"/>
              <a:t>Representation should not matter to the client</a:t>
            </a:r>
          </a:p>
          <a:p>
            <a:pPr lvl="1"/>
            <a:r>
              <a:rPr lang="en-US" sz="2000" dirty="0"/>
              <a:t>So hide it from the client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457200" y="4419600"/>
            <a:ext cx="3886200" cy="13234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private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;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private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altitude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89094" name="Text Box 1030"/>
          <p:cNvSpPr txBox="1">
            <a:spLocks noChangeArrowheads="1"/>
          </p:cNvSpPr>
          <p:nvPr/>
        </p:nvSpPr>
        <p:spPr bwMode="auto">
          <a:xfrm>
            <a:off x="4495800" y="4419600"/>
            <a:ext cx="4343400" cy="163121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private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 private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hypot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 private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angle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41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8534400" cy="24384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6009" y="83820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Arial" charset="0"/>
              </a:rPr>
              <a:t>An </a:t>
            </a:r>
            <a:r>
              <a:rPr lang="en-US" sz="2000" i="1" u="sng" dirty="0">
                <a:solidFill>
                  <a:srgbClr val="000000"/>
                </a:solidFill>
                <a:latin typeface="Arial" charset="0"/>
              </a:rPr>
              <a:t>abstract</a:t>
            </a:r>
            <a:r>
              <a:rPr lang="en-US" sz="2000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i="1" u="sng" dirty="0">
                <a:solidFill>
                  <a:srgbClr val="000000"/>
                </a:solidFill>
                <a:latin typeface="Arial" charset="0"/>
              </a:rPr>
              <a:t>data</a:t>
            </a:r>
            <a:r>
              <a:rPr lang="en-US" sz="2000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i="1" u="sng" dirty="0">
                <a:solidFill>
                  <a:srgbClr val="000000"/>
                </a:solidFill>
                <a:latin typeface="Arial" charset="0"/>
              </a:rPr>
              <a:t>type</a:t>
            </a:r>
            <a:r>
              <a:rPr lang="en-US" sz="2000" i="1" dirty="0">
                <a:solidFill>
                  <a:srgbClr val="000000"/>
                </a:solidFill>
                <a:latin typeface="Arial" charset="0"/>
              </a:rPr>
              <a:t> defines a class of abstract objects which is completely characterized by the operations available on those objects …</a:t>
            </a:r>
          </a:p>
          <a:p>
            <a:endParaRPr lang="en-US" sz="2000" i="1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000" i="1" dirty="0">
                <a:solidFill>
                  <a:srgbClr val="000000"/>
                </a:solidFill>
                <a:latin typeface="Arial" charset="0"/>
              </a:rPr>
              <a:t>When a programmer makes use of an abstract data object, he [sic] is concerned only with the behavior which that object exhibits but not with any details of how that behavior is achieved by means of an implementation…</a:t>
            </a:r>
          </a:p>
          <a:p>
            <a:endParaRPr lang="en-US" sz="2000" i="1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000" i="1" dirty="0">
                <a:solidFill>
                  <a:srgbClr val="000000"/>
                </a:solidFill>
                <a:latin typeface="Arial" charset="0"/>
              </a:rPr>
              <a:t>-- Programming with Abstract Data Types, Barbara </a:t>
            </a:r>
            <a:r>
              <a:rPr lang="en-US" sz="2000" i="1" dirty="0" err="1">
                <a:solidFill>
                  <a:srgbClr val="000000"/>
                </a:solidFill>
                <a:latin typeface="Arial" charset="0"/>
              </a:rPr>
              <a:t>Liskov</a:t>
            </a:r>
            <a:r>
              <a:rPr lang="en-US" sz="2000" i="1" dirty="0">
                <a:solidFill>
                  <a:srgbClr val="000000"/>
                </a:solidFill>
                <a:latin typeface="Arial" charset="0"/>
              </a:rPr>
              <a:t> and Stephen Zilles 1974 (!)</a:t>
            </a: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liskov_small.jpg (12888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067" y="883836"/>
            <a:ext cx="1676399" cy="205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73" r="14208"/>
          <a:stretch/>
        </p:blipFill>
        <p:spPr>
          <a:xfrm>
            <a:off x="5638800" y="838200"/>
            <a:ext cx="1371600" cy="29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9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8534400" cy="24384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38371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latin typeface="Helvetica Neue" charset="0"/>
              </a:rPr>
              <a:t>Bad programmers worry about the code. Good programmers worry about data structures and their relationships.</a:t>
            </a:r>
          </a:p>
          <a:p>
            <a:pPr algn="r">
              <a:lnSpc>
                <a:spcPct val="150000"/>
              </a:lnSpc>
            </a:pPr>
            <a:r>
              <a:rPr lang="en-US" dirty="0">
                <a:latin typeface="Helvetica Neue" charset="0"/>
              </a:rPr>
              <a:t>-- Linus Torvalds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33400" y="3257803"/>
            <a:ext cx="8432800" cy="3117597"/>
            <a:chOff x="609600" y="3257803"/>
            <a:chExt cx="8432800" cy="3117597"/>
          </a:xfrm>
        </p:grpSpPr>
        <p:sp>
          <p:nvSpPr>
            <p:cNvPr id="11" name="Rectangle 10"/>
            <p:cNvSpPr/>
            <p:nvPr/>
          </p:nvSpPr>
          <p:spPr>
            <a:xfrm>
              <a:off x="609600" y="3257803"/>
              <a:ext cx="4572000" cy="286232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Arial" charset="0"/>
                </a:rPr>
                <a:t>Show me your flowcharts and conceal your tables, and I shall continue to be mystified. Show me your tables, and I won’t usually need your flowcharts; they’ll be obvious.</a:t>
              </a:r>
            </a:p>
            <a:p>
              <a:pPr algn="r">
                <a:lnSpc>
                  <a:spcPct val="150000"/>
                </a:lnSpc>
              </a:pP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-- Fred Brooks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15" name="Picture 14" descr="mythica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4343400"/>
              <a:ext cx="2032000" cy="2032000"/>
            </a:xfrm>
            <a:prstGeom prst="rect">
              <a:avLst/>
            </a:prstGeom>
          </p:spPr>
        </p:pic>
        <p:pic>
          <p:nvPicPr>
            <p:cNvPr id="14" name="Picture 13" descr="brook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200" y="3359963"/>
              <a:ext cx="1725302" cy="2355037"/>
            </a:xfrm>
            <a:prstGeom prst="rect">
              <a:avLst/>
            </a:prstGeom>
          </p:spPr>
        </p:pic>
      </p:grpSp>
      <p:pic>
        <p:nvPicPr>
          <p:cNvPr id="18" name="Picture 17" descr="linus-torvald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33400"/>
            <a:ext cx="284197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9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14846</TotalTime>
  <Words>1946</Words>
  <Application>Microsoft Macintosh PowerPoint</Application>
  <PresentationFormat>On-screen Show (4:3)</PresentationFormat>
  <Paragraphs>365</Paragraphs>
  <Slides>26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Helvetica Neue</vt:lpstr>
      <vt:lpstr>Times New Roman</vt:lpstr>
      <vt:lpstr>simple</vt:lpstr>
      <vt:lpstr>CSE 331 Software Design &amp; Implementation</vt:lpstr>
      <vt:lpstr>Administrivia</vt:lpstr>
      <vt:lpstr>Outline</vt:lpstr>
      <vt:lpstr>Procedural and data abstractions</vt:lpstr>
      <vt:lpstr>Outline of next 3 lectures</vt:lpstr>
      <vt:lpstr>Why we need Data Abstractions (ADTs)</vt:lpstr>
      <vt:lpstr>An ADT is a set of operations</vt:lpstr>
      <vt:lpstr>PowerPoint Presentation</vt:lpstr>
      <vt:lpstr>PowerPoint Presentation</vt:lpstr>
      <vt:lpstr>Are these classes the same?</vt:lpstr>
      <vt:lpstr>Benefits of ADTs</vt:lpstr>
      <vt:lpstr>Concept of 2-d point, as an ADT</vt:lpstr>
      <vt:lpstr>Abstract data type = objects + operations</vt:lpstr>
      <vt:lpstr>Specifying a data abstraction</vt:lpstr>
      <vt:lpstr>Specifying an ADT</vt:lpstr>
      <vt:lpstr>Implementing an ADT</vt:lpstr>
      <vt:lpstr>Poly, an immutable datatype: overview</vt:lpstr>
      <vt:lpstr>Poly:  creators</vt:lpstr>
      <vt:lpstr>Poly:  observers</vt:lpstr>
      <vt:lpstr>Notes on observers</vt:lpstr>
      <vt:lpstr>Poly:  producers</vt:lpstr>
      <vt:lpstr>Notes on producers</vt:lpstr>
      <vt:lpstr>IntSet, a mutable datatype: overview and creator</vt:lpstr>
      <vt:lpstr>IntSet:  observers</vt:lpstr>
      <vt:lpstr>IntSet:  mutators </vt:lpstr>
      <vt:lpstr>Notes on mutators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and Implementation</dc:title>
  <dc:creator>Hal Perkins</dc:creator>
  <cp:lastModifiedBy>Microsoft Office User</cp:lastModifiedBy>
  <cp:revision>200</cp:revision>
  <cp:lastPrinted>2020-01-21T02:02:08Z</cp:lastPrinted>
  <dcterms:created xsi:type="dcterms:W3CDTF">2012-01-27T17:46:36Z</dcterms:created>
  <dcterms:modified xsi:type="dcterms:W3CDTF">2020-01-21T02:02:46Z</dcterms:modified>
</cp:coreProperties>
</file>