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85" r:id="rId2"/>
    <p:sldId id="331" r:id="rId3"/>
    <p:sldId id="329" r:id="rId4"/>
    <p:sldId id="316" r:id="rId5"/>
    <p:sldId id="317" r:id="rId6"/>
    <p:sldId id="286" r:id="rId7"/>
    <p:sldId id="334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8" r:id="rId26"/>
    <p:sldId id="326" r:id="rId27"/>
    <p:sldId id="335" r:id="rId28"/>
    <p:sldId id="310" r:id="rId29"/>
    <p:sldId id="311" r:id="rId30"/>
    <p:sldId id="312" r:id="rId31"/>
    <p:sldId id="318" r:id="rId32"/>
    <p:sldId id="336" r:id="rId33"/>
    <p:sldId id="322" r:id="rId34"/>
    <p:sldId id="327" r:id="rId35"/>
    <p:sldId id="323" r:id="rId36"/>
    <p:sldId id="324" r:id="rId37"/>
    <p:sldId id="325" r:id="rId38"/>
    <p:sldId id="337" r:id="rId39"/>
    <p:sldId id="338" r:id="rId40"/>
    <p:sldId id="339" r:id="rId41"/>
  </p:sldIdLst>
  <p:sldSz cx="9144000" cy="6858000" type="screen4x3"/>
  <p:notesSz cx="6934200" cy="9220200"/>
  <p:custDataLst>
    <p:tags r:id="rId4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432FF"/>
    <a:srgbClr val="FF0066"/>
    <a:srgbClr val="800080"/>
    <a:srgbClr val="FFF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87" autoAdjust="0"/>
    <p:restoredTop sz="89803" autoAdjust="0"/>
  </p:normalViewPr>
  <p:slideViewPr>
    <p:cSldViewPr>
      <p:cViewPr varScale="1">
        <p:scale>
          <a:sx n="110" d="100"/>
          <a:sy n="110" d="100"/>
        </p:scale>
        <p:origin x="11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4312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04-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68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B stronger than A (any implementation satisfying</a:t>
            </a:r>
            <a:r>
              <a:rPr lang="en-US" baseline="0" dirty="0"/>
              <a:t> B satisfies A, but not vice versa); possible values returned by B are a subset of those returned by A.  Stronger specification places more restriction on the value returned.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C stronger.  Any</a:t>
            </a:r>
            <a:r>
              <a:rPr lang="en-US" baseline="0" dirty="0"/>
              <a:t> implementation satisfying C will also satisfy A – C is defined on a larger set of inputs.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37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lang/NullPointerException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2020</a:t>
            </a:r>
          </a:p>
          <a:p>
            <a:r>
              <a:rPr lang="en-US" dirty="0"/>
              <a:t>Specifications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F6EF34-3C92-A64F-A7AB-8DBF58EB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>
                <a:solidFill>
                  <a:srgbClr val="7030A0"/>
                </a:solidFill>
              </a:rPr>
              <a:t>UW CSE 331 Winter 2020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AD16B-200C-2E45-82B7-A21A9407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7030A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Why not just read code?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true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false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Why are you better off with a specification?</a:t>
            </a:r>
            <a:endParaRPr lang="en-GB" sz="2000" dirty="0">
              <a:latin typeface="Courier 10 Pitch" pitchFamily="1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10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Code is complicated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gives more detail than needed by client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Understanding or even reading every line of code is an excessive burden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you had to read source code of Java libraries to use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applies to developers of different parts of the libraries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 cares only about </a:t>
            </a:r>
            <a:r>
              <a:rPr lang="en-GB" sz="2000" i="1" dirty="0">
                <a:solidFill>
                  <a:schemeClr val="accent2"/>
                </a:solidFill>
              </a:rPr>
              <a:t>what</a:t>
            </a:r>
            <a:r>
              <a:rPr lang="en-GB" sz="2000" dirty="0"/>
              <a:t> the code does, not </a:t>
            </a:r>
            <a:r>
              <a:rPr lang="en-GB" sz="2000" i="1" dirty="0">
                <a:solidFill>
                  <a:schemeClr val="accent2"/>
                </a:solidFill>
              </a:rPr>
              <a:t>how</a:t>
            </a:r>
            <a:r>
              <a:rPr lang="en-GB" sz="2000" dirty="0"/>
              <a:t> it does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7416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Code is ambiguous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seems unambiguous and concrete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which details of code's behavior are </a:t>
            </a:r>
            <a:r>
              <a:rPr lang="en-GB" sz="2000" dirty="0">
                <a:solidFill>
                  <a:schemeClr val="accent2"/>
                </a:solidFill>
              </a:rPr>
              <a:t>essential</a:t>
            </a:r>
            <a:r>
              <a:rPr lang="en-GB" sz="2000" dirty="0"/>
              <a:t>, and which are </a:t>
            </a:r>
            <a:r>
              <a:rPr lang="en-GB" sz="2000" dirty="0">
                <a:solidFill>
                  <a:schemeClr val="accent2"/>
                </a:solidFill>
              </a:rPr>
              <a:t>incidental</a:t>
            </a:r>
            <a:r>
              <a:rPr lang="en-GB" sz="2000" dirty="0"/>
              <a:t>?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invariably gets rewritten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need to know what they can rely 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properties will be maintained over time?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properties might be changed by future optimization, improved algorithms, or bug fixes?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Implementer needs to know what features the client depends on, and which can be changed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447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Comments are essential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cs typeface="Times New Roman" pitchFamily="18" charset="0"/>
              </a:rPr>
              <a:t>Typical comments often convey only an informal, general idea of what that the code does: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method checks if "part" appears as a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sub-sequence in "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static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cs typeface="Times New Roman" pitchFamily="18" charset="0"/>
              </a:rPr>
              <a:t>Problem:  ambiguity remains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cs typeface="Times New Roman" pitchFamily="18" charset="0"/>
              </a:rPr>
              <a:t>What if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dirty="0">
                <a:cs typeface="Times New Roman" pitchFamily="18" charset="0"/>
              </a:rPr>
              <a:t> and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dirty="0">
                <a:cs typeface="Times New Roman" pitchFamily="18" charset="0"/>
              </a:rPr>
              <a:t> are both empty lists?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cs typeface="Times New Roman" pitchFamily="18" charset="0"/>
              </a:rPr>
              <a:t>When does the function return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sz="2000" dirty="0">
                <a:cs typeface="Times New Roman" pitchFamily="18" charset="0"/>
              </a:rPr>
              <a:t>?</a:t>
            </a:r>
            <a:r>
              <a:rPr lang="en-GB" sz="2000" i="1" dirty="0">
                <a:cs typeface="Times New Roman" pitchFamily="18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32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From vague comments to specifications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cs typeface="Times New Roman" pitchFamily="18" charset="0"/>
              </a:rPr>
              <a:t>Roles of a specification: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 agrees to rely </a:t>
            </a:r>
            <a:r>
              <a:rPr lang="en-GB" sz="2000" i="1" dirty="0"/>
              <a:t>only</a:t>
            </a:r>
            <a:r>
              <a:rPr lang="en-GB" sz="2000" dirty="0"/>
              <a:t> on information in the description in their use of the part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Implementer of the part promises to support everything in the description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Otherwise is perfectly at liberty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cs typeface="Times New Roman" pitchFamily="18" charset="0"/>
              </a:rPr>
              <a:t>Sadly, much code lacks a specification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often work out what a method/class does in ambiguous cases by running it and depending on the results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Leads to bugs and programs with unclear dependencies, reducing simplicity and flexibility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2442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Recall the sublist example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2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2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src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(elt.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true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false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8797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/>
              <a:t>A more careful description of </a:t>
            </a:r>
            <a:r>
              <a:rPr lang="en-GB" b="1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rmAutofit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// Check whether “part” appears as a sub-sequence in “</a:t>
            </a:r>
            <a:r>
              <a:rPr lang="en-GB" sz="1800" b="1" i="1" dirty="0" err="1">
                <a:solidFill>
                  <a:srgbClr val="000000"/>
                </a:solidFill>
              </a:rPr>
              <a:t>src</a:t>
            </a:r>
            <a:r>
              <a:rPr lang="en-GB" sz="1800" b="1" i="1" dirty="0">
                <a:solidFill>
                  <a:srgbClr val="000000"/>
                </a:solidFill>
              </a:rPr>
              <a:t>”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b="1" i="1" dirty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/>
              <a:t>needs to be given some caveats (why?):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    </a:t>
            </a:r>
            <a:r>
              <a:rPr lang="en-GB" sz="1800" i="1" dirty="0">
                <a:solidFill>
                  <a:srgbClr val="000000"/>
                </a:solidFill>
              </a:rPr>
              <a:t>// * </a:t>
            </a:r>
            <a:r>
              <a:rPr lang="en-GB" sz="1800" i="1" dirty="0" err="1">
                <a:solidFill>
                  <a:srgbClr val="000000"/>
                </a:solidFill>
              </a:rPr>
              <a:t>src</a:t>
            </a:r>
            <a:r>
              <a:rPr lang="en-GB" sz="1800" i="1" dirty="0">
                <a:solidFill>
                  <a:srgbClr val="000000"/>
                </a:solidFill>
              </a:rPr>
              <a:t> and part cannot be null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    // * If </a:t>
            </a:r>
            <a:r>
              <a:rPr lang="en-GB" sz="1800" i="1" dirty="0" err="1">
                <a:solidFill>
                  <a:srgbClr val="000000"/>
                </a:solidFill>
              </a:rPr>
              <a:t>src</a:t>
            </a:r>
            <a:r>
              <a:rPr lang="en-GB" sz="1800" i="1" dirty="0">
                <a:solidFill>
                  <a:srgbClr val="000000"/>
                </a:solidFill>
              </a:rPr>
              <a:t> is empty list, always returns false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    // * Results may be unexpected if partial matches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    //     can happen right before a real match; e.g.,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    //     list (1,2,1,3) will not be identified as a </a:t>
            </a:r>
            <a:br>
              <a:rPr lang="en-GB" sz="1800" i="1" dirty="0">
                <a:solidFill>
                  <a:srgbClr val="000000"/>
                </a:solidFill>
              </a:rPr>
            </a:br>
            <a:r>
              <a:rPr lang="en-GB" sz="1800" i="1" dirty="0">
                <a:solidFill>
                  <a:srgbClr val="000000"/>
                </a:solidFill>
              </a:rPr>
              <a:t>    //     sub sequence of (1,2,1,2,1,3).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8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/>
              <a:t>or replaced with a more detailed description: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    </a:t>
            </a:r>
            <a:r>
              <a:rPr lang="en-GB" sz="1800" i="1" dirty="0">
                <a:solidFill>
                  <a:srgbClr val="000000"/>
                </a:solidFill>
              </a:rPr>
              <a:t>// This method scans the “</a:t>
            </a:r>
            <a:r>
              <a:rPr lang="en-GB" sz="1800" i="1" dirty="0" err="1">
                <a:solidFill>
                  <a:srgbClr val="000000"/>
                </a:solidFill>
              </a:rPr>
              <a:t>src</a:t>
            </a:r>
            <a:r>
              <a:rPr lang="en-GB" sz="1800" i="1" dirty="0">
                <a:solidFill>
                  <a:srgbClr val="000000"/>
                </a:solidFill>
              </a:rPr>
              <a:t>” list from beginning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    // to end, building up a match for “part”, and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    // resetting that match every time that...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72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It’s better to </a:t>
            </a:r>
            <a:r>
              <a:rPr lang="en-GB" i="1" dirty="0"/>
              <a:t>simplify</a:t>
            </a:r>
            <a:r>
              <a:rPr lang="en-GB" dirty="0"/>
              <a:t> than </a:t>
            </a:r>
            <a:br>
              <a:rPr lang="en-GB" dirty="0"/>
            </a:br>
            <a:r>
              <a:rPr lang="en-GB" dirty="0"/>
              <a:t>to </a:t>
            </a:r>
            <a:r>
              <a:rPr lang="en-GB" i="1" dirty="0"/>
              <a:t>describe</a:t>
            </a:r>
            <a:r>
              <a:rPr lang="en-GB" dirty="0"/>
              <a:t> complexity!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 complicated description suggests poor 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Rewrite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/>
              <a:t> to be more sensible, and easier to describe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 // returns true </a:t>
            </a:r>
            <a:r>
              <a:rPr lang="en-GB" sz="2000" i="1" dirty="0" err="1">
                <a:solidFill>
                  <a:srgbClr val="000000"/>
                </a:solidFill>
              </a:rPr>
              <a:t>iff</a:t>
            </a:r>
            <a:r>
              <a:rPr lang="en-GB" sz="2000" i="1" dirty="0">
                <a:solidFill>
                  <a:srgbClr val="000000"/>
                </a:solidFill>
              </a:rPr>
              <a:t> possibly empty sequences A, B exist such that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 //   </a:t>
            </a:r>
            <a:r>
              <a:rPr lang="en-GB" sz="2000" i="1" dirty="0" err="1">
                <a:solidFill>
                  <a:srgbClr val="000000"/>
                </a:solidFill>
              </a:rPr>
              <a:t>src</a:t>
            </a:r>
            <a:r>
              <a:rPr lang="en-GB" sz="2000" i="1" dirty="0">
                <a:solidFill>
                  <a:srgbClr val="000000"/>
                </a:solidFill>
              </a:rPr>
              <a:t> = A + part + B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 // where “+” is sequence concatenation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Mathematical </a:t>
            </a:r>
            <a:r>
              <a:rPr lang="en-GB" sz="2000" dirty="0" err="1"/>
              <a:t>flavor</a:t>
            </a:r>
            <a:r>
              <a:rPr lang="en-GB" sz="2000" dirty="0"/>
              <a:t> not always necessary, but often helps avoid ambiguity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“Declarative” style is important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Avoid reciting or depending on implementation details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3273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Sneaky fringe benefit of specs #1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discipline of writing specifications changes the </a:t>
            </a:r>
            <a:r>
              <a:rPr lang="en-GB" sz="2000" dirty="0">
                <a:solidFill>
                  <a:srgbClr val="0432FF"/>
                </a:solidFill>
              </a:rPr>
              <a:t>incentive structure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of coding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Rewards code that is easy to describe and understand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Punishes code that is hard to describe and understand 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Even if it is shorter or easier to write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you find yourself writing complicated specifications, it is an incentive to redesign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/>
              <a:t>, code that does exactly the right thing may be slightly slower than a hack that assumes no partial matches before true matches, but cost of forcing client to understand the details is too high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6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Writing specifications with </a:t>
            </a:r>
            <a:r>
              <a:rPr lang="en-GB" dirty="0" err="1"/>
              <a:t>Javadoc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Javadoc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Sometimes can be daunting; get used to using it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Javadoc convention for writing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Method signature (prototype – name, parameters, result type)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Text description of method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sz="2000" dirty="0"/>
              <a:t>:  description of what gets passed in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/>
              <a:t>:  description of what gets returned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/>
              <a:t>:  exceptions that may occur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2813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Administrivia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Next two assignments out this morning</a:t>
            </a:r>
          </a:p>
          <a:p>
            <a:pPr lvl="1"/>
            <a:r>
              <a:rPr lang="en-US" dirty="0"/>
              <a:t>HW2: Written problems on loops, due Tue. night 11 pm</a:t>
            </a:r>
          </a:p>
          <a:p>
            <a:pPr lvl="1"/>
            <a:r>
              <a:rPr lang="en-US" dirty="0"/>
              <a:t>HW3: Java warmup &amp; project logistics</a:t>
            </a:r>
          </a:p>
          <a:p>
            <a:pPr lvl="2"/>
            <a:r>
              <a:rPr lang="en-US" dirty="0"/>
              <a:t>Due next Thur. night, 11 pm</a:t>
            </a:r>
          </a:p>
          <a:p>
            <a:pPr lvl="2"/>
            <a:r>
              <a:rPr lang="en-US" dirty="0"/>
              <a:t>You should get </a:t>
            </a:r>
            <a:r>
              <a:rPr lang="en-US" dirty="0" err="1"/>
              <a:t>gitlab</a:t>
            </a:r>
            <a:r>
              <a:rPr lang="en-US" dirty="0"/>
              <a:t> email later today when repo created.  Feel free to ignore until section tomorrow.</a:t>
            </a:r>
          </a:p>
          <a:p>
            <a:pPr lvl="2"/>
            <a:r>
              <a:rPr lang="en-US" dirty="0"/>
              <a:t>Shouldn’t take much time, but start early so we can chase down any configuration problems</a:t>
            </a:r>
          </a:p>
          <a:p>
            <a:pPr lvl="3"/>
            <a:r>
              <a:rPr lang="en-US" dirty="0"/>
              <a:t>&amp; read and follow instructions carefully!</a:t>
            </a:r>
          </a:p>
          <a:p>
            <a:pPr lvl="2"/>
            <a:r>
              <a:rPr lang="en-US" dirty="0"/>
              <a:t>Warning: </a:t>
            </a:r>
            <a:r>
              <a:rPr lang="en-US" dirty="0" err="1"/>
              <a:t>Stackoverflow</a:t>
            </a:r>
            <a:r>
              <a:rPr lang="en-US" dirty="0"/>
              <a:t> and Google are probably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your friends for configuration problems.  Our setup is intended to work, not to require random web searches and tinkering.  If something isn’t working right, check handouts, use office hours, and/or post on the discussion board.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2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Example: Javadoc for </a:t>
            </a:r>
            <a:r>
              <a:rPr lang="en-GB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String.contains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indent="-195843">
              <a:lnSpc>
                <a:spcPct val="97000"/>
              </a:lnSpc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CharSequence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Returns true if and only if this string contains the specified sequence of char values.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Parameters:</a:t>
            </a:r>
          </a:p>
          <a:p>
            <a:pPr indent="-195843">
              <a:lnSpc>
                <a:spcPct val="94000"/>
              </a:lnSpc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	s - the sequence to search for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Returns: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	true if this string contains s, false otherwise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Throws: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GB" sz="2000" dirty="0" err="1">
                <a:solidFill>
                  <a:srgbClr val="000000"/>
                </a:solidFill>
                <a:cs typeface="Courier New" panose="02070309020205020404" pitchFamily="49" charset="0"/>
              </a:rPr>
              <a:t>NullPointerException</a:t>
            </a: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 – if s is null</a:t>
            </a:r>
            <a:endParaRPr lang="en-GB" sz="2000" dirty="0">
              <a:solidFill>
                <a:srgbClr val="000000"/>
              </a:solidFill>
              <a:cs typeface="Courier New" panose="02070309020205020404" pitchFamily="49" charset="0"/>
              <a:hlinkClick r:id="rId3"/>
            </a:endParaRP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Since:</a:t>
            </a: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cs typeface="Courier New" panose="02070309020205020404" pitchFamily="49" charset="0"/>
              </a:rPr>
              <a:t>	1.5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689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CSE 331 specifications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>
                <a:solidFill>
                  <a:srgbClr val="00AE00"/>
                </a:solidFill>
              </a:rPr>
              <a:t>precondition</a:t>
            </a:r>
            <a:r>
              <a:rPr lang="en-GB" sz="2000" dirty="0"/>
              <a:t>: constraints that hold before the method is called (if not, all bets are off – no guarantees about what method will do)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@requires</a:t>
            </a:r>
            <a:r>
              <a:rPr lang="en-GB" sz="2000" dirty="0"/>
              <a:t>:  spells out any obligations on client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err="1">
                <a:solidFill>
                  <a:srgbClr val="00AE00"/>
                </a:solidFill>
              </a:rPr>
              <a:t>postcondition</a:t>
            </a:r>
            <a:r>
              <a:rPr lang="en-GB" sz="2000" dirty="0"/>
              <a:t>: constraints that hold after the method is called (if the precondition held)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GB" sz="2000" dirty="0"/>
              <a:t>:  lists objects that may be affected by method; any object not listed is guaranteed to be unchanged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GB" sz="2000" dirty="0"/>
              <a:t>:  gives guarantees on final state of modified objects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/>
              <a:t>:  lists possible exceptions and conditions under which they are thrown (Javadoc uses this too)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GB" sz="2000" dirty="0"/>
              <a:t>:  describes return value (Javadoc uses this too)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1698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44148" cy="4495800"/>
          </a:xfrm>
        </p:spPr>
        <p:txBody>
          <a:bodyPr>
            <a:noAutofit/>
          </a:bodyPr>
          <a:lstStyle/>
          <a:p>
            <a:pPr marL="414726" indent="-414726">
              <a:lnSpc>
                <a:spcPct val="83000"/>
              </a:lnSpc>
              <a:buNone/>
              <a:tabLst>
                <a:tab pos="414726" algn="l"/>
              </a:tabLst>
            </a:pPr>
            <a:r>
              <a:rPr lang="en-US" sz="2000" dirty="0"/>
              <a:t>static 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2"/>
                </a:solidFill>
              </a:rPr>
              <a:t>change</a:t>
            </a:r>
            <a:r>
              <a:rPr lang="en-US" sz="2000" dirty="0"/>
              <a:t>(List&lt;T&gt; </a:t>
            </a:r>
            <a:r>
              <a:rPr lang="en-US" sz="2000" dirty="0">
                <a:solidFill>
                  <a:schemeClr val="accent2"/>
                </a:solidFill>
              </a:rPr>
              <a:t>lst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oldelt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newelt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/>
              <a:t> 	lst, oldelt, and newelt are non-null.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2000" dirty="0"/>
              <a:t>			oldelt occurs in </a:t>
            </a:r>
            <a:r>
              <a:rPr lang="en-US" sz="2000" dirty="0" err="1"/>
              <a:t>lst</a:t>
            </a:r>
            <a:r>
              <a:rPr lang="en-US" sz="2000" dirty="0"/>
              <a:t>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br>
              <a:rPr lang="en-US" sz="800" dirty="0"/>
            </a:b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</a:t>
            </a:r>
            <a:r>
              <a:rPr lang="en-US" sz="2000" dirty="0" err="1"/>
              <a:t>lst</a:t>
            </a:r>
            <a:endParaRPr lang="en-US" sz="2000" dirty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br>
              <a:rPr lang="en-US" sz="800" dirty="0"/>
            </a:br>
            <a:r>
              <a:rPr lang="en-US" sz="2000" dirty="0">
                <a:solidFill>
                  <a:schemeClr val="accent2"/>
                </a:solidFill>
              </a:rPr>
              <a:t>effects </a:t>
            </a:r>
            <a:r>
              <a:rPr lang="en-US" sz="2000" dirty="0"/>
              <a:t>	change the first occurrence of oldelt in lst to newelt</a:t>
            </a:r>
            <a:br>
              <a:rPr lang="en-US" sz="2000" dirty="0"/>
            </a:br>
            <a:r>
              <a:rPr lang="en-US" sz="2000" dirty="0"/>
              <a:t> 		&amp; makes no other changes to </a:t>
            </a:r>
            <a:r>
              <a:rPr lang="en-US" sz="2000" dirty="0" err="1"/>
              <a:t>lst</a:t>
            </a:r>
            <a:endParaRPr lang="en-US" sz="2000" dirty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br>
              <a:rPr lang="en-US" sz="800" dirty="0"/>
            </a:br>
            <a:r>
              <a:rPr lang="en-US" sz="2000" dirty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the position of the element in lst that was </a:t>
            </a:r>
            <a:r>
              <a:rPr lang="en-US" sz="2000" dirty="0" err="1"/>
              <a:t>oldelt</a:t>
            </a:r>
            <a:r>
              <a:rPr lang="en-US" sz="2000" dirty="0"/>
              <a:t> and</a:t>
            </a:r>
            <a:br>
              <a:rPr lang="en-US" sz="2000" dirty="0"/>
            </a:br>
            <a:r>
              <a:rPr lang="en-US" sz="2000" dirty="0"/>
              <a:t>		is now newelt</a:t>
            </a:r>
            <a:br>
              <a:rPr lang="en-US" sz="2000" dirty="0"/>
            </a:br>
            <a:endParaRPr lang="en-US" sz="400" dirty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endParaRPr lang="en-US" sz="2000" b="1" i="1" dirty="0">
              <a:solidFill>
                <a:srgbClr val="800080"/>
              </a:solidFill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static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change</a:t>
            </a:r>
            <a:r>
              <a:rPr lang="en-US" sz="2000" b="1" dirty="0">
                <a:latin typeface="Courier New" pitchFamily="49" charset="0"/>
              </a:rPr>
              <a:t>(List&lt;T&gt;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, 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              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oldelt</a:t>
            </a:r>
            <a:r>
              <a:rPr lang="en-US" sz="2000" b="1" dirty="0">
                <a:latin typeface="Courier New" pitchFamily="49" charset="0"/>
              </a:rPr>
              <a:t>, 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	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for (T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curr</a:t>
            </a:r>
            <a:r>
              <a:rPr lang="en-US" sz="2000" b="1" dirty="0">
                <a:latin typeface="Courier New" pitchFamily="49" charset="0"/>
              </a:rPr>
              <a:t> : lst)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if (curr == oldelt)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   </a:t>
            </a:r>
            <a:r>
              <a:rPr lang="en-US" sz="2000" b="1" dirty="0" err="1">
                <a:latin typeface="Courier New" pitchFamily="49" charset="0"/>
              </a:rPr>
              <a:t>lst.set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, i);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   return i;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}</a:t>
            </a:r>
          </a:p>
          <a:p>
            <a:pPr marL="1244178" lvl="1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i + 1;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}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return -1;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4981" y="3810000"/>
            <a:ext cx="89149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2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buNone/>
            </a:pPr>
            <a:r>
              <a:rPr lang="en-US" sz="2000" dirty="0"/>
              <a:t>static </a:t>
            </a:r>
            <a:r>
              <a:rPr lang="sv-SE" sz="2000" dirty="0"/>
              <a:t>List&lt;Integer&gt; </a:t>
            </a:r>
            <a:r>
              <a:rPr lang="sv-SE" sz="2000" dirty="0">
                <a:solidFill>
                  <a:schemeClr val="accent2"/>
                </a:solidFill>
              </a:rPr>
              <a:t>zipSum</a:t>
            </a:r>
            <a:r>
              <a:rPr lang="sv-SE" sz="2000" dirty="0"/>
              <a:t>(List&lt;Integer&gt;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</a:t>
            </a:r>
          </a:p>
          <a:p>
            <a:pPr>
              <a:lnSpc>
                <a:spcPct val="83000"/>
              </a:lnSpc>
              <a:buNone/>
            </a:pPr>
            <a:r>
              <a:rPr lang="en-US" sz="2000" dirty="0"/>
              <a:t> 	</a:t>
            </a:r>
            <a:r>
              <a:rPr lang="en-US" sz="2000" dirty="0">
                <a:solidFill>
                  <a:schemeClr val="accent2"/>
                </a:solidFill>
              </a:rPr>
              <a:t>  requires </a:t>
            </a:r>
            <a:r>
              <a:rPr lang="en-US" sz="2000" dirty="0"/>
              <a:t>	lst1 and lst2 are non-null.</a:t>
            </a:r>
            <a:br>
              <a:rPr lang="en-US" sz="2000" dirty="0"/>
            </a:br>
            <a:r>
              <a:rPr lang="en-US" sz="2000" dirty="0"/>
              <a:t>		lst1 and lst2 are the same size. 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none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/>
              <a:t> 	none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a list of same size where the ith element is 		 	the sum of the ith elements of lst1 and lst2</a:t>
            </a:r>
            <a:br>
              <a:rPr lang="en-US" sz="2000" dirty="0"/>
            </a:br>
            <a:endParaRPr lang="en-US" sz="2000" b="1" dirty="0">
              <a:solidFill>
                <a:srgbClr val="80008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List&lt;Integer&gt;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zipSum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	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</a:rPr>
              <a:t>                         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 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res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ArrayList&lt;Integer&gt;();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 </a:t>
            </a:r>
            <a:r>
              <a:rPr lang="en-US" sz="2000" b="1" dirty="0">
                <a:latin typeface="Courier New" pitchFamily="49" charset="0"/>
              </a:rPr>
              <a:t>for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res.add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(lst1.get(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+ lst2.get(i));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 }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 </a:t>
            </a:r>
            <a:r>
              <a:rPr lang="en-US" sz="2000" b="1" dirty="0">
                <a:latin typeface="Courier New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res;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229032" y="37338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23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</a:t>
            </a:r>
            <a:r>
              <a:rPr lang="sv-SE" sz="2000" dirty="0" err="1"/>
              <a:t>void</a:t>
            </a:r>
            <a:r>
              <a:rPr lang="sv-SE" sz="2000" dirty="0"/>
              <a:t> </a:t>
            </a:r>
            <a:r>
              <a:rPr lang="sv-SE" sz="2000" dirty="0" err="1">
                <a:solidFill>
                  <a:schemeClr val="accent2"/>
                </a:solidFill>
              </a:rPr>
              <a:t>listAdd</a:t>
            </a:r>
            <a:r>
              <a:rPr lang="sv-SE" sz="2000" dirty="0"/>
              <a:t>(List&lt;Integer&gt;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	 </a:t>
            </a:r>
          </a:p>
          <a:p>
            <a:pPr>
              <a:lnSpc>
                <a:spcPct val="113000"/>
              </a:lnSpc>
              <a:buNone/>
            </a:pPr>
            <a:r>
              <a:rPr lang="en-US" sz="2000" dirty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/>
              <a:t> 	lst1 and lst2 are non-null.</a:t>
            </a:r>
            <a:br>
              <a:rPr lang="en-US" sz="2000" dirty="0"/>
            </a:br>
            <a:r>
              <a:rPr lang="en-US" sz="2000" dirty="0"/>
              <a:t>		lst1 and lst2 are the same size. 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lst1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/>
              <a:t> 	ith element of lst2 is added to the ith element of lst1 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/>
              <a:t> 	none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listAdd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					  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latin typeface="Courier New" pitchFamily="49" charset="0"/>
              </a:rPr>
              <a:t>for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lst1.set(i, lst1.get(i) + lst2.get(i));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14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Should requires clause be checked?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the client calls a method without meeting the precondition, the code is free to do </a:t>
            </a:r>
            <a:r>
              <a:rPr lang="en-GB" sz="2000" i="1" dirty="0">
                <a:solidFill>
                  <a:srgbClr val="FF0000"/>
                </a:solidFill>
              </a:rPr>
              <a:t>anything</a:t>
            </a:r>
            <a:endParaRPr lang="en-GB" sz="2000" dirty="0">
              <a:solidFill>
                <a:srgbClr val="FF0000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Including pass corrupted data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is polite, nevertheless, to </a:t>
            </a:r>
            <a:r>
              <a:rPr lang="en-GB" sz="2000" i="1" dirty="0">
                <a:solidFill>
                  <a:schemeClr val="accent2"/>
                </a:solidFill>
              </a:rPr>
              <a:t>fail fast</a:t>
            </a:r>
            <a:r>
              <a:rPr lang="en-GB" sz="2000" dirty="0"/>
              <a:t>: to provide an immediate error, rather than permitting mysterious/silent bad </a:t>
            </a:r>
            <a:r>
              <a:rPr lang="en-GB" sz="2000" dirty="0" err="1"/>
              <a:t>behavior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Preconditions are common in “helper” methods/classes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 public libraries, it’s friendlier to deal with all possible input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But: binary search would normally impose a pre-condition rather than simply failing if list is not sorted. 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Rule of thumb: Check if cheap to do so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Example: list has to be non-null </a:t>
            </a:r>
            <a:r>
              <a:rPr lang="en-GB" sz="2000" i="1" dirty="0">
                <a:sym typeface="Wingdings" pitchFamily="2" charset="2"/>
              </a:rPr>
              <a:t> check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Example: list has to be sorted </a:t>
            </a:r>
            <a:r>
              <a:rPr lang="en-GB" sz="2000" i="1" dirty="0">
                <a:sym typeface="Wingdings" pitchFamily="2" charset="2"/>
              </a:rPr>
              <a:t> skip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ym typeface="Wingdings" pitchFamily="2" charset="2"/>
              </a:rPr>
              <a:t>A quality implementation will check preconditions whenever it is inexpensive and convenient to do so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ym typeface="Wingdings" pitchFamily="2" charset="2"/>
              </a:rPr>
              <a:t>Defensive programming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31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Sneaky fringe benefit of specs #2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means that client doesn't need to look at implementation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the code </a:t>
            </a:r>
            <a:r>
              <a:rPr lang="en-GB" sz="2000" dirty="0">
                <a:solidFill>
                  <a:schemeClr val="tx2"/>
                </a:solidFill>
              </a:rPr>
              <a:t>might not even exist </a:t>
            </a:r>
            <a:r>
              <a:rPr lang="en-GB" sz="2000" dirty="0"/>
              <a:t>yet!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Write specifications first, make sure system will fit together, and then assign separate implementers to different modules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teamwork and parallel development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Also helps with testing (future topic)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65886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789E3-41B1-FF43-BF3F-140E5801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a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CED76-E3F6-6B46-A0E1-DF1D7B22A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Your program uses a library</a:t>
            </a:r>
          </a:p>
          <a:p>
            <a:r>
              <a:rPr lang="en-US" dirty="0"/>
              <a:t>Can you use a different library?</a:t>
            </a:r>
          </a:p>
          <a:p>
            <a:r>
              <a:rPr lang="en-US" dirty="0"/>
              <a:t>Can you use a new version?</a:t>
            </a:r>
          </a:p>
          <a:p>
            <a:pPr marL="0" indent="0">
              <a:buNone/>
            </a:pPr>
            <a:r>
              <a:rPr lang="en-US" dirty="0"/>
              <a:t>We want an objective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can upgrade if the specification of the new version is </a:t>
            </a:r>
            <a:r>
              <a:rPr lang="en-US" dirty="0">
                <a:solidFill>
                  <a:srgbClr val="0432FF"/>
                </a:solidFill>
              </a:rPr>
              <a:t>stronger </a:t>
            </a:r>
            <a:endParaRPr lang="en-US" dirty="0"/>
          </a:p>
          <a:p>
            <a:pPr lvl="1"/>
            <a:r>
              <a:rPr lang="en-US" dirty="0"/>
              <a:t>It makes at least as many promises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Weaker spec: returns the elements</a:t>
            </a:r>
          </a:p>
          <a:p>
            <a:pPr lvl="2"/>
            <a:r>
              <a:rPr lang="en-US" dirty="0"/>
              <a:t>Stronger spec: returns the elements in sorted order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FD5E2-2F00-504E-99E0-3513DF39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9A243-E597-504F-87A5-FAFCEF8C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Two specifications for find</a:t>
            </a:r>
            <a:br>
              <a:rPr lang="en-GB" dirty="0"/>
            </a:br>
            <a:r>
              <a:rPr lang="en-GB" dirty="0"/>
              <a:t>which is stronger?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/>
              <a:t> 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a[i]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B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i="1" dirty="0"/>
              <a:t>smallest</a:t>
            </a:r>
            <a:r>
              <a:rPr lang="en-GB" sz="2000" dirty="0"/>
              <a:t>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/>
              <a:t> 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79827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Two specifications for find</a:t>
            </a:r>
            <a:br>
              <a:rPr lang="en-GB" dirty="0"/>
            </a:br>
            <a:r>
              <a:rPr lang="en-GB" dirty="0"/>
              <a:t>Which is stronger?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2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 10 Pitch" pitchFamily="1" charset="0"/>
                <a:ea typeface="Courier 10 Pitch" pitchFamily="1" charset="0"/>
                <a:cs typeface="Courier 10 Pitch" pitchFamily="1" charset="0"/>
              </a:rPr>
              <a:t>    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  <a:endParaRPr lang="en-GB" sz="2000" dirty="0">
              <a:solidFill>
                <a:srgbClr val="000000"/>
              </a:solidFill>
              <a:latin typeface="Courier 10 Pitch" pitchFamily="1" charset="0"/>
              <a:ea typeface="Courier 10 Pitch" pitchFamily="1" charset="0"/>
              <a:cs typeface="Courier 10 Pitch" pitchFamily="1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Specification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requires: value occurs 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/>
              <a:t> 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200" dirty="0"/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Specification C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/>
              <a:t> 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GB" sz="2200" dirty="0"/>
              <a:t>, or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GB" sz="2200" dirty="0"/>
              <a:t> if value is not 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880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Sections tomorrow on hw3 &amp; project logistics</a:t>
            </a:r>
          </a:p>
          <a:p>
            <a:pPr lvl="1"/>
            <a:r>
              <a:rPr lang="en-US" dirty="0"/>
              <a:t>If you plan to use your own laptop, bring it</a:t>
            </a:r>
          </a:p>
          <a:p>
            <a:pPr lvl="2"/>
            <a:r>
              <a:rPr lang="en-US" dirty="0"/>
              <a:t>Install OpenJDK Java 11 JDK (not JRE), IntelliJ Ultimate, and git before section</a:t>
            </a:r>
          </a:p>
          <a:p>
            <a:pPr lvl="3"/>
            <a:r>
              <a:rPr lang="en-US" dirty="0"/>
              <a:t>See the “Project Software Setup” handout for details</a:t>
            </a:r>
          </a:p>
          <a:p>
            <a:pPr lvl="3"/>
            <a:r>
              <a:rPr lang="en-US" dirty="0"/>
              <a:t>(Java 12, 13 also ok, but we use Java 11 for testing)</a:t>
            </a:r>
          </a:p>
          <a:p>
            <a:pPr lvl="2"/>
            <a:r>
              <a:rPr lang="en-US" dirty="0"/>
              <a:t>Windows users: Best practice: remove all existing Java JDKs and JREs before installing current one</a:t>
            </a:r>
          </a:p>
          <a:p>
            <a:pPr lvl="2"/>
            <a:r>
              <a:rPr lang="en-US" dirty="0"/>
              <a:t>Everyone: be sure you have a clean IntelliJ with no strange plugins, customized options, etc.</a:t>
            </a:r>
          </a:p>
          <a:p>
            <a:pPr lvl="3"/>
            <a:r>
              <a:rPr lang="en-US" dirty="0"/>
              <a:t>Students can get a free Ultimate version license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379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Stronger and weaker specifications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 stronger specification: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Promises more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Effects clause is harder to satisfy and/or lists fewer objects in modifies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Consequence: may be harder to implement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Asks less of the client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 clause can be easier to satisfy (weaker!)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May be harder to implement but is likely easier to 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More guarantees, more predictable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02399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/>
              <a:t>Satisfaction of a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Let P be an implementation and S a specification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i="1" dirty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000" i="1" dirty="0">
                <a:solidFill>
                  <a:schemeClr val="accent2"/>
                </a:solidFill>
              </a:rPr>
              <a:t>P satisfies 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if and only if</a:t>
            </a:r>
          </a:p>
          <a:p>
            <a:pPr lvl="1"/>
            <a:r>
              <a:rPr lang="en-US" sz="2000" dirty="0"/>
              <a:t>Every behavior of P is permitted by S</a:t>
            </a:r>
          </a:p>
          <a:p>
            <a:pPr lvl="1"/>
            <a:r>
              <a:rPr lang="en-US" sz="2000" dirty="0"/>
              <a:t>“The behavior of P is a subset of S”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statement “P is correct” is meaningless!</a:t>
            </a:r>
          </a:p>
          <a:p>
            <a:pPr lvl="1"/>
            <a:r>
              <a:rPr lang="en-US" sz="2000" dirty="0"/>
              <a:t>Though often made!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If P does not satisfy S, either (or both!) could be “wrong”</a:t>
            </a:r>
          </a:p>
          <a:p>
            <a:pPr lvl="1"/>
            <a:r>
              <a:rPr lang="en-US" sz="2000" i="1" dirty="0"/>
              <a:t>“One person’s feature is another person’s bug.”</a:t>
            </a:r>
          </a:p>
          <a:p>
            <a:pPr lvl="1"/>
            <a:r>
              <a:rPr lang="en-US" sz="2000" dirty="0"/>
              <a:t>Usually better to change the program than the spec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017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4E8ED-91AB-BC4C-9F39-996E1DE8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AC6C8-6A75-4947-AB08-A823D6CD7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dirty="0"/>
              <a:t>Suppose that</a:t>
            </a:r>
          </a:p>
          <a:p>
            <a:pPr lvl="1"/>
            <a:r>
              <a:rPr lang="en-US" dirty="0"/>
              <a:t>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 satisfy specification S</a:t>
            </a:r>
          </a:p>
          <a:p>
            <a:pPr lvl="1"/>
            <a:r>
              <a:rPr lang="en-US" dirty="0"/>
              <a:t>P uses I</a:t>
            </a:r>
            <a:r>
              <a:rPr lang="en-US" baseline="-25000" dirty="0"/>
              <a:t>1</a:t>
            </a:r>
            <a:r>
              <a:rPr lang="en-US" dirty="0"/>
              <a:t> as a component (and relies only on S) </a:t>
            </a:r>
          </a:p>
          <a:p>
            <a:r>
              <a:rPr lang="en-US" dirty="0"/>
              <a:t>Then P can use I</a:t>
            </a:r>
            <a:r>
              <a:rPr lang="en-US" baseline="-25000" dirty="0"/>
              <a:t>2</a:t>
            </a:r>
          </a:p>
          <a:p>
            <a:endParaRPr lang="en-US" dirty="0"/>
          </a:p>
          <a:p>
            <a:r>
              <a:rPr lang="en-US" dirty="0"/>
              <a:t>Further, suppose that</a:t>
            </a:r>
          </a:p>
          <a:p>
            <a:pPr lvl="1"/>
            <a:r>
              <a:rPr lang="en-US" dirty="0"/>
              <a:t>I</a:t>
            </a:r>
            <a:r>
              <a:rPr lang="en-US" baseline="-25000" dirty="0"/>
              <a:t>3</a:t>
            </a:r>
            <a:r>
              <a:rPr lang="en-US" dirty="0"/>
              <a:t> satisfies S</a:t>
            </a:r>
            <a:r>
              <a:rPr lang="en-US" baseline="-25000" dirty="0"/>
              <a:t>3</a:t>
            </a:r>
            <a:r>
              <a:rPr lang="en-US" dirty="0"/>
              <a:t> which is stronger than S</a:t>
            </a:r>
          </a:p>
          <a:p>
            <a:r>
              <a:rPr lang="en-US" dirty="0"/>
              <a:t>Then P can use I</a:t>
            </a:r>
            <a:r>
              <a:rPr lang="en-US" baseline="-25000" dirty="0"/>
              <a:t>3</a:t>
            </a:r>
          </a:p>
          <a:p>
            <a:endParaRPr lang="en-US" dirty="0"/>
          </a:p>
          <a:p>
            <a:r>
              <a:rPr lang="en-US" dirty="0"/>
              <a:t>Fact: If specification S</a:t>
            </a:r>
            <a:r>
              <a:rPr lang="en-US" baseline="-25000" dirty="0"/>
              <a:t>3</a:t>
            </a:r>
            <a:r>
              <a:rPr lang="en-US" dirty="0"/>
              <a:t> is stronger than S</a:t>
            </a:r>
            <a:r>
              <a:rPr lang="en-US" baseline="-25000" dirty="0"/>
              <a:t>1</a:t>
            </a:r>
            <a:r>
              <a:rPr lang="en-US" dirty="0"/>
              <a:t>, then for any implementation I, I satisfies S</a:t>
            </a:r>
            <a:r>
              <a:rPr lang="en-US" baseline="-25000" dirty="0"/>
              <a:t>3</a:t>
            </a:r>
            <a:r>
              <a:rPr lang="en-US" dirty="0"/>
              <a:t> =&gt; I satisfies S</a:t>
            </a:r>
            <a:r>
              <a:rPr lang="en-US" baseline="-25000" dirty="0"/>
              <a:t>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FC4745-88D2-E04C-9E76-760F90C3F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C9B20-92B4-E540-85AC-724B61141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compare specifications?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000" dirty="0"/>
              <a:t>We wish to relate </a:t>
            </a:r>
            <a:r>
              <a:rPr lang="en-US" sz="2000" dirty="0">
                <a:solidFill>
                  <a:schemeClr val="accent2"/>
                </a:solidFill>
              </a:rPr>
              <a:t>procedures to specifications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Does the procedure satisfy the specification?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Has the implementer succeeded?</a:t>
            </a:r>
          </a:p>
          <a:p>
            <a:pPr marL="457200" indent="-457200">
              <a:lnSpc>
                <a:spcPct val="90000"/>
              </a:lnSpc>
            </a:pPr>
            <a:endParaRPr lang="en-US" sz="2000" dirty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000" dirty="0"/>
              <a:t>We wish to compare </a:t>
            </a:r>
            <a:r>
              <a:rPr lang="en-US" sz="2000" dirty="0">
                <a:solidFill>
                  <a:schemeClr val="accent2"/>
                </a:solidFill>
              </a:rPr>
              <a:t>specifications to one another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Which specification (if either) is stronger?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A procedure satisfying a stronger specification can be used anywhere that a weaker specification is required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sz="2000" dirty="0"/>
              <a:t>Substitutability principle</a:t>
            </a:r>
          </a:p>
          <a:p>
            <a:pPr marL="514350" indent="-457200">
              <a:lnSpc>
                <a:spcPct val="90000"/>
              </a:lnSpc>
            </a:pPr>
            <a:endParaRPr lang="en-US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Given two specifications, they may be </a:t>
            </a:r>
            <a:r>
              <a:rPr lang="en-GB" sz="2000" i="1" dirty="0"/>
              <a:t>incomparable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Neither is weaker/stronger than the other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Some</a:t>
            </a:r>
            <a:r>
              <a:rPr lang="en-GB" sz="2000" dirty="0"/>
              <a:t> implementations might still satisfy them both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“Strange” case: @throws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[Prior versions of course, including old exams, were clumsy/wrong about this]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Compare:</a:t>
            </a:r>
          </a:p>
          <a:p>
            <a:pPr marL="0" indent="0">
              <a:buNone/>
            </a:pPr>
            <a:r>
              <a:rPr lang="en-US" sz="2000" dirty="0"/>
              <a:t>S1: </a:t>
            </a:r>
          </a:p>
          <a:p>
            <a:pPr marL="0" indent="0">
              <a:buNone/>
            </a:pPr>
            <a:r>
              <a:rPr lang="en-US" sz="2000" dirty="0"/>
              <a:t>   @throws </a:t>
            </a:r>
            <a:r>
              <a:rPr lang="en-US" sz="2000" dirty="0" err="1"/>
              <a:t>FooException</a:t>
            </a:r>
            <a:r>
              <a:rPr lang="en-US" sz="2000" dirty="0"/>
              <a:t> if x&lt;0</a:t>
            </a:r>
          </a:p>
          <a:p>
            <a:pPr marL="0" indent="0">
              <a:buNone/>
            </a:pPr>
            <a:r>
              <a:rPr lang="en-US" sz="2000" dirty="0"/>
              <a:t>   @return x+3</a:t>
            </a:r>
          </a:p>
          <a:p>
            <a:pPr marL="0" indent="0">
              <a:buNone/>
            </a:pPr>
            <a:r>
              <a:rPr lang="en-US" sz="2000" dirty="0"/>
              <a:t>S2:</a:t>
            </a:r>
          </a:p>
          <a:p>
            <a:pPr marL="0" indent="0">
              <a:buNone/>
            </a:pPr>
            <a:r>
              <a:rPr lang="en-US" sz="2000" dirty="0"/>
              <a:t>   @return x+3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These are </a:t>
            </a:r>
            <a:r>
              <a:rPr lang="en-US" sz="2000" i="1" dirty="0"/>
              <a:t>incomparable </a:t>
            </a:r>
            <a:r>
              <a:rPr lang="en-US" sz="2000" dirty="0"/>
              <a:t>because they promise different, incomparable things when x&lt;0</a:t>
            </a:r>
          </a:p>
          <a:p>
            <a:r>
              <a:rPr lang="en-US" sz="2000" dirty="0"/>
              <a:t>Both are </a:t>
            </a:r>
            <a:r>
              <a:rPr lang="en-US" sz="2000" i="1" dirty="0"/>
              <a:t>stronger</a:t>
            </a:r>
            <a:r>
              <a:rPr lang="en-US" sz="2000" dirty="0"/>
              <a:t> than @requires x&gt;=0; @return x+3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8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Stronger does not always mean better!</a:t>
            </a:r>
          </a:p>
          <a:p>
            <a:endParaRPr lang="en-US" sz="2000" dirty="0"/>
          </a:p>
          <a:p>
            <a:r>
              <a:rPr lang="en-US" sz="2000" dirty="0"/>
              <a:t>Weaker does not always mean better!</a:t>
            </a:r>
          </a:p>
          <a:p>
            <a:endParaRPr lang="en-US" sz="2000" dirty="0"/>
          </a:p>
          <a:p>
            <a:r>
              <a:rPr lang="en-US" sz="2000" dirty="0"/>
              <a:t>Strength of specification trades off:</a:t>
            </a:r>
          </a:p>
          <a:p>
            <a:pPr lvl="1"/>
            <a:r>
              <a:rPr lang="en-US" sz="2000" dirty="0"/>
              <a:t>Usefulness to client</a:t>
            </a:r>
          </a:p>
          <a:p>
            <a:pPr lvl="1"/>
            <a:r>
              <a:rPr lang="en-US" sz="2000" dirty="0"/>
              <a:t>Ease of simple, efficient, correct implementation</a:t>
            </a:r>
          </a:p>
          <a:p>
            <a:pPr lvl="1"/>
            <a:r>
              <a:rPr lang="en-US" sz="2000" dirty="0"/>
              <a:t>Promotion of reuse and modularity</a:t>
            </a:r>
          </a:p>
          <a:p>
            <a:pPr lvl="1"/>
            <a:r>
              <a:rPr lang="en-US" sz="2000" dirty="0"/>
              <a:t>Clarity of specification itself</a:t>
            </a:r>
          </a:p>
          <a:p>
            <a:pPr lvl="1"/>
            <a:endParaRPr lang="en-US" sz="2000" dirty="0"/>
          </a:p>
          <a:p>
            <a:r>
              <a:rPr lang="en-US" sz="2000" dirty="0"/>
              <a:t>“It depends”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More formal stronger/weaker</a:t>
            </a:r>
            <a:br>
              <a:rPr lang="en-US" dirty="0"/>
            </a:br>
            <a:r>
              <a:rPr lang="en-US" sz="1800" dirty="0"/>
              <a:t>(details not </a:t>
            </a:r>
            <a:r>
              <a:rPr lang="en-US" sz="1800"/>
              <a:t>covered in </a:t>
            </a:r>
            <a:r>
              <a:rPr lang="en-US" sz="1800" dirty="0"/>
              <a:t>331 this quarter)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/>
              <a:t>A specification is a logical formula</a:t>
            </a:r>
          </a:p>
          <a:p>
            <a:pPr lvl="1"/>
            <a:r>
              <a:rPr lang="en-US" sz="2000" dirty="0"/>
              <a:t>S1 stronger than S2 if S1 implies S2</a:t>
            </a:r>
          </a:p>
          <a:p>
            <a:pPr lvl="1"/>
            <a:r>
              <a:rPr lang="en-US" sz="2000" dirty="0"/>
              <a:t>From implication all things follows:</a:t>
            </a:r>
          </a:p>
          <a:p>
            <a:pPr lvl="2"/>
            <a:r>
              <a:rPr lang="en-US" sz="2000" dirty="0"/>
              <a:t>Example: S1 stronger if requires is weaker</a:t>
            </a:r>
          </a:p>
          <a:p>
            <a:pPr lvl="2"/>
            <a:r>
              <a:rPr lang="en-US" sz="2000" dirty="0"/>
              <a:t>Example: S1 stronger if returns is stronger</a:t>
            </a:r>
          </a:p>
          <a:p>
            <a:pPr lvl="2"/>
            <a:endParaRPr lang="en-US" sz="1400" dirty="0"/>
          </a:p>
          <a:p>
            <a:r>
              <a:rPr lang="en-US" sz="2000" dirty="0"/>
              <a:t>As in all logic (cf. CSE311), two rigorous ways to check implication</a:t>
            </a:r>
          </a:p>
          <a:p>
            <a:pPr lvl="1"/>
            <a:r>
              <a:rPr lang="en-US" sz="2000" dirty="0"/>
              <a:t>Convert entire specifications to logical formulas and use logic rules to check implication (e.g., P1 </a:t>
            </a:r>
            <a:r>
              <a:rPr lang="en-US" sz="2000" dirty="0">
                <a:sym typeface="Symbol" pitchFamily="18" charset="2"/>
              </a:rPr>
              <a:t></a:t>
            </a:r>
            <a:r>
              <a:rPr lang="en-US" sz="2000" dirty="0"/>
              <a:t> P2 </a:t>
            </a:r>
            <a:r>
              <a:rPr lang="en-US" sz="2000" dirty="0">
                <a:sym typeface="Symbol" pitchFamily="18" charset="2"/>
              </a:rPr>
              <a:t></a:t>
            </a:r>
            <a:r>
              <a:rPr lang="en-US" sz="2000" dirty="0"/>
              <a:t> P2)</a:t>
            </a:r>
          </a:p>
          <a:p>
            <a:pPr lvl="1"/>
            <a:r>
              <a:rPr lang="en-US" sz="2000" dirty="0"/>
              <a:t>Check every </a:t>
            </a:r>
            <a:r>
              <a:rPr lang="en-US" sz="2000" i="1" dirty="0"/>
              <a:t>behavior</a:t>
            </a:r>
            <a:r>
              <a:rPr lang="en-US" sz="2000" dirty="0"/>
              <a:t> described by stronger also described by the other</a:t>
            </a:r>
          </a:p>
          <a:p>
            <a:pPr lvl="2"/>
            <a:r>
              <a:rPr lang="en-US" sz="2000" dirty="0"/>
              <a:t>CSE311: truth tables</a:t>
            </a:r>
          </a:p>
          <a:p>
            <a:pPr lvl="2"/>
            <a:r>
              <a:rPr lang="en-US" sz="2000" dirty="0"/>
              <a:t>CSE331: </a:t>
            </a:r>
            <a:r>
              <a:rPr lang="en-US" sz="2000" i="1" dirty="0"/>
              <a:t>transition relations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97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is a program state before a method call and after</a:t>
            </a:r>
          </a:p>
          <a:p>
            <a:pPr lvl="1"/>
            <a:r>
              <a:rPr lang="en-US" sz="2000" dirty="0"/>
              <a:t>All memory, values of all parameters/result, whether exception happened, etc.</a:t>
            </a:r>
          </a:p>
          <a:p>
            <a:pPr lvl="1"/>
            <a:endParaRPr lang="en-US" sz="2000" dirty="0"/>
          </a:p>
          <a:p>
            <a:r>
              <a:rPr lang="en-US" sz="2000" dirty="0"/>
              <a:t>A specification “means” a set of pairs of program states</a:t>
            </a:r>
          </a:p>
          <a:p>
            <a:pPr lvl="1"/>
            <a:r>
              <a:rPr lang="en-US" sz="2000" dirty="0"/>
              <a:t>The legal pre/post-states</a:t>
            </a:r>
          </a:p>
          <a:p>
            <a:pPr lvl="1"/>
            <a:r>
              <a:rPr lang="en-US" sz="2000" dirty="0"/>
              <a:t>This is the transition relation defined by the spec</a:t>
            </a:r>
          </a:p>
          <a:p>
            <a:pPr lvl="2"/>
            <a:r>
              <a:rPr lang="en-US" sz="2000" dirty="0"/>
              <a:t>Could be infinite</a:t>
            </a:r>
          </a:p>
          <a:p>
            <a:pPr lvl="2"/>
            <a:r>
              <a:rPr lang="en-US" sz="2000" dirty="0"/>
              <a:t>Could be multiple legal outputs for same input</a:t>
            </a:r>
          </a:p>
          <a:p>
            <a:pPr lvl="2"/>
            <a:endParaRPr lang="en-US" sz="2000" dirty="0"/>
          </a:p>
          <a:p>
            <a:r>
              <a:rPr lang="en-US" sz="2000" dirty="0"/>
              <a:t>Stronger specification means the transition relation is a subset</a:t>
            </a:r>
          </a:p>
          <a:p>
            <a:endParaRPr lang="en-US" sz="2000" dirty="0"/>
          </a:p>
          <a:p>
            <a:r>
              <a:rPr lang="en-US" sz="2000" dirty="0"/>
              <a:t>Note: Transition relations often are infinite in size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8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530B-17ED-BF45-AE23-1ED4C256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dirty="0"/>
              <a:t>Review: </a:t>
            </a:r>
            <a:br>
              <a:rPr lang="en-US" dirty="0"/>
            </a:br>
            <a:r>
              <a:rPr lang="en-US" dirty="0"/>
              <a:t>Ways to compare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1BF17-F010-7F44-B7A9-3616BE534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0432FF"/>
                </a:solidFill>
              </a:rPr>
              <a:t>stronger</a:t>
            </a:r>
            <a:r>
              <a:rPr lang="en-US" dirty="0"/>
              <a:t> specification is satisfied by fewer implementations</a:t>
            </a:r>
          </a:p>
          <a:p>
            <a:r>
              <a:rPr lang="en-US" dirty="0"/>
              <a:t>A stronger specification has</a:t>
            </a:r>
          </a:p>
          <a:p>
            <a:pPr lvl="1"/>
            <a:r>
              <a:rPr lang="en-US" i="1" dirty="0"/>
              <a:t>weaker</a:t>
            </a:r>
            <a:r>
              <a:rPr lang="en-US" dirty="0"/>
              <a:t> preconditions (note contravariance)</a:t>
            </a:r>
          </a:p>
          <a:p>
            <a:pPr lvl="1"/>
            <a:r>
              <a:rPr lang="en-US" dirty="0"/>
              <a:t>stronger postcondition</a:t>
            </a:r>
          </a:p>
          <a:p>
            <a:pPr lvl="1"/>
            <a:r>
              <a:rPr lang="en-US" dirty="0"/>
              <a:t>fewer modifications</a:t>
            </a:r>
          </a:p>
          <a:p>
            <a:pPr marL="457200" lvl="1" indent="0">
              <a:buNone/>
            </a:pPr>
            <a:r>
              <a:rPr lang="en-US" dirty="0"/>
              <a:t>Can be checked by hand</a:t>
            </a:r>
          </a:p>
          <a:p>
            <a:pPr marL="400050"/>
            <a:r>
              <a:rPr lang="en-US" dirty="0"/>
              <a:t>A stronger specification has a (logically) stronger formula – can be checked by tools</a:t>
            </a:r>
          </a:p>
          <a:p>
            <a:pPr marL="400050"/>
            <a:r>
              <a:rPr lang="en-US" dirty="0"/>
              <a:t>A stronger specification has a smaller transition relation (intuition “stronger = smaller”; fewer choices)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F4BE56-3852-444F-9642-2329375C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54CD6-70E3-9D49-8FF1-2630F60EC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4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30A6-EC91-DA4D-98F1-C5831761C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EED10-13DC-324B-B302-0CF051AB1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point of a specification is to be helpful</a:t>
            </a:r>
          </a:p>
          <a:p>
            <a:pPr lvl="1"/>
            <a:r>
              <a:rPr lang="en-US" dirty="0"/>
              <a:t>Formalism helps, excessive formalism doesn’t</a:t>
            </a:r>
          </a:p>
          <a:p>
            <a:r>
              <a:rPr lang="en-US" dirty="0"/>
              <a:t>A specification should be</a:t>
            </a:r>
          </a:p>
          <a:p>
            <a:pPr lvl="1"/>
            <a:r>
              <a:rPr lang="en-US" dirty="0"/>
              <a:t>coherent: not too many cases</a:t>
            </a:r>
          </a:p>
          <a:p>
            <a:pPr lvl="1"/>
            <a:r>
              <a:rPr lang="en-US" dirty="0"/>
              <a:t>informative: (bad example in Java library,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HashMap.get</a:t>
            </a:r>
            <a:r>
              <a:rPr lang="en-US" dirty="0"/>
              <a:t>; what does result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mean?)</a:t>
            </a:r>
          </a:p>
          <a:p>
            <a:pPr lvl="1"/>
            <a:r>
              <a:rPr lang="en-US" dirty="0"/>
              <a:t>strong enough: to do something useful, to provide guarantees</a:t>
            </a:r>
          </a:p>
          <a:p>
            <a:pPr lvl="1"/>
            <a:r>
              <a:rPr lang="en-US" dirty="0"/>
              <a:t>weak enough: to permit (efficient) implementation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A54B3-CEC1-2944-9D72-0923248E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C3161-2AE8-454A-B456-1F682EF4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2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Goals of Software System Building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Building the </a:t>
            </a:r>
            <a:r>
              <a:rPr lang="en-US" sz="2000" i="1" dirty="0">
                <a:solidFill>
                  <a:srgbClr val="008000"/>
                </a:solidFill>
              </a:rPr>
              <a:t>right system</a:t>
            </a:r>
          </a:p>
          <a:p>
            <a:pPr lvl="1"/>
            <a:r>
              <a:rPr lang="en-US" sz="2000" dirty="0"/>
              <a:t>Does the program meet the user’s needs?</a:t>
            </a:r>
          </a:p>
          <a:p>
            <a:pPr lvl="1"/>
            <a:r>
              <a:rPr lang="en-US" sz="2000" dirty="0"/>
              <a:t>Determining this is usually called </a:t>
            </a:r>
            <a:r>
              <a:rPr lang="en-US" sz="2000" i="1" dirty="0">
                <a:solidFill>
                  <a:schemeClr val="accent2"/>
                </a:solidFill>
              </a:rPr>
              <a:t>validation</a:t>
            </a:r>
          </a:p>
          <a:p>
            <a:endParaRPr lang="en-US" sz="2000" dirty="0"/>
          </a:p>
          <a:p>
            <a:r>
              <a:rPr lang="en-US" sz="2000" dirty="0"/>
              <a:t>Building the </a:t>
            </a:r>
            <a:r>
              <a:rPr lang="en-US" sz="2000" i="1" dirty="0">
                <a:solidFill>
                  <a:srgbClr val="008000"/>
                </a:solidFill>
              </a:rPr>
              <a:t>system right</a:t>
            </a:r>
          </a:p>
          <a:p>
            <a:pPr lvl="1"/>
            <a:r>
              <a:rPr lang="en-US" sz="2000" dirty="0"/>
              <a:t>Does the program meet the specification?</a:t>
            </a:r>
          </a:p>
          <a:p>
            <a:pPr lvl="1"/>
            <a:r>
              <a:rPr lang="en-US" sz="2000" dirty="0"/>
              <a:t>Determining this is usually called </a:t>
            </a:r>
            <a:r>
              <a:rPr lang="en-US" sz="2000" i="1" dirty="0">
                <a:solidFill>
                  <a:schemeClr val="accent2"/>
                </a:solidFill>
              </a:rPr>
              <a:t>verification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endParaRPr lang="en-US" sz="2000" dirty="0"/>
          </a:p>
          <a:p>
            <a:r>
              <a:rPr lang="en-US" sz="2000" dirty="0"/>
              <a:t>CSE 331: the second goal is the focus – creating a correctly functioning artifact</a:t>
            </a:r>
          </a:p>
          <a:p>
            <a:pPr lvl="1"/>
            <a:r>
              <a:rPr lang="en-US" sz="2000" dirty="0"/>
              <a:t>Surprisingly hard to specify, design, implement, test, and debug even simple programs</a:t>
            </a:r>
          </a:p>
          <a:p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1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015F9-8D24-3142-8A68-F82B90B5B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method should do only one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EC5DA-998E-0D41-9BCF-439504DAB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Either return a value, or have some </a:t>
            </a:r>
            <a:r>
              <a:rPr lang="en-US" i="1" dirty="0">
                <a:solidFill>
                  <a:srgbClr val="0432FF"/>
                </a:solidFill>
              </a:rPr>
              <a:t>side effect</a:t>
            </a:r>
            <a:r>
              <a:rPr lang="en-US" dirty="0">
                <a:solidFill>
                  <a:srgbClr val="0432FF"/>
                </a:solidFill>
              </a:rPr>
              <a:t> </a:t>
            </a:r>
            <a:r>
              <a:rPr lang="en-US" dirty="0"/>
              <a:t>(modification of program state)</a:t>
            </a:r>
          </a:p>
          <a:p>
            <a:pPr lvl="1"/>
            <a:r>
              <a:rPr lang="en-US" dirty="0"/>
              <a:t>Poor style to have </a:t>
            </a:r>
            <a:r>
              <a:rPr lang="en-US" i="1" dirty="0"/>
              <a:t>both</a:t>
            </a:r>
            <a:r>
              <a:rPr lang="en-US" dirty="0"/>
              <a:t> @effects and @returns</a:t>
            </a:r>
          </a:p>
          <a:p>
            <a:pPr lvl="1"/>
            <a:r>
              <a:rPr lang="en-US" dirty="0"/>
              <a:t>Exception: methods 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HashMap.put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that return an old value as part of an update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CE1E0-2478-B74A-911A-9184922C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543E9-C8F7-0D4A-885E-15D9C31F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r>
              <a:rPr lang="en-US" sz="2000" dirty="0"/>
              <a:t>We’ve started to see how to reason about code</a:t>
            </a:r>
          </a:p>
          <a:p>
            <a:r>
              <a:rPr lang="en-US" sz="2000" dirty="0"/>
              <a:t>We’ll build on those skills in many places:</a:t>
            </a:r>
          </a:p>
          <a:p>
            <a:pPr lvl="1">
              <a:spcBef>
                <a:spcPts val="1080"/>
              </a:spcBef>
            </a:pPr>
            <a:r>
              <a:rPr lang="en-US" sz="2000" i="1" dirty="0"/>
              <a:t>Specification</a:t>
            </a:r>
            <a:r>
              <a:rPr lang="en-US" sz="2000" dirty="0"/>
              <a:t>: What are we supposed to build?</a:t>
            </a:r>
          </a:p>
          <a:p>
            <a:pPr lvl="1">
              <a:spcBef>
                <a:spcPts val="1080"/>
              </a:spcBef>
            </a:pPr>
            <a:r>
              <a:rPr lang="en-US" sz="2000" i="1" dirty="0"/>
              <a:t>Design</a:t>
            </a:r>
            <a:r>
              <a:rPr lang="en-US" sz="2000" dirty="0"/>
              <a:t>: How do we decompose the job into manageable pieces?  Which designs are “better”?</a:t>
            </a:r>
          </a:p>
          <a:p>
            <a:pPr lvl="1">
              <a:spcBef>
                <a:spcPts val="1080"/>
              </a:spcBef>
            </a:pPr>
            <a:r>
              <a:rPr lang="en-US" sz="2000" i="1" dirty="0"/>
              <a:t>Implementation</a:t>
            </a:r>
            <a:r>
              <a:rPr lang="en-US" sz="2000" dirty="0"/>
              <a:t>: Building code that meets the specification</a:t>
            </a:r>
          </a:p>
          <a:p>
            <a:pPr lvl="1">
              <a:spcBef>
                <a:spcPts val="1080"/>
              </a:spcBef>
            </a:pPr>
            <a:r>
              <a:rPr lang="en-US" sz="2000" i="1" dirty="0"/>
              <a:t>Testing</a:t>
            </a:r>
            <a:r>
              <a:rPr lang="en-US" sz="2000" dirty="0"/>
              <a:t>: Systematically finding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/>
              <a:t>Debugging</a:t>
            </a:r>
            <a:r>
              <a:rPr lang="en-US" sz="2000" dirty="0"/>
              <a:t>: Systematically fixing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/>
              <a:t>Maintenance</a:t>
            </a:r>
            <a:r>
              <a:rPr lang="en-US" sz="2000" dirty="0"/>
              <a:t>: How does the artifact adapt over time?</a:t>
            </a:r>
          </a:p>
          <a:p>
            <a:pPr lvl="1">
              <a:spcBef>
                <a:spcPts val="1080"/>
              </a:spcBef>
            </a:pPr>
            <a:r>
              <a:rPr lang="en-US" sz="2000" i="1" dirty="0"/>
              <a:t>Documentation</a:t>
            </a:r>
            <a:r>
              <a:rPr lang="en-US" sz="2000" dirty="0"/>
              <a:t>: What do we need to know to do these things?  How/where do we write that down? 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5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challenge of scaling software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Small programs are simple and malleable</a:t>
            </a:r>
          </a:p>
          <a:p>
            <a:pPr lvl="1"/>
            <a:r>
              <a:rPr lang="en-GB" sz="2000" dirty="0"/>
              <a:t>Easy to write</a:t>
            </a:r>
          </a:p>
          <a:p>
            <a:pPr lvl="1"/>
            <a:r>
              <a:rPr lang="en-GB" sz="2000" dirty="0"/>
              <a:t>Easy to change</a:t>
            </a:r>
          </a:p>
          <a:p>
            <a:pPr lvl="1"/>
            <a:endParaRPr lang="en-GB" sz="2000" dirty="0"/>
          </a:p>
          <a:p>
            <a:r>
              <a:rPr lang="en-GB" sz="2000" dirty="0"/>
              <a:t>Big programs are (often) complex and inflexible</a:t>
            </a:r>
          </a:p>
          <a:p>
            <a:pPr lvl="1"/>
            <a:r>
              <a:rPr lang="en-GB" sz="2000" dirty="0"/>
              <a:t>Hard to write</a:t>
            </a:r>
          </a:p>
          <a:p>
            <a:pPr lvl="1"/>
            <a:r>
              <a:rPr lang="en-GB" sz="2000" dirty="0"/>
              <a:t>Hard to change</a:t>
            </a:r>
          </a:p>
          <a:p>
            <a:pPr lvl="1"/>
            <a:endParaRPr lang="en-GB" sz="2000" dirty="0"/>
          </a:p>
          <a:p>
            <a:r>
              <a:rPr lang="en-GB" sz="2000" dirty="0"/>
              <a:t>Why does this happen?  </a:t>
            </a:r>
          </a:p>
          <a:p>
            <a:pPr lvl="1"/>
            <a:r>
              <a:rPr lang="en-GB" sz="2000" dirty="0"/>
              <a:t>Because </a:t>
            </a:r>
            <a:r>
              <a:rPr lang="en-GB" sz="2000" i="1" dirty="0"/>
              <a:t>interactions</a:t>
            </a:r>
            <a:r>
              <a:rPr lang="en-GB" sz="2000" dirty="0"/>
              <a:t> become unmanageable</a:t>
            </a:r>
          </a:p>
          <a:p>
            <a:pPr lvl="1"/>
            <a:endParaRPr lang="en-GB" sz="2000" dirty="0"/>
          </a:p>
          <a:p>
            <a:r>
              <a:rPr lang="en-GB" sz="2000" dirty="0"/>
              <a:t>How do we keep things simple and malleable?</a:t>
            </a:r>
          </a:p>
          <a:p>
            <a:pPr lvl="1"/>
            <a:r>
              <a:rPr lang="en-GB" sz="2000" dirty="0"/>
              <a:t>Divide and conquer!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64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discipline of modularity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Two ways to view a program:</a:t>
            </a:r>
          </a:p>
          <a:p>
            <a:pPr lvl="1"/>
            <a:r>
              <a:rPr lang="en-GB" sz="2000" dirty="0"/>
              <a:t>The client's view (how to use it)</a:t>
            </a:r>
          </a:p>
          <a:p>
            <a:pPr lvl="1"/>
            <a:r>
              <a:rPr lang="en-GB" sz="2000" dirty="0"/>
              <a:t>The implementer's view (how to build it)</a:t>
            </a:r>
          </a:p>
          <a:p>
            <a:pPr lvl="1"/>
            <a:endParaRPr lang="en-GB" sz="2000" dirty="0"/>
          </a:p>
          <a:p>
            <a:r>
              <a:rPr lang="en-GB" sz="2000" dirty="0"/>
              <a:t>Apply implementer and client views to system parts:</a:t>
            </a:r>
          </a:p>
          <a:p>
            <a:pPr lvl="1"/>
            <a:r>
              <a:rPr lang="en-GB" sz="2000" dirty="0"/>
              <a:t>While implementing one part, consider yourself a client of any other parts it depends on</a:t>
            </a:r>
          </a:p>
          <a:p>
            <a:pPr lvl="1"/>
            <a:r>
              <a:rPr lang="en-GB" sz="2000" dirty="0"/>
              <a:t>Ignore the implementation of those other parts </a:t>
            </a:r>
          </a:p>
          <a:p>
            <a:pPr lvl="1"/>
            <a:r>
              <a:rPr lang="en-GB" sz="2000" dirty="0"/>
              <a:t>Minimizes interactions between parts</a:t>
            </a:r>
          </a:p>
          <a:p>
            <a:pPr lvl="1"/>
            <a:endParaRPr lang="en-GB" sz="2000" dirty="0"/>
          </a:p>
          <a:p>
            <a:r>
              <a:rPr lang="en-GB" sz="2000" dirty="0"/>
              <a:t>Formalized through the idea of a </a:t>
            </a:r>
            <a:r>
              <a:rPr lang="en-GB" sz="2000" i="1" dirty="0">
                <a:solidFill>
                  <a:schemeClr val="accent2"/>
                </a:solidFill>
              </a:rPr>
              <a:t>specification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58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A specification is a contract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r>
              <a:rPr lang="en-GB" sz="2000" dirty="0"/>
              <a:t>A set of requirements agreed to by the user and the manufacturer of the product</a:t>
            </a:r>
          </a:p>
          <a:p>
            <a:pPr lvl="1"/>
            <a:r>
              <a:rPr lang="en-GB" sz="2000" dirty="0"/>
              <a:t>Describes their expectations of each other</a:t>
            </a:r>
          </a:p>
          <a:p>
            <a:pPr lvl="1"/>
            <a:endParaRPr lang="en-GB" sz="2000" dirty="0"/>
          </a:p>
          <a:p>
            <a:r>
              <a:rPr lang="en-GB" sz="2000" dirty="0"/>
              <a:t>Facilitates simplicity via </a:t>
            </a:r>
            <a:r>
              <a:rPr lang="en-GB" sz="2000" i="1" dirty="0"/>
              <a:t>two-way </a:t>
            </a:r>
            <a:r>
              <a:rPr lang="en-GB" sz="2000" dirty="0"/>
              <a:t>isolation</a:t>
            </a:r>
          </a:p>
          <a:p>
            <a:pPr lvl="1"/>
            <a:r>
              <a:rPr lang="en-GB" sz="2000" dirty="0"/>
              <a:t>Isolate client from implementation details</a:t>
            </a:r>
          </a:p>
          <a:p>
            <a:pPr lvl="1"/>
            <a:r>
              <a:rPr lang="en-GB" sz="2000" dirty="0"/>
              <a:t>Isolate implementer from how the part is used</a:t>
            </a:r>
          </a:p>
          <a:p>
            <a:pPr lvl="1"/>
            <a:r>
              <a:rPr lang="en-GB" sz="2000" dirty="0"/>
              <a:t>Discourages implicit, unwritten expectations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000" dirty="0"/>
              <a:t>Facilitates change</a:t>
            </a:r>
          </a:p>
          <a:p>
            <a:pPr lvl="1"/>
            <a:r>
              <a:rPr lang="en-GB" sz="2000" dirty="0"/>
              <a:t>The code can change</a:t>
            </a:r>
          </a:p>
          <a:p>
            <a:pPr lvl="1"/>
            <a:r>
              <a:rPr lang="en-GB" sz="2000" dirty="0"/>
              <a:t>The specification cannot</a:t>
            </a:r>
          </a:p>
          <a:p>
            <a:pPr lvl="1"/>
            <a:endParaRPr lang="en-GB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1664" y="304800"/>
            <a:ext cx="1322336" cy="1168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4031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Isn’t the interface sufficient?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An interface defines the boundary between implementers and users:</a:t>
            </a:r>
          </a:p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endParaRPr lang="en-GB" sz="1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buNone/>
            </a:pP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BadList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 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 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x) { return null; }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E y){}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 x) {}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E y){} 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…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(List&lt;T&gt;, List&lt;T&gt;){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false;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US" sz="1000" b="1" i="1" dirty="0">
                <a:solidFill>
                  <a:srgbClr val="9C20EE"/>
                </a:solidFill>
                <a:latin typeface="Courier 10 Pitch" pitchFamily="1" charset="0"/>
              </a:rPr>
              <a:t> </a:t>
            </a:r>
            <a:endParaRPr lang="en-GB" sz="1000" b="1" i="1" dirty="0">
              <a:solidFill>
                <a:srgbClr val="9C20EE"/>
              </a:solidFill>
              <a:latin typeface="Courier 10 Pitch" pitchFamily="1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000" i="1" dirty="0">
                <a:solidFill>
                  <a:srgbClr val="9C20EE"/>
                </a:solidFill>
                <a:latin typeface="Courier 10 Pitch" pitchFamily="1" charset="0"/>
              </a:rPr>
              <a:t>	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Interface provides the </a:t>
            </a:r>
            <a:r>
              <a:rPr lang="en-GB" sz="2000" i="1" dirty="0">
                <a:cs typeface="Times New Roman" pitchFamily="18" charset="0"/>
              </a:rPr>
              <a:t>syntax and types</a:t>
            </a: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>
                <a:cs typeface="Times New Roman" pitchFamily="18" charset="0"/>
              </a:rPr>
              <a:t>	But nothing about the </a:t>
            </a:r>
            <a:r>
              <a:rPr lang="en-GB" sz="2000" i="1" dirty="0">
                <a:cs typeface="Times New Roman" pitchFamily="18" charset="0"/>
              </a:rPr>
              <a:t>behavior and effects</a:t>
            </a:r>
          </a:p>
          <a:p>
            <a:pPr lvl="1">
              <a:lnSpc>
                <a:spcPct val="97000"/>
              </a:lnSpc>
            </a:pPr>
            <a:r>
              <a:rPr lang="en-GB" sz="2000" i="1" dirty="0">
                <a:cs typeface="Times New Roman" pitchFamily="18" charset="0"/>
              </a:rPr>
              <a:t>Provides too little information to clients</a:t>
            </a:r>
          </a:p>
          <a:p>
            <a:pPr lvl="1">
              <a:lnSpc>
                <a:spcPct val="97000"/>
              </a:lnSpc>
            </a:pPr>
            <a:endParaRPr lang="en-GB" sz="1000" i="1" dirty="0">
              <a:cs typeface="Times New Roman" pitchFamily="18" charset="0"/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GB" sz="2000" i="1" dirty="0">
                <a:cs typeface="Times New Roman" pitchFamily="18" charset="0"/>
              </a:rPr>
              <a:t>Note: Code above is right concept but might not be (completely) legal Java</a:t>
            </a:r>
          </a:p>
          <a:p>
            <a:pPr lvl="1">
              <a:lnSpc>
                <a:spcPct val="97000"/>
              </a:lnSpc>
            </a:pPr>
            <a:r>
              <a:rPr lang="en-GB" sz="2000" dirty="0">
                <a:cs typeface="Times New Roman" pitchFamily="18" charset="0"/>
              </a:rPr>
              <a:t>slides will often gloss over details to get main ideas to fit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0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11055</TotalTime>
  <Words>3889</Words>
  <Application>Microsoft Macintosh PowerPoint</Application>
  <PresentationFormat>On-screen Show (4:3)</PresentationFormat>
  <Paragraphs>536</Paragraphs>
  <Slides>40</Slides>
  <Notes>24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Courier 10 Pitch</vt:lpstr>
      <vt:lpstr>Courier New</vt:lpstr>
      <vt:lpstr>StarSymbol</vt:lpstr>
      <vt:lpstr>Times New Roman</vt:lpstr>
      <vt:lpstr>simple</vt:lpstr>
      <vt:lpstr>CSE 331 Software Design &amp; Implementation</vt:lpstr>
      <vt:lpstr>Administrivia 1</vt:lpstr>
      <vt:lpstr>Administrivia 2</vt:lpstr>
      <vt:lpstr>2 Goals of Software System Building</vt:lpstr>
      <vt:lpstr>Where we are</vt:lpstr>
      <vt:lpstr>The challenge of scaling software</vt:lpstr>
      <vt:lpstr>A discipline of modularity</vt:lpstr>
      <vt:lpstr> A specification is a contract</vt:lpstr>
      <vt:lpstr>Isn’t the interface sufficient?</vt:lpstr>
      <vt:lpstr>Why not just read code?</vt:lpstr>
      <vt:lpstr>Code is complicated</vt:lpstr>
      <vt:lpstr>Code is ambiguous</vt:lpstr>
      <vt:lpstr>Comments are essential</vt:lpstr>
      <vt:lpstr>From vague comments to specifications</vt:lpstr>
      <vt:lpstr>Recall the sublist example</vt:lpstr>
      <vt:lpstr>A more careful description of sub</vt:lpstr>
      <vt:lpstr>It’s better to simplify than  to describe complexity!</vt:lpstr>
      <vt:lpstr>Sneaky fringe benefit of specs #1</vt:lpstr>
      <vt:lpstr>Writing specifications with Javadoc</vt:lpstr>
      <vt:lpstr>Example: Javadoc for String.contains</vt:lpstr>
      <vt:lpstr>CSE 331 specifications</vt:lpstr>
      <vt:lpstr>Example 1</vt:lpstr>
      <vt:lpstr>Example 2</vt:lpstr>
      <vt:lpstr>Example 3</vt:lpstr>
      <vt:lpstr>Should requires clause be checked?</vt:lpstr>
      <vt:lpstr>Sneaky fringe benefit of specs #2</vt:lpstr>
      <vt:lpstr>Upgrading a library</vt:lpstr>
      <vt:lpstr>Two specifications for find which is stronger?</vt:lpstr>
      <vt:lpstr>Two specifications for find Which is stronger?</vt:lpstr>
      <vt:lpstr>Stronger and weaker specifications</vt:lpstr>
      <vt:lpstr>Satisfaction of a specification</vt:lpstr>
      <vt:lpstr>Substitutability</vt:lpstr>
      <vt:lpstr>Why compare specifications?</vt:lpstr>
      <vt:lpstr>“Strange” case: @throws</vt:lpstr>
      <vt:lpstr>Which is better?</vt:lpstr>
      <vt:lpstr>More formal stronger/weaker (details not covered in 331 this quarter)</vt:lpstr>
      <vt:lpstr>Transition relations</vt:lpstr>
      <vt:lpstr>Review:  Ways to compare specifications</vt:lpstr>
      <vt:lpstr>Specification style</vt:lpstr>
      <vt:lpstr>A method should do only one thing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Microsoft Office User</cp:lastModifiedBy>
  <cp:revision>214</cp:revision>
  <cp:lastPrinted>2020-01-15T01:17:00Z</cp:lastPrinted>
  <dcterms:created xsi:type="dcterms:W3CDTF">2012-01-23T18:29:00Z</dcterms:created>
  <dcterms:modified xsi:type="dcterms:W3CDTF">2020-01-15T18:11:41Z</dcterms:modified>
</cp:coreProperties>
</file>