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85" r:id="rId2"/>
    <p:sldId id="315" r:id="rId3"/>
    <p:sldId id="322" r:id="rId4"/>
    <p:sldId id="323" r:id="rId5"/>
    <p:sldId id="319" r:id="rId6"/>
    <p:sldId id="324" r:id="rId7"/>
    <p:sldId id="325" r:id="rId8"/>
    <p:sldId id="326" r:id="rId9"/>
    <p:sldId id="327" r:id="rId10"/>
    <p:sldId id="317" r:id="rId11"/>
    <p:sldId id="328" r:id="rId12"/>
    <p:sldId id="330" r:id="rId13"/>
    <p:sldId id="331" r:id="rId14"/>
    <p:sldId id="332" r:id="rId15"/>
    <p:sldId id="333" r:id="rId16"/>
    <p:sldId id="334" r:id="rId17"/>
    <p:sldId id="335" r:id="rId18"/>
    <p:sldId id="336" r:id="rId19"/>
    <p:sldId id="337" r:id="rId20"/>
    <p:sldId id="339" r:id="rId21"/>
    <p:sldId id="341" r:id="rId22"/>
    <p:sldId id="342" r:id="rId23"/>
    <p:sldId id="343" r:id="rId24"/>
    <p:sldId id="344" r:id="rId25"/>
    <p:sldId id="345" r:id="rId26"/>
    <p:sldId id="340" r:id="rId27"/>
    <p:sldId id="316" r:id="rId28"/>
    <p:sldId id="338" r:id="rId29"/>
  </p:sldIdLst>
  <p:sldSz cx="9144000" cy="6858000" type="screen4x3"/>
  <p:notesSz cx="6934200" cy="9220200"/>
  <p:custDataLst>
    <p:tags r:id="rId3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80"/>
    <a:srgbClr val="FFCC66"/>
    <a:srgbClr val="96368F"/>
    <a:srgbClr val="FF0066"/>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0" autoAdjust="0"/>
    <p:restoredTop sz="80060" autoAdjust="0"/>
  </p:normalViewPr>
  <p:slideViewPr>
    <p:cSldViewPr>
      <p:cViewPr varScale="1">
        <p:scale>
          <a:sx n="117" d="100"/>
          <a:sy n="117" d="100"/>
        </p:scale>
        <p:origin x="1152" y="17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88" d="100"/>
          <a:sy n="88" d="100"/>
        </p:scale>
        <p:origin x="3456" y="17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331 20wi</a:t>
            </a:r>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03-</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solidFill>
                  <a:srgbClr val="800080"/>
                </a:solidFill>
              </a:defRPr>
            </a:lvl1pPr>
          </a:lstStyle>
          <a:p>
            <a:pPr>
              <a:defRPr/>
            </a:pPr>
            <a:endParaRPr lang="en-US" dirty="0"/>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rgbClr val="800080"/>
                </a:solidFill>
              </a:defRPr>
            </a:lvl1pPr>
          </a:lstStyle>
          <a:p>
            <a:pPr>
              <a:defRPr/>
            </a:pPr>
            <a:r>
              <a:rPr lang="nl-NL" dirty="0"/>
              <a:t>UW CSE 331 Winter 2020</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rgbClr val="800080"/>
                </a:solidFill>
              </a:defRPr>
            </a:lvl1pPr>
          </a:lstStyle>
          <a:p>
            <a:pPr>
              <a:defRPr/>
            </a:pPr>
            <a:fld id="{41F6C098-13F0-41FA-8110-EA5113992111}" type="slidenum">
              <a:rPr lang="en-US" smtClean="0"/>
              <a:pPr>
                <a:defRPr/>
              </a:pPr>
              <a:t>‹#›</a:t>
            </a:fld>
            <a:endParaRPr lang="en-US" dirty="0"/>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000" baseline="0">
                <a:latin typeface="Arial" panose="020B0604020202020204" pitchFamily="34" charset="0"/>
              </a:defRPr>
            </a:lvl1pPr>
            <a:lvl2pPr>
              <a:defRPr sz="2000" baseline="0">
                <a:latin typeface="Arial" panose="020B0604020202020204" pitchFamily="34" charset="0"/>
              </a:defRPr>
            </a:lvl2pPr>
            <a:lvl3pPr>
              <a:defRPr sz="2000" baseline="0">
                <a:latin typeface="Arial" panose="020B0604020202020204" pitchFamily="34" charset="0"/>
              </a:defRPr>
            </a:lvl3pPr>
            <a:lvl4pPr>
              <a:defRPr sz="2000" baseline="0">
                <a:latin typeface="Arial" panose="020B0604020202020204" pitchFamily="34" charset="0"/>
              </a:defRPr>
            </a:lvl4pPr>
            <a:lvl5pPr>
              <a:defRPr sz="2000" baseline="0">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nl-NL" dirty="0"/>
              <a:t>UW CSE 331 Winter 2020</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CSE 331</a:t>
            </a:r>
            <a:br>
              <a:rPr lang="en-US" dirty="0"/>
            </a:br>
            <a:r>
              <a:rPr lang="en-US" dirty="0"/>
              <a:t>Software Design &amp; Implementation</a:t>
            </a:r>
          </a:p>
        </p:txBody>
      </p:sp>
      <p:sp>
        <p:nvSpPr>
          <p:cNvPr id="3" name="Subtitle 2"/>
          <p:cNvSpPr>
            <a:spLocks noGrp="1"/>
          </p:cNvSpPr>
          <p:nvPr>
            <p:ph type="subTitle" idx="1"/>
          </p:nvPr>
        </p:nvSpPr>
        <p:spPr>
          <a:xfrm>
            <a:off x="1371600" y="3886200"/>
            <a:ext cx="6553200" cy="1752600"/>
          </a:xfrm>
        </p:spPr>
        <p:txBody>
          <a:bodyPr/>
          <a:lstStyle/>
          <a:p>
            <a:r>
              <a:rPr lang="en-US" dirty="0"/>
              <a:t>Hal Perkins</a:t>
            </a:r>
          </a:p>
          <a:p>
            <a:r>
              <a:rPr lang="en-US" dirty="0"/>
              <a:t>Winter 2020</a:t>
            </a:r>
          </a:p>
          <a:p>
            <a:r>
              <a:rPr lang="en-US" dirty="0"/>
              <a:t>Lecture 3 – Reasoning About Loops</a:t>
            </a:r>
          </a:p>
        </p:txBody>
      </p:sp>
      <p:sp>
        <p:nvSpPr>
          <p:cNvPr id="4" name="Footer Placeholder 3">
            <a:extLst>
              <a:ext uri="{FF2B5EF4-FFF2-40B4-BE49-F238E27FC236}">
                <a16:creationId xmlns:a16="http://schemas.microsoft.com/office/drawing/2014/main" id="{542BC8FF-A27B-BB40-99BE-DE12C335F087}"/>
              </a:ext>
            </a:extLst>
          </p:cNvPr>
          <p:cNvSpPr>
            <a:spLocks noGrp="1"/>
          </p:cNvSpPr>
          <p:nvPr>
            <p:ph type="ftr" sz="quarter" idx="11"/>
          </p:nvPr>
        </p:nvSpPr>
        <p:spPr/>
        <p:txBody>
          <a:bodyPr/>
          <a:lstStyle/>
          <a:p>
            <a:pPr>
              <a:defRPr/>
            </a:pPr>
            <a:r>
              <a:rPr lang="nl-NL" dirty="0">
                <a:solidFill>
                  <a:srgbClr val="800080"/>
                </a:solidFill>
              </a:rPr>
              <a:t>UW CSE 331 Winter 2020</a:t>
            </a:r>
            <a:endParaRPr lang="en-US" dirty="0">
              <a:solidFill>
                <a:srgbClr val="800080"/>
              </a:solidFill>
            </a:endParaRPr>
          </a:p>
        </p:txBody>
      </p:sp>
      <p:sp>
        <p:nvSpPr>
          <p:cNvPr id="5" name="Slide Number Placeholder 4">
            <a:extLst>
              <a:ext uri="{FF2B5EF4-FFF2-40B4-BE49-F238E27FC236}">
                <a16:creationId xmlns:a16="http://schemas.microsoft.com/office/drawing/2014/main" id="{79D08F08-52BF-E346-8297-E3EE706F770D}"/>
              </a:ext>
            </a:extLst>
          </p:cNvPr>
          <p:cNvSpPr>
            <a:spLocks noGrp="1"/>
          </p:cNvSpPr>
          <p:nvPr>
            <p:ph type="sldNum" sz="quarter" idx="12"/>
          </p:nvPr>
        </p:nvSpPr>
        <p:spPr/>
        <p:txBody>
          <a:bodyPr/>
          <a:lstStyle/>
          <a:p>
            <a:pPr>
              <a:defRPr/>
            </a:pPr>
            <a:fld id="{41F6C098-13F0-41FA-8110-EA5113992111}" type="slidenum">
              <a:rPr lang="en-US" smtClean="0">
                <a:solidFill>
                  <a:srgbClr val="800080"/>
                </a:solidFill>
              </a:rPr>
              <a:pPr>
                <a:defRPr/>
              </a:pPr>
              <a:t>1</a:t>
            </a:fld>
            <a:endParaRPr lang="en-US" dirty="0">
              <a:solidFill>
                <a:srgbClr val="800080"/>
              </a:solidFill>
            </a:endParaRPr>
          </a:p>
        </p:txBody>
      </p:sp>
    </p:spTree>
    <p:extLst>
      <p:ext uri="{BB962C8B-B14F-4D97-AF65-F5344CB8AC3E}">
        <p14:creationId xmlns:p14="http://schemas.microsoft.com/office/powerpoint/2010/main" val="2151891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Neither too strong nor too weak</a:t>
            </a:r>
          </a:p>
        </p:txBody>
      </p:sp>
      <p:sp>
        <p:nvSpPr>
          <p:cNvPr id="3" name="Content Placeholder 2"/>
          <p:cNvSpPr>
            <a:spLocks noGrp="1"/>
          </p:cNvSpPr>
          <p:nvPr>
            <p:ph idx="1"/>
          </p:nvPr>
        </p:nvSpPr>
        <p:spPr>
          <a:xfrm>
            <a:off x="685800" y="1447800"/>
            <a:ext cx="8001000" cy="4495800"/>
          </a:xfrm>
        </p:spPr>
        <p:txBody>
          <a:bodyPr/>
          <a:lstStyle/>
          <a:p>
            <a:r>
              <a:rPr lang="en-US" dirty="0"/>
              <a:t>If loop invariant is too </a:t>
            </a:r>
            <a:r>
              <a:rPr lang="en-US" i="1" dirty="0"/>
              <a:t>strong</a:t>
            </a:r>
            <a:r>
              <a:rPr lang="en-US" dirty="0"/>
              <a:t>, it could be false!</a:t>
            </a:r>
          </a:p>
          <a:p>
            <a:pPr lvl="1"/>
            <a:r>
              <a:rPr lang="en-US" dirty="0"/>
              <a:t>Won’t be able to prove it holds either initially or after loop-body</a:t>
            </a:r>
          </a:p>
          <a:p>
            <a:pPr lvl="1"/>
            <a:endParaRPr lang="en-US" sz="1000" dirty="0"/>
          </a:p>
          <a:p>
            <a:r>
              <a:rPr lang="en-US" dirty="0"/>
              <a:t>If loop invariant is too </a:t>
            </a:r>
            <a:r>
              <a:rPr lang="en-US" i="1" dirty="0"/>
              <a:t>weak</a:t>
            </a:r>
            <a:r>
              <a:rPr lang="en-US" dirty="0"/>
              <a:t>, it could </a:t>
            </a:r>
          </a:p>
          <a:p>
            <a:pPr lvl="1"/>
            <a:r>
              <a:rPr lang="en-US" dirty="0"/>
              <a:t>Leave the post-condition too weak to prove what you want</a:t>
            </a:r>
          </a:p>
          <a:p>
            <a:pPr lvl="1"/>
            <a:r>
              <a:rPr lang="en-US" dirty="0"/>
              <a:t>And/or be impossible to re-establish after the loop body</a:t>
            </a:r>
          </a:p>
          <a:p>
            <a:endParaRPr lang="en-US" sz="1000" dirty="0"/>
          </a:p>
          <a:p>
            <a:r>
              <a:rPr lang="en-US" dirty="0"/>
              <a:t>This is the essence of why there is no complete automatic procedure for conjuring a loop-invariant</a:t>
            </a:r>
          </a:p>
          <a:p>
            <a:pPr lvl="1"/>
            <a:r>
              <a:rPr lang="en-US" dirty="0"/>
              <a:t>Requires </a:t>
            </a:r>
            <a:r>
              <a:rPr lang="en-US" i="1" dirty="0"/>
              <a:t>thinking</a:t>
            </a:r>
            <a:r>
              <a:rPr lang="en-US" dirty="0"/>
              <a:t>  (or, sometimes, “guessing”)</a:t>
            </a:r>
          </a:p>
          <a:p>
            <a:pPr lvl="1"/>
            <a:r>
              <a:rPr lang="en-US" dirty="0"/>
              <a:t>Often while writing the code</a:t>
            </a:r>
          </a:p>
          <a:p>
            <a:pPr lvl="1"/>
            <a:r>
              <a:rPr lang="en-US" dirty="0">
                <a:solidFill>
                  <a:schemeClr val="accent2"/>
                </a:solidFill>
              </a:rPr>
              <a:t>If proof doesn’t work, invariant or code or both may need work </a:t>
            </a:r>
          </a:p>
          <a:p>
            <a:pPr lvl="1"/>
            <a:endParaRPr lang="en-US" sz="1400" dirty="0"/>
          </a:p>
          <a:p>
            <a:r>
              <a:rPr lang="en-US" dirty="0"/>
              <a:t>There may be multiple invariants that “work” (neither too strong nor too weak), with some easier to reason about than others</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Tree>
    <p:extLst>
      <p:ext uri="{BB962C8B-B14F-4D97-AF65-F5344CB8AC3E}">
        <p14:creationId xmlns:p14="http://schemas.microsoft.com/office/powerpoint/2010/main" val="1624834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methodology</a:t>
            </a:r>
          </a:p>
        </p:txBody>
      </p:sp>
      <p:sp>
        <p:nvSpPr>
          <p:cNvPr id="3" name="Content Placeholder 2"/>
          <p:cNvSpPr>
            <a:spLocks noGrp="1"/>
          </p:cNvSpPr>
          <p:nvPr>
            <p:ph idx="1"/>
          </p:nvPr>
        </p:nvSpPr>
        <p:spPr>
          <a:xfrm>
            <a:off x="685800" y="1600200"/>
            <a:ext cx="8001000" cy="4495800"/>
          </a:xfrm>
        </p:spPr>
        <p:txBody>
          <a:bodyPr>
            <a:normAutofit fontScale="92500" lnSpcReduction="10000"/>
          </a:bodyPr>
          <a:lstStyle/>
          <a:p>
            <a:r>
              <a:rPr lang="en-US" dirty="0"/>
              <a:t>Fortunately, programming is creative and inventive!</a:t>
            </a:r>
          </a:p>
          <a:p>
            <a:endParaRPr lang="en-US" dirty="0"/>
          </a:p>
          <a:p>
            <a:r>
              <a:rPr lang="en-US" dirty="0"/>
              <a:t>Here, this means coming up with a loop and its invariant</a:t>
            </a:r>
          </a:p>
          <a:p>
            <a:endParaRPr lang="en-US" dirty="0"/>
          </a:p>
          <a:p>
            <a:r>
              <a:rPr lang="en-US" dirty="0"/>
              <a:t>Won’t advocate a hard-and-fast rule, but do want to avoid the natural approach of “always code first, dream up invariant second”</a:t>
            </a:r>
          </a:p>
          <a:p>
            <a:endParaRPr lang="en-US" dirty="0"/>
          </a:p>
          <a:p>
            <a:r>
              <a:rPr lang="en-US" dirty="0"/>
              <a:t>Instead, often surprisingly effective to go in this order:</a:t>
            </a:r>
          </a:p>
          <a:p>
            <a:pPr marL="857250" lvl="1" indent="-457200">
              <a:buFont typeface="+mj-lt"/>
              <a:buAutoNum type="arabicPeriod"/>
            </a:pPr>
            <a:r>
              <a:rPr lang="en-US" dirty="0"/>
              <a:t>Think up the invariant first, have it guide all other steps (!)</a:t>
            </a:r>
          </a:p>
          <a:p>
            <a:pPr marL="1257300" lvl="2" indent="-457200"/>
            <a:r>
              <a:rPr lang="en-US" dirty="0"/>
              <a:t>What describes the milestone of each iteration?</a:t>
            </a:r>
          </a:p>
          <a:p>
            <a:pPr marL="1714500" lvl="3" indent="-457200"/>
            <a:r>
              <a:rPr lang="en-US" dirty="0"/>
              <a:t>Often a weaker version of the </a:t>
            </a:r>
            <a:r>
              <a:rPr lang="en-US" dirty="0" err="1"/>
              <a:t>postcondition</a:t>
            </a:r>
            <a:r>
              <a:rPr lang="en-US" dirty="0"/>
              <a:t> (!)</a:t>
            </a:r>
          </a:p>
          <a:p>
            <a:pPr marL="857250" lvl="1" indent="-457200">
              <a:buFont typeface="+mj-lt"/>
              <a:buAutoNum type="arabicPeriod"/>
            </a:pPr>
            <a:r>
              <a:rPr lang="en-US" dirty="0"/>
              <a:t>Write a loop body to maintain the invariant</a:t>
            </a:r>
          </a:p>
          <a:p>
            <a:pPr marL="857250" lvl="1" indent="-457200">
              <a:buFont typeface="+mj-lt"/>
              <a:buAutoNum type="arabicPeriod"/>
            </a:pPr>
            <a:r>
              <a:rPr lang="en-US" dirty="0"/>
              <a:t>Write the loop test so false-implies-</a:t>
            </a:r>
            <a:r>
              <a:rPr lang="en-US" dirty="0" err="1"/>
              <a:t>postcondition</a:t>
            </a:r>
            <a:endParaRPr lang="en-US" dirty="0"/>
          </a:p>
          <a:p>
            <a:pPr marL="857250" lvl="1" indent="-457200">
              <a:buFont typeface="+mj-lt"/>
              <a:buAutoNum type="arabicPeriod"/>
            </a:pPr>
            <a:r>
              <a:rPr lang="en-US" dirty="0"/>
              <a:t>Write initialization code to establish invariant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Tree>
    <p:extLst>
      <p:ext uri="{BB962C8B-B14F-4D97-AF65-F5344CB8AC3E}">
        <p14:creationId xmlns:p14="http://schemas.microsoft.com/office/powerpoint/2010/main" val="1874714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600200"/>
            <a:ext cx="8001000" cy="4495800"/>
          </a:xfrm>
        </p:spPr>
        <p:txBody>
          <a:bodyPr/>
          <a:lstStyle/>
          <a:p>
            <a:pPr marL="0" indent="0">
              <a:buNone/>
            </a:pPr>
            <a:r>
              <a:rPr lang="en-US" dirty="0"/>
              <a:t>Set </a:t>
            </a:r>
            <a:r>
              <a:rPr lang="en-US" b="1" dirty="0">
                <a:latin typeface="Courier New" panose="02070309020205020404" pitchFamily="49" charset="0"/>
                <a:cs typeface="Courier New" panose="02070309020205020404" pitchFamily="49" charset="0"/>
              </a:rPr>
              <a:t>max</a:t>
            </a:r>
            <a:r>
              <a:rPr lang="en-US" dirty="0"/>
              <a:t> to hold the largest value in array </a:t>
            </a:r>
            <a:r>
              <a:rPr lang="en-US" b="1" dirty="0">
                <a:latin typeface="Courier New" panose="02070309020205020404" pitchFamily="49" charset="0"/>
                <a:cs typeface="Courier New" panose="02070309020205020404" pitchFamily="49" charset="0"/>
              </a:rPr>
              <a:t>items</a:t>
            </a:r>
          </a:p>
          <a:p>
            <a:pPr marL="0" indent="0">
              <a:buNone/>
            </a:pPr>
            <a:endParaRPr lang="en-US" b="1" dirty="0">
              <a:latin typeface="Courier New" panose="02070309020205020404" pitchFamily="49" charset="0"/>
              <a:cs typeface="Courier New" panose="02070309020205020404" pitchFamily="49" charset="0"/>
            </a:endParaRPr>
          </a:p>
          <a:p>
            <a:pPr marL="457200" lvl="1" indent="-457200">
              <a:buFontTx/>
              <a:buAutoNum type="arabicPeriod"/>
            </a:pPr>
            <a:r>
              <a:rPr lang="en-US" dirty="0"/>
              <a:t>Think up the invariant first, have it guide all other steps</a:t>
            </a:r>
            <a:endParaRPr lang="en-US" dirty="0">
              <a:latin typeface="+mj-lt"/>
              <a:cs typeface="Courier New" panose="02070309020205020404" pitchFamily="49" charset="0"/>
            </a:endParaRPr>
          </a:p>
          <a:p>
            <a:pPr lvl="1" indent="-342900"/>
            <a:r>
              <a:rPr lang="en-US" dirty="0">
                <a:cs typeface="Courier New" panose="02070309020205020404" pitchFamily="49" charset="0"/>
              </a:rPr>
              <a:t>Invariant: </a:t>
            </a:r>
            <a:r>
              <a:rPr lang="en-US" b="1" dirty="0">
                <a:latin typeface="Courier New" panose="02070309020205020404" pitchFamily="49" charset="0"/>
                <a:cs typeface="Courier New" panose="02070309020205020404" pitchFamily="49" charset="0"/>
              </a:rPr>
              <a:t>max</a:t>
            </a:r>
            <a:r>
              <a:rPr lang="en-US" dirty="0">
                <a:cs typeface="Courier New" panose="02070309020205020404" pitchFamily="49" charset="0"/>
              </a:rPr>
              <a:t> holds largest value in range </a:t>
            </a:r>
            <a:r>
              <a:rPr lang="en-US" b="1" dirty="0">
                <a:latin typeface="Courier New" panose="02070309020205020404" pitchFamily="49" charset="0"/>
                <a:cs typeface="Courier New" panose="02070309020205020404" pitchFamily="49" charset="0"/>
              </a:rPr>
              <a:t>0..k-1</a:t>
            </a:r>
            <a:r>
              <a:rPr lang="en-US" dirty="0">
                <a:cs typeface="Courier New" panose="02070309020205020404" pitchFamily="49" charset="0"/>
              </a:rPr>
              <a:t> of </a:t>
            </a:r>
            <a:r>
              <a:rPr lang="en-US" b="1" dirty="0">
                <a:latin typeface="Courier New" panose="02070309020205020404" pitchFamily="49" charset="0"/>
                <a:cs typeface="Courier New" panose="02070309020205020404" pitchFamily="49" charset="0"/>
              </a:rPr>
              <a:t>items</a:t>
            </a:r>
            <a:endParaRPr lang="en-US" dirty="0">
              <a:latin typeface="+mj-lt"/>
              <a:cs typeface="Courier New" panose="02070309020205020404" pitchFamily="49" charset="0"/>
            </a:endParaRPr>
          </a:p>
          <a:p>
            <a:pPr lvl="1" indent="-342900"/>
            <a:r>
              <a:rPr lang="en-US" dirty="0">
                <a:latin typeface="+mj-lt"/>
                <a:cs typeface="Courier New" panose="02070309020205020404" pitchFamily="49" charset="0"/>
              </a:rPr>
              <a:t>Other approaches possible: Homework 2</a:t>
            </a:r>
          </a:p>
          <a:p>
            <a:pPr marL="857250" lvl="1" indent="-457200"/>
            <a:endParaRPr lang="en-US" dirty="0">
              <a:latin typeface="+mj-lt"/>
              <a:cs typeface="Courier New" panose="02070309020205020404" pitchFamily="49" charset="0"/>
            </a:endParaRPr>
          </a:p>
          <a:p>
            <a:pPr marL="457200" indent="-457200">
              <a:buAutoNum type="arabicPeriod"/>
            </a:pPr>
            <a:endParaRPr lang="en-US" dirty="0">
              <a:latin typeface="+mj-lt"/>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spTree>
    <p:extLst>
      <p:ext uri="{BB962C8B-B14F-4D97-AF65-F5344CB8AC3E}">
        <p14:creationId xmlns:p14="http://schemas.microsoft.com/office/powerpoint/2010/main" val="1956747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600200"/>
            <a:ext cx="8001000" cy="4495800"/>
          </a:xfrm>
        </p:spPr>
        <p:txBody>
          <a:bodyPr/>
          <a:lstStyle/>
          <a:p>
            <a:pPr marL="0" indent="0">
              <a:buNone/>
            </a:pPr>
            <a:r>
              <a:rPr lang="en-US" dirty="0"/>
              <a:t>Set </a:t>
            </a:r>
            <a:r>
              <a:rPr lang="en-US" b="1" dirty="0">
                <a:latin typeface="Courier New" panose="02070309020205020404" pitchFamily="49" charset="0"/>
                <a:cs typeface="Courier New" panose="02070309020205020404" pitchFamily="49" charset="0"/>
              </a:rPr>
              <a:t>max</a:t>
            </a:r>
            <a:r>
              <a:rPr lang="en-US" dirty="0"/>
              <a:t> to hold the largest value in array </a:t>
            </a:r>
            <a:r>
              <a:rPr lang="en-US" b="1" dirty="0">
                <a:latin typeface="Courier New" panose="02070309020205020404" pitchFamily="49" charset="0"/>
                <a:cs typeface="Courier New" panose="02070309020205020404" pitchFamily="49" charset="0"/>
              </a:rPr>
              <a:t>items</a:t>
            </a:r>
          </a:p>
          <a:p>
            <a:pPr marL="0" indent="0">
              <a:buNone/>
            </a:pPr>
            <a:endParaRPr lang="en-US" b="1" dirty="0">
              <a:latin typeface="Courier New" panose="02070309020205020404" pitchFamily="49" charset="0"/>
              <a:cs typeface="Courier New" panose="02070309020205020404" pitchFamily="49" charset="0"/>
            </a:endParaRPr>
          </a:p>
          <a:p>
            <a:pPr marL="514350" lvl="1" indent="-514350">
              <a:buFont typeface="+mj-lt"/>
              <a:buAutoNum type="arabicPeriod" startAt="2"/>
            </a:pPr>
            <a:r>
              <a:rPr lang="en-US" dirty="0"/>
              <a:t>Write a loop body to maintain the invariant</a:t>
            </a:r>
          </a:p>
          <a:p>
            <a:pPr marL="0" indent="0">
              <a:buNone/>
            </a:pPr>
            <a:endParaRPr lang="en-US" sz="1000" dirty="0">
              <a:latin typeface="+mj-lt"/>
              <a:cs typeface="Courier New" panose="02070309020205020404" pitchFamily="49" charset="0"/>
            </a:endParaRPr>
          </a:p>
          <a:p>
            <a:pPr marL="0" indent="0">
              <a:spcBef>
                <a:spcPts val="0"/>
              </a:spcBef>
              <a:buFontTx/>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max holds largest value in items[0..k-1]}</a:t>
            </a:r>
          </a:p>
          <a:p>
            <a:pPr marL="0" indent="0">
              <a:spcBef>
                <a:spcPts val="0"/>
              </a:spcBef>
              <a:buFontTx/>
              <a:buNone/>
            </a:pPr>
            <a:r>
              <a:rPr lang="en-US" b="1" dirty="0">
                <a:latin typeface="Courier New" panose="02070309020205020404" pitchFamily="49" charset="0"/>
                <a:cs typeface="Courier New" panose="02070309020205020404" pitchFamily="49" charset="0"/>
              </a:rPr>
              <a:t>    while(  ) {</a:t>
            </a:r>
          </a:p>
          <a:p>
            <a:pPr marL="0" indent="0">
              <a:spcBef>
                <a:spcPts val="0"/>
              </a:spcBef>
              <a:buFontTx/>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holds</a:t>
            </a:r>
          </a:p>
          <a:p>
            <a:pPr marL="0" indent="0">
              <a:spcBef>
                <a:spcPts val="0"/>
              </a:spcBef>
              <a:buFontTx/>
              <a:buNone/>
            </a:pPr>
            <a:r>
              <a:rPr lang="en-US" b="1" dirty="0">
                <a:latin typeface="Courier New" panose="02070309020205020404" pitchFamily="49" charset="0"/>
                <a:cs typeface="Courier New" panose="02070309020205020404" pitchFamily="49" charset="0"/>
              </a:rPr>
              <a:t>      if(max &lt; items[k]) {</a:t>
            </a:r>
          </a:p>
          <a:p>
            <a:pPr marL="0" indent="0">
              <a:spcBef>
                <a:spcPts val="0"/>
              </a:spcBef>
              <a:buFontTx/>
              <a:buNone/>
            </a:pPr>
            <a:r>
              <a:rPr lang="en-US" b="1" dirty="0">
                <a:latin typeface="Courier New" panose="02070309020205020404" pitchFamily="49" charset="0"/>
                <a:cs typeface="Courier New" panose="02070309020205020404" pitchFamily="49" charset="0"/>
              </a:rPr>
              <a:t>	  max = items[k]; // breaks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temporarily</a:t>
            </a:r>
          </a:p>
          <a:p>
            <a:pPr marL="0" indent="0">
              <a:spcBef>
                <a:spcPts val="0"/>
              </a:spcBef>
              <a:buFontTx/>
              <a:buNone/>
            </a:pPr>
            <a:r>
              <a:rPr lang="en-US" b="1" dirty="0">
                <a:latin typeface="Courier New" panose="02070309020205020404" pitchFamily="49" charset="0"/>
                <a:cs typeface="Courier New" panose="02070309020205020404" pitchFamily="49" charset="0"/>
              </a:rPr>
              <a:t>      } else {</a:t>
            </a:r>
          </a:p>
          <a:p>
            <a:pPr marL="0" indent="0">
              <a:spcBef>
                <a:spcPts val="0"/>
              </a:spcBef>
              <a:buFontTx/>
              <a:buNone/>
            </a:pPr>
            <a:r>
              <a:rPr lang="en-US" b="1" dirty="0">
                <a:latin typeface="Courier New" panose="02070309020205020404" pitchFamily="49" charset="0"/>
                <a:cs typeface="Courier New" panose="02070309020205020404" pitchFamily="49" charset="0"/>
              </a:rPr>
              <a:t>        // nothing to do</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 max holds largest value in items[0..k]</a:t>
            </a:r>
          </a:p>
          <a:p>
            <a:pPr marL="0" indent="0">
              <a:spcBef>
                <a:spcPts val="0"/>
              </a:spcBef>
              <a:buFontTx/>
              <a:buNone/>
            </a:pPr>
            <a:r>
              <a:rPr lang="en-US" b="1" dirty="0">
                <a:latin typeface="Courier New" panose="02070309020205020404" pitchFamily="49" charset="0"/>
                <a:cs typeface="Courier New" panose="02070309020205020404" pitchFamily="49" charset="0"/>
              </a:rPr>
              <a:t>      k = k+1; // invariant holds again</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457200" indent="-457200">
              <a:buAutoNum type="arabicPeriod"/>
            </a:pPr>
            <a:endParaRPr lang="en-US" dirty="0">
              <a:latin typeface="+mj-lt"/>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Tree>
    <p:extLst>
      <p:ext uri="{BB962C8B-B14F-4D97-AF65-F5344CB8AC3E}">
        <p14:creationId xmlns:p14="http://schemas.microsoft.com/office/powerpoint/2010/main" val="3227890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600200"/>
            <a:ext cx="8001000" cy="4495800"/>
          </a:xfrm>
        </p:spPr>
        <p:txBody>
          <a:bodyPr/>
          <a:lstStyle/>
          <a:p>
            <a:pPr marL="0" indent="0">
              <a:buNone/>
            </a:pPr>
            <a:r>
              <a:rPr lang="en-US" dirty="0"/>
              <a:t>Set </a:t>
            </a:r>
            <a:r>
              <a:rPr lang="en-US" b="1" dirty="0">
                <a:latin typeface="Courier New" panose="02070309020205020404" pitchFamily="49" charset="0"/>
                <a:cs typeface="Courier New" panose="02070309020205020404" pitchFamily="49" charset="0"/>
              </a:rPr>
              <a:t>max</a:t>
            </a:r>
            <a:r>
              <a:rPr lang="en-US" dirty="0"/>
              <a:t> to hold the largest value in array </a:t>
            </a:r>
            <a:r>
              <a:rPr lang="en-US" b="1" dirty="0">
                <a:latin typeface="Courier New" panose="02070309020205020404" pitchFamily="49" charset="0"/>
                <a:cs typeface="Courier New" panose="02070309020205020404" pitchFamily="49" charset="0"/>
              </a:rPr>
              <a:t>items</a:t>
            </a:r>
          </a:p>
          <a:p>
            <a:pPr marL="0" indent="0">
              <a:buNone/>
            </a:pPr>
            <a:endParaRPr lang="en-US" b="1" dirty="0">
              <a:latin typeface="Courier New" panose="02070309020205020404" pitchFamily="49" charset="0"/>
              <a:cs typeface="Courier New" panose="02070309020205020404" pitchFamily="49" charset="0"/>
            </a:endParaRPr>
          </a:p>
          <a:p>
            <a:pPr marL="514350" lvl="1" indent="-514350">
              <a:buFont typeface="+mj-lt"/>
              <a:buAutoNum type="arabicPeriod" startAt="3"/>
            </a:pPr>
            <a:r>
              <a:rPr lang="en-US" dirty="0"/>
              <a:t>Write the loop test so false-implies-</a:t>
            </a:r>
            <a:r>
              <a:rPr lang="en-US" dirty="0" err="1"/>
              <a:t>postcondition</a:t>
            </a:r>
            <a:endParaRPr lang="en-US" dirty="0"/>
          </a:p>
          <a:p>
            <a:pPr marL="0" indent="0">
              <a:buNone/>
            </a:pPr>
            <a:endParaRPr lang="en-US" sz="1000" dirty="0">
              <a:latin typeface="+mj-lt"/>
              <a:cs typeface="Courier New" panose="02070309020205020404" pitchFamily="49" charset="0"/>
            </a:endParaRPr>
          </a:p>
          <a:p>
            <a:pPr marL="0" indent="0">
              <a:spcBef>
                <a:spcPts val="0"/>
              </a:spcBef>
              <a:buFontTx/>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max holds largest value in items[0..k-1]}</a:t>
            </a:r>
          </a:p>
          <a:p>
            <a:pPr marL="0" indent="0">
              <a:spcBef>
                <a:spcPts val="0"/>
              </a:spcBef>
              <a:buFontTx/>
              <a:buNone/>
            </a:pPr>
            <a:r>
              <a:rPr lang="en-US" b="1" dirty="0">
                <a:latin typeface="Courier New" panose="02070309020205020404" pitchFamily="49" charset="0"/>
                <a:cs typeface="Courier New" panose="02070309020205020404" pitchFamily="49" charset="0"/>
              </a:rPr>
              <a:t>    while(</a:t>
            </a:r>
            <a:r>
              <a:rPr lang="en-US" b="1" dirty="0">
                <a:solidFill>
                  <a:srgbClr val="FF0000"/>
                </a:solidFill>
                <a:latin typeface="Courier New" panose="02070309020205020404" pitchFamily="49" charset="0"/>
                <a:cs typeface="Courier New" panose="02070309020205020404" pitchFamily="49" charset="0"/>
              </a:rPr>
              <a:t>k != </a:t>
            </a:r>
            <a:r>
              <a:rPr lang="en-US" b="1" dirty="0" err="1">
                <a:solidFill>
                  <a:srgbClr val="FF0000"/>
                </a:solidFill>
                <a:latin typeface="Courier New" panose="02070309020205020404" pitchFamily="49" charset="0"/>
                <a:cs typeface="Courier New" panose="02070309020205020404" pitchFamily="49" charset="0"/>
              </a:rPr>
              <a:t>items.size</a:t>
            </a: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holds</a:t>
            </a:r>
          </a:p>
          <a:p>
            <a:pPr marL="0" indent="0">
              <a:spcBef>
                <a:spcPts val="0"/>
              </a:spcBef>
              <a:buFontTx/>
              <a:buNone/>
            </a:pPr>
            <a:r>
              <a:rPr lang="en-US" b="1" dirty="0">
                <a:latin typeface="Courier New" panose="02070309020205020404" pitchFamily="49" charset="0"/>
                <a:cs typeface="Courier New" panose="02070309020205020404" pitchFamily="49" charset="0"/>
              </a:rPr>
              <a:t>      if(max &lt; items[k]) {</a:t>
            </a:r>
          </a:p>
          <a:p>
            <a:pPr marL="0" indent="0">
              <a:spcBef>
                <a:spcPts val="0"/>
              </a:spcBef>
              <a:buFontTx/>
              <a:buNone/>
            </a:pPr>
            <a:r>
              <a:rPr lang="en-US" b="1" dirty="0">
                <a:latin typeface="Courier New" panose="02070309020205020404" pitchFamily="49" charset="0"/>
                <a:cs typeface="Courier New" panose="02070309020205020404" pitchFamily="49" charset="0"/>
              </a:rPr>
              <a:t>	  max = items[k]; // breaks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temporarily</a:t>
            </a:r>
          </a:p>
          <a:p>
            <a:pPr marL="0" indent="0">
              <a:spcBef>
                <a:spcPts val="0"/>
              </a:spcBef>
              <a:buFontTx/>
              <a:buNone/>
            </a:pPr>
            <a:r>
              <a:rPr lang="en-US" b="1" dirty="0">
                <a:latin typeface="Courier New" panose="02070309020205020404" pitchFamily="49" charset="0"/>
                <a:cs typeface="Courier New" panose="02070309020205020404" pitchFamily="49" charset="0"/>
              </a:rPr>
              <a:t>      } else {</a:t>
            </a:r>
          </a:p>
          <a:p>
            <a:pPr marL="0" indent="0">
              <a:spcBef>
                <a:spcPts val="0"/>
              </a:spcBef>
              <a:buFontTx/>
              <a:buNone/>
            </a:pPr>
            <a:r>
              <a:rPr lang="en-US" b="1" dirty="0">
                <a:latin typeface="Courier New" panose="02070309020205020404" pitchFamily="49" charset="0"/>
                <a:cs typeface="Courier New" panose="02070309020205020404" pitchFamily="49" charset="0"/>
              </a:rPr>
              <a:t>        // nothing to do</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 max holds largest value in items[0..k]</a:t>
            </a:r>
          </a:p>
          <a:p>
            <a:pPr marL="0" indent="0">
              <a:spcBef>
                <a:spcPts val="0"/>
              </a:spcBef>
              <a:buFontTx/>
              <a:buNone/>
            </a:pPr>
            <a:r>
              <a:rPr lang="en-US" b="1" dirty="0">
                <a:latin typeface="Courier New" panose="02070309020205020404" pitchFamily="49" charset="0"/>
                <a:cs typeface="Courier New" panose="02070309020205020404" pitchFamily="49" charset="0"/>
              </a:rPr>
              <a:t>      k = k+1; // invariant holds again</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457200" indent="-457200">
              <a:buAutoNum type="arabicPeriod"/>
            </a:pPr>
            <a:endParaRPr lang="en-US" dirty="0">
              <a:latin typeface="+mj-lt"/>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192443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685800" y="1600200"/>
            <a:ext cx="8001000" cy="4495800"/>
          </a:xfrm>
        </p:spPr>
        <p:txBody>
          <a:bodyPr/>
          <a:lstStyle/>
          <a:p>
            <a:pPr marL="0" indent="0">
              <a:buNone/>
            </a:pPr>
            <a:r>
              <a:rPr lang="en-US" dirty="0"/>
              <a:t>Set </a:t>
            </a:r>
            <a:r>
              <a:rPr lang="en-US" b="1" dirty="0">
                <a:latin typeface="Courier New" panose="02070309020205020404" pitchFamily="49" charset="0"/>
                <a:cs typeface="Courier New" panose="02070309020205020404" pitchFamily="49" charset="0"/>
              </a:rPr>
              <a:t>max</a:t>
            </a:r>
            <a:r>
              <a:rPr lang="en-US" dirty="0"/>
              <a:t> to hold the largest value in array </a:t>
            </a:r>
            <a:r>
              <a:rPr lang="en-US" b="1" dirty="0">
                <a:latin typeface="Courier New" panose="02070309020205020404" pitchFamily="49" charset="0"/>
                <a:cs typeface="Courier New" panose="02070309020205020404" pitchFamily="49" charset="0"/>
              </a:rPr>
              <a:t>items</a:t>
            </a:r>
          </a:p>
          <a:p>
            <a:pPr marL="0" indent="0">
              <a:buNone/>
            </a:pPr>
            <a:endParaRPr lang="en-US" b="1" dirty="0">
              <a:latin typeface="Courier New" panose="02070309020205020404" pitchFamily="49" charset="0"/>
              <a:cs typeface="Courier New" panose="02070309020205020404" pitchFamily="49" charset="0"/>
            </a:endParaRPr>
          </a:p>
          <a:p>
            <a:pPr marL="514350" lvl="1" indent="-514350">
              <a:buFont typeface="+mj-lt"/>
              <a:buAutoNum type="arabicPeriod" startAt="4"/>
            </a:pPr>
            <a:r>
              <a:rPr lang="en-US" dirty="0"/>
              <a:t>Write initialization code to establish invariant</a:t>
            </a:r>
          </a:p>
          <a:p>
            <a:pPr marL="0" lvl="1" indent="0">
              <a:buNone/>
            </a:pPr>
            <a:endParaRPr lang="en-US" dirty="0"/>
          </a:p>
          <a:p>
            <a:pPr marL="0" indent="0">
              <a:spcBef>
                <a:spcPts val="0"/>
              </a:spcBef>
              <a:buFontTx/>
              <a:buNone/>
            </a:pPr>
            <a:r>
              <a:rPr lang="en-US" b="1" dirty="0">
                <a:latin typeface="Courier New" panose="02070309020205020404" pitchFamily="49" charset="0"/>
                <a:cs typeface="Courier New" panose="02070309020205020404" pitchFamily="49" charset="0"/>
              </a:rPr>
              <a:t>    k=1;</a:t>
            </a:r>
          </a:p>
          <a:p>
            <a:pPr marL="0" indent="0">
              <a:spcBef>
                <a:spcPts val="0"/>
              </a:spcBef>
              <a:buFontTx/>
              <a:buNone/>
            </a:pPr>
            <a:r>
              <a:rPr lang="en-US" b="1" dirty="0">
                <a:latin typeface="Courier New" panose="02070309020205020404" pitchFamily="49" charset="0"/>
                <a:cs typeface="Courier New" panose="02070309020205020404" pitchFamily="49" charset="0"/>
              </a:rPr>
              <a:t>    max = items[0];</a:t>
            </a:r>
          </a:p>
          <a:p>
            <a:pPr marL="0" indent="0">
              <a:spcBef>
                <a:spcPts val="0"/>
              </a:spcBef>
              <a:buFontTx/>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max holds largest value in items[0..k-1]}</a:t>
            </a:r>
          </a:p>
          <a:p>
            <a:pPr marL="0" indent="0">
              <a:spcBef>
                <a:spcPts val="0"/>
              </a:spcBef>
              <a:buFontTx/>
              <a:buNone/>
            </a:pPr>
            <a:r>
              <a:rPr lang="en-US" b="1" dirty="0">
                <a:latin typeface="Courier New" panose="02070309020205020404" pitchFamily="49" charset="0"/>
                <a:cs typeface="Courier New" panose="02070309020205020404" pitchFamily="49" charset="0"/>
              </a:rPr>
              <a:t>    while(k != </a:t>
            </a:r>
            <a:r>
              <a:rPr lang="en-US" b="1" dirty="0" err="1">
                <a:latin typeface="Courier New" panose="02070309020205020404" pitchFamily="49" charset="0"/>
                <a:cs typeface="Courier New" panose="02070309020205020404" pitchFamily="49" charset="0"/>
              </a:rPr>
              <a:t>items.size</a:t>
            </a: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457200" indent="-457200">
              <a:buAutoNum type="arabicPeriod"/>
            </a:pPr>
            <a:endParaRPr lang="en-US" dirty="0">
              <a:latin typeface="+mj-lt"/>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3064129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Edge case</a:t>
            </a:r>
          </a:p>
        </p:txBody>
      </p:sp>
      <p:sp>
        <p:nvSpPr>
          <p:cNvPr id="3" name="Content Placeholder 2"/>
          <p:cNvSpPr>
            <a:spLocks noGrp="1"/>
          </p:cNvSpPr>
          <p:nvPr>
            <p:ph idx="1"/>
          </p:nvPr>
        </p:nvSpPr>
        <p:spPr/>
        <p:txBody>
          <a:bodyPr/>
          <a:lstStyle/>
          <a:p>
            <a:r>
              <a:rPr lang="en-US" dirty="0"/>
              <a:t>Our initialization code has a precondition: </a:t>
            </a:r>
            <a:r>
              <a:rPr lang="en-US" b="1" dirty="0" err="1">
                <a:latin typeface="Courier New" panose="02070309020205020404" pitchFamily="49" charset="0"/>
                <a:cs typeface="Courier New" panose="02070309020205020404" pitchFamily="49" charset="0"/>
              </a:rPr>
              <a:t>items.size</a:t>
            </a:r>
            <a:r>
              <a:rPr lang="en-US" b="1" dirty="0">
                <a:latin typeface="Courier New" panose="02070309020205020404" pitchFamily="49" charset="0"/>
                <a:cs typeface="Courier New" panose="02070309020205020404" pitchFamily="49" charset="0"/>
              </a:rPr>
              <a:t> &gt; 0</a:t>
            </a:r>
          </a:p>
          <a:p>
            <a:endParaRPr lang="en-US" sz="1000" dirty="0"/>
          </a:p>
          <a:p>
            <a:pPr marL="0" indent="0">
              <a:spcBef>
                <a:spcPts val="0"/>
              </a:spcBef>
              <a:buFontTx/>
              <a:buNone/>
            </a:pPr>
            <a:r>
              <a:rPr lang="en-US" b="1" dirty="0">
                <a:latin typeface="Courier New" panose="02070309020205020404" pitchFamily="49" charset="0"/>
                <a:cs typeface="Courier New" panose="02070309020205020404" pitchFamily="49" charset="0"/>
              </a:rPr>
              <a:t>  </a:t>
            </a:r>
            <a:r>
              <a:rPr lang="en-US" b="1" dirty="0">
                <a:solidFill>
                  <a:srgbClr val="FF0000"/>
                </a:solidFill>
                <a:latin typeface="Courier New" panose="02070309020205020404" pitchFamily="49" charset="0"/>
                <a:cs typeface="Courier New" panose="02070309020205020404" pitchFamily="49" charset="0"/>
              </a:rPr>
              <a:t>{</a:t>
            </a:r>
            <a:r>
              <a:rPr lang="en-US" b="1" dirty="0" err="1">
                <a:solidFill>
                  <a:srgbClr val="FF0000"/>
                </a:solidFill>
                <a:latin typeface="Courier New" panose="02070309020205020404" pitchFamily="49" charset="0"/>
                <a:cs typeface="Courier New" panose="02070309020205020404" pitchFamily="49" charset="0"/>
              </a:rPr>
              <a:t>items.size</a:t>
            </a:r>
            <a:r>
              <a:rPr lang="en-US" b="1" dirty="0">
                <a:solidFill>
                  <a:srgbClr val="FF0000"/>
                </a:solidFill>
                <a:latin typeface="Courier New" panose="02070309020205020404" pitchFamily="49" charset="0"/>
                <a:cs typeface="Courier New" panose="02070309020205020404" pitchFamily="49" charset="0"/>
              </a:rPr>
              <a:t> &gt; 0}  </a:t>
            </a:r>
          </a:p>
          <a:p>
            <a:pPr marL="0" indent="0">
              <a:spcBef>
                <a:spcPts val="0"/>
              </a:spcBef>
              <a:buFontTx/>
              <a:buNone/>
            </a:pPr>
            <a:r>
              <a:rPr lang="en-US" b="1" dirty="0">
                <a:latin typeface="Courier New" panose="02070309020205020404" pitchFamily="49" charset="0"/>
                <a:cs typeface="Courier New" panose="02070309020205020404" pitchFamily="49" charset="0"/>
              </a:rPr>
              <a:t>  k=1;</a:t>
            </a:r>
          </a:p>
          <a:p>
            <a:pPr marL="0" indent="0">
              <a:spcBef>
                <a:spcPts val="0"/>
              </a:spcBef>
              <a:buFontTx/>
              <a:buNone/>
            </a:pPr>
            <a:r>
              <a:rPr lang="en-US" b="1" dirty="0">
                <a:latin typeface="Courier New" panose="02070309020205020404" pitchFamily="49" charset="0"/>
                <a:cs typeface="Courier New" panose="02070309020205020404" pitchFamily="49" charset="0"/>
              </a:rPr>
              <a:t>  max = </a:t>
            </a:r>
            <a:r>
              <a:rPr lang="en-US" b="1" dirty="0">
                <a:solidFill>
                  <a:srgbClr val="FF0000"/>
                </a:solidFill>
                <a:latin typeface="Courier New" panose="02070309020205020404" pitchFamily="49" charset="0"/>
                <a:cs typeface="Courier New" panose="02070309020205020404" pitchFamily="49" charset="0"/>
              </a:rPr>
              <a:t>items[0]</a:t>
            </a:r>
            <a:r>
              <a:rPr lang="en-US" b="1" dirty="0">
                <a:latin typeface="Courier New" panose="02070309020205020404" pitchFamily="49" charset="0"/>
                <a:cs typeface="Courier New" panose="02070309020205020404" pitchFamily="49" charset="0"/>
              </a:rPr>
              <a:t>;</a:t>
            </a:r>
          </a:p>
          <a:p>
            <a:pPr marL="0" indent="0">
              <a:spcBef>
                <a:spcPts val="0"/>
              </a:spcBef>
              <a:buFontTx/>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max holds largest value in items[0..k-1]}</a:t>
            </a:r>
          </a:p>
          <a:p>
            <a:pPr marL="0" indent="0">
              <a:spcBef>
                <a:spcPts val="0"/>
              </a:spcBef>
              <a:buFontTx/>
              <a:buNone/>
            </a:pPr>
            <a:r>
              <a:rPr lang="en-US" b="1" dirty="0">
                <a:latin typeface="Courier New" panose="02070309020205020404" pitchFamily="49" charset="0"/>
                <a:cs typeface="Courier New" panose="02070309020205020404" pitchFamily="49" charset="0"/>
              </a:rPr>
              <a:t>  while(k != </a:t>
            </a:r>
            <a:r>
              <a:rPr lang="en-US" b="1" dirty="0" err="1">
                <a:latin typeface="Courier New" panose="02070309020205020404" pitchFamily="49" charset="0"/>
                <a:cs typeface="Courier New" panose="02070309020205020404" pitchFamily="49" charset="0"/>
              </a:rPr>
              <a:t>items.size</a:t>
            </a: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pPr marL="0" indent="0">
              <a:spcBef>
                <a:spcPts val="0"/>
              </a:spcBef>
              <a:buFontTx/>
              <a:buNone/>
            </a:pPr>
            <a:r>
              <a:rPr lang="en-US" b="1" dirty="0">
                <a:latin typeface="Courier New" panose="02070309020205020404" pitchFamily="49" charset="0"/>
                <a:cs typeface="Courier New" panose="02070309020205020404" pitchFamily="49" charset="0"/>
              </a:rPr>
              <a:t>  }</a:t>
            </a:r>
          </a:p>
          <a:p>
            <a:r>
              <a:rPr lang="en-US" dirty="0"/>
              <a:t>Such a (specified!) precondition may be appropriate</a:t>
            </a:r>
          </a:p>
          <a:p>
            <a:r>
              <a:rPr lang="en-US" dirty="0"/>
              <a:t>Else need a different </a:t>
            </a:r>
            <a:r>
              <a:rPr lang="en-US" dirty="0" err="1"/>
              <a:t>postcondition</a:t>
            </a:r>
            <a:r>
              <a:rPr lang="en-US" dirty="0"/>
              <a:t> (“if size is 0, …”) and a conditional that checks for the empty case</a:t>
            </a:r>
          </a:p>
          <a:p>
            <a:pPr lvl="1"/>
            <a:r>
              <a:rPr lang="en-US" dirty="0"/>
              <a:t>Or the </a:t>
            </a:r>
            <a:r>
              <a:rPr lang="en-US" b="1" dirty="0" err="1">
                <a:latin typeface="Courier New" panose="02070309020205020404" pitchFamily="49" charset="0"/>
                <a:cs typeface="Courier New" panose="02070309020205020404" pitchFamily="49" charset="0"/>
              </a:rPr>
              <a:t>Integer.MIN_VALUE</a:t>
            </a:r>
            <a:r>
              <a:rPr lang="en-US" dirty="0"/>
              <a:t> “trick” and logical reasoning</a:t>
            </a:r>
          </a:p>
          <a:p>
            <a:r>
              <a:rPr lang="en-US" dirty="0"/>
              <a:t>Neat: Precise preconditions should expose all this to you!</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spTree>
    <p:extLst>
      <p:ext uri="{BB962C8B-B14F-4D97-AF65-F5344CB8AC3E}">
        <p14:creationId xmlns:p14="http://schemas.microsoft.com/office/powerpoint/2010/main" val="1521934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examples</a:t>
            </a:r>
          </a:p>
        </p:txBody>
      </p:sp>
      <p:sp>
        <p:nvSpPr>
          <p:cNvPr id="3" name="Content Placeholder 2"/>
          <p:cNvSpPr>
            <a:spLocks noGrp="1"/>
          </p:cNvSpPr>
          <p:nvPr>
            <p:ph idx="1"/>
          </p:nvPr>
        </p:nvSpPr>
        <p:spPr/>
        <p:txBody>
          <a:bodyPr/>
          <a:lstStyle/>
          <a:p>
            <a:r>
              <a:rPr lang="en-US" dirty="0"/>
              <a:t>Here:</a:t>
            </a:r>
          </a:p>
          <a:p>
            <a:pPr lvl="1"/>
            <a:r>
              <a:rPr lang="en-US" dirty="0"/>
              <a:t>Quotient and remainder</a:t>
            </a:r>
          </a:p>
          <a:p>
            <a:pPr lvl="1"/>
            <a:r>
              <a:rPr lang="en-US" dirty="0"/>
              <a:t>“Dutch national flag problem” (like Homework 0)</a:t>
            </a:r>
          </a:p>
          <a:p>
            <a:pPr lvl="1"/>
            <a:endParaRPr lang="en-US" dirty="0"/>
          </a:p>
          <a:p>
            <a:r>
              <a:rPr lang="en-US" dirty="0"/>
              <a:t>More in reading notes:</a:t>
            </a:r>
          </a:p>
          <a:p>
            <a:pPr lvl="1"/>
            <a:r>
              <a:rPr lang="en-US" dirty="0"/>
              <a:t>Reverse an array (have to refer to “original” values)</a:t>
            </a:r>
          </a:p>
          <a:p>
            <a:pPr lvl="1"/>
            <a:r>
              <a:rPr lang="en-US" dirty="0"/>
              <a:t>Binary search (invariant about range of array left to search)</a:t>
            </a:r>
          </a:p>
          <a:p>
            <a:pPr lvl="1"/>
            <a:endParaRPr lang="en-US" dirty="0"/>
          </a:p>
          <a:p>
            <a:r>
              <a:rPr lang="en-US" dirty="0"/>
              <a:t>More on Homework 2:</a:t>
            </a:r>
          </a:p>
          <a:p>
            <a:pPr lvl="1"/>
            <a:r>
              <a:rPr lang="en-US" dirty="0"/>
              <a:t>Enjoy!</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Tree>
    <p:extLst>
      <p:ext uri="{BB962C8B-B14F-4D97-AF65-F5344CB8AC3E}">
        <p14:creationId xmlns:p14="http://schemas.microsoft.com/office/powerpoint/2010/main" val="1416131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and remainder</a:t>
            </a:r>
          </a:p>
        </p:txBody>
      </p:sp>
      <p:sp>
        <p:nvSpPr>
          <p:cNvPr id="3" name="Content Placeholder 2"/>
          <p:cNvSpPr>
            <a:spLocks noGrp="1"/>
          </p:cNvSpPr>
          <p:nvPr>
            <p:ph idx="1"/>
          </p:nvPr>
        </p:nvSpPr>
        <p:spPr/>
        <p:txBody>
          <a:bodyPr/>
          <a:lstStyle/>
          <a:p>
            <a:pPr marL="0" indent="0">
              <a:buNone/>
            </a:pPr>
            <a:r>
              <a:rPr lang="en-US" dirty="0"/>
              <a:t>Set </a:t>
            </a:r>
            <a:r>
              <a:rPr lang="en-US" b="1" dirty="0">
                <a:latin typeface="Courier New" panose="02070309020205020404" pitchFamily="49" charset="0"/>
                <a:cs typeface="Courier New" panose="02070309020205020404" pitchFamily="49" charset="0"/>
              </a:rPr>
              <a:t>q</a:t>
            </a:r>
            <a:r>
              <a:rPr lang="en-US" dirty="0"/>
              <a:t> to be the quotient of </a:t>
            </a:r>
            <a:r>
              <a:rPr lang="en-US" b="1" dirty="0">
                <a:latin typeface="Courier New" panose="02070309020205020404" pitchFamily="49" charset="0"/>
                <a:cs typeface="Courier New" panose="02070309020205020404" pitchFamily="49" charset="0"/>
              </a:rPr>
              <a:t>x / y</a:t>
            </a:r>
            <a:r>
              <a:rPr lang="en-US" dirty="0"/>
              <a:t> and </a:t>
            </a:r>
            <a:r>
              <a:rPr lang="en-US" b="1" dirty="0">
                <a:latin typeface="Courier New" panose="02070309020205020404" pitchFamily="49" charset="0"/>
                <a:cs typeface="Courier New" panose="02070309020205020404" pitchFamily="49" charset="0"/>
              </a:rPr>
              <a:t>r</a:t>
            </a:r>
            <a:r>
              <a:rPr lang="en-US" dirty="0"/>
              <a:t> to be the remainder</a:t>
            </a:r>
          </a:p>
          <a:p>
            <a:pPr marL="0" indent="0">
              <a:buNone/>
            </a:pPr>
            <a:endParaRPr lang="en-US" dirty="0"/>
          </a:p>
          <a:p>
            <a:pPr marL="0" indent="0">
              <a:buNone/>
            </a:pPr>
            <a:r>
              <a:rPr lang="en-US" dirty="0"/>
              <a:t>Pre-condition: </a:t>
            </a:r>
            <a:r>
              <a:rPr lang="en-US" b="1" dirty="0">
                <a:latin typeface="Courier New" panose="02070309020205020404" pitchFamily="49" charset="0"/>
                <a:cs typeface="Courier New" panose="02070309020205020404" pitchFamily="49" charset="0"/>
              </a:rPr>
              <a:t>x &gt; 0 ∧ y &gt; 0</a:t>
            </a:r>
          </a:p>
          <a:p>
            <a:pPr marL="0" indent="0">
              <a:buNone/>
            </a:pPr>
            <a:r>
              <a:rPr lang="en-US" dirty="0"/>
              <a:t>Post-condition: </a:t>
            </a:r>
            <a:r>
              <a:rPr lang="en-US" b="1" dirty="0">
                <a:latin typeface="Courier New" panose="02070309020205020404" pitchFamily="49" charset="0"/>
                <a:cs typeface="Courier New" panose="02070309020205020404" pitchFamily="49" charset="0"/>
              </a:rPr>
              <a:t>q*y + r = x ∧ r &gt;= 0 ∧ r &lt; y</a:t>
            </a:r>
          </a:p>
          <a:p>
            <a:pPr marL="0" indent="0">
              <a:buNone/>
            </a:pPr>
            <a:endParaRPr lang="en-US" sz="1200" b="1" dirty="0">
              <a:latin typeface="Courier New" panose="02070309020205020404" pitchFamily="49" charset="0"/>
              <a:cs typeface="Courier New" panose="02070309020205020404" pitchFamily="49" charset="0"/>
            </a:endParaRPr>
          </a:p>
          <a:p>
            <a:pPr marL="0" indent="0">
              <a:buNone/>
            </a:pPr>
            <a:r>
              <a:rPr lang="en-US" dirty="0"/>
              <a:t>A possible loop invariant: </a:t>
            </a:r>
            <a:r>
              <a:rPr lang="en-US" b="1" dirty="0">
                <a:latin typeface="Courier New" panose="02070309020205020404" pitchFamily="49" charset="0"/>
                <a:cs typeface="Courier New" panose="02070309020205020404" pitchFamily="49" charset="0"/>
              </a:rPr>
              <a:t>q*y + r = x ∧ r &gt;= 0</a:t>
            </a:r>
          </a:p>
          <a:p>
            <a:pPr marL="0" indent="0">
              <a:buNone/>
            </a:pPr>
            <a:endParaRPr lang="en-US" sz="1200" b="1" dirty="0">
              <a:latin typeface="Courier New" panose="02070309020205020404" pitchFamily="49" charset="0"/>
              <a:cs typeface="Courier New" panose="02070309020205020404" pitchFamily="49" charset="0"/>
            </a:endParaRPr>
          </a:p>
          <a:p>
            <a:pPr marL="0" indent="0">
              <a:buNone/>
            </a:pPr>
            <a:r>
              <a:rPr lang="en-US" dirty="0"/>
              <a:t>A loop body that preserves the invariant:</a:t>
            </a:r>
          </a:p>
          <a:p>
            <a:pPr marL="0" indent="0">
              <a:buNone/>
            </a:pPr>
            <a:r>
              <a:rPr lang="en-US" b="1" dirty="0">
                <a:latin typeface="Courier New" panose="02070309020205020404" pitchFamily="49" charset="0"/>
                <a:cs typeface="Courier New" panose="02070309020205020404" pitchFamily="49" charset="0"/>
              </a:rPr>
              <a:t>		q = q + 1;</a:t>
            </a:r>
          </a:p>
          <a:p>
            <a:pPr marL="0" indent="0">
              <a:buNone/>
            </a:pPr>
            <a:r>
              <a:rPr lang="en-US" b="1" dirty="0">
                <a:latin typeface="Courier New" panose="02070309020205020404" pitchFamily="49" charset="0"/>
                <a:cs typeface="Courier New" panose="02070309020205020404" pitchFamily="49" charset="0"/>
              </a:rPr>
              <a:t>            r = r – y;</a:t>
            </a:r>
          </a:p>
          <a:p>
            <a:pPr marL="0" indent="0">
              <a:buNone/>
            </a:pPr>
            <a:endParaRPr lang="en-US" sz="1000" b="1" dirty="0">
              <a:latin typeface="Courier New" panose="02070309020205020404" pitchFamily="49" charset="0"/>
              <a:cs typeface="Courier New" panose="02070309020205020404" pitchFamily="49" charset="0"/>
            </a:endParaRPr>
          </a:p>
          <a:p>
            <a:pPr marL="0" indent="0">
              <a:buNone/>
            </a:pPr>
            <a:r>
              <a:rPr lang="en-US" dirty="0"/>
              <a:t>The loop test that given the invariant implies the post: </a:t>
            </a:r>
            <a:r>
              <a:rPr lang="en-US" b="1" dirty="0">
                <a:latin typeface="Courier New" panose="02070309020205020404" pitchFamily="49" charset="0"/>
                <a:cs typeface="Courier New" panose="02070309020205020404" pitchFamily="49" charset="0"/>
              </a:rPr>
              <a:t>y &lt;= r</a:t>
            </a:r>
          </a:p>
          <a:p>
            <a:pPr marL="0" indent="0">
              <a:buNone/>
            </a:pPr>
            <a:endParaRPr lang="en-US" b="1" dirty="0">
              <a:latin typeface="Courier New" panose="02070309020205020404" pitchFamily="49" charset="0"/>
              <a:cs typeface="Courier New" panose="02070309020205020404" pitchFamily="49" charset="0"/>
            </a:endParaRPr>
          </a:p>
          <a:p>
            <a:pPr marL="0" indent="0">
              <a:buNone/>
            </a:pPr>
            <a:r>
              <a:rPr lang="en-US" dirty="0"/>
              <a:t>Initialization to establish invariant: </a:t>
            </a:r>
            <a:r>
              <a:rPr lang="en-US" b="1" dirty="0">
                <a:latin typeface="Courier New" panose="02070309020205020404" pitchFamily="49" charset="0"/>
                <a:cs typeface="Courier New" panose="02070309020205020404" pitchFamily="49" charset="0"/>
              </a:rPr>
              <a:t>q = 0; r = x;</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Tree>
    <p:extLst>
      <p:ext uri="{BB962C8B-B14F-4D97-AF65-F5344CB8AC3E}">
        <p14:creationId xmlns:p14="http://schemas.microsoft.com/office/powerpoint/2010/main" val="341366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3" name="Content Placeholder 2"/>
          <p:cNvSpPr>
            <a:spLocks noGrp="1"/>
          </p:cNvSpPr>
          <p:nvPr>
            <p:ph idx="1"/>
          </p:nvPr>
        </p:nvSpPr>
        <p:spPr>
          <a:xfrm>
            <a:off x="1143000" y="1600200"/>
            <a:ext cx="6781800" cy="4495800"/>
          </a:xfrm>
        </p:spPr>
        <p:txBody>
          <a:bodyPr/>
          <a:lstStyle/>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{x &gt; 0 ∧ y &gt; 0} // can this be weakened? </a:t>
            </a:r>
          </a:p>
          <a:p>
            <a:pPr marL="0" indent="0">
              <a:buNone/>
            </a:pPr>
            <a:r>
              <a:rPr lang="en-US" b="1" dirty="0">
                <a:latin typeface="Courier New" panose="02070309020205020404" pitchFamily="49" charset="0"/>
                <a:cs typeface="Courier New" panose="02070309020205020404" pitchFamily="49" charset="0"/>
              </a:rPr>
              <a:t>r = x;</a:t>
            </a:r>
          </a:p>
          <a:p>
            <a:pPr marL="0" indent="0">
              <a:buNone/>
            </a:pPr>
            <a:r>
              <a:rPr lang="en-US" b="1" dirty="0">
                <a:latin typeface="Courier New" panose="02070309020205020404" pitchFamily="49" charset="0"/>
                <a:cs typeface="Courier New" panose="02070309020205020404" pitchFamily="49" charset="0"/>
              </a:rPr>
              <a:t>q = 0;</a:t>
            </a:r>
          </a:p>
          <a:p>
            <a:pPr marL="0" indent="0">
              <a:buNone/>
            </a:pP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q*y + r = x ∧ r &gt;= 0 }</a:t>
            </a:r>
          </a:p>
          <a:p>
            <a:pPr marL="0" indent="0">
              <a:buNone/>
            </a:pPr>
            <a:r>
              <a:rPr lang="en-US" b="1" dirty="0">
                <a:latin typeface="Courier New" panose="02070309020205020404" pitchFamily="49" charset="0"/>
                <a:cs typeface="Courier New" panose="02070309020205020404" pitchFamily="49" charset="0"/>
              </a:rPr>
              <a:t>while (y &lt;= r) {</a:t>
            </a:r>
          </a:p>
          <a:p>
            <a:pPr marL="0" indent="0">
              <a:buNone/>
            </a:pPr>
            <a:r>
              <a:rPr lang="en-US" b="1" dirty="0">
                <a:latin typeface="Courier New" panose="02070309020205020404" pitchFamily="49" charset="0"/>
                <a:cs typeface="Courier New" panose="02070309020205020404" pitchFamily="49" charset="0"/>
              </a:rPr>
              <a:t>  q = q + 1;</a:t>
            </a:r>
          </a:p>
          <a:p>
            <a:pPr marL="0" indent="0">
              <a:buNone/>
            </a:pPr>
            <a:r>
              <a:rPr lang="en-US" b="1" dirty="0">
                <a:latin typeface="Courier New" panose="02070309020205020404" pitchFamily="49" charset="0"/>
                <a:cs typeface="Courier New" panose="02070309020205020404" pitchFamily="49" charset="0"/>
              </a:rPr>
              <a:t>  r = r – y;</a:t>
            </a:r>
          </a:p>
          <a:p>
            <a:pPr marL="0" indent="0">
              <a:buNone/>
            </a:pPr>
            <a:r>
              <a:rPr lang="en-US" b="1" dirty="0">
                <a:latin typeface="Courier New" panose="02070309020205020404" pitchFamily="49" charset="0"/>
                <a:cs typeface="Courier New" panose="02070309020205020404" pitchFamily="49" charset="0"/>
              </a:rPr>
              <a:t>}</a:t>
            </a:r>
          </a:p>
          <a:p>
            <a:pPr marL="0" indent="0">
              <a:buNone/>
            </a:pPr>
            <a:r>
              <a:rPr lang="en-US" b="1" dirty="0">
                <a:latin typeface="Courier New" panose="02070309020205020404" pitchFamily="49" charset="0"/>
                <a:cs typeface="Courier New" panose="02070309020205020404" pitchFamily="49" charset="0"/>
              </a:rPr>
              <a:t>{q*y + r = x ∧ r &gt;= 0 ∧ r &lt; y}</a:t>
            </a:r>
          </a:p>
          <a:p>
            <a:pPr marL="0" indent="0">
              <a:buNone/>
            </a:pPr>
            <a:endParaRPr lang="en-US"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39654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 about loops</a:t>
            </a:r>
          </a:p>
        </p:txBody>
      </p:sp>
      <p:sp>
        <p:nvSpPr>
          <p:cNvPr id="3" name="Content Placeholder 2"/>
          <p:cNvSpPr>
            <a:spLocks noGrp="1"/>
          </p:cNvSpPr>
          <p:nvPr>
            <p:ph idx="1"/>
          </p:nvPr>
        </p:nvSpPr>
        <p:spPr/>
        <p:txBody>
          <a:bodyPr/>
          <a:lstStyle/>
          <a:p>
            <a:pPr marL="0" indent="0">
              <a:buNone/>
            </a:pPr>
            <a:r>
              <a:rPr lang="en-US" dirty="0"/>
              <a:t>So far, two things made all our examples much easier:</a:t>
            </a:r>
          </a:p>
          <a:p>
            <a:pPr marL="0" indent="0">
              <a:buNone/>
            </a:pPr>
            <a:endParaRPr lang="en-US" dirty="0"/>
          </a:p>
          <a:p>
            <a:pPr marL="457200" indent="-457200">
              <a:buFont typeface="+mj-lt"/>
              <a:buAutoNum type="arabicPeriod"/>
            </a:pPr>
            <a:r>
              <a:rPr lang="en-US" dirty="0"/>
              <a:t>When running the code, each statement executed 0 or 1 times</a:t>
            </a:r>
          </a:p>
          <a:p>
            <a:pPr marL="457200" indent="-457200">
              <a:buFont typeface="+mj-lt"/>
              <a:buAutoNum type="arabicPeriod"/>
            </a:pPr>
            <a:endParaRPr lang="en-US" dirty="0"/>
          </a:p>
          <a:p>
            <a:pPr marL="457200" indent="-457200">
              <a:buFont typeface="+mj-lt"/>
              <a:buAutoNum type="arabicPeriod"/>
            </a:pPr>
            <a:r>
              <a:rPr lang="en-US" dirty="0"/>
              <a:t>(Therefore,) trivially the code always terminates</a:t>
            </a:r>
          </a:p>
          <a:p>
            <a:pPr marL="457200" indent="-457200">
              <a:buFont typeface="+mj-lt"/>
              <a:buAutoNum type="arabicPeriod"/>
            </a:pPr>
            <a:endParaRPr lang="en-US" dirty="0"/>
          </a:p>
          <a:p>
            <a:pPr marL="0" indent="0">
              <a:buNone/>
            </a:pPr>
            <a:r>
              <a:rPr lang="en-US" dirty="0"/>
              <a:t>Neither of these hold once we have loops (or recursion)</a:t>
            </a:r>
          </a:p>
          <a:p>
            <a:pPr lvl="1"/>
            <a:r>
              <a:rPr lang="en-US" dirty="0"/>
              <a:t>Will consider the key ideas with while-loops</a:t>
            </a:r>
          </a:p>
          <a:p>
            <a:pPr lvl="1"/>
            <a:r>
              <a:rPr lang="en-US" dirty="0"/>
              <a:t>Introduces the essential and much more general concept of an </a:t>
            </a:r>
            <a:r>
              <a:rPr lang="en-US" i="1" dirty="0">
                <a:solidFill>
                  <a:schemeClr val="accent2"/>
                </a:solidFill>
              </a:rPr>
              <a:t>invariant</a:t>
            </a:r>
          </a:p>
          <a:p>
            <a:pPr lvl="1"/>
            <a:r>
              <a:rPr lang="en-US" dirty="0"/>
              <a:t>Will mostly ignore prove-it-terminates; brief discussion at end</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Tree>
    <p:extLst>
      <p:ext uri="{BB962C8B-B14F-4D97-AF65-F5344CB8AC3E}">
        <p14:creationId xmlns:p14="http://schemas.microsoft.com/office/powerpoint/2010/main" val="3798557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924800" cy="1143000"/>
          </a:xfrm>
        </p:spPr>
        <p:txBody>
          <a:bodyPr/>
          <a:lstStyle/>
          <a:p>
            <a:r>
              <a:rPr lang="en-US" dirty="0"/>
              <a:t>Dutch National Flag (classic example)</a:t>
            </a:r>
          </a:p>
        </p:txBody>
      </p:sp>
      <p:sp>
        <p:nvSpPr>
          <p:cNvPr id="3" name="Content Placeholder 2"/>
          <p:cNvSpPr>
            <a:spLocks noGrp="1"/>
          </p:cNvSpPr>
          <p:nvPr>
            <p:ph idx="1"/>
          </p:nvPr>
        </p:nvSpPr>
        <p:spPr/>
        <p:txBody>
          <a:bodyPr/>
          <a:lstStyle/>
          <a:p>
            <a:pPr marL="0" indent="0">
              <a:buNone/>
            </a:pPr>
            <a:r>
              <a:rPr lang="en-US" i="1" dirty="0"/>
              <a:t>Given an array of red, white, and blue pebbles, sort the array so the red pebbles are at the front, white are in the middle, and blue are at the end</a:t>
            </a:r>
          </a:p>
          <a:p>
            <a:pPr lvl="1"/>
            <a:r>
              <a:rPr lang="en-US" dirty="0"/>
              <a:t>[Use only swapping contents rather than “count and assign”]</a:t>
            </a:r>
          </a:p>
          <a:p>
            <a:pPr marL="0" indent="0">
              <a:buNone/>
            </a:pPr>
            <a:endParaRPr lang="en-US" i="1" dirty="0"/>
          </a:p>
          <a:p>
            <a:pPr marL="0" indent="0">
              <a:buNone/>
            </a:pPr>
            <a:endParaRPr lang="en-US" i="1"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pic>
        <p:nvPicPr>
          <p:cNvPr id="6" name="Picture 2" descr="http://upload.wikimedia.org/wikipedia/commons/thumb/2/20/Flag_of_the_Netherlands.svg/220px-Flag_of_the_Netherlands.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400425"/>
            <a:ext cx="2095500" cy="1400175"/>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pic>
        <p:nvPicPr>
          <p:cNvPr id="7" name="Picture 5" descr="http://upload.wikimedia.org/wikipedia/commons/thumb/d/d9/Edsger_Wybe_Dijkstra.jpg/220px-Edsger_Wybe_Dijkst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189" y="3200400"/>
            <a:ext cx="1406358" cy="1873013"/>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p:nvSpPr>
        <p:spPr>
          <a:xfrm>
            <a:off x="4572000" y="4997213"/>
            <a:ext cx="1555747" cy="369332"/>
          </a:xfrm>
          <a:prstGeom prst="rect">
            <a:avLst/>
          </a:prstGeom>
          <a:noFill/>
        </p:spPr>
        <p:txBody>
          <a:bodyPr wrap="none" rtlCol="0">
            <a:spAutoFit/>
          </a:bodyPr>
          <a:lstStyle/>
          <a:p>
            <a:r>
              <a:rPr lang="en-US" dirty="0" err="1"/>
              <a:t>Edsgar</a:t>
            </a:r>
            <a:r>
              <a:rPr lang="en-US" dirty="0"/>
              <a:t> </a:t>
            </a:r>
            <a:r>
              <a:rPr lang="en-US" dirty="0" err="1"/>
              <a:t>Dijkstra</a:t>
            </a:r>
            <a:endParaRPr lang="en-US" dirty="0"/>
          </a:p>
        </p:txBody>
      </p:sp>
    </p:spTree>
    <p:extLst>
      <p:ext uri="{BB962C8B-B14F-4D97-AF65-F5344CB8AC3E}">
        <p14:creationId xmlns:p14="http://schemas.microsoft.com/office/powerpoint/2010/main" val="477940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and post-conditions</a:t>
            </a:r>
          </a:p>
        </p:txBody>
      </p:sp>
      <p:sp>
        <p:nvSpPr>
          <p:cNvPr id="3" name="Content Placeholder 2"/>
          <p:cNvSpPr>
            <a:spLocks noGrp="1"/>
          </p:cNvSpPr>
          <p:nvPr>
            <p:ph idx="1"/>
          </p:nvPr>
        </p:nvSpPr>
        <p:spPr/>
        <p:txBody>
          <a:bodyPr/>
          <a:lstStyle/>
          <a:p>
            <a:pPr marL="0" indent="0">
              <a:buNone/>
            </a:pPr>
            <a:r>
              <a:rPr lang="en-US" dirty="0"/>
              <a:t>Precondition: Any mix of red, white, and blue</a:t>
            </a:r>
          </a:p>
          <a:p>
            <a:pPr marL="0" indent="0">
              <a:buNone/>
            </a:pPr>
            <a:endParaRPr lang="en-US" dirty="0"/>
          </a:p>
          <a:p>
            <a:pPr marL="0" indent="0">
              <a:buNone/>
            </a:pPr>
            <a:endParaRPr lang="en-US" dirty="0"/>
          </a:p>
          <a:p>
            <a:pPr marL="0" indent="0">
              <a:buNone/>
            </a:pPr>
            <a:endParaRPr lang="en-US" dirty="0"/>
          </a:p>
          <a:p>
            <a:pPr marL="0" indent="0">
              <a:buNone/>
            </a:pPr>
            <a:r>
              <a:rPr lang="en-US" dirty="0" err="1"/>
              <a:t>Postcondition</a:t>
            </a:r>
            <a:r>
              <a:rPr lang="en-US" dirty="0"/>
              <a:t>: </a:t>
            </a:r>
          </a:p>
          <a:p>
            <a:pPr lvl="1"/>
            <a:r>
              <a:rPr lang="en-US" dirty="0"/>
              <a:t>Red, then white, then blue</a:t>
            </a:r>
          </a:p>
          <a:p>
            <a:pPr lvl="1"/>
            <a:r>
              <a:rPr lang="en-US" dirty="0"/>
              <a:t>Number of each color same as in original array</a:t>
            </a:r>
          </a:p>
          <a:p>
            <a:pPr lvl="1"/>
            <a:endParaRPr lang="en-US"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21</a:t>
            </a:fld>
            <a:endParaRPr lang="en-US"/>
          </a:p>
        </p:txBody>
      </p:sp>
      <p:sp>
        <p:nvSpPr>
          <p:cNvPr id="7" name="Rectangle 6"/>
          <p:cNvSpPr/>
          <p:nvPr/>
        </p:nvSpPr>
        <p:spPr>
          <a:xfrm>
            <a:off x="2286000" y="2133600"/>
            <a:ext cx="45720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Mixed colors:  red, white, blue</a:t>
            </a:r>
          </a:p>
        </p:txBody>
      </p:sp>
      <p:sp>
        <p:nvSpPr>
          <p:cNvPr id="8" name="Rectangle 7"/>
          <p:cNvSpPr/>
          <p:nvPr/>
        </p:nvSpPr>
        <p:spPr>
          <a:xfrm>
            <a:off x="2345140" y="4267200"/>
            <a:ext cx="146486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9" name="Rectangle 8"/>
          <p:cNvSpPr/>
          <p:nvPr/>
        </p:nvSpPr>
        <p:spPr>
          <a:xfrm>
            <a:off x="3810000" y="4267200"/>
            <a:ext cx="1610436"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10" name="Rectangle 9"/>
          <p:cNvSpPr/>
          <p:nvPr/>
        </p:nvSpPr>
        <p:spPr>
          <a:xfrm>
            <a:off x="5420436" y="4267200"/>
            <a:ext cx="1513764"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Tree>
    <p:extLst>
      <p:ext uri="{BB962C8B-B14F-4D97-AF65-F5344CB8AC3E}">
        <p14:creationId xmlns:p14="http://schemas.microsoft.com/office/powerpoint/2010/main" val="2027139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potential invariants</a:t>
            </a:r>
          </a:p>
        </p:txBody>
      </p:sp>
      <p:sp>
        <p:nvSpPr>
          <p:cNvPr id="3" name="Content Placeholder 2"/>
          <p:cNvSpPr>
            <a:spLocks noGrp="1"/>
          </p:cNvSpPr>
          <p:nvPr>
            <p:ph idx="1"/>
          </p:nvPr>
        </p:nvSpPr>
        <p:spPr/>
        <p:txBody>
          <a:bodyPr/>
          <a:lstStyle/>
          <a:p>
            <a:pPr marL="0" indent="0">
              <a:buNone/>
            </a:pPr>
            <a:r>
              <a:rPr lang="en-US" dirty="0"/>
              <a:t>Any of these four choices can work, making the array </a:t>
            </a:r>
            <a:r>
              <a:rPr lang="en-US"/>
              <a:t>more-and-more partitioned as </a:t>
            </a:r>
            <a:r>
              <a:rPr lang="en-US" dirty="0"/>
              <a:t>you go:</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1000" dirty="0"/>
          </a:p>
          <a:p>
            <a:pPr marL="0" indent="0">
              <a:buNone/>
            </a:pPr>
            <a:r>
              <a:rPr lang="en-US" dirty="0"/>
              <a:t>Middle two slightly better because at most one swap per iteration instead of two</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
        <p:nvSpPr>
          <p:cNvPr id="6" name="Rectangle 5"/>
          <p:cNvSpPr/>
          <p:nvPr/>
        </p:nvSpPr>
        <p:spPr>
          <a:xfrm>
            <a:off x="1981200" y="2438400"/>
            <a:ext cx="1143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7" name="Rectangle 6"/>
          <p:cNvSpPr/>
          <p:nvPr/>
        </p:nvSpPr>
        <p:spPr>
          <a:xfrm>
            <a:off x="3124200" y="24384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8" name="Rectangle 7"/>
          <p:cNvSpPr/>
          <p:nvPr/>
        </p:nvSpPr>
        <p:spPr>
          <a:xfrm>
            <a:off x="4267200" y="2438400"/>
            <a:ext cx="1066800"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
        <p:nvSpPr>
          <p:cNvPr id="9" name="Rectangle 8"/>
          <p:cNvSpPr/>
          <p:nvPr/>
        </p:nvSpPr>
        <p:spPr>
          <a:xfrm>
            <a:off x="5334000" y="2438400"/>
            <a:ext cx="12192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Mixed</a:t>
            </a:r>
          </a:p>
        </p:txBody>
      </p:sp>
      <p:sp>
        <p:nvSpPr>
          <p:cNvPr id="10" name="Rectangle 9"/>
          <p:cNvSpPr/>
          <p:nvPr/>
        </p:nvSpPr>
        <p:spPr>
          <a:xfrm>
            <a:off x="1981200" y="3352800"/>
            <a:ext cx="1143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11" name="Rectangle 10"/>
          <p:cNvSpPr/>
          <p:nvPr/>
        </p:nvSpPr>
        <p:spPr>
          <a:xfrm>
            <a:off x="3124200" y="33528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12" name="Rectangle 11"/>
          <p:cNvSpPr/>
          <p:nvPr/>
        </p:nvSpPr>
        <p:spPr>
          <a:xfrm>
            <a:off x="5486400" y="3352800"/>
            <a:ext cx="1066800"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
        <p:nvSpPr>
          <p:cNvPr id="13" name="Rectangle 12"/>
          <p:cNvSpPr/>
          <p:nvPr/>
        </p:nvSpPr>
        <p:spPr>
          <a:xfrm>
            <a:off x="4267200" y="3352800"/>
            <a:ext cx="12192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Mixed</a:t>
            </a:r>
          </a:p>
        </p:txBody>
      </p:sp>
      <p:sp>
        <p:nvSpPr>
          <p:cNvPr id="14" name="Rectangle 13"/>
          <p:cNvSpPr/>
          <p:nvPr/>
        </p:nvSpPr>
        <p:spPr>
          <a:xfrm>
            <a:off x="1981200" y="4191000"/>
            <a:ext cx="1143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15" name="Rectangle 14"/>
          <p:cNvSpPr/>
          <p:nvPr/>
        </p:nvSpPr>
        <p:spPr>
          <a:xfrm>
            <a:off x="4343400" y="41910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16" name="Rectangle 15"/>
          <p:cNvSpPr/>
          <p:nvPr/>
        </p:nvSpPr>
        <p:spPr>
          <a:xfrm>
            <a:off x="5486400" y="4191000"/>
            <a:ext cx="1066800"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
        <p:nvSpPr>
          <p:cNvPr id="17" name="Rectangle 16"/>
          <p:cNvSpPr/>
          <p:nvPr/>
        </p:nvSpPr>
        <p:spPr>
          <a:xfrm>
            <a:off x="3124200" y="4177602"/>
            <a:ext cx="12192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Mixed</a:t>
            </a:r>
          </a:p>
        </p:txBody>
      </p:sp>
      <p:sp>
        <p:nvSpPr>
          <p:cNvPr id="18" name="Rectangle 17"/>
          <p:cNvSpPr/>
          <p:nvPr/>
        </p:nvSpPr>
        <p:spPr>
          <a:xfrm>
            <a:off x="3200400" y="4953000"/>
            <a:ext cx="1143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19" name="Rectangle 18"/>
          <p:cNvSpPr/>
          <p:nvPr/>
        </p:nvSpPr>
        <p:spPr>
          <a:xfrm>
            <a:off x="4343400" y="49530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20" name="Rectangle 19"/>
          <p:cNvSpPr/>
          <p:nvPr/>
        </p:nvSpPr>
        <p:spPr>
          <a:xfrm>
            <a:off x="5486400" y="4953000"/>
            <a:ext cx="1066800"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
        <p:nvSpPr>
          <p:cNvPr id="21" name="Rectangle 20"/>
          <p:cNvSpPr/>
          <p:nvPr/>
        </p:nvSpPr>
        <p:spPr>
          <a:xfrm>
            <a:off x="1981200" y="4953000"/>
            <a:ext cx="12192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Mixed</a:t>
            </a:r>
          </a:p>
        </p:txBody>
      </p:sp>
    </p:spTree>
    <p:extLst>
      <p:ext uri="{BB962C8B-B14F-4D97-AF65-F5344CB8AC3E}">
        <p14:creationId xmlns:p14="http://schemas.microsoft.com/office/powerpoint/2010/main" val="1328876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precise, and then some code</a:t>
            </a:r>
          </a:p>
        </p:txBody>
      </p:sp>
      <p:sp>
        <p:nvSpPr>
          <p:cNvPr id="3" name="Content Placeholder 2"/>
          <p:cNvSpPr>
            <a:spLocks noGrp="1"/>
          </p:cNvSpPr>
          <p:nvPr>
            <p:ph idx="1"/>
          </p:nvPr>
        </p:nvSpPr>
        <p:spPr/>
        <p:txBody>
          <a:bodyPr/>
          <a:lstStyle/>
          <a:p>
            <a:r>
              <a:rPr lang="en-US" dirty="0"/>
              <a:t>Precondition </a:t>
            </a:r>
            <a:r>
              <a:rPr lang="en-US" b="1" dirty="0">
                <a:latin typeface="Courier New" panose="02070309020205020404" pitchFamily="49" charset="0"/>
                <a:cs typeface="Courier New" panose="02070309020205020404" pitchFamily="49" charset="0"/>
              </a:rPr>
              <a:t>P</a:t>
            </a:r>
            <a:r>
              <a:rPr lang="en-US" dirty="0"/>
              <a:t>: </a:t>
            </a:r>
            <a:r>
              <a:rPr lang="en-US" b="1" dirty="0" err="1">
                <a:latin typeface="Courier New" panose="02070309020205020404" pitchFamily="49" charset="0"/>
                <a:cs typeface="Courier New" panose="02070309020205020404" pitchFamily="49" charset="0"/>
              </a:rPr>
              <a:t>arr</a:t>
            </a:r>
            <a:r>
              <a:rPr lang="en-US" dirty="0"/>
              <a:t> contains </a:t>
            </a:r>
            <a:r>
              <a:rPr lang="en-US" b="1" dirty="0">
                <a:latin typeface="Courier New" panose="02070309020205020404" pitchFamily="49" charset="0"/>
                <a:cs typeface="Courier New" panose="02070309020205020404" pitchFamily="49" charset="0"/>
              </a:rPr>
              <a:t>r</a:t>
            </a:r>
            <a:r>
              <a:rPr lang="en-US" dirty="0"/>
              <a:t> reds, </a:t>
            </a:r>
            <a:r>
              <a:rPr lang="en-US" b="1" dirty="0">
                <a:latin typeface="Courier New" panose="02070309020205020404" pitchFamily="49" charset="0"/>
                <a:cs typeface="Courier New" panose="02070309020205020404" pitchFamily="49" charset="0"/>
              </a:rPr>
              <a:t>w</a:t>
            </a:r>
            <a:r>
              <a:rPr lang="en-US" dirty="0"/>
              <a:t> whites, and </a:t>
            </a:r>
            <a:r>
              <a:rPr lang="en-US" b="1" dirty="0">
                <a:latin typeface="Courier New" panose="02070309020205020404" pitchFamily="49" charset="0"/>
                <a:cs typeface="Courier New" panose="02070309020205020404" pitchFamily="49" charset="0"/>
              </a:rPr>
              <a:t>b</a:t>
            </a:r>
            <a:r>
              <a:rPr lang="en-US" dirty="0"/>
              <a:t> blues</a:t>
            </a:r>
          </a:p>
          <a:p>
            <a:r>
              <a:rPr lang="en-US" dirty="0" err="1"/>
              <a:t>Postcondition</a:t>
            </a:r>
            <a:r>
              <a:rPr lang="en-US" dirty="0"/>
              <a:t>: </a:t>
            </a:r>
            <a:r>
              <a:rPr lang="en-US" b="1" dirty="0">
                <a:latin typeface="Courier New" panose="02070309020205020404" pitchFamily="49" charset="0"/>
                <a:cs typeface="Courier New" panose="02070309020205020404" pitchFamily="49" charset="0"/>
              </a:rPr>
              <a:t>P ∧ 0 &lt;=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j &lt;= </a:t>
            </a:r>
            <a:r>
              <a:rPr lang="en-US" b="1" dirty="0" err="1">
                <a:latin typeface="Courier New" panose="02070309020205020404" pitchFamily="49" charset="0"/>
                <a:cs typeface="Courier New" panose="02070309020205020404" pitchFamily="49" charset="0"/>
              </a:rPr>
              <a:t>arr.size</a:t>
            </a:r>
            <a:endParaRPr lang="en-US" b="1" dirty="0">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[0..i-1] is red</a:t>
            </a: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[i..j-1] is white</a:t>
            </a: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[j..arr.size-1] is blue</a:t>
            </a:r>
          </a:p>
          <a:p>
            <a:r>
              <a:rPr lang="en-US" dirty="0"/>
              <a:t>Invariant: </a:t>
            </a:r>
            <a:r>
              <a:rPr lang="en-US" b="1" dirty="0">
                <a:latin typeface="Courier New" panose="02070309020205020404" pitchFamily="49" charset="0"/>
                <a:cs typeface="Courier New" panose="02070309020205020404" pitchFamily="49" charset="0"/>
              </a:rPr>
              <a:t>P ∧ 0 &lt;=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j </a:t>
            </a:r>
            <a:r>
              <a:rPr lang="en-US" b="1" dirty="0">
                <a:solidFill>
                  <a:srgbClr val="FF0000"/>
                </a:solidFill>
                <a:latin typeface="Courier New" panose="02070309020205020404" pitchFamily="49" charset="0"/>
                <a:cs typeface="Courier New" panose="02070309020205020404" pitchFamily="49" charset="0"/>
              </a:rPr>
              <a:t>&lt;= k</a:t>
            </a:r>
            <a:r>
              <a:rPr lang="en-US" b="1" dirty="0">
                <a:latin typeface="Courier New" panose="02070309020205020404" pitchFamily="49" charset="0"/>
                <a:cs typeface="Courier New" panose="02070309020205020404" pitchFamily="49" charset="0"/>
              </a:rPr>
              <a:t> &lt;= </a:t>
            </a:r>
            <a:r>
              <a:rPr lang="en-US" b="1" dirty="0" err="1">
                <a:latin typeface="Courier New" panose="02070309020205020404" pitchFamily="49" charset="0"/>
                <a:cs typeface="Courier New" panose="02070309020205020404" pitchFamily="49" charset="0"/>
              </a:rPr>
              <a:t>arr.size</a:t>
            </a:r>
            <a:endParaRPr lang="en-US" b="1" dirty="0">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[0..i-1] is red</a:t>
            </a: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[i..j-1] is white</a:t>
            </a:r>
          </a:p>
          <a:p>
            <a:pPr marL="0" indent="0">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a:t>
            </a:r>
            <a:r>
              <a:rPr lang="en-US" b="1" dirty="0">
                <a:solidFill>
                  <a:srgbClr val="FF0000"/>
                </a:solidFill>
                <a:latin typeface="Courier New" panose="02070309020205020404" pitchFamily="49" charset="0"/>
                <a:cs typeface="Courier New" panose="02070309020205020404" pitchFamily="49" charset="0"/>
              </a:rPr>
              <a:t>k</a:t>
            </a:r>
            <a:r>
              <a:rPr lang="en-US" b="1" dirty="0">
                <a:latin typeface="Courier New" panose="02070309020205020404" pitchFamily="49" charset="0"/>
                <a:cs typeface="Courier New" panose="02070309020205020404" pitchFamily="49" charset="0"/>
              </a:rPr>
              <a:t>..arr.size-1] is blue</a:t>
            </a:r>
          </a:p>
          <a:p>
            <a:r>
              <a:rPr lang="en-US" dirty="0"/>
              <a:t>Initializing to establish the invariant (could do before or after body):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=0; j=0; k=</a:t>
            </a:r>
            <a:r>
              <a:rPr lang="en-US" b="1" dirty="0" err="1">
                <a:latin typeface="Courier New" panose="02070309020205020404" pitchFamily="49" charset="0"/>
                <a:cs typeface="Courier New" panose="02070309020205020404" pitchFamily="49" charset="0"/>
              </a:rPr>
              <a:t>arr.size</a:t>
            </a:r>
            <a:r>
              <a:rPr lang="en-US" b="1" dirty="0">
                <a:latin typeface="Courier New" panose="02070309020205020404" pitchFamily="49" charset="0"/>
                <a:cs typeface="Courier New" panose="02070309020205020404" pitchFamily="49" charset="0"/>
              </a:rPr>
              <a:t>;</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23</a:t>
            </a:fld>
            <a:endParaRPr lang="en-US"/>
          </a:p>
        </p:txBody>
      </p:sp>
    </p:spTree>
    <p:extLst>
      <p:ext uri="{BB962C8B-B14F-4D97-AF65-F5344CB8AC3E}">
        <p14:creationId xmlns:p14="http://schemas.microsoft.com/office/powerpoint/2010/main" val="3158186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loop test and body</a:t>
            </a:r>
          </a:p>
        </p:txBody>
      </p:sp>
      <p:sp>
        <p:nvSpPr>
          <p:cNvPr id="3" name="Content Placeholder 2"/>
          <p:cNvSpPr>
            <a:spLocks noGrp="1"/>
          </p:cNvSpPr>
          <p:nvPr>
            <p:ph idx="1"/>
          </p:nvPr>
        </p:nvSpPr>
        <p:spPr>
          <a:xfrm>
            <a:off x="685800" y="2209800"/>
            <a:ext cx="7772400" cy="3886200"/>
          </a:xfrm>
        </p:spPr>
        <p:txBody>
          <a:bodyPr/>
          <a:lstStyle/>
          <a:p>
            <a:pPr marL="0" indent="0">
              <a:buNone/>
            </a:pPr>
            <a:r>
              <a:rPr lang="en-US" dirty="0"/>
              <a:t>                                  </a:t>
            </a:r>
            <a:r>
              <a:rPr lang="en-US" dirty="0" err="1"/>
              <a:t>i</a:t>
            </a:r>
            <a:r>
              <a:rPr lang="en-US" dirty="0"/>
              <a:t>               j                 k</a:t>
            </a:r>
          </a:p>
          <a:p>
            <a:pPr marL="0" indent="0">
              <a:buNone/>
            </a:pPr>
            <a:endParaRPr lang="en-US" sz="1000" dirty="0"/>
          </a:p>
          <a:p>
            <a:pPr marL="0" indent="0">
              <a:spcBef>
                <a:spcPts val="0"/>
              </a:spcBef>
              <a:buNone/>
            </a:pPr>
            <a:r>
              <a:rPr lang="en-US" b="1" dirty="0">
                <a:latin typeface="Courier New" panose="02070309020205020404" pitchFamily="49" charset="0"/>
                <a:cs typeface="Courier New" panose="02070309020205020404" pitchFamily="49" charset="0"/>
              </a:rPr>
              <a:t>while(j!=k) {</a:t>
            </a:r>
          </a:p>
          <a:p>
            <a:pPr marL="0" indent="0">
              <a:spcBef>
                <a:spcPts val="0"/>
              </a:spcBef>
              <a:buNone/>
            </a:pPr>
            <a:r>
              <a:rPr lang="en-US" b="1" dirty="0">
                <a:latin typeface="Courier New" panose="02070309020205020404" pitchFamily="49" charset="0"/>
                <a:cs typeface="Courier New" panose="02070309020205020404" pitchFamily="49" charset="0"/>
              </a:rPr>
              <a:t>  if(</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 == White) {</a:t>
            </a:r>
          </a:p>
          <a:p>
            <a:pPr marL="0" indent="0">
              <a:spcBef>
                <a:spcPts val="0"/>
              </a:spcBef>
              <a:buNone/>
            </a:pPr>
            <a:r>
              <a:rPr lang="en-US" b="1" dirty="0">
                <a:latin typeface="Courier New" panose="02070309020205020404" pitchFamily="49" charset="0"/>
                <a:cs typeface="Courier New" panose="02070309020205020404" pitchFamily="49" charset="0"/>
              </a:rPr>
              <a:t>     j = j+1;</a:t>
            </a:r>
          </a:p>
          <a:p>
            <a:pPr marL="0" indent="0">
              <a:spcBef>
                <a:spcPts val="0"/>
              </a:spcBef>
              <a:buNone/>
            </a:pPr>
            <a:r>
              <a:rPr lang="en-US" b="1" dirty="0">
                <a:latin typeface="Courier New" panose="02070309020205020404" pitchFamily="49" charset="0"/>
                <a:cs typeface="Courier New" panose="02070309020205020404" pitchFamily="49" charset="0"/>
              </a:rPr>
              <a:t>  } else if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 == Blue) {</a:t>
            </a:r>
          </a:p>
          <a:p>
            <a:pPr marL="0" indent="0">
              <a:spcBef>
                <a:spcPts val="0"/>
              </a:spcBef>
              <a:buNone/>
            </a:pPr>
            <a:r>
              <a:rPr lang="en-US" b="1" dirty="0">
                <a:latin typeface="Courier New" panose="02070309020205020404" pitchFamily="49" charset="0"/>
                <a:cs typeface="Courier New" panose="02070309020205020404" pitchFamily="49" charset="0"/>
              </a:rPr>
              <a:t>     swap(</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[k-1]);</a:t>
            </a:r>
          </a:p>
          <a:p>
            <a:pPr marL="0" indent="0">
              <a:spcBef>
                <a:spcPts val="0"/>
              </a:spcBef>
              <a:buNone/>
            </a:pPr>
            <a:r>
              <a:rPr lang="en-US" b="1" dirty="0">
                <a:latin typeface="Courier New" panose="02070309020205020404" pitchFamily="49" charset="0"/>
                <a:cs typeface="Courier New" panose="02070309020205020404" pitchFamily="49" charset="0"/>
              </a:rPr>
              <a:t>     k = k-1;</a:t>
            </a:r>
          </a:p>
          <a:p>
            <a:pPr marL="0" indent="0">
              <a:spcBef>
                <a:spcPts val="0"/>
              </a:spcBef>
              <a:buNone/>
            </a:pPr>
            <a:r>
              <a:rPr lang="en-US" b="1" dirty="0">
                <a:latin typeface="Courier New" panose="02070309020205020404" pitchFamily="49" charset="0"/>
                <a:cs typeface="Courier New" panose="02070309020205020404" pitchFamily="49" charset="0"/>
              </a:rPr>
              <a:t>  } else { // </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 == Red</a:t>
            </a:r>
          </a:p>
          <a:p>
            <a:pPr marL="0" indent="0">
              <a:spcBef>
                <a:spcPts val="0"/>
              </a:spcBef>
              <a:buNone/>
            </a:pPr>
            <a:r>
              <a:rPr lang="en-US" b="1" dirty="0">
                <a:latin typeface="Courier New" panose="02070309020205020404" pitchFamily="49" charset="0"/>
                <a:cs typeface="Courier New" panose="02070309020205020404" pitchFamily="49" charset="0"/>
              </a:rPr>
              <a:t>     swap(</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arr</a:t>
            </a:r>
            <a:r>
              <a:rPr lang="en-US" b="1" dirty="0">
                <a:latin typeface="Courier New" panose="02070309020205020404" pitchFamily="49" charset="0"/>
                <a:cs typeface="Courier New" panose="02070309020205020404" pitchFamily="49" charset="0"/>
              </a:rPr>
              <a:t>[j])</a:t>
            </a:r>
          </a:p>
          <a:p>
            <a:pPr marL="0" indent="0">
              <a:spcBef>
                <a:spcPts val="0"/>
              </a:spcBef>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i+1;</a:t>
            </a:r>
          </a:p>
          <a:p>
            <a:pPr marL="0" indent="0">
              <a:spcBef>
                <a:spcPts val="0"/>
              </a:spcBef>
              <a:buNone/>
            </a:pPr>
            <a:r>
              <a:rPr lang="en-US" b="1" dirty="0">
                <a:latin typeface="Courier New" panose="02070309020205020404" pitchFamily="49" charset="0"/>
                <a:cs typeface="Courier New" panose="02070309020205020404" pitchFamily="49" charset="0"/>
              </a:rPr>
              <a:t>     j = j+1;</a:t>
            </a:r>
          </a:p>
          <a:p>
            <a:pPr marL="0" indent="0">
              <a:spcBef>
                <a:spcPts val="0"/>
              </a:spcBef>
              <a:buNone/>
            </a:pPr>
            <a:r>
              <a:rPr lang="en-US" b="1" dirty="0">
                <a:latin typeface="Courier New" panose="02070309020205020404" pitchFamily="49" charset="0"/>
                <a:cs typeface="Courier New" panose="02070309020205020404" pitchFamily="49" charset="0"/>
              </a:rPr>
              <a:t>  }</a:t>
            </a:r>
          </a:p>
          <a:p>
            <a:pPr marL="0" indent="0">
              <a:spcBef>
                <a:spcPts val="0"/>
              </a:spcBef>
              <a:buNone/>
            </a:pPr>
            <a:r>
              <a:rPr lang="en-US" b="1" dirty="0">
                <a:latin typeface="Courier New" panose="02070309020205020404" pitchFamily="49" charset="0"/>
                <a:cs typeface="Courier New" panose="02070309020205020404" pitchFamily="49" charset="0"/>
              </a:rPr>
              <a: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
        <p:nvSpPr>
          <p:cNvPr id="6" name="Rectangle 5"/>
          <p:cNvSpPr/>
          <p:nvPr/>
        </p:nvSpPr>
        <p:spPr>
          <a:xfrm>
            <a:off x="1981200" y="1600200"/>
            <a:ext cx="1143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a:t>
            </a:r>
          </a:p>
        </p:txBody>
      </p:sp>
      <p:sp>
        <p:nvSpPr>
          <p:cNvPr id="7" name="Rectangle 6"/>
          <p:cNvSpPr/>
          <p:nvPr/>
        </p:nvSpPr>
        <p:spPr>
          <a:xfrm>
            <a:off x="3124200" y="1600200"/>
            <a:ext cx="11430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a:t>
            </a:r>
          </a:p>
        </p:txBody>
      </p:sp>
      <p:sp>
        <p:nvSpPr>
          <p:cNvPr id="8" name="Rectangle 7"/>
          <p:cNvSpPr/>
          <p:nvPr/>
        </p:nvSpPr>
        <p:spPr>
          <a:xfrm>
            <a:off x="5486400" y="1600200"/>
            <a:ext cx="1066800" cy="533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Blue</a:t>
            </a:r>
          </a:p>
        </p:txBody>
      </p:sp>
      <p:sp>
        <p:nvSpPr>
          <p:cNvPr id="9" name="Rectangle 8"/>
          <p:cNvSpPr/>
          <p:nvPr/>
        </p:nvSpPr>
        <p:spPr>
          <a:xfrm>
            <a:off x="4267200" y="1600200"/>
            <a:ext cx="1219200" cy="533400"/>
          </a:xfrm>
          <a:prstGeom prst="rect">
            <a:avLst/>
          </a:prstGeom>
          <a:solidFill>
            <a:srgbClr val="9636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Mixed</a:t>
            </a:r>
          </a:p>
        </p:txBody>
      </p:sp>
    </p:spTree>
    <p:extLst>
      <p:ext uri="{BB962C8B-B14F-4D97-AF65-F5344CB8AC3E}">
        <p14:creationId xmlns:p14="http://schemas.microsoft.com/office/powerpoint/2010/main" val="116246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Aside: swap</a:t>
            </a:r>
          </a:p>
        </p:txBody>
      </p:sp>
      <p:sp>
        <p:nvSpPr>
          <p:cNvPr id="3" name="Content Placeholder 2"/>
          <p:cNvSpPr>
            <a:spLocks noGrp="1"/>
          </p:cNvSpPr>
          <p:nvPr>
            <p:ph idx="1"/>
          </p:nvPr>
        </p:nvSpPr>
        <p:spPr>
          <a:xfrm>
            <a:off x="685800" y="1600200"/>
            <a:ext cx="7772400" cy="3733800"/>
          </a:xfrm>
        </p:spPr>
        <p:txBody>
          <a:bodyPr/>
          <a:lstStyle/>
          <a:p>
            <a:r>
              <a:rPr lang="en-US" dirty="0"/>
              <a:t>Reading notes and above example use </a:t>
            </a:r>
            <a:r>
              <a:rPr lang="en-US" b="1" dirty="0">
                <a:latin typeface="Courier New" panose="02070309020205020404" pitchFamily="49" charset="0"/>
                <a:cs typeface="Courier New" panose="02070309020205020404" pitchFamily="49" charset="0"/>
              </a:rPr>
              <a:t>swap(a[</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],a[j])</a:t>
            </a:r>
            <a:endParaRPr lang="en-US" dirty="0"/>
          </a:p>
          <a:p>
            <a:endParaRPr lang="en-US" dirty="0"/>
          </a:p>
          <a:p>
            <a:r>
              <a:rPr lang="en-US" dirty="0"/>
              <a:t>This is not implementable in Java</a:t>
            </a:r>
          </a:p>
          <a:p>
            <a:pPr lvl="1"/>
            <a:r>
              <a:rPr lang="en-US" dirty="0"/>
              <a:t>But fine </a:t>
            </a:r>
            <a:r>
              <a:rPr lang="en-US" dirty="0" err="1"/>
              <a:t>pseudocode</a:t>
            </a:r>
            <a:endParaRPr lang="en-US" dirty="0"/>
          </a:p>
          <a:p>
            <a:pPr lvl="1"/>
            <a:r>
              <a:rPr lang="en-US" dirty="0"/>
              <a:t>Great exercise: Write a coherent English paragraph </a:t>
            </a:r>
            <a:r>
              <a:rPr lang="en-US" i="1" dirty="0"/>
              <a:t>why</a:t>
            </a:r>
            <a:r>
              <a:rPr lang="en-US" dirty="0"/>
              <a:t> it is not implementable in Java (i.e., does not do what you want)</a:t>
            </a:r>
          </a:p>
          <a:p>
            <a:endParaRPr lang="en-US" dirty="0"/>
          </a:p>
          <a:p>
            <a:r>
              <a:rPr lang="en-US" dirty="0"/>
              <a:t>You can implement </a:t>
            </a:r>
            <a:r>
              <a:rPr lang="en-US" b="1" dirty="0">
                <a:latin typeface="Courier New" panose="02070309020205020404" pitchFamily="49" charset="0"/>
                <a:cs typeface="Courier New" panose="02070309020205020404" pitchFamily="49" charset="0"/>
              </a:rPr>
              <a:t>swap(</a:t>
            </a:r>
            <a:r>
              <a:rPr lang="en-US" b="1" dirty="0" err="1">
                <a:latin typeface="Courier New" panose="02070309020205020404" pitchFamily="49" charset="0"/>
                <a:cs typeface="Courier New" panose="02070309020205020404" pitchFamily="49" charset="0"/>
              </a:rPr>
              <a:t>a,i,j</a:t>
            </a:r>
            <a:r>
              <a:rPr lang="en-US" b="1" dirty="0">
                <a:latin typeface="Courier New" panose="02070309020205020404" pitchFamily="49" charset="0"/>
                <a:cs typeface="Courier New" panose="02070309020205020404" pitchFamily="49" charset="0"/>
              </a:rPr>
              <a:t>)</a:t>
            </a:r>
            <a:r>
              <a:rPr lang="en-US" dirty="0"/>
              <a:t> to do the same thing if your language doesn’t allow you to use </a:t>
            </a:r>
            <a:r>
              <a:rPr lang="en-US" b="1" dirty="0">
                <a:latin typeface="Courier New" panose="02070309020205020404" pitchFamily="49" charset="0"/>
                <a:cs typeface="Courier New" panose="02070309020205020404" pitchFamily="49" charset="0"/>
              </a:rPr>
              <a:t>swap(a[</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],a[j])</a:t>
            </a:r>
            <a:r>
              <a:rPr lang="en-US" dirty="0"/>
              <a: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Tree>
    <p:extLst>
      <p:ext uri="{BB962C8B-B14F-4D97-AF65-F5344CB8AC3E}">
        <p14:creationId xmlns:p14="http://schemas.microsoft.com/office/powerpoint/2010/main" val="1464364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proofs for loops</a:t>
            </a:r>
          </a:p>
        </p:txBody>
      </p:sp>
      <p:sp>
        <p:nvSpPr>
          <p:cNvPr id="3" name="Content Placeholder 2"/>
          <p:cNvSpPr>
            <a:spLocks noGrp="1"/>
          </p:cNvSpPr>
          <p:nvPr>
            <p:ph idx="1"/>
          </p:nvPr>
        </p:nvSpPr>
        <p:spPr/>
        <p:txBody>
          <a:bodyPr/>
          <a:lstStyle/>
          <a:p>
            <a:r>
              <a:rPr lang="en-US" dirty="0"/>
              <a:t>Most loops are so “obvious” that proofs are, in practice, overkill</a:t>
            </a:r>
          </a:p>
          <a:p>
            <a:pPr lvl="1"/>
            <a:r>
              <a:rPr lang="en-US" b="1" dirty="0">
                <a:latin typeface="Courier New" panose="02070309020205020404" pitchFamily="49" charset="0"/>
                <a:cs typeface="Courier New" panose="02070309020205020404" pitchFamily="49" charset="0"/>
              </a:rPr>
              <a:t>for(String name : friends) {…}</a:t>
            </a:r>
          </a:p>
          <a:p>
            <a:pPr lvl="1"/>
            <a:endParaRPr lang="en-US" dirty="0"/>
          </a:p>
          <a:p>
            <a:r>
              <a:rPr lang="en-US" dirty="0"/>
              <a:t>Use logical reasoning when intermediate state (invariant) is unclear or edge cases are tricky or you need inspiration, etc.</a:t>
            </a:r>
          </a:p>
          <a:p>
            <a:endParaRPr lang="en-US" dirty="0"/>
          </a:p>
          <a:p>
            <a:r>
              <a:rPr lang="en-US" dirty="0"/>
              <a:t>Use logical reasoning as an intellectual debugging tool</a:t>
            </a:r>
          </a:p>
          <a:p>
            <a:pPr lvl="1"/>
            <a:r>
              <a:rPr lang="en-US" dirty="0"/>
              <a:t>What </a:t>
            </a:r>
            <a:r>
              <a:rPr lang="en-US" i="1" dirty="0"/>
              <a:t>exactly</a:t>
            </a:r>
            <a:r>
              <a:rPr lang="en-US" dirty="0"/>
              <a:t> is the invariant?  </a:t>
            </a:r>
          </a:p>
          <a:p>
            <a:pPr lvl="1"/>
            <a:r>
              <a:rPr lang="en-US" dirty="0"/>
              <a:t>Is it satisfied on every iteration?</a:t>
            </a:r>
          </a:p>
          <a:p>
            <a:pPr lvl="1"/>
            <a:r>
              <a:rPr lang="en-US" dirty="0"/>
              <a:t>Are you sure? Write code to check?</a:t>
            </a:r>
          </a:p>
          <a:p>
            <a:pPr lvl="1"/>
            <a:r>
              <a:rPr lang="en-US" dirty="0"/>
              <a:t>Did you check all the edge cases?  </a:t>
            </a:r>
          </a:p>
          <a:p>
            <a:pPr lvl="1"/>
            <a:r>
              <a:rPr lang="en-US" dirty="0"/>
              <a:t>Are there preconditions you did not make explicit?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Tree>
    <p:extLst>
      <p:ext uri="{BB962C8B-B14F-4D97-AF65-F5344CB8AC3E}">
        <p14:creationId xmlns:p14="http://schemas.microsoft.com/office/powerpoint/2010/main" val="3676252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a:t>
            </a:r>
          </a:p>
        </p:txBody>
      </p:sp>
      <p:sp>
        <p:nvSpPr>
          <p:cNvPr id="3" name="Content Placeholder 2"/>
          <p:cNvSpPr>
            <a:spLocks noGrp="1"/>
          </p:cNvSpPr>
          <p:nvPr>
            <p:ph idx="1"/>
          </p:nvPr>
        </p:nvSpPr>
        <p:spPr>
          <a:xfrm>
            <a:off x="685800" y="1524000"/>
            <a:ext cx="8001000" cy="4495800"/>
          </a:xfrm>
        </p:spPr>
        <p:txBody>
          <a:bodyPr/>
          <a:lstStyle/>
          <a:p>
            <a:r>
              <a:rPr lang="en-US" dirty="0"/>
              <a:t>Two kinds of loops</a:t>
            </a:r>
          </a:p>
          <a:p>
            <a:pPr lvl="1"/>
            <a:r>
              <a:rPr lang="en-US" dirty="0"/>
              <a:t>Those we want to always terminate (normal case)</a:t>
            </a:r>
          </a:p>
          <a:p>
            <a:pPr lvl="1"/>
            <a:r>
              <a:rPr lang="en-US" dirty="0"/>
              <a:t>Those that may conceptually run forever (e.g., web-server)</a:t>
            </a:r>
          </a:p>
          <a:p>
            <a:pPr lvl="1"/>
            <a:endParaRPr lang="en-US" sz="1400" dirty="0"/>
          </a:p>
          <a:p>
            <a:r>
              <a:rPr lang="en-US" dirty="0"/>
              <a:t>So, proving a loop correct usually also requires proving termination</a:t>
            </a:r>
          </a:p>
          <a:p>
            <a:pPr lvl="1"/>
            <a:r>
              <a:rPr lang="en-US" dirty="0"/>
              <a:t>We haven’t been proving this: might just preserve invariant forever without test ever becoming false</a:t>
            </a:r>
          </a:p>
          <a:p>
            <a:pPr lvl="1"/>
            <a:r>
              <a:rPr lang="en-US" dirty="0"/>
              <a:t>Our Hoare triples say </a:t>
            </a:r>
            <a:r>
              <a:rPr lang="en-US" b="1" i="1" dirty="0"/>
              <a:t>if</a:t>
            </a:r>
            <a:r>
              <a:rPr lang="en-US" dirty="0"/>
              <a:t> loop terminates, </a:t>
            </a:r>
            <a:r>
              <a:rPr lang="en-US" dirty="0" err="1"/>
              <a:t>postcondition</a:t>
            </a:r>
            <a:r>
              <a:rPr lang="en-US" dirty="0"/>
              <a:t> holds</a:t>
            </a:r>
          </a:p>
          <a:p>
            <a:endParaRPr lang="en-US" sz="1400" dirty="0"/>
          </a:p>
          <a:p>
            <a:r>
              <a:rPr lang="en-US" dirty="0"/>
              <a:t>How to prove termination (variants exist): </a:t>
            </a:r>
          </a:p>
          <a:p>
            <a:pPr lvl="1"/>
            <a:r>
              <a:rPr lang="en-US" dirty="0"/>
              <a:t>Map state to a natural number somehow (just “in the proof”)</a:t>
            </a:r>
          </a:p>
          <a:p>
            <a:pPr lvl="1"/>
            <a:r>
              <a:rPr lang="en-US" dirty="0"/>
              <a:t>Prove the natural number goes down on every iteration </a:t>
            </a:r>
          </a:p>
          <a:p>
            <a:pPr lvl="1"/>
            <a:r>
              <a:rPr lang="en-US" dirty="0"/>
              <a:t>Prove test is false by the time natural number gets to 0</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27</a:t>
            </a:fld>
            <a:endParaRPr lang="en-US"/>
          </a:p>
        </p:txBody>
      </p:sp>
    </p:spTree>
    <p:extLst>
      <p:ext uri="{BB962C8B-B14F-4D97-AF65-F5344CB8AC3E}">
        <p14:creationId xmlns:p14="http://schemas.microsoft.com/office/powerpoint/2010/main" val="895099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 examples</a:t>
            </a:r>
          </a:p>
        </p:txBody>
      </p:sp>
      <p:sp>
        <p:nvSpPr>
          <p:cNvPr id="3" name="Content Placeholder 2"/>
          <p:cNvSpPr>
            <a:spLocks noGrp="1"/>
          </p:cNvSpPr>
          <p:nvPr>
            <p:ph idx="1"/>
          </p:nvPr>
        </p:nvSpPr>
        <p:spPr>
          <a:xfrm>
            <a:off x="685800" y="1752600"/>
            <a:ext cx="7772400" cy="4495800"/>
          </a:xfrm>
        </p:spPr>
        <p:txBody>
          <a:bodyPr/>
          <a:lstStyle/>
          <a:p>
            <a:r>
              <a:rPr lang="en-US" dirty="0"/>
              <a:t>Quotient-and-remainder: </a:t>
            </a:r>
            <a:r>
              <a:rPr lang="en-US" b="1" dirty="0">
                <a:latin typeface="Courier New" panose="02070309020205020404" pitchFamily="49" charset="0"/>
                <a:cs typeface="Courier New" panose="02070309020205020404" pitchFamily="49" charset="0"/>
              </a:rPr>
              <a:t>r</a:t>
            </a:r>
            <a:r>
              <a:rPr lang="en-US" dirty="0"/>
              <a:t> (starts positive, gets strictly smaller)</a:t>
            </a:r>
          </a:p>
          <a:p>
            <a:endParaRPr lang="en-US" dirty="0"/>
          </a:p>
          <a:p>
            <a:r>
              <a:rPr lang="en-US" dirty="0"/>
              <a:t>Binary search: size of range still considered</a:t>
            </a:r>
          </a:p>
          <a:p>
            <a:endParaRPr lang="en-US" dirty="0"/>
          </a:p>
          <a:p>
            <a:r>
              <a:rPr lang="en-US" dirty="0"/>
              <a:t>Dutch-national-flag: size of range not </a:t>
            </a:r>
            <a:r>
              <a:rPr lang="en-US"/>
              <a:t>yet partitioned (</a:t>
            </a:r>
            <a:r>
              <a:rPr lang="en-US" b="1">
                <a:latin typeface="Courier New" panose="02070309020205020404" pitchFamily="49" charset="0"/>
                <a:cs typeface="Courier New" panose="02070309020205020404" pitchFamily="49" charset="0"/>
              </a:rPr>
              <a:t>k-j</a:t>
            </a:r>
            <a:r>
              <a:rPr lang="en-US" dirty="0"/>
              <a:t>)</a:t>
            </a:r>
          </a:p>
          <a:p>
            <a:endParaRPr lang="en-US" dirty="0"/>
          </a:p>
          <a:p>
            <a:r>
              <a:rPr lang="en-US" dirty="0"/>
              <a:t>Search in a linked list: length of list not yet considered</a:t>
            </a:r>
          </a:p>
          <a:p>
            <a:pPr lvl="1"/>
            <a:r>
              <a:rPr lang="en-US" dirty="0"/>
              <a:t>Don’t know length of list, but goes down by one each time…</a:t>
            </a:r>
          </a:p>
          <a:p>
            <a:pPr lvl="1"/>
            <a:r>
              <a:rPr lang="en-US" dirty="0"/>
              <a:t>… unless list is cyclic in which case, termination not assured</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28</a:t>
            </a:fld>
            <a:endParaRPr lang="en-US"/>
          </a:p>
        </p:txBody>
      </p:sp>
    </p:spTree>
    <p:extLst>
      <p:ext uri="{BB962C8B-B14F-4D97-AF65-F5344CB8AC3E}">
        <p14:creationId xmlns:p14="http://schemas.microsoft.com/office/powerpoint/2010/main" val="3970127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example</a:t>
            </a:r>
          </a:p>
        </p:txBody>
      </p:sp>
      <p:sp>
        <p:nvSpPr>
          <p:cNvPr id="3" name="Content Placeholder 2"/>
          <p:cNvSpPr>
            <a:spLocks noGrp="1"/>
          </p:cNvSpPr>
          <p:nvPr>
            <p:ph idx="1"/>
          </p:nvPr>
        </p:nvSpPr>
        <p:spPr/>
        <p:txBody>
          <a:bodyPr/>
          <a:lstStyle/>
          <a:p>
            <a:pPr marL="0" indent="0">
              <a:buNone/>
            </a:pPr>
            <a:r>
              <a:rPr lang="en-US" dirty="0"/>
              <a:t>As before, consider high-level idea before the precise Hoare-triple definitions</a:t>
            </a:r>
          </a:p>
          <a:p>
            <a:pPr marL="0" indent="0">
              <a:buNone/>
            </a:pPr>
            <a:endParaRPr lang="en-US" sz="600" dirty="0">
              <a:latin typeface="Courier New" panose="02070309020205020404" pitchFamily="49" charset="0"/>
              <a:cs typeface="Courier New" panose="02070309020205020404" pitchFamily="49" charset="0"/>
            </a:endParaRPr>
          </a:p>
          <a:p>
            <a:pPr marL="0" indent="0">
              <a:spcBef>
                <a:spcPts val="0"/>
              </a:spcBef>
              <a:buNone/>
            </a:pPr>
            <a:r>
              <a:rPr lang="en-US" b="1" dirty="0">
                <a:latin typeface="Courier New" panose="02070309020205020404" pitchFamily="49" charset="0"/>
                <a:cs typeface="Courier New" panose="02070309020205020404" pitchFamily="49" charset="0"/>
              </a:rPr>
              <a:t>	// assume: x &gt;= 0</a:t>
            </a:r>
          </a:p>
          <a:p>
            <a:pPr marL="0" indent="0">
              <a:spcBef>
                <a:spcPts val="0"/>
              </a:spcBef>
              <a:buNone/>
            </a:pPr>
            <a:r>
              <a:rPr lang="en-US" b="1" dirty="0">
                <a:latin typeface="Courier New" panose="02070309020205020404" pitchFamily="49" charset="0"/>
                <a:cs typeface="Courier New" panose="02070309020205020404" pitchFamily="49" charset="0"/>
              </a:rPr>
              <a:t>	y = 0;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=0;</a:t>
            </a:r>
          </a:p>
          <a:p>
            <a:pPr marL="0" indent="0">
              <a:spcBef>
                <a:spcPts val="0"/>
              </a:spcBef>
              <a:buNone/>
            </a:pPr>
            <a:r>
              <a:rPr lang="en-US" b="1" dirty="0">
                <a:latin typeface="Courier New" panose="02070309020205020404" pitchFamily="49" charset="0"/>
                <a:cs typeface="Courier New" panose="02070309020205020404" pitchFamily="49" charset="0"/>
              </a:rPr>
              <a:t>	// x &gt;= 0 ∧  y = 0 ∧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0</a:t>
            </a:r>
          </a:p>
          <a:p>
            <a:pPr marL="0" indent="0">
              <a:spcBef>
                <a:spcPts val="0"/>
              </a:spcBef>
              <a:buNone/>
            </a:pPr>
            <a:r>
              <a:rPr lang="en-US" b="1" dirty="0">
                <a:latin typeface="Courier New" panose="02070309020205020404" pitchFamily="49" charset="0"/>
                <a:cs typeface="Courier New" panose="02070309020205020404" pitchFamily="49" charset="0"/>
              </a:rPr>
              <a:t>	// invariant: y = sum(1,i)</a:t>
            </a:r>
          </a:p>
          <a:p>
            <a:pPr marL="0" indent="0">
              <a:spcBef>
                <a:spcPts val="0"/>
              </a:spcBef>
              <a:buNone/>
            </a:pPr>
            <a:r>
              <a:rPr lang="en-US" b="1" dirty="0">
                <a:latin typeface="Courier New" panose="02070309020205020404" pitchFamily="49" charset="0"/>
                <a:cs typeface="Courier New" panose="02070309020205020404" pitchFamily="49" charset="0"/>
              </a:rPr>
              <a:t>	while(</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x) {</a:t>
            </a:r>
          </a:p>
          <a:p>
            <a:pPr marL="0" indent="0">
              <a:spcBef>
                <a:spcPts val="0"/>
              </a:spcBef>
              <a:buNone/>
            </a:pPr>
            <a:r>
              <a:rPr lang="en-US" b="1" dirty="0">
                <a:latin typeface="Courier New" panose="02070309020205020404" pitchFamily="49" charset="0"/>
                <a:cs typeface="Courier New" panose="02070309020205020404" pitchFamily="49" charset="0"/>
              </a:rPr>
              <a:t>	  // y = sum(1,i) ∧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x</a:t>
            </a:r>
          </a:p>
          <a:p>
            <a:pPr marL="0" indent="0">
              <a:spcBef>
                <a:spcPts val="0"/>
              </a:spcBef>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i+1;</a:t>
            </a:r>
          </a:p>
          <a:p>
            <a:pPr marL="0" indent="0">
              <a:spcBef>
                <a:spcPts val="0"/>
              </a:spcBef>
              <a:buNone/>
            </a:pPr>
            <a:r>
              <a:rPr lang="en-US" b="1" dirty="0">
                <a:latin typeface="Courier New" panose="02070309020205020404" pitchFamily="49" charset="0"/>
                <a:cs typeface="Courier New" panose="02070309020205020404" pitchFamily="49" charset="0"/>
              </a:rPr>
              <a:t>	  // y = sum(1,i-1)</a:t>
            </a:r>
          </a:p>
          <a:p>
            <a:pPr marL="0" indent="0">
              <a:spcBef>
                <a:spcPts val="0"/>
              </a:spcBef>
              <a:buNone/>
            </a:pPr>
            <a:r>
              <a:rPr lang="en-US" b="1" dirty="0">
                <a:latin typeface="Courier New" panose="02070309020205020404" pitchFamily="49" charset="0"/>
                <a:cs typeface="Courier New" panose="02070309020205020404" pitchFamily="49" charset="0"/>
              </a:rPr>
              <a:t>	  y = </a:t>
            </a:r>
            <a:r>
              <a:rPr lang="en-US" b="1" dirty="0" err="1">
                <a:latin typeface="Courier New" panose="02070309020205020404" pitchFamily="49" charset="0"/>
                <a:cs typeface="Courier New" panose="02070309020205020404" pitchFamily="49" charset="0"/>
              </a:rPr>
              <a:t>y+i</a:t>
            </a:r>
            <a:r>
              <a:rPr lang="en-US" b="1" dirty="0">
                <a:latin typeface="Courier New" panose="02070309020205020404" pitchFamily="49" charset="0"/>
                <a:cs typeface="Courier New" panose="02070309020205020404" pitchFamily="49" charset="0"/>
              </a:rPr>
              <a:t>; </a:t>
            </a:r>
          </a:p>
          <a:p>
            <a:pPr marL="0" indent="0">
              <a:spcBef>
                <a:spcPts val="0"/>
              </a:spcBef>
              <a:buNone/>
            </a:pPr>
            <a:r>
              <a:rPr lang="en-US" b="1" dirty="0">
                <a:latin typeface="Courier New" panose="02070309020205020404" pitchFamily="49" charset="0"/>
                <a:cs typeface="Courier New" panose="02070309020205020404" pitchFamily="49" charset="0"/>
              </a:rPr>
              <a:t>	  // y = sum(1,i-1)+</a:t>
            </a:r>
            <a:r>
              <a:rPr lang="en-US" b="1" dirty="0" err="1">
                <a:latin typeface="Courier New" panose="02070309020205020404" pitchFamily="49" charset="0"/>
                <a:cs typeface="Courier New" panose="02070309020205020404" pitchFamily="49" charset="0"/>
              </a:rPr>
              <a:t>i</a:t>
            </a:r>
            <a:endParaRPr lang="en-US" b="1" dirty="0">
              <a:latin typeface="Courier New" panose="02070309020205020404" pitchFamily="49" charset="0"/>
              <a:cs typeface="Courier New" panose="02070309020205020404" pitchFamily="49" charset="0"/>
            </a:endParaRPr>
          </a:p>
          <a:p>
            <a:pPr marL="0" indent="0">
              <a:spcBef>
                <a:spcPts val="0"/>
              </a:spcBef>
              <a:buNone/>
            </a:pPr>
            <a:r>
              <a:rPr lang="en-US" b="1" dirty="0">
                <a:latin typeface="Courier New" panose="02070309020205020404" pitchFamily="49" charset="0"/>
                <a:cs typeface="Courier New" panose="02070309020205020404" pitchFamily="49" charset="0"/>
              </a:rPr>
              <a:t>	}</a:t>
            </a:r>
          </a:p>
          <a:p>
            <a:pPr marL="0" indent="0">
              <a:spcBef>
                <a:spcPts val="0"/>
              </a:spcBef>
              <a:buNone/>
            </a:pP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=x ∧ y = sum(1,i)</a:t>
            </a:r>
          </a:p>
          <a:p>
            <a:pPr marL="0" indent="0">
              <a:spcBef>
                <a:spcPts val="0"/>
              </a:spcBef>
              <a:buNone/>
            </a:pPr>
            <a:r>
              <a:rPr lang="en-US" b="1" dirty="0">
                <a:latin typeface="Courier New" panose="02070309020205020404" pitchFamily="49" charset="0"/>
                <a:cs typeface="Courier New" panose="02070309020205020404" pitchFamily="49" charset="0"/>
              </a:rPr>
              <a:t>	// assert: y = sum(1,x)</a:t>
            </a:r>
          </a:p>
          <a:p>
            <a:pPr marL="0" indent="0">
              <a:buNone/>
            </a:pPr>
            <a:r>
              <a:rPr lang="en-US" dirty="0">
                <a:latin typeface="Courier New" panose="02070309020205020404" pitchFamily="49" charset="0"/>
                <a:cs typeface="Courier New" panose="02070309020205020404" pitchFamily="49" charset="0"/>
              </a:rPr>
              <a:t>		</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Tree>
    <p:extLst>
      <p:ext uri="{BB962C8B-B14F-4D97-AF65-F5344CB8AC3E}">
        <p14:creationId xmlns:p14="http://schemas.microsoft.com/office/powerpoint/2010/main" val="153780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lessons</a:t>
            </a:r>
          </a:p>
        </p:txBody>
      </p:sp>
      <p:sp>
        <p:nvSpPr>
          <p:cNvPr id="3" name="Content Placeholder 2"/>
          <p:cNvSpPr>
            <a:spLocks noGrp="1"/>
          </p:cNvSpPr>
          <p:nvPr>
            <p:ph idx="1"/>
          </p:nvPr>
        </p:nvSpPr>
        <p:spPr/>
        <p:txBody>
          <a:bodyPr/>
          <a:lstStyle/>
          <a:p>
            <a:endParaRPr lang="en-US" dirty="0"/>
          </a:p>
          <a:p>
            <a:r>
              <a:rPr lang="en-US" dirty="0"/>
              <a:t>To reason about a loop (that could execute any number of iterations), we need a loop invariant</a:t>
            </a:r>
          </a:p>
          <a:p>
            <a:endParaRPr lang="en-US" dirty="0"/>
          </a:p>
          <a:p>
            <a:r>
              <a:rPr lang="en-US" dirty="0"/>
              <a:t>The precondition for the loop must imply the invariant</a:t>
            </a:r>
          </a:p>
          <a:p>
            <a:pPr lvl="1"/>
            <a:r>
              <a:rPr lang="en-US" dirty="0"/>
              <a:t>(Precondition stronger than (or equal to) invariant)</a:t>
            </a:r>
          </a:p>
          <a:p>
            <a:endParaRPr lang="en-US" dirty="0"/>
          </a:p>
          <a:p>
            <a:r>
              <a:rPr lang="en-US" dirty="0"/>
              <a:t>Invariant plus loop-test-is-true must be enough to show the </a:t>
            </a:r>
            <a:r>
              <a:rPr lang="en-US" dirty="0" err="1"/>
              <a:t>postcondition</a:t>
            </a:r>
            <a:r>
              <a:rPr lang="en-US" dirty="0"/>
              <a:t> of the loop body </a:t>
            </a:r>
            <a:r>
              <a:rPr lang="en-US" b="1" i="1" dirty="0"/>
              <a:t>also</a:t>
            </a:r>
            <a:r>
              <a:rPr lang="en-US" dirty="0"/>
              <a:t> implies the invariant (!)</a:t>
            </a:r>
          </a:p>
          <a:p>
            <a:endParaRPr lang="en-US" dirty="0"/>
          </a:p>
          <a:p>
            <a:r>
              <a:rPr lang="en-US" dirty="0"/>
              <a:t>Invariant and loop-test-is-false must be enough to show the </a:t>
            </a:r>
            <a:r>
              <a:rPr lang="en-US" dirty="0" err="1"/>
              <a:t>postcondition</a:t>
            </a:r>
            <a:r>
              <a:rPr lang="en-US" dirty="0"/>
              <a:t> of the loop</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Tree>
    <p:extLst>
      <p:ext uri="{BB962C8B-B14F-4D97-AF65-F5344CB8AC3E}">
        <p14:creationId xmlns:p14="http://schemas.microsoft.com/office/powerpoint/2010/main" val="390922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Hoare logic</a:t>
            </a:r>
          </a:p>
        </p:txBody>
      </p:sp>
      <p:sp>
        <p:nvSpPr>
          <p:cNvPr id="3" name="Content Placeholder 2"/>
          <p:cNvSpPr>
            <a:spLocks noGrp="1"/>
          </p:cNvSpPr>
          <p:nvPr>
            <p:ph idx="1"/>
          </p:nvPr>
        </p:nvSpPr>
        <p:spPr/>
        <p:txBody>
          <a:bodyPr/>
          <a:lstStyle/>
          <a:p>
            <a:r>
              <a:rPr lang="en-US" dirty="0"/>
              <a:t>Consider just a while-loop (other loop forms not so different)</a:t>
            </a:r>
          </a:p>
          <a:p>
            <a:pPr marL="0" indent="0" algn="ctr">
              <a:buNone/>
            </a:pPr>
            <a:r>
              <a:rPr lang="en-US" b="1" dirty="0">
                <a:latin typeface="Courier New" panose="02070309020205020404" pitchFamily="49" charset="0"/>
                <a:cs typeface="Courier New" panose="02070309020205020404" pitchFamily="49" charset="0"/>
              </a:rPr>
              <a:t>{P} while(B) S {Q}</a:t>
            </a:r>
          </a:p>
          <a:p>
            <a:pPr marL="0" indent="0">
              <a:buNone/>
            </a:pPr>
            <a:endParaRPr lang="en-US" dirty="0"/>
          </a:p>
          <a:p>
            <a:pPr marL="0" indent="0">
              <a:buNone/>
            </a:pPr>
            <a:r>
              <a:rPr lang="en-US" dirty="0"/>
              <a:t>Such a triple is valid if there exists an invariant </a:t>
            </a:r>
            <a:r>
              <a:rPr lang="en-US" b="1" dirty="0">
                <a:latin typeface="Courier New" panose="02070309020205020404" pitchFamily="49" charset="0"/>
                <a:cs typeface="Courier New" panose="02070309020205020404" pitchFamily="49" charset="0"/>
              </a:rPr>
              <a:t>I</a:t>
            </a:r>
            <a:r>
              <a:rPr lang="en-US" dirty="0"/>
              <a:t> such that:</a:t>
            </a:r>
          </a:p>
          <a:p>
            <a:r>
              <a:rPr lang="en-US" b="1" dirty="0">
                <a:latin typeface="Courier New" panose="02070309020205020404" pitchFamily="49" charset="0"/>
                <a:cs typeface="Courier New" panose="02070309020205020404" pitchFamily="49" charset="0"/>
              </a:rPr>
              <a:t>P =&gt; I</a:t>
            </a:r>
            <a:r>
              <a:rPr lang="en-US" dirty="0"/>
              <a:t>		invariant must hold initially</a:t>
            </a:r>
          </a:p>
          <a:p>
            <a:r>
              <a:rPr lang="en-US" b="1" dirty="0">
                <a:latin typeface="Courier New" panose="02070309020205020404" pitchFamily="49" charset="0"/>
                <a:cs typeface="Courier New" panose="02070309020205020404" pitchFamily="49" charset="0"/>
              </a:rPr>
              <a:t>{I ∧ B}S{I}	</a:t>
            </a:r>
            <a:r>
              <a:rPr lang="en-US" dirty="0"/>
              <a:t>body must re-establish invariant</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(I ∧ !B) =&gt; Q   </a:t>
            </a:r>
            <a:r>
              <a:rPr lang="en-US" dirty="0"/>
              <a:t>invariant must establish </a:t>
            </a:r>
            <a:r>
              <a:rPr lang="en-US" b="1" dirty="0">
                <a:latin typeface="Courier New" panose="02070309020205020404" pitchFamily="49" charset="0"/>
                <a:cs typeface="Courier New" panose="02070309020205020404" pitchFamily="49" charset="0"/>
              </a:rPr>
              <a:t>Q</a:t>
            </a:r>
            <a:r>
              <a:rPr lang="en-US" dirty="0"/>
              <a:t> if test-is-false</a:t>
            </a:r>
          </a:p>
          <a:p>
            <a:endParaRPr lang="en-US" dirty="0"/>
          </a:p>
          <a:p>
            <a:pPr marL="0" indent="0">
              <a:buNone/>
            </a:pPr>
            <a:r>
              <a:rPr lang="en-US" dirty="0"/>
              <a:t>The loop-test </a:t>
            </a:r>
            <a:r>
              <a:rPr lang="en-US" b="1" dirty="0">
                <a:latin typeface="Courier New" panose="02070309020205020404" pitchFamily="49" charset="0"/>
                <a:cs typeface="Courier New" panose="02070309020205020404" pitchFamily="49" charset="0"/>
              </a:rPr>
              <a:t>B</a:t>
            </a:r>
            <a:r>
              <a:rPr lang="en-US" dirty="0"/>
              <a:t>, loop-body </a:t>
            </a:r>
            <a:r>
              <a:rPr lang="en-US" b="1" dirty="0">
                <a:latin typeface="Courier New" panose="02070309020205020404" pitchFamily="49" charset="0"/>
                <a:cs typeface="Courier New" panose="02070309020205020404" pitchFamily="49" charset="0"/>
              </a:rPr>
              <a:t>S</a:t>
            </a:r>
            <a:r>
              <a:rPr lang="en-US" dirty="0"/>
              <a:t>, and loop-invariant </a:t>
            </a:r>
            <a:r>
              <a:rPr lang="en-US" b="1" dirty="0">
                <a:latin typeface="Courier New" panose="02070309020205020404" pitchFamily="49" charset="0"/>
                <a:cs typeface="Courier New" panose="02070309020205020404" pitchFamily="49" charset="0"/>
              </a:rPr>
              <a:t>I</a:t>
            </a:r>
            <a:r>
              <a:rPr lang="en-US" dirty="0"/>
              <a:t> “fit together”:</a:t>
            </a:r>
          </a:p>
          <a:p>
            <a:pPr lvl="1"/>
            <a:r>
              <a:rPr lang="en-US" dirty="0"/>
              <a:t>There is often more than one correct loop, but with possibly different invariants</a:t>
            </a:r>
          </a:p>
          <a:p>
            <a:pPr lvl="1"/>
            <a:endParaRPr lang="en-US" sz="1400" dirty="0"/>
          </a:p>
          <a:p>
            <a:pPr marL="0" indent="0">
              <a:buNone/>
            </a:pPr>
            <a:r>
              <a:rPr lang="en-US" dirty="0"/>
              <a:t>Note definition “makes sense” even in the zero-iterations case</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Tree>
    <p:extLst>
      <p:ext uri="{BB962C8B-B14F-4D97-AF65-F5344CB8AC3E}">
        <p14:creationId xmlns:p14="http://schemas.microsoft.com/office/powerpoint/2010/main" val="288857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more precisely</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6" name="Content Placeholder 2"/>
          <p:cNvSpPr>
            <a:spLocks noGrp="1"/>
          </p:cNvSpPr>
          <p:nvPr>
            <p:ph idx="1"/>
          </p:nvPr>
        </p:nvSpPr>
        <p:spPr>
          <a:xfrm>
            <a:off x="2057400" y="3200400"/>
            <a:ext cx="5562600" cy="3429000"/>
          </a:xfrm>
        </p:spPr>
        <p:txBody>
          <a:bodyPr/>
          <a:lstStyle/>
          <a:p>
            <a:pPr marL="0" indent="0">
              <a:buNone/>
            </a:pPr>
            <a:endParaRPr lang="en-US" sz="600" dirty="0">
              <a:latin typeface="Courier New" panose="02070309020205020404" pitchFamily="49" charset="0"/>
              <a:cs typeface="Courier New" panose="02070309020205020404" pitchFamily="49" charset="0"/>
            </a:endParaRPr>
          </a:p>
          <a:p>
            <a:pPr marL="0" indent="0">
              <a:spcBef>
                <a:spcPts val="0"/>
              </a:spcBef>
              <a:buNone/>
            </a:pPr>
            <a:r>
              <a:rPr lang="en-US" b="1" dirty="0">
                <a:latin typeface="Courier New" panose="02070309020205020404" pitchFamily="49" charset="0"/>
                <a:cs typeface="Courier New" panose="02070309020205020404" pitchFamily="49" charset="0"/>
              </a:rPr>
              <a:t>  {x &gt;= 0}</a:t>
            </a:r>
          </a:p>
          <a:p>
            <a:pPr marL="0" indent="0">
              <a:spcBef>
                <a:spcPts val="0"/>
              </a:spcBef>
              <a:buNone/>
            </a:pPr>
            <a:r>
              <a:rPr lang="en-US" b="1" dirty="0">
                <a:latin typeface="Courier New" panose="02070309020205020404" pitchFamily="49" charset="0"/>
                <a:cs typeface="Courier New" panose="02070309020205020404" pitchFamily="49" charset="0"/>
              </a:rPr>
              <a:t>  y = 0;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=0;</a:t>
            </a:r>
          </a:p>
          <a:p>
            <a:pPr marL="0" indent="0">
              <a:spcBef>
                <a:spcPts val="0"/>
              </a:spcBef>
              <a:buNone/>
            </a:pPr>
            <a:r>
              <a:rPr lang="en-US" b="1" dirty="0">
                <a:latin typeface="Courier New" panose="02070309020205020404" pitchFamily="49" charset="0"/>
                <a:cs typeface="Courier New" panose="02070309020205020404" pitchFamily="49" charset="0"/>
              </a:rPr>
              <a:t>  {pre: x &gt;= 0 ∧  y = 0 ∧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0}</a:t>
            </a:r>
          </a:p>
          <a:p>
            <a:pPr marL="0" indent="0">
              <a:spcBef>
                <a:spcPts val="0"/>
              </a:spcBef>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inv</a:t>
            </a:r>
            <a:r>
              <a:rPr lang="en-US" b="1" dirty="0">
                <a:latin typeface="Courier New" panose="02070309020205020404" pitchFamily="49" charset="0"/>
                <a:cs typeface="Courier New" panose="02070309020205020404" pitchFamily="49" charset="0"/>
              </a:rPr>
              <a:t>: y = sum(1,i)}</a:t>
            </a:r>
          </a:p>
          <a:p>
            <a:pPr marL="0" indent="0">
              <a:spcBef>
                <a:spcPts val="0"/>
              </a:spcBef>
              <a:buNone/>
            </a:pPr>
            <a:r>
              <a:rPr lang="en-US" b="1" dirty="0">
                <a:latin typeface="Courier New" panose="02070309020205020404" pitchFamily="49" charset="0"/>
                <a:cs typeface="Courier New" panose="02070309020205020404" pitchFamily="49" charset="0"/>
              </a:rPr>
              <a:t>  while(</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x) {</a:t>
            </a:r>
          </a:p>
          <a:p>
            <a:pPr marL="0" indent="0">
              <a:spcBef>
                <a:spcPts val="0"/>
              </a:spcBef>
              <a:buNone/>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i+1;</a:t>
            </a:r>
          </a:p>
          <a:p>
            <a:pPr marL="0" indent="0">
              <a:spcBef>
                <a:spcPts val="0"/>
              </a:spcBef>
              <a:buNone/>
            </a:pPr>
            <a:r>
              <a:rPr lang="en-US" b="1" dirty="0">
                <a:latin typeface="Courier New" panose="02070309020205020404" pitchFamily="49" charset="0"/>
                <a:cs typeface="Courier New" panose="02070309020205020404" pitchFamily="49" charset="0"/>
              </a:rPr>
              <a:t>    y = </a:t>
            </a:r>
            <a:r>
              <a:rPr lang="en-US" b="1" dirty="0" err="1">
                <a:latin typeface="Courier New" panose="02070309020205020404" pitchFamily="49" charset="0"/>
                <a:cs typeface="Courier New" panose="02070309020205020404" pitchFamily="49" charset="0"/>
              </a:rPr>
              <a:t>y+i</a:t>
            </a:r>
            <a:r>
              <a:rPr lang="en-US" b="1" dirty="0">
                <a:latin typeface="Courier New" panose="02070309020205020404" pitchFamily="49" charset="0"/>
                <a:cs typeface="Courier New" panose="02070309020205020404" pitchFamily="49" charset="0"/>
              </a:rPr>
              <a:t>; </a:t>
            </a:r>
          </a:p>
          <a:p>
            <a:pPr marL="0" indent="0">
              <a:spcBef>
                <a:spcPts val="0"/>
              </a:spcBef>
              <a:buNone/>
            </a:pPr>
            <a:r>
              <a:rPr lang="en-US" b="1" dirty="0">
                <a:latin typeface="Courier New" panose="02070309020205020404" pitchFamily="49" charset="0"/>
                <a:cs typeface="Courier New" panose="02070309020205020404" pitchFamily="49" charset="0"/>
              </a:rPr>
              <a:t>  }</a:t>
            </a:r>
          </a:p>
          <a:p>
            <a:pPr marL="0" indent="0">
              <a:spcBef>
                <a:spcPts val="0"/>
              </a:spcBef>
              <a:buNone/>
            </a:pPr>
            <a:r>
              <a:rPr lang="en-US" b="1" dirty="0">
                <a:latin typeface="Courier New" panose="02070309020205020404" pitchFamily="49" charset="0"/>
                <a:cs typeface="Courier New" panose="02070309020205020404" pitchFamily="49" charset="0"/>
              </a:rPr>
              <a:t>  {post: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=x ∧ y = sum(1,i)}</a:t>
            </a:r>
          </a:p>
          <a:p>
            <a:pPr marL="0" indent="0">
              <a:spcBef>
                <a:spcPts val="0"/>
              </a:spcBef>
              <a:buNone/>
            </a:pPr>
            <a:r>
              <a:rPr lang="en-US" b="1" dirty="0">
                <a:latin typeface="Courier New" panose="02070309020205020404" pitchFamily="49" charset="0"/>
                <a:cs typeface="Courier New" panose="02070309020205020404" pitchFamily="49" charset="0"/>
              </a:rPr>
              <a:t>   (so: y = sum(1,x))</a:t>
            </a:r>
          </a:p>
          <a:p>
            <a:pPr marL="0" indent="0">
              <a:buNone/>
            </a:pPr>
            <a:r>
              <a:rPr lang="en-US" dirty="0">
                <a:latin typeface="Courier New" panose="02070309020205020404" pitchFamily="49" charset="0"/>
                <a:cs typeface="Courier New" panose="02070309020205020404" pitchFamily="49" charset="0"/>
              </a:rPr>
              <a:t>		</a:t>
            </a:r>
          </a:p>
        </p:txBody>
      </p:sp>
      <p:sp>
        <p:nvSpPr>
          <p:cNvPr id="7" name="Content Placeholder 2"/>
          <p:cNvSpPr txBox="1">
            <a:spLocks/>
          </p:cNvSpPr>
          <p:nvPr/>
        </p:nvSpPr>
        <p:spPr bwMode="auto">
          <a:xfrm>
            <a:off x="685800" y="1524000"/>
            <a:ext cx="7772400" cy="144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aseline="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000" baseline="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en-US" b="1" kern="0" dirty="0">
                <a:latin typeface="Courier New" panose="02070309020205020404" pitchFamily="49" charset="0"/>
                <a:cs typeface="Courier New" panose="02070309020205020404" pitchFamily="49" charset="0"/>
              </a:rPr>
              <a:t>		{P} while(B) S {Q}</a:t>
            </a:r>
          </a:p>
          <a:p>
            <a:pPr marL="0" indent="0" algn="ctr">
              <a:buFontTx/>
              <a:buNone/>
            </a:pPr>
            <a:endParaRPr lang="en-US" sz="600" b="1" kern="0" dirty="0">
              <a:latin typeface="Courier New" panose="02070309020205020404" pitchFamily="49" charset="0"/>
              <a:cs typeface="Courier New" panose="02070309020205020404" pitchFamily="49" charset="0"/>
            </a:endParaRPr>
          </a:p>
          <a:p>
            <a:r>
              <a:rPr lang="en-US" b="1" kern="0" dirty="0">
                <a:latin typeface="Courier New" panose="02070309020205020404" pitchFamily="49" charset="0"/>
                <a:cs typeface="Courier New" panose="02070309020205020404" pitchFamily="49" charset="0"/>
              </a:rPr>
              <a:t>P =&gt; I</a:t>
            </a:r>
            <a:r>
              <a:rPr lang="en-US" kern="0" dirty="0"/>
              <a:t>		invariant must hold initially</a:t>
            </a:r>
          </a:p>
          <a:p>
            <a:r>
              <a:rPr lang="en-US" b="1" kern="0" dirty="0">
                <a:latin typeface="Courier New" panose="02070309020205020404" pitchFamily="49" charset="0"/>
                <a:cs typeface="Courier New" panose="02070309020205020404" pitchFamily="49" charset="0"/>
              </a:rPr>
              <a:t>{I ∧ B}S{I}	</a:t>
            </a:r>
            <a:r>
              <a:rPr lang="en-US" kern="0" dirty="0"/>
              <a:t>body must re-establish invariant</a:t>
            </a:r>
            <a:endParaRPr lang="en-US" b="1" kern="0" dirty="0">
              <a:latin typeface="Courier New" panose="02070309020205020404" pitchFamily="49" charset="0"/>
              <a:cs typeface="Courier New" panose="02070309020205020404" pitchFamily="49" charset="0"/>
            </a:endParaRPr>
          </a:p>
          <a:p>
            <a:r>
              <a:rPr lang="en-US" b="1" kern="0" dirty="0">
                <a:latin typeface="Courier New" panose="02070309020205020404" pitchFamily="49" charset="0"/>
                <a:cs typeface="Courier New" panose="02070309020205020404" pitchFamily="49" charset="0"/>
              </a:rPr>
              <a:t>(I ∧ !B) =&gt; Q  	</a:t>
            </a:r>
            <a:r>
              <a:rPr lang="en-US" kern="0" dirty="0"/>
              <a:t>invariant must establish </a:t>
            </a:r>
            <a:r>
              <a:rPr lang="en-US" b="1" kern="0" dirty="0">
                <a:latin typeface="Courier New" panose="02070309020205020404" pitchFamily="49" charset="0"/>
                <a:cs typeface="Courier New" panose="02070309020205020404" pitchFamily="49" charset="0"/>
              </a:rPr>
              <a:t>Q</a:t>
            </a:r>
            <a:r>
              <a:rPr lang="en-US" kern="0" dirty="0"/>
              <a:t> if test-is-false</a:t>
            </a:r>
          </a:p>
          <a:p>
            <a:pPr marL="0" indent="0">
              <a:buNone/>
            </a:pPr>
            <a:endParaRPr lang="en-US" kern="0" dirty="0"/>
          </a:p>
        </p:txBody>
      </p:sp>
    </p:spTree>
    <p:extLst>
      <p:ext uri="{BB962C8B-B14F-4D97-AF65-F5344CB8AC3E}">
        <p14:creationId xmlns:p14="http://schemas.microsoft.com/office/powerpoint/2010/main" val="84682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different approach</a:t>
            </a:r>
          </a:p>
        </p:txBody>
      </p:sp>
      <p:sp>
        <p:nvSpPr>
          <p:cNvPr id="3" name="Content Placeholder 2"/>
          <p:cNvSpPr>
            <a:spLocks noGrp="1"/>
          </p:cNvSpPr>
          <p:nvPr>
            <p:ph idx="1"/>
          </p:nvPr>
        </p:nvSpPr>
        <p:spPr/>
        <p:txBody>
          <a:bodyPr/>
          <a:lstStyle/>
          <a:p>
            <a:pPr marL="0" indent="0">
              <a:buNone/>
            </a:pPr>
            <a:r>
              <a:rPr lang="en-US" dirty="0"/>
              <a:t>A different loop has a different invariant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6" name="Content Placeholder 2"/>
          <p:cNvSpPr txBox="1">
            <a:spLocks/>
          </p:cNvSpPr>
          <p:nvPr/>
        </p:nvSpPr>
        <p:spPr bwMode="auto">
          <a:xfrm>
            <a:off x="2057400" y="2286000"/>
            <a:ext cx="55626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aseline="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000" baseline="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endParaRPr lang="en-US" sz="600" kern="0" dirty="0">
              <a:latin typeface="Courier New" panose="02070309020205020404" pitchFamily="49" charset="0"/>
              <a:cs typeface="Courier New" panose="02070309020205020404" pitchFamily="49" charset="0"/>
            </a:endParaRPr>
          </a:p>
          <a:p>
            <a:pPr marL="0" indent="0">
              <a:spcBef>
                <a:spcPts val="0"/>
              </a:spcBef>
              <a:buFontTx/>
              <a:buNone/>
            </a:pPr>
            <a:r>
              <a:rPr lang="en-US" b="1" kern="0" dirty="0">
                <a:latin typeface="Courier New" panose="02070309020205020404" pitchFamily="49" charset="0"/>
                <a:cs typeface="Courier New" panose="02070309020205020404" pitchFamily="49" charset="0"/>
              </a:rPr>
              <a:t>  {x &gt;= 0}</a:t>
            </a:r>
          </a:p>
          <a:p>
            <a:pPr marL="0" indent="0">
              <a:spcBef>
                <a:spcPts val="0"/>
              </a:spcBef>
              <a:buFontTx/>
              <a:buNone/>
            </a:pPr>
            <a:r>
              <a:rPr lang="en-US" b="1" kern="0" dirty="0">
                <a:latin typeface="Courier New" panose="02070309020205020404" pitchFamily="49" charset="0"/>
                <a:cs typeface="Courier New" panose="02070309020205020404" pitchFamily="49" charset="0"/>
              </a:rPr>
              <a:t>  y = 0;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a:t>
            </a:r>
          </a:p>
          <a:p>
            <a:pPr marL="0" indent="0">
              <a:spcBef>
                <a:spcPts val="0"/>
              </a:spcBef>
              <a:buFontTx/>
              <a:buNone/>
            </a:pPr>
            <a:r>
              <a:rPr lang="en-US" b="1" kern="0" dirty="0">
                <a:latin typeface="Courier New" panose="02070309020205020404" pitchFamily="49" charset="0"/>
                <a:cs typeface="Courier New" panose="02070309020205020404" pitchFamily="49" charset="0"/>
              </a:rPr>
              <a:t>  {pre: x &gt;= 0 ∧  y = 0 ∧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inv</a:t>
            </a:r>
            <a:r>
              <a:rPr lang="en-US" b="1" kern="0" dirty="0">
                <a:latin typeface="Courier New" panose="02070309020205020404" pitchFamily="49" charset="0"/>
                <a:cs typeface="Courier New" panose="02070309020205020404" pitchFamily="49" charset="0"/>
              </a:rPr>
              <a:t>: y = sum(1,i</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a:t>
            </a:r>
          </a:p>
          <a:p>
            <a:pPr marL="0" indent="0">
              <a:spcBef>
                <a:spcPts val="0"/>
              </a:spcBef>
              <a:buFontTx/>
              <a:buNone/>
            </a:pPr>
            <a:r>
              <a:rPr lang="en-US" b="1" kern="0" dirty="0">
                <a:latin typeface="Courier New" panose="02070309020205020404" pitchFamily="49" charset="0"/>
                <a:cs typeface="Courier New" panose="02070309020205020404" pitchFamily="49" charset="0"/>
              </a:rPr>
              <a:t>  while(</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x</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y = </a:t>
            </a:r>
            <a:r>
              <a:rPr lang="en-US" b="1" kern="0" dirty="0" err="1">
                <a:latin typeface="Courier New" panose="02070309020205020404" pitchFamily="49" charset="0"/>
                <a:cs typeface="Courier New" panose="02070309020205020404" pitchFamily="49" charset="0"/>
              </a:rPr>
              <a:t>y+i</a:t>
            </a: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i+1;</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{post: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=x</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 ∧ y = sum(1,i</a:t>
            </a:r>
            <a:r>
              <a:rPr lang="en-US" b="1" kern="0" dirty="0">
                <a:solidFill>
                  <a:srgbClr val="FF0000"/>
                </a:solidFill>
                <a:latin typeface="Courier New" panose="02070309020205020404" pitchFamily="49" charset="0"/>
                <a:cs typeface="Courier New" panose="02070309020205020404" pitchFamily="49" charset="0"/>
              </a:rPr>
              <a:t>-1</a:t>
            </a:r>
            <a:r>
              <a:rPr lang="en-US" b="1" kern="0" dirty="0">
                <a:latin typeface="Courier New" panose="02070309020205020404" pitchFamily="49" charset="0"/>
                <a:cs typeface="Courier New" panose="02070309020205020404" pitchFamily="49" charset="0"/>
              </a:rPr>
              <a:t>)}</a:t>
            </a:r>
          </a:p>
          <a:p>
            <a:pPr marL="0" indent="0">
              <a:spcBef>
                <a:spcPts val="0"/>
              </a:spcBef>
              <a:buFontTx/>
              <a:buNone/>
            </a:pPr>
            <a:r>
              <a:rPr lang="en-US" b="1" kern="0" dirty="0">
                <a:latin typeface="Courier New" panose="02070309020205020404" pitchFamily="49" charset="0"/>
                <a:cs typeface="Courier New" panose="02070309020205020404" pitchFamily="49" charset="0"/>
              </a:rPr>
              <a:t>   (so: y = sum(1,x))</a:t>
            </a:r>
          </a:p>
          <a:p>
            <a:pPr marL="0" indent="0">
              <a:buFontTx/>
              <a:buNone/>
            </a:pPr>
            <a:r>
              <a:rPr lang="en-US" kern="0" dirty="0">
                <a:latin typeface="Courier New" panose="02070309020205020404" pitchFamily="49" charset="0"/>
                <a:cs typeface="Courier New" panose="02070309020205020404" pitchFamily="49" charset="0"/>
              </a:rPr>
              <a:t>		</a:t>
            </a:r>
          </a:p>
        </p:txBody>
      </p:sp>
      <p:sp>
        <p:nvSpPr>
          <p:cNvPr id="7" name="Content Placeholder 2"/>
          <p:cNvSpPr txBox="1">
            <a:spLocks/>
          </p:cNvSpPr>
          <p:nvPr/>
        </p:nvSpPr>
        <p:spPr bwMode="auto">
          <a:xfrm>
            <a:off x="685800" y="1524000"/>
            <a:ext cx="7772400" cy="60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aseline="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000" baseline="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kern="0" dirty="0"/>
          </a:p>
        </p:txBody>
      </p:sp>
    </p:spTree>
    <p:extLst>
      <p:ext uri="{BB962C8B-B14F-4D97-AF65-F5344CB8AC3E}">
        <p14:creationId xmlns:p14="http://schemas.microsoft.com/office/powerpoint/2010/main" val="413338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find bugs</a:t>
            </a:r>
          </a:p>
        </p:txBody>
      </p:sp>
      <p:sp>
        <p:nvSpPr>
          <p:cNvPr id="3" name="Content Placeholder 2"/>
          <p:cNvSpPr>
            <a:spLocks noGrp="1"/>
          </p:cNvSpPr>
          <p:nvPr>
            <p:ph idx="1"/>
          </p:nvPr>
        </p:nvSpPr>
        <p:spPr/>
        <p:txBody>
          <a:bodyPr/>
          <a:lstStyle/>
          <a:p>
            <a:pPr marL="0" indent="0">
              <a:buNone/>
            </a:pPr>
            <a:r>
              <a:rPr lang="en-US" dirty="0"/>
              <a:t>And this third approach doesn’t do what we want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6" name="Content Placeholder 2"/>
          <p:cNvSpPr txBox="1">
            <a:spLocks/>
          </p:cNvSpPr>
          <p:nvPr/>
        </p:nvSpPr>
        <p:spPr bwMode="auto">
          <a:xfrm>
            <a:off x="2057400" y="2286000"/>
            <a:ext cx="55626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aseline="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000" baseline="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endParaRPr lang="en-US" sz="600" kern="0" dirty="0">
              <a:latin typeface="Courier New" panose="02070309020205020404" pitchFamily="49" charset="0"/>
              <a:cs typeface="Courier New" panose="02070309020205020404" pitchFamily="49" charset="0"/>
            </a:endParaRPr>
          </a:p>
          <a:p>
            <a:pPr marL="0" indent="0">
              <a:spcBef>
                <a:spcPts val="0"/>
              </a:spcBef>
              <a:buFontTx/>
              <a:buNone/>
            </a:pPr>
            <a:r>
              <a:rPr lang="en-US" b="1" kern="0" dirty="0">
                <a:latin typeface="Courier New" panose="02070309020205020404" pitchFamily="49" charset="0"/>
                <a:cs typeface="Courier New" panose="02070309020205020404" pitchFamily="49" charset="0"/>
              </a:rPr>
              <a:t>  {x &gt;= 0}</a:t>
            </a:r>
          </a:p>
          <a:p>
            <a:pPr marL="0" indent="0">
              <a:spcBef>
                <a:spcPts val="0"/>
              </a:spcBef>
              <a:buFontTx/>
              <a:buNone/>
            </a:pPr>
            <a:r>
              <a:rPr lang="en-US" b="1" kern="0" dirty="0">
                <a:latin typeface="Courier New" panose="02070309020205020404" pitchFamily="49" charset="0"/>
                <a:cs typeface="Courier New" panose="02070309020205020404" pitchFamily="49" charset="0"/>
              </a:rPr>
              <a:t>  y = 0;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=1;</a:t>
            </a:r>
          </a:p>
          <a:p>
            <a:pPr marL="0" indent="0">
              <a:spcBef>
                <a:spcPts val="0"/>
              </a:spcBef>
              <a:buFontTx/>
              <a:buNone/>
            </a:pPr>
            <a:r>
              <a:rPr lang="en-US" b="1" kern="0" dirty="0">
                <a:latin typeface="Courier New" panose="02070309020205020404" pitchFamily="49" charset="0"/>
                <a:cs typeface="Courier New" panose="02070309020205020404" pitchFamily="49" charset="0"/>
              </a:rPr>
              <a:t>  {pre: x &gt;= 0 ∧  y = 0 ∧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1}</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inv</a:t>
            </a:r>
            <a:r>
              <a:rPr lang="en-US" b="1" kern="0" dirty="0">
                <a:latin typeface="Courier New" panose="02070309020205020404" pitchFamily="49" charset="0"/>
                <a:cs typeface="Courier New" panose="02070309020205020404" pitchFamily="49" charset="0"/>
              </a:rPr>
              <a:t>: y = sum(1,i-1)}</a:t>
            </a:r>
          </a:p>
          <a:p>
            <a:pPr marL="0" indent="0">
              <a:spcBef>
                <a:spcPts val="0"/>
              </a:spcBef>
              <a:buFontTx/>
              <a:buNone/>
            </a:pPr>
            <a:r>
              <a:rPr lang="en-US" b="1" kern="0" dirty="0">
                <a:latin typeface="Courier New" panose="02070309020205020404" pitchFamily="49" charset="0"/>
                <a:cs typeface="Courier New" panose="02070309020205020404" pitchFamily="49" charset="0"/>
              </a:rPr>
              <a:t>  while(</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x) {</a:t>
            </a:r>
          </a:p>
          <a:p>
            <a:pPr marL="0" indent="0">
              <a:spcBef>
                <a:spcPts val="0"/>
              </a:spcBef>
              <a:buFontTx/>
              <a:buNone/>
            </a:pPr>
            <a:r>
              <a:rPr lang="en-US" b="1" kern="0" dirty="0">
                <a:latin typeface="Courier New" panose="02070309020205020404" pitchFamily="49" charset="0"/>
                <a:cs typeface="Courier New" panose="02070309020205020404" pitchFamily="49" charset="0"/>
              </a:rPr>
              <a:t>    y = </a:t>
            </a:r>
            <a:r>
              <a:rPr lang="en-US" b="1" kern="0" dirty="0" err="1">
                <a:latin typeface="Courier New" panose="02070309020205020404" pitchFamily="49" charset="0"/>
                <a:cs typeface="Courier New" panose="02070309020205020404" pitchFamily="49" charset="0"/>
              </a:rPr>
              <a:t>y+i</a:t>
            </a: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i+1;</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{post: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=x ∧ y = sum(1,i-1)}</a:t>
            </a:r>
          </a:p>
          <a:p>
            <a:pPr marL="0" indent="0">
              <a:spcBef>
                <a:spcPts val="0"/>
              </a:spcBef>
              <a:buFontTx/>
              <a:buNone/>
            </a:pPr>
            <a:r>
              <a:rPr lang="en-US" b="1" kern="0" dirty="0">
                <a:latin typeface="Courier New" panose="02070309020205020404" pitchFamily="49" charset="0"/>
                <a:cs typeface="Courier New" panose="02070309020205020404" pitchFamily="49" charset="0"/>
              </a:rPr>
              <a:t>   (so: y = sum(1,x))</a:t>
            </a:r>
          </a:p>
          <a:p>
            <a:pPr marL="0" indent="0">
              <a:buFontTx/>
              <a:buNone/>
            </a:pPr>
            <a:r>
              <a:rPr lang="en-US" kern="0" dirty="0">
                <a:latin typeface="Courier New" panose="02070309020205020404" pitchFamily="49" charset="0"/>
                <a:cs typeface="Courier New" panose="02070309020205020404" pitchFamily="49" charset="0"/>
              </a:rPr>
              <a:t>		</a:t>
            </a:r>
          </a:p>
        </p:txBody>
      </p:sp>
      <p:cxnSp>
        <p:nvCxnSpPr>
          <p:cNvPr id="8" name="Straight Connector 7"/>
          <p:cNvCxnSpPr/>
          <p:nvPr/>
        </p:nvCxnSpPr>
        <p:spPr>
          <a:xfrm>
            <a:off x="2514600" y="5334000"/>
            <a:ext cx="2819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18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bugs</a:t>
            </a:r>
          </a:p>
        </p:txBody>
      </p:sp>
      <p:sp>
        <p:nvSpPr>
          <p:cNvPr id="3" name="Content Placeholder 2"/>
          <p:cNvSpPr>
            <a:spLocks noGrp="1"/>
          </p:cNvSpPr>
          <p:nvPr>
            <p:ph idx="1"/>
          </p:nvPr>
        </p:nvSpPr>
        <p:spPr/>
        <p:txBody>
          <a:bodyPr/>
          <a:lstStyle/>
          <a:p>
            <a:r>
              <a:rPr lang="en-US" dirty="0"/>
              <a:t>And this approach has an invalid Hoare triple hidden in it</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6" name="Content Placeholder 2"/>
          <p:cNvSpPr txBox="1">
            <a:spLocks/>
          </p:cNvSpPr>
          <p:nvPr/>
        </p:nvSpPr>
        <p:spPr bwMode="auto">
          <a:xfrm>
            <a:off x="2057400" y="2286000"/>
            <a:ext cx="60198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aseline="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000" baseline="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baseline="0">
                <a:solidFill>
                  <a:schemeClr val="tx1"/>
                </a:solidFill>
                <a:latin typeface="Arial" panose="020B0604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endParaRPr lang="en-US" sz="600" kern="0" dirty="0">
              <a:latin typeface="Courier New" panose="02070309020205020404" pitchFamily="49" charset="0"/>
              <a:cs typeface="Courier New" panose="02070309020205020404" pitchFamily="49" charset="0"/>
            </a:endParaRPr>
          </a:p>
          <a:p>
            <a:pPr marL="0" indent="0">
              <a:spcBef>
                <a:spcPts val="0"/>
              </a:spcBef>
              <a:buFontTx/>
              <a:buNone/>
            </a:pPr>
            <a:r>
              <a:rPr lang="en-US" b="1" kern="0" dirty="0">
                <a:latin typeface="Courier New" panose="02070309020205020404" pitchFamily="49" charset="0"/>
                <a:cs typeface="Courier New" panose="02070309020205020404" pitchFamily="49" charset="0"/>
              </a:rPr>
              <a:t>  {x &gt;= 0}</a:t>
            </a:r>
          </a:p>
          <a:p>
            <a:pPr marL="0" indent="0">
              <a:spcBef>
                <a:spcPts val="0"/>
              </a:spcBef>
              <a:buFontTx/>
              <a:buNone/>
            </a:pPr>
            <a:r>
              <a:rPr lang="en-US" b="1" kern="0" dirty="0">
                <a:latin typeface="Courier New" panose="02070309020205020404" pitchFamily="49" charset="0"/>
                <a:cs typeface="Courier New" panose="02070309020205020404" pitchFamily="49" charset="0"/>
              </a:rPr>
              <a:t>  y = 0;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=0;</a:t>
            </a:r>
          </a:p>
          <a:p>
            <a:pPr marL="0" indent="0">
              <a:spcBef>
                <a:spcPts val="0"/>
              </a:spcBef>
              <a:buFontTx/>
              <a:buNone/>
            </a:pPr>
            <a:r>
              <a:rPr lang="en-US" b="1" kern="0" dirty="0">
                <a:latin typeface="Courier New" panose="02070309020205020404" pitchFamily="49" charset="0"/>
                <a:cs typeface="Courier New" panose="02070309020205020404" pitchFamily="49" charset="0"/>
              </a:rPr>
              <a:t>  {pre: x &gt;= 0 ∧  y = 0 ∧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0}</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inv</a:t>
            </a:r>
            <a:r>
              <a:rPr lang="en-US" b="1" kern="0" dirty="0">
                <a:latin typeface="Courier New" panose="02070309020205020404" pitchFamily="49" charset="0"/>
                <a:cs typeface="Courier New" panose="02070309020205020404" pitchFamily="49" charset="0"/>
              </a:rPr>
              <a:t>: y = sum(1,i)}</a:t>
            </a:r>
          </a:p>
          <a:p>
            <a:pPr marL="0" indent="0">
              <a:spcBef>
                <a:spcPts val="0"/>
              </a:spcBef>
              <a:buFontTx/>
              <a:buNone/>
            </a:pPr>
            <a:r>
              <a:rPr lang="en-US" b="1" kern="0" dirty="0">
                <a:latin typeface="Courier New" panose="02070309020205020404" pitchFamily="49" charset="0"/>
                <a:cs typeface="Courier New" panose="02070309020205020404" pitchFamily="49" charset="0"/>
              </a:rPr>
              <a:t>  while(</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x) {</a:t>
            </a:r>
          </a:p>
          <a:p>
            <a:pPr marL="0" indent="0">
              <a:spcBef>
                <a:spcPts val="0"/>
              </a:spcBef>
              <a:buFontTx/>
              <a:buNone/>
            </a:pPr>
            <a:r>
              <a:rPr lang="en-US" b="1" kern="0" dirty="0">
                <a:latin typeface="Courier New" panose="02070309020205020404" pitchFamily="49" charset="0"/>
                <a:cs typeface="Courier New" panose="02070309020205020404" pitchFamily="49" charset="0"/>
              </a:rPr>
              <a:t>    y = </a:t>
            </a:r>
            <a:r>
              <a:rPr lang="en-US" b="1" kern="0" dirty="0" err="1">
                <a:latin typeface="Courier New" panose="02070309020205020404" pitchFamily="49" charset="0"/>
                <a:cs typeface="Courier New" panose="02070309020205020404" pitchFamily="49" charset="0"/>
              </a:rPr>
              <a:t>y+i</a:t>
            </a: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 = i+1;</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r>
              <a:rPr lang="en-US" b="1" kern="0" dirty="0">
                <a:solidFill>
                  <a:srgbClr val="FF0000"/>
                </a:solidFill>
                <a:latin typeface="Courier New" panose="02070309020205020404" pitchFamily="49" charset="0"/>
                <a:cs typeface="Courier New" panose="02070309020205020404" pitchFamily="49" charset="0"/>
              </a:rPr>
              <a:t>// invariant not satisfied – why?</a:t>
            </a:r>
          </a:p>
          <a:p>
            <a:pPr marL="0" indent="0">
              <a:spcBef>
                <a:spcPts val="0"/>
              </a:spcBef>
              <a:buFontTx/>
              <a:buNone/>
            </a:pPr>
            <a:r>
              <a:rPr lang="en-US" b="1" kern="0" dirty="0">
                <a:latin typeface="Courier New" panose="02070309020205020404" pitchFamily="49" charset="0"/>
                <a:cs typeface="Courier New" panose="02070309020205020404" pitchFamily="49" charset="0"/>
              </a:rPr>
              <a:t>  }</a:t>
            </a:r>
          </a:p>
          <a:p>
            <a:pPr marL="0" indent="0">
              <a:spcBef>
                <a:spcPts val="0"/>
              </a:spcBef>
              <a:buFontTx/>
              <a:buNone/>
            </a:pPr>
            <a:r>
              <a:rPr lang="en-US" b="1" kern="0" dirty="0">
                <a:latin typeface="Courier New" panose="02070309020205020404" pitchFamily="49" charset="0"/>
                <a:cs typeface="Courier New" panose="02070309020205020404" pitchFamily="49" charset="0"/>
              </a:rPr>
              <a:t>  {post: </a:t>
            </a:r>
            <a:r>
              <a:rPr lang="en-US" b="1" kern="0" dirty="0" err="1">
                <a:latin typeface="Courier New" panose="02070309020205020404" pitchFamily="49" charset="0"/>
                <a:cs typeface="Courier New" panose="02070309020205020404" pitchFamily="49" charset="0"/>
              </a:rPr>
              <a:t>i</a:t>
            </a:r>
            <a:r>
              <a:rPr lang="en-US" b="1" kern="0" dirty="0">
                <a:latin typeface="Courier New" panose="02070309020205020404" pitchFamily="49" charset="0"/>
                <a:cs typeface="Courier New" panose="02070309020205020404" pitchFamily="49" charset="0"/>
              </a:rPr>
              <a:t>=x ∧ y = sum(1,i)}</a:t>
            </a:r>
          </a:p>
          <a:p>
            <a:pPr marL="0" indent="0">
              <a:buFontTx/>
              <a:buNone/>
            </a:pPr>
            <a:r>
              <a:rPr lang="en-US" kern="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848432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14473</TotalTime>
  <Words>2753</Words>
  <Application>Microsoft Macintosh PowerPoint</Application>
  <PresentationFormat>On-screen Show (4:3)</PresentationFormat>
  <Paragraphs>418</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Courier New</vt:lpstr>
      <vt:lpstr>Times New Roman</vt:lpstr>
      <vt:lpstr>simple</vt:lpstr>
      <vt:lpstr>CSE 331 Software Design &amp; Implementation</vt:lpstr>
      <vt:lpstr>Reasoning about loops</vt:lpstr>
      <vt:lpstr>Informal example</vt:lpstr>
      <vt:lpstr>Key lessons</vt:lpstr>
      <vt:lpstr>The Hoare logic</vt:lpstr>
      <vt:lpstr>Example, more precisely</vt:lpstr>
      <vt:lpstr>A different approach</vt:lpstr>
      <vt:lpstr>And find bugs</vt:lpstr>
      <vt:lpstr>More bugs</vt:lpstr>
      <vt:lpstr>Neither too strong nor too weak</vt:lpstr>
      <vt:lpstr>A methodology</vt:lpstr>
      <vt:lpstr>Example</vt:lpstr>
      <vt:lpstr>Example</vt:lpstr>
      <vt:lpstr>Example</vt:lpstr>
      <vt:lpstr>Example</vt:lpstr>
      <vt:lpstr>Edge case</vt:lpstr>
      <vt:lpstr>More examples</vt:lpstr>
      <vt:lpstr>Quotient and remainder</vt:lpstr>
      <vt:lpstr>Put it all together</vt:lpstr>
      <vt:lpstr>Dutch National Flag (classic example)</vt:lpstr>
      <vt:lpstr>Pre- and post-conditions</vt:lpstr>
      <vt:lpstr>Some potential invariants</vt:lpstr>
      <vt:lpstr>More precise, and then some code</vt:lpstr>
      <vt:lpstr>The loop test and body</vt:lpstr>
      <vt:lpstr>Aside: swap</vt:lpstr>
      <vt:lpstr>When to use proofs for loops</vt:lpstr>
      <vt:lpstr>Termination</vt:lpstr>
      <vt:lpstr>Termination examples</vt:lpstr>
    </vt:vector>
  </TitlesOfParts>
  <Company>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331 Software Design and Implementation</dc:title>
  <dc:creator>Hal Perkins</dc:creator>
  <cp:lastModifiedBy>Microsoft Office User</cp:lastModifiedBy>
  <cp:revision>273</cp:revision>
  <cp:lastPrinted>2019-04-05T01:23:49Z</cp:lastPrinted>
  <dcterms:created xsi:type="dcterms:W3CDTF">2012-01-13T04:41:44Z</dcterms:created>
  <dcterms:modified xsi:type="dcterms:W3CDTF">2020-01-09T02:41:51Z</dcterms:modified>
</cp:coreProperties>
</file>