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5" r:id="rId2"/>
    <p:sldId id="352" r:id="rId3"/>
    <p:sldId id="353" r:id="rId4"/>
    <p:sldId id="351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30" r:id="rId13"/>
    <p:sldId id="323" r:id="rId14"/>
    <p:sldId id="331" r:id="rId15"/>
    <p:sldId id="324" r:id="rId16"/>
    <p:sldId id="321" r:id="rId17"/>
    <p:sldId id="325" r:id="rId18"/>
    <p:sldId id="332" r:id="rId19"/>
    <p:sldId id="326" r:id="rId20"/>
    <p:sldId id="333" r:id="rId21"/>
    <p:sldId id="334" r:id="rId22"/>
    <p:sldId id="327" r:id="rId23"/>
    <p:sldId id="335" r:id="rId24"/>
    <p:sldId id="336" r:id="rId25"/>
    <p:sldId id="338" r:id="rId26"/>
    <p:sldId id="328" r:id="rId27"/>
    <p:sldId id="339" r:id="rId28"/>
    <p:sldId id="340" r:id="rId29"/>
    <p:sldId id="341" r:id="rId30"/>
    <p:sldId id="342" r:id="rId31"/>
    <p:sldId id="346" r:id="rId32"/>
    <p:sldId id="343" r:id="rId33"/>
    <p:sldId id="344" r:id="rId34"/>
    <p:sldId id="347" r:id="rId35"/>
    <p:sldId id="345" r:id="rId36"/>
    <p:sldId id="337" r:id="rId37"/>
    <p:sldId id="348" r:id="rId38"/>
    <p:sldId id="349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009900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 autoAdjust="0"/>
    <p:restoredTop sz="91008" autoAdjust="0"/>
  </p:normalViewPr>
  <p:slideViewPr>
    <p:cSldViewPr>
      <p:cViewPr varScale="1">
        <p:scale>
          <a:sx n="112" d="100"/>
          <a:sy n="112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Lecture 2 – Reasoning About Code With Logic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C2E09-BACE-0048-A546-DFD03421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CFFA1-3904-AD42-919B-9A22CFEA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Backward reasoning:</a:t>
            </a:r>
          </a:p>
          <a:p>
            <a:pPr lvl="1"/>
            <a:r>
              <a:rPr lang="en-US" dirty="0"/>
              <a:t>Suppose we want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/>
              <a:t>to be negative at the end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z &lt; 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&lt; -59</a:t>
            </a:r>
            <a:endParaRPr lang="en-US" dirty="0"/>
          </a:p>
          <a:p>
            <a:pPr lvl="2"/>
            <a:r>
              <a:rPr lang="en-US" dirty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vs. Backward,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reasoning:</a:t>
            </a:r>
          </a:p>
          <a:p>
            <a:pPr lvl="1"/>
            <a:r>
              <a:rPr lang="en-US" dirty="0"/>
              <a:t>Determine what follows from initial assumptions</a:t>
            </a:r>
          </a:p>
          <a:p>
            <a:pPr lvl="1"/>
            <a:r>
              <a:rPr lang="en-US" dirty="0"/>
              <a:t>Most useful for </a:t>
            </a:r>
            <a:r>
              <a:rPr lang="en-US" i="1" dirty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/>
              <a:t>Backward reasoning</a:t>
            </a:r>
          </a:p>
          <a:p>
            <a:pPr lvl="1"/>
            <a:r>
              <a:rPr lang="en-US" dirty="0"/>
              <a:t>Determine sufficient conditions for a certain result</a:t>
            </a:r>
          </a:p>
          <a:p>
            <a:pPr lvl="2"/>
            <a:r>
              <a:rPr lang="en-US" dirty="0"/>
              <a:t>If result desired, the assumptions suffice for correctness</a:t>
            </a:r>
          </a:p>
          <a:p>
            <a:pPr lvl="2"/>
            <a:r>
              <a:rPr lang="en-US" dirty="0"/>
              <a:t>If result undesired, the assumptions suffice to trigger bug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vs. Backward,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reasoning:</a:t>
            </a:r>
          </a:p>
          <a:p>
            <a:pPr lvl="1"/>
            <a:r>
              <a:rPr lang="en-US" dirty="0"/>
              <a:t>Simulates the code (for many “inputs” “at once”)</a:t>
            </a:r>
          </a:p>
          <a:p>
            <a:pPr lvl="1"/>
            <a:r>
              <a:rPr lang="en-US" dirty="0"/>
              <a:t>Often more intuitive</a:t>
            </a:r>
          </a:p>
          <a:p>
            <a:pPr lvl="1"/>
            <a:r>
              <a:rPr lang="en-US" dirty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/>
              <a:t>Backward reasoning</a:t>
            </a:r>
          </a:p>
          <a:p>
            <a:pPr lvl="1"/>
            <a:r>
              <a:rPr lang="en-US" dirty="0"/>
              <a:t>Often more useful: Understand what each part of the code contributes toward the goal</a:t>
            </a:r>
          </a:p>
          <a:p>
            <a:pPr lvl="1"/>
            <a:r>
              <a:rPr lang="en-US" dirty="0"/>
              <a:t>“Thinking backwards” takes practice but gives you a powerful new way to reason about programs and to write correct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… // also know test evaluated to 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overall </a:t>
            </a:r>
            <a:r>
              <a:rPr lang="en-US" dirty="0" err="1"/>
              <a:t>postcondition</a:t>
            </a:r>
            <a:r>
              <a:rPr lang="en-US" dirty="0"/>
              <a:t> is the disjunction (“or”) of the </a:t>
            </a:r>
            <a:r>
              <a:rPr lang="en-US" dirty="0" err="1"/>
              <a:t>postcondition</a:t>
            </a:r>
            <a:r>
              <a:rPr lang="en-US" dirty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</a:t>
            </a:r>
          </a:p>
          <a:p>
            <a:pPr marL="0" indent="0">
              <a:buNone/>
            </a:pPr>
            <a:endParaRPr lang="en-US" sz="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0)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Logic, a classic approach to logical reasoning about code</a:t>
            </a:r>
          </a:p>
          <a:p>
            <a:pPr lvl="1"/>
            <a:r>
              <a:rPr lang="en-US" dirty="0"/>
              <a:t>[Named after its inventor, Tony Hoare]</a:t>
            </a:r>
          </a:p>
          <a:p>
            <a:pPr lvl="1"/>
            <a:r>
              <a:rPr lang="en-US" dirty="0"/>
              <a:t>Considering just variables, assignments, if-statements, while-loops</a:t>
            </a:r>
          </a:p>
          <a:p>
            <a:pPr lvl="2"/>
            <a:r>
              <a:rPr lang="en-US" dirty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“assumption” before some code is the </a:t>
            </a:r>
            <a:r>
              <a:rPr lang="en-US" dirty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/>
              <a:t>The “what holds after (given assumption)” is the </a:t>
            </a:r>
            <a:r>
              <a:rPr lang="en-US" dirty="0" err="1">
                <a:solidFill>
                  <a:schemeClr val="accent2"/>
                </a:solidFill>
              </a:rPr>
              <a:t>postcondition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/>
              <a:t>Instead of writing pre/</a:t>
            </a:r>
            <a:r>
              <a:rPr lang="en-US" dirty="0" err="1"/>
              <a:t>postconditions</a:t>
            </a:r>
            <a:r>
              <a:rPr lang="en-US" dirty="0"/>
              <a:t> after //, write them in {…}</a:t>
            </a:r>
          </a:p>
          <a:p>
            <a:pPr lvl="1"/>
            <a:r>
              <a:rPr lang="en-US" dirty="0"/>
              <a:t>This is not Java</a:t>
            </a:r>
          </a:p>
          <a:p>
            <a:pPr lvl="1"/>
            <a:r>
              <a:rPr lang="en-US" dirty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{ w + x &lt; -42 }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 }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 assertion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chemeClr val="accent2"/>
                </a:solidFill>
              </a:rPr>
              <a:t>assertion</a:t>
            </a:r>
            <a:r>
              <a:rPr lang="en-US" dirty="0"/>
              <a:t> (including pre/postconditions)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/>
              <a:t>A </a:t>
            </a:r>
            <a:r>
              <a:rPr lang="en-US" i="1" dirty="0">
                <a:solidFill>
                  <a:schemeClr val="accent2"/>
                </a:solidFill>
              </a:rPr>
              <a:t>program state</a:t>
            </a:r>
            <a:r>
              <a:rPr lang="en-US" dirty="0"/>
              <a:t> is something that “given” a variable can “tell you” its contents</a:t>
            </a:r>
          </a:p>
          <a:p>
            <a:pPr lvl="1"/>
            <a:r>
              <a:rPr lang="en-US" dirty="0"/>
              <a:t>Or any expression that has no </a:t>
            </a:r>
            <a:r>
              <a:rPr lang="en-US" i="1" dirty="0"/>
              <a:t>side-effects</a:t>
            </a:r>
            <a:endParaRPr lang="en-US" dirty="0"/>
          </a:p>
          <a:p>
            <a:pPr lvl="1"/>
            <a:r>
              <a:rPr lang="en-US" dirty="0"/>
              <a:t>(informally, this is just the current values of all variables)</a:t>
            </a:r>
          </a:p>
          <a:p>
            <a:pPr lvl="1"/>
            <a:endParaRPr lang="en-US" sz="1200" i="1" dirty="0"/>
          </a:p>
          <a:p>
            <a:r>
              <a:rPr lang="en-US" dirty="0"/>
              <a:t>An assertion </a:t>
            </a:r>
            <a:r>
              <a:rPr lang="en-US" i="1" dirty="0">
                <a:solidFill>
                  <a:schemeClr val="accent2"/>
                </a:solidFill>
              </a:rPr>
              <a:t>holds</a:t>
            </a:r>
            <a:r>
              <a:rPr lang="en-US" dirty="0"/>
              <a:t> for a program state, if evaluating using the program state produces </a:t>
            </a:r>
            <a:r>
              <a:rPr lang="en-US" i="1" dirty="0">
                <a:solidFill>
                  <a:srgbClr val="009900"/>
                </a:solidFill>
              </a:rPr>
              <a:t>true</a:t>
            </a:r>
          </a:p>
          <a:p>
            <a:pPr lvl="1"/>
            <a:r>
              <a:rPr lang="en-US" dirty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/>
              <a:t>Can think of an assertion as representing the </a:t>
            </a:r>
            <a:r>
              <a:rPr lang="en-US" i="1" dirty="0"/>
              <a:t>set</a:t>
            </a:r>
            <a:r>
              <a:rPr lang="en-US" dirty="0"/>
              <a:t> of (exactly the) states for which it holds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assert </a:t>
            </a:r>
            <a:r>
              <a:rPr lang="en-US" i="1" dirty="0"/>
              <a:t>statement</a:t>
            </a:r>
            <a:r>
              <a:rPr lang="en-US" dirty="0"/>
              <a:t>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An Java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dirty="0"/>
              <a:t> is a statement with a Java expression, e.g., </a:t>
            </a:r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/>
              <a:t>Similar to our assertions</a:t>
            </a:r>
          </a:p>
          <a:p>
            <a:pPr lvl="1"/>
            <a:r>
              <a:rPr lang="en-US" dirty="0"/>
              <a:t>Evaluate using a program state to 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Uses Java syntax</a:t>
            </a:r>
          </a:p>
          <a:p>
            <a:pPr lvl="1"/>
            <a:endParaRPr lang="en-US" dirty="0"/>
          </a:p>
          <a:p>
            <a:r>
              <a:rPr lang="en-US" dirty="0"/>
              <a:t>In Java, this is a </a:t>
            </a:r>
            <a:r>
              <a:rPr lang="en-US" dirty="0">
                <a:solidFill>
                  <a:schemeClr val="accent2"/>
                </a:solidFill>
              </a:rPr>
              <a:t>run-time thing</a:t>
            </a:r>
            <a:r>
              <a:rPr lang="en-US" dirty="0"/>
              <a:t>: Run the code and raise an exception if assertion is violated</a:t>
            </a:r>
          </a:p>
          <a:p>
            <a:pPr lvl="1"/>
            <a:r>
              <a:rPr lang="en-US" dirty="0"/>
              <a:t>Unless assertion-checking is disabled</a:t>
            </a:r>
          </a:p>
          <a:p>
            <a:pPr lvl="1"/>
            <a:r>
              <a:rPr lang="en-US" dirty="0"/>
              <a:t>Later course topic – but really useful to detect bugs early</a:t>
            </a:r>
          </a:p>
          <a:p>
            <a:pPr lvl="1"/>
            <a:endParaRPr lang="en-US" dirty="0"/>
          </a:p>
          <a:p>
            <a:r>
              <a:rPr lang="en-US" dirty="0"/>
              <a:t>This week: we are reasoning about the code, not running it on some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Hoare Triple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Hoare triple</a:t>
            </a:r>
            <a:r>
              <a:rPr lang="en-US" dirty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the precondition</a:t>
            </a:r>
          </a:p>
          <a:p>
            <a:pPr lvl="1"/>
            <a:r>
              <a:rPr lang="en-US" i="1" dirty="0"/>
              <a:t>S</a:t>
            </a:r>
            <a:r>
              <a:rPr lang="en-US" dirty="0"/>
              <a:t> the code (statement)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 the </a:t>
            </a:r>
            <a:r>
              <a:rPr lang="en-US" dirty="0" err="1"/>
              <a:t>postcondition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/>
              <a:t>is (by definition) </a:t>
            </a:r>
            <a:r>
              <a:rPr lang="en-US" dirty="0">
                <a:solidFill>
                  <a:schemeClr val="accent2"/>
                </a:solidFill>
              </a:rPr>
              <a:t>valid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For all states for which </a:t>
            </a:r>
            <a:r>
              <a:rPr lang="en-US" i="1" dirty="0"/>
              <a:t>P</a:t>
            </a:r>
            <a:r>
              <a:rPr lang="en-US" dirty="0"/>
              <a:t> holds, executing </a:t>
            </a:r>
            <a:r>
              <a:rPr lang="en-US" i="1" dirty="0"/>
              <a:t>S </a:t>
            </a:r>
            <a:r>
              <a:rPr lang="en-US" dirty="0"/>
              <a:t>always produces a state for which </a:t>
            </a:r>
            <a:r>
              <a:rPr lang="en-US" i="1" dirty="0"/>
              <a:t>Q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Less formally: If </a:t>
            </a:r>
            <a:r>
              <a:rPr lang="en-US" i="1" dirty="0"/>
              <a:t>P</a:t>
            </a:r>
            <a:r>
              <a:rPr lang="en-US" dirty="0"/>
              <a:t> is true before </a:t>
            </a:r>
            <a:r>
              <a:rPr lang="en-US" i="1" dirty="0"/>
              <a:t>S</a:t>
            </a:r>
            <a:r>
              <a:rPr lang="en-US" dirty="0"/>
              <a:t>, then </a:t>
            </a:r>
            <a:r>
              <a:rPr lang="en-US" i="1" dirty="0"/>
              <a:t>Q</a:t>
            </a:r>
            <a:r>
              <a:rPr lang="en-US" dirty="0"/>
              <a:t> must be true after</a:t>
            </a:r>
          </a:p>
          <a:p>
            <a:pPr lvl="1"/>
            <a:r>
              <a:rPr lang="en-US" dirty="0"/>
              <a:t>Else the Hoare triple is </a:t>
            </a:r>
            <a:r>
              <a:rPr lang="en-US" dirty="0">
                <a:solidFill>
                  <a:schemeClr val="accent2"/>
                </a:solidFill>
              </a:rPr>
              <a:t>invalid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EFD8-5E20-FA4D-B50C-54BC33B9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F818-6DE9-F049-A167-DFCCF08F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Gradescope</a:t>
            </a:r>
            <a:r>
              <a:rPr lang="en-US" dirty="0"/>
              <a:t> and Ed discussion accounts created Monday and Tuesday.  If you’re not set up yet, send first &amp; last name, id # (7 digits), and @</a:t>
            </a:r>
            <a:r>
              <a:rPr lang="en-US" dirty="0" err="1"/>
              <a:t>uw.edu</a:t>
            </a:r>
            <a:r>
              <a:rPr lang="en-US" dirty="0"/>
              <a:t> email address to cse331-staff[at]cs</a:t>
            </a:r>
          </a:p>
          <a:p>
            <a:endParaRPr lang="en-US" dirty="0"/>
          </a:p>
          <a:p>
            <a:r>
              <a:rPr lang="en-US" dirty="0"/>
              <a:t>Office hours: initial schedule posted</a:t>
            </a:r>
          </a:p>
          <a:p>
            <a:pPr lvl="1"/>
            <a:r>
              <a:rPr lang="en-US" dirty="0"/>
              <a:t>Office hours: not a “study hall” (use labs for that); use to get unstuck when you really are stuck, clear up concepts, etc.</a:t>
            </a:r>
          </a:p>
          <a:p>
            <a:pPr lvl="1"/>
            <a:r>
              <a:rPr lang="en-US" dirty="0"/>
              <a:t>Please help us help you: organize what you want to talk about, be sure you can explain what you’ve already done and where the problems seem to be, …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04441-AC32-BC46-8581-69CBEB84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8541E-B597-5B4F-A59F-B540EFA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05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 or invalid? </a:t>
            </a:r>
          </a:p>
          <a:p>
            <a:pPr lvl="1"/>
            <a:r>
              <a:rPr lang="en-US" dirty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{x=7 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85173-C9F5-7D42-B0B0-FD293E426CF0}"/>
              </a:ext>
            </a:extLst>
          </p:cNvPr>
          <p:cNvSpPr txBox="1"/>
          <p:nvPr/>
        </p:nvSpPr>
        <p:spPr>
          <a:xfrm>
            <a:off x="5724617" y="251460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059D4A-FA23-A94A-8BF9-596F4A61E57B}"/>
              </a:ext>
            </a:extLst>
          </p:cNvPr>
          <p:cNvSpPr txBox="1"/>
          <p:nvPr/>
        </p:nvSpPr>
        <p:spPr>
          <a:xfrm>
            <a:off x="5724617" y="2930977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invalid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69AA85-24CA-4D4B-8EA7-DAD6864CDE37}"/>
              </a:ext>
            </a:extLst>
          </p:cNvPr>
          <p:cNvSpPr txBox="1"/>
          <p:nvPr/>
        </p:nvSpPr>
        <p:spPr>
          <a:xfrm>
            <a:off x="5724616" y="424809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D64F7-9214-924A-93B9-E583ED917401}"/>
              </a:ext>
            </a:extLst>
          </p:cNvPr>
          <p:cNvSpPr txBox="1"/>
          <p:nvPr/>
        </p:nvSpPr>
        <p:spPr>
          <a:xfrm>
            <a:off x="8101371" y="381000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44E009-9347-4D44-BAC5-DA6ED9C9FA5D}"/>
              </a:ext>
            </a:extLst>
          </p:cNvPr>
          <p:cNvSpPr txBox="1"/>
          <p:nvPr/>
        </p:nvSpPr>
        <p:spPr>
          <a:xfrm>
            <a:off x="5724617" y="3409890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invalid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0C2ACA-685E-BB40-B5B9-8E59DECBE6B9}"/>
              </a:ext>
            </a:extLst>
          </p:cNvPr>
          <p:cNvSpPr txBox="1"/>
          <p:nvPr/>
        </p:nvSpPr>
        <p:spPr>
          <a:xfrm>
            <a:off x="5724617" y="5012693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+mn-lt"/>
              </a:rPr>
              <a:t>invalid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 or invalid? </a:t>
            </a:r>
          </a:p>
          <a:p>
            <a:pPr lvl="1"/>
            <a:r>
              <a:rPr lang="en-US" dirty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{x=7 ∧ y=5}               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/>
              <a:t>Now: For each kind of construct there is a general rule</a:t>
            </a:r>
          </a:p>
          <a:p>
            <a:pPr lvl="1"/>
            <a:r>
              <a:rPr lang="en-US" dirty="0"/>
              <a:t>A rule for assignment statements</a:t>
            </a:r>
          </a:p>
          <a:p>
            <a:pPr lvl="1"/>
            <a:r>
              <a:rPr lang="en-US" dirty="0"/>
              <a:t>A rule for two statements in sequence</a:t>
            </a:r>
          </a:p>
          <a:p>
            <a:pPr lvl="1"/>
            <a:r>
              <a:rPr lang="en-US" dirty="0"/>
              <a:t>A rule for conditionals</a:t>
            </a:r>
          </a:p>
          <a:p>
            <a:pPr lvl="1"/>
            <a:r>
              <a:rPr lang="en-US" dirty="0"/>
              <a:t>[next lecture(s):] A rule for loops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rule: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/>
              <a:t>be</a:t>
            </a:r>
            <a:r>
              <a:rPr lang="en-US" dirty="0"/>
              <a:t> the same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 For 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 (i.e.,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guarantees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is true, then execution </a:t>
            </a:r>
            <a:r>
              <a:rPr lang="en-US"/>
              <a:t>of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x=e;</a:t>
            </a:r>
            <a:r>
              <a:rPr lang="en-US"/>
              <a:t> </a:t>
            </a:r>
            <a:r>
              <a:rPr lang="en-US" dirty="0"/>
              <a:t>will guarantee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true)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rule: Sequence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Triple is valid if and only if there is an assertion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such that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valid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  <a:r>
              <a:rPr lang="en-US" dirty="0">
                <a:cs typeface="Courier New" panose="02070309020205020404" pitchFamily="49" charset="0"/>
              </a:rPr>
              <a:t> (this particular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picked because “it works”)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{y &gt; 1}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z+1 &gt; 1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1} w=y*y; {w &gt; y}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&gt; 1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rule: Conditional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Triple is valid if and only if there are assertions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/>
              <a:t> such that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!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>
                <a:latin typeface="OpenSymbol"/>
                <a:ea typeface="OpenSymbol"/>
              </a:rPr>
              <a:t> implies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y=x; else y=20;) {y &gt; 5}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/>
              <a:t>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/>
              <a:t>(other choices work too)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/>
              <a:t>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= 20} </a:t>
            </a:r>
            <a:r>
              <a:rPr lang="en-US" dirty="0"/>
              <a:t>(other choices work too)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&lt;= 7}y=20;{y=20}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Indicate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>
                <a:latin typeface="OpenSymbol"/>
                <a:ea typeface="OpenSymbol"/>
              </a:rPr>
              <a:t> implies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Logic, a classic approach to logical reasoning about code</a:t>
            </a:r>
          </a:p>
          <a:p>
            <a:pPr lvl="1"/>
            <a:r>
              <a:rPr lang="en-US" dirty="0"/>
              <a:t>Considering just variables, assignments, if-statements, while-loops</a:t>
            </a:r>
          </a:p>
          <a:p>
            <a:pPr lvl="2"/>
            <a:r>
              <a:rPr lang="en-US" dirty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Weaker vs. Stronger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P1 implies P2  (written P1 =&gt; P2), then:</a:t>
            </a:r>
          </a:p>
          <a:p>
            <a:pPr lvl="1"/>
            <a:r>
              <a:rPr lang="en-US" dirty="0"/>
              <a:t>P1 is </a:t>
            </a:r>
            <a:r>
              <a:rPr lang="en-US" dirty="0">
                <a:solidFill>
                  <a:schemeClr val="accent2"/>
                </a:solidFill>
              </a:rPr>
              <a:t>stronger</a:t>
            </a:r>
            <a:r>
              <a:rPr lang="en-US" dirty="0"/>
              <a:t> than P2</a:t>
            </a:r>
          </a:p>
          <a:p>
            <a:pPr lvl="1"/>
            <a:r>
              <a:rPr lang="en-US" dirty="0"/>
              <a:t>P2 is </a:t>
            </a:r>
            <a:r>
              <a:rPr lang="en-US" dirty="0">
                <a:solidFill>
                  <a:schemeClr val="accent2"/>
                </a:solidFill>
              </a:rPr>
              <a:t>weaker</a:t>
            </a:r>
            <a:r>
              <a:rPr lang="en-US" dirty="0"/>
              <a:t> than P1</a:t>
            </a:r>
          </a:p>
          <a:p>
            <a:pPr lvl="1"/>
            <a:endParaRPr lang="en-US" dirty="0"/>
          </a:p>
          <a:p>
            <a:r>
              <a:rPr lang="en-US" dirty="0"/>
              <a:t>Whenever P1 holds, P2 also holds</a:t>
            </a:r>
          </a:p>
          <a:p>
            <a:r>
              <a:rPr lang="en-US" dirty="0"/>
              <a:t>So it is more (or at least as) “difficult” to satisfy P1 </a:t>
            </a:r>
          </a:p>
          <a:p>
            <a:pPr lvl="1"/>
            <a:r>
              <a:rPr lang="en-US" dirty="0"/>
              <a:t>The program states where P1 holds are a subset of the program states where P2 holds</a:t>
            </a:r>
          </a:p>
          <a:p>
            <a:r>
              <a:rPr lang="en-US" dirty="0"/>
              <a:t>So P1 puts more constraints on program states</a:t>
            </a:r>
          </a:p>
          <a:p>
            <a:r>
              <a:rPr lang="en-US" dirty="0"/>
              <a:t>So it’s a stronger set of obligations/requirements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8765" y="1732430"/>
            <a:ext cx="2353235" cy="1391770"/>
            <a:chOff x="5325036" y="2386854"/>
            <a:chExt cx="2353235" cy="1391770"/>
          </a:xfrm>
        </p:grpSpPr>
        <p:sp>
          <p:nvSpPr>
            <p:cNvPr id="7" name="Oval 6"/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8924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P2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/>
              <a:t>is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/>
              <a:t> is neither stronger nor weaker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/>
              <a:t> is stronger than 		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matters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/>
              <a:t>Suppose: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is weaker than some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/>
              <a:t>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stronger than some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{P1}S{Q}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{P}S{Q1}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{P1}S{Q1}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EB0FFF-8076-7043-AAE8-EA79418487D4}"/>
              </a:ext>
            </a:extLst>
          </p:cNvPr>
          <p:cNvGrpSpPr/>
          <p:nvPr/>
        </p:nvGrpSpPr>
        <p:grpSpPr>
          <a:xfrm>
            <a:off x="6364157" y="175372"/>
            <a:ext cx="2214534" cy="1457885"/>
            <a:chOff x="5325036" y="2386854"/>
            <a:chExt cx="2353235" cy="139177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861FA8B-A347-2D4D-8AE8-5FF2C59E45F4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234B06-3D73-AC4A-901A-338E704F6F0D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388A04-97E0-5347-9DA0-3E1DA9DD46F4}"/>
                </a:ext>
              </a:extLst>
            </p:cNvPr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B11CD0-F90B-D54A-AC39-DF02259815B0}"/>
                </a:ext>
              </a:extLst>
            </p:cNvPr>
            <p:cNvSpPr/>
            <p:nvPr/>
          </p:nvSpPr>
          <p:spPr>
            <a:xfrm>
              <a:off x="6788924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864F1A-9838-4B47-91D1-B5805BE88596}"/>
              </a:ext>
            </a:extLst>
          </p:cNvPr>
          <p:cNvGrpSpPr/>
          <p:nvPr/>
        </p:nvGrpSpPr>
        <p:grpSpPr>
          <a:xfrm>
            <a:off x="6319866" y="1818715"/>
            <a:ext cx="2214534" cy="1457885"/>
            <a:chOff x="5325036" y="2386854"/>
            <a:chExt cx="2353235" cy="139177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05C4C0C-D971-8643-BD7A-6B54F6D075B7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AAF1F8D-941F-1C4A-AE20-0B4F187D8015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FE2315-8EEC-CB4C-99B4-D28AB964035A}"/>
                </a:ext>
              </a:extLst>
            </p:cNvPr>
            <p:cNvSpPr/>
            <p:nvPr/>
          </p:nvSpPr>
          <p:spPr>
            <a:xfrm>
              <a:off x="5883739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</a:rPr>
                <a:t>Q</a:t>
              </a:r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3D7406-775E-9D41-9028-EAD6B8743A84}"/>
                </a:ext>
              </a:extLst>
            </p:cNvPr>
            <p:cNvSpPr/>
            <p:nvPr/>
          </p:nvSpPr>
          <p:spPr>
            <a:xfrm>
              <a:off x="6788924" y="2898072"/>
              <a:ext cx="588015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Q1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EFD8-5E20-FA4D-B50C-54BC33B9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F818-6DE9-F049-A167-DFCCF08F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HW1 out now, due Tuesday night, 11 pm</a:t>
            </a:r>
          </a:p>
          <a:p>
            <a:pPr lvl="1"/>
            <a:r>
              <a:rPr lang="en-US" dirty="0"/>
              <a:t>Reasoning about code; programming logic without loops</a:t>
            </a:r>
          </a:p>
          <a:p>
            <a:pPr lvl="1"/>
            <a:r>
              <a:rPr lang="en-US" dirty="0"/>
              <a:t>Today’s lecture and tomorrow’s sections</a:t>
            </a:r>
          </a:p>
          <a:p>
            <a:endParaRPr lang="en-US" dirty="0"/>
          </a:p>
          <a:p>
            <a:r>
              <a:rPr lang="en-US" dirty="0"/>
              <a:t>Free books!!!  UW library has a site license for Safari books online, which includes access to all the CSE 331 books.  See posting on Ed discussion board for details</a:t>
            </a:r>
          </a:p>
          <a:p>
            <a:pPr lvl="1"/>
            <a:r>
              <a:rPr lang="en-US" dirty="0"/>
              <a:t>And we’ll add readings to the calendar shortly…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04441-AC32-BC46-8581-69CBEB84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8541E-B597-5B4F-A59F-B540EFA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backward reasoning, if we want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, we could instead:</a:t>
            </a:r>
          </a:p>
          <a:p>
            <a:pPr lvl="1"/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/>
              <a:t>Better, we could just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 is the </a:t>
            </a:r>
            <a:r>
              <a:rPr lang="en-US" dirty="0">
                <a:solidFill>
                  <a:schemeClr val="accent2"/>
                </a:solidFill>
              </a:rPr>
              <a:t>weakest precondition</a:t>
            </a:r>
            <a:r>
              <a:rPr lang="en-US" dirty="0"/>
              <a:t>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/>
              <a:t>Weakest means the most lenient assumptions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/>
          </a:p>
          <a:p>
            <a:pPr lvl="1"/>
            <a:r>
              <a:rPr lang="en-US" dirty="0"/>
              <a:t>Any precondition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 is valid will be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/>
              <a:t>Amazing (?): Without loops/methods, for any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, there exists a unique weakest precondition, written </a:t>
            </a:r>
            <a:r>
              <a:rPr lang="en-US" dirty="0" err="1">
                <a:solidFill>
                  <a:schemeClr val="accent2"/>
                </a:solidFill>
              </a:rPr>
              <a:t>wp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,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Like our general rules with backward reasoning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Weakest preconditions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with each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replaced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)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,wp(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i.e., 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and overall </a:t>
            </a:r>
            <a:r>
              <a:rPr lang="en-US" dirty="0" err="1"/>
              <a:t>wp</a:t>
            </a:r>
            <a:r>
              <a:rPr lang="en-US" dirty="0"/>
              <a:t>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/>
              <a:t>) = 			 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 ∧ </a:t>
            </a:r>
            <a:r>
              <a:rPr lang="en-GB" dirty="0" err="1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(!b ∧ </a:t>
            </a:r>
            <a:r>
              <a:rPr lang="en-GB" dirty="0" err="1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(You can sometimes then simplify the result)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…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y-3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13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>
                <a:latin typeface="Arial" charset="0"/>
              </a:rPr>
              <a:t>wp</a:t>
            </a:r>
            <a:r>
              <a:rPr lang="en-GB" sz="2200" b="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S</a:t>
            </a:r>
            <a:r>
              <a:rPr lang="en-GB" sz="2200" b="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&lt; 5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    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  <a:ea typeface="OpenSymbol"/>
              </a:rPr>
              <a:t> 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&gt;= 5 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x+1;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5 ∧ x*x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   	  </a:t>
            </a:r>
            <a:r>
              <a:rPr lang="en-GB" sz="2200" dirty="0">
                <a:latin typeface="OpenSymbol"/>
                <a:ea typeface="OpenSymbol"/>
              </a:rPr>
              <a:t>∨ 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5 ∧ x+1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>
                <a:latin typeface="Arial" charset="0"/>
                <a:sym typeface="Symbol"/>
              </a:rPr>
              <a:t>)  </a:t>
            </a:r>
            <a:r>
              <a:rPr lang="en-GB" sz="2200" dirty="0">
                <a:latin typeface="OpenSymbol"/>
                <a:ea typeface="OpenSymbol"/>
              </a:rPr>
              <a:t>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     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If-statements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Forward reasoning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∧ 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∧ 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∨ 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Backward reasoning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∧ </a:t>
            </a:r>
            <a:r>
              <a:rPr lang="en-US" sz="2000" dirty="0" err="1"/>
              <a:t>wp</a:t>
            </a:r>
            <a:r>
              <a:rPr lang="en-US" sz="2000" dirty="0"/>
              <a:t>(S1, Q)) ∨ </a:t>
            </a:r>
          </a:p>
          <a:p>
            <a:pPr marL="0" indent="0">
              <a:buNone/>
            </a:pPr>
            <a:r>
              <a:rPr lang="en-US" sz="2000" dirty="0"/>
              <a:t> 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“Correct”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then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will always produce a state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holds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holds for every program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forward reasoning, there is a problem with assignment:</a:t>
            </a:r>
          </a:p>
          <a:p>
            <a:pPr lvl="1"/>
            <a:r>
              <a:rPr lang="en-US" dirty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 ∧ x = 4 ∧ y = 3}</a:t>
            </a:r>
          </a:p>
          <a:p>
            <a:pPr marL="0" indent="0">
              <a:buNone/>
            </a:pPr>
            <a:r>
              <a:rPr lang="en-US" dirty="0"/>
              <a:t>      But clearly we do not know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/>
              <a:t>So you refer to the “old contents”</a:t>
            </a:r>
          </a:p>
          <a:p>
            <a:pPr lvl="2"/>
            <a:r>
              <a:rPr lang="en-US" dirty="0"/>
              <a:t>But only do this if you actually use the “old contents” from that variable later in the proof – omit otherwise</a:t>
            </a:r>
          </a:p>
          <a:p>
            <a:r>
              <a:rPr lang="en-US" dirty="0"/>
              <a:t>Corrected 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 + y1 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example: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contents </a:t>
            </a:r>
          </a:p>
          <a:p>
            <a:pPr lvl="1"/>
            <a:r>
              <a:rPr lang="en-US" dirty="0"/>
              <a:t>Give a name to initial contents so we can refer to them in the post-condition</a:t>
            </a:r>
          </a:p>
          <a:p>
            <a:pPr lvl="1"/>
            <a:r>
              <a:rPr lang="en-US" dirty="0"/>
              <a:t>Just in the formulas: these “names” are not in the program</a:t>
            </a:r>
          </a:p>
          <a:p>
            <a:pPr lvl="1"/>
            <a:r>
              <a:rPr lang="en-US" dirty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{x = y 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Next few lectures: two presentations linked to course calendar on the web:</a:t>
            </a:r>
          </a:p>
          <a:p>
            <a:pPr lvl="1"/>
            <a:r>
              <a:rPr lang="en-US" dirty="0"/>
              <a:t>Lecture notes – primary source</a:t>
            </a:r>
          </a:p>
          <a:p>
            <a:pPr lvl="1"/>
            <a:r>
              <a:rPr lang="en-US" dirty="0" err="1"/>
              <a:t>Powerpoint</a:t>
            </a:r>
            <a:r>
              <a:rPr lang="en-US" dirty="0"/>
              <a:t> slides – summary &amp; supplement</a:t>
            </a:r>
          </a:p>
          <a:p>
            <a:pPr marL="457200" lvl="1" indent="0">
              <a:buNone/>
            </a:pPr>
            <a:r>
              <a:rPr lang="en-US" dirty="0"/>
              <a:t>They are complementary and you should understand both of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array 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/>
              <a:t> 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Notation: In logic we often use ∧ for “and” and ∨ for “or”.  Concise and convenient, but we’re not dogmatic about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complement to </a:t>
            </a:r>
            <a:r>
              <a:rPr lang="en-US" i="1" dirty="0"/>
              <a:t>testing</a:t>
            </a:r>
            <a:r>
              <a:rPr lang="en-US" dirty="0"/>
              <a:t>, which we will also study</a:t>
            </a:r>
          </a:p>
          <a:p>
            <a:pPr lvl="1"/>
            <a:r>
              <a:rPr lang="en-US" dirty="0"/>
              <a:t>Testing: Actual results for some actual inputs</a:t>
            </a:r>
          </a:p>
          <a:p>
            <a:pPr lvl="1"/>
            <a:r>
              <a:rPr lang="en-US" dirty="0"/>
              <a:t>Logical reasoning: Reason about whole classes of inputs/states at once (“If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/>
              <a:t>, …”)</a:t>
            </a:r>
          </a:p>
          <a:p>
            <a:pPr lvl="2"/>
            <a:r>
              <a:rPr lang="en-US" i="1" dirty="0"/>
              <a:t>Prove</a:t>
            </a:r>
            <a:r>
              <a:rPr lang="en-US" dirty="0"/>
              <a:t> a program correct (or find bugs trying), or (even better) develop program and proof together to get a program that is correct by construction</a:t>
            </a:r>
          </a:p>
          <a:p>
            <a:pPr lvl="2"/>
            <a:r>
              <a:rPr lang="en-US" dirty="0"/>
              <a:t>Understand </a:t>
            </a:r>
            <a:r>
              <a:rPr lang="en-US" i="1" dirty="0"/>
              <a:t>why</a:t>
            </a:r>
            <a:r>
              <a:rPr lang="en-US" dirty="0"/>
              <a:t> code is correct</a:t>
            </a:r>
          </a:p>
          <a:p>
            <a:pPr lvl="1"/>
            <a:endParaRPr lang="en-US" dirty="0"/>
          </a:p>
          <a:p>
            <a:r>
              <a:rPr lang="en-US" dirty="0"/>
              <a:t>Stating assumptions is the essence of specification</a:t>
            </a:r>
          </a:p>
          <a:p>
            <a:pPr lvl="1"/>
            <a:r>
              <a:rPr lang="en-US" dirty="0"/>
              <a:t>“Callers must not pass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/>
              <a:t>as an argument”</a:t>
            </a:r>
          </a:p>
          <a:p>
            <a:pPr lvl="1"/>
            <a:r>
              <a:rPr lang="en-US" dirty="0"/>
              <a:t>“Method will always return an unaliased object”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Logic: a classic approach to logical reasoning about code</a:t>
            </a:r>
          </a:p>
          <a:p>
            <a:pPr lvl="1"/>
            <a:r>
              <a:rPr lang="en-US" dirty="0"/>
              <a:t>For now, consider just variables, assignments, if-statements, while-loops</a:t>
            </a:r>
          </a:p>
          <a:p>
            <a:pPr lvl="2"/>
            <a:r>
              <a:rPr lang="en-US" dirty="0"/>
              <a:t>So no objects or methods for now</a:t>
            </a:r>
          </a:p>
          <a:p>
            <a:pPr lvl="2"/>
            <a:endParaRPr lang="en-US" dirty="0"/>
          </a:p>
          <a:p>
            <a:r>
              <a:rPr lang="en-US" dirty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can be very useful to develop and reason about loops 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 and </a:t>
            </a:r>
            <a:r>
              <a:rPr lang="en-US" i="1" dirty="0"/>
              <a:t>data invariants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Forward reasoning:</a:t>
            </a:r>
          </a:p>
          <a:p>
            <a:pPr lvl="1"/>
            <a:r>
              <a:rPr lang="en-US" dirty="0"/>
              <a:t>Suppose we initially know (or assume)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== 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w &gt;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== 42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…</a:t>
            </a:r>
          </a:p>
          <a:p>
            <a:pPr lvl="1"/>
            <a:r>
              <a:rPr lang="en-US" dirty="0"/>
              <a:t>Then we know various things after, including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5996</TotalTime>
  <Words>4025</Words>
  <Application>Microsoft Macintosh PowerPoint</Application>
  <PresentationFormat>On-screen Show (4:3)</PresentationFormat>
  <Paragraphs>548</Paragraphs>
  <Slides>38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Courier</vt:lpstr>
      <vt:lpstr>Courier New</vt:lpstr>
      <vt:lpstr>OpenSymbol</vt:lpstr>
      <vt:lpstr>Symbol</vt:lpstr>
      <vt:lpstr>Times New Roman</vt:lpstr>
      <vt:lpstr>simple</vt:lpstr>
      <vt:lpstr>CSE 331 Software Design &amp; Implementation</vt:lpstr>
      <vt:lpstr>Administrivia (1)</vt:lpstr>
      <vt:lpstr>Administrivia (2)</vt:lpstr>
      <vt:lpstr>Overview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Aside: assert statement in Java</vt:lpstr>
      <vt:lpstr>A Hoare Triple</vt:lpstr>
      <vt:lpstr>Examples</vt:lpstr>
      <vt:lpstr>Examples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example: swap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Microsoft Office User</cp:lastModifiedBy>
  <cp:revision>288</cp:revision>
  <cp:lastPrinted>2020-01-07T00:07:12Z</cp:lastPrinted>
  <dcterms:created xsi:type="dcterms:W3CDTF">2012-01-13T04:41:44Z</dcterms:created>
  <dcterms:modified xsi:type="dcterms:W3CDTF">2020-01-08T19:38:07Z</dcterms:modified>
</cp:coreProperties>
</file>