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5" r:id="rId2"/>
    <p:sldId id="320" r:id="rId3"/>
    <p:sldId id="321" r:id="rId4"/>
    <p:sldId id="322" r:id="rId5"/>
    <p:sldId id="323" r:id="rId6"/>
    <p:sldId id="325" r:id="rId7"/>
    <p:sldId id="326" r:id="rId8"/>
    <p:sldId id="327" r:id="rId9"/>
    <p:sldId id="328" r:id="rId10"/>
    <p:sldId id="336" r:id="rId11"/>
    <p:sldId id="324" r:id="rId12"/>
    <p:sldId id="337" r:id="rId13"/>
    <p:sldId id="286" r:id="rId14"/>
    <p:sldId id="299" r:id="rId15"/>
    <p:sldId id="291" r:id="rId16"/>
    <p:sldId id="300" r:id="rId17"/>
    <p:sldId id="340" r:id="rId18"/>
    <p:sldId id="311" r:id="rId19"/>
    <p:sldId id="338" r:id="rId20"/>
    <p:sldId id="303" r:id="rId21"/>
    <p:sldId id="339" r:id="rId22"/>
    <p:sldId id="301" r:id="rId23"/>
    <p:sldId id="310" r:id="rId24"/>
    <p:sldId id="304" r:id="rId25"/>
    <p:sldId id="294" r:id="rId26"/>
    <p:sldId id="319" r:id="rId27"/>
    <p:sldId id="296" r:id="rId28"/>
    <p:sldId id="290" r:id="rId29"/>
    <p:sldId id="295" r:id="rId30"/>
    <p:sldId id="314" r:id="rId31"/>
    <p:sldId id="312" r:id="rId32"/>
    <p:sldId id="313" r:id="rId33"/>
    <p:sldId id="315" r:id="rId34"/>
  </p:sldIdLst>
  <p:sldSz cx="9144000" cy="6858000" type="screen4x3"/>
  <p:notesSz cx="6934200" cy="92202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00"/>
    <a:srgbClr val="009900"/>
    <a:srgbClr val="800080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8" autoAdjust="0"/>
    <p:restoredTop sz="86403" autoAdjust="0"/>
  </p:normalViewPr>
  <p:slideViewPr>
    <p:cSldViewPr>
      <p:cViewPr varScale="1">
        <p:scale>
          <a:sx n="122" d="100"/>
          <a:sy n="122" d="100"/>
        </p:scale>
        <p:origin x="6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920" y="21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331 20wi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/>
              <a:t>01-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80" y="1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79901"/>
            <a:ext cx="5086284" cy="41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you</a:t>
            </a:r>
            <a:r>
              <a:rPr lang="en-US" baseline="0" dirty="0"/>
              <a:t> step </a:t>
            </a:r>
            <a:r>
              <a:rPr lang="en-US" dirty="0"/>
              <a:t>up from 143 to 400 level courses.</a:t>
            </a:r>
          </a:p>
          <a:p>
            <a:endParaRPr lang="en-US" dirty="0"/>
          </a:p>
          <a:p>
            <a:r>
              <a:rPr lang="en-US" dirty="0"/>
              <a:t>What do I mean by quality?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3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13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3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62000" y="57912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F6C098-13F0-41FA-8110-EA511399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3ACDB-C1BA-4139-A3B5-ECE71C1D9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BC84-1DEC-4E9D-8DD0-2C203C730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CF16-E0F0-4B7F-BDAB-0ED6A37A3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4CED-1F2F-4C0D-A4F7-58F3EB91B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EBA81-96FB-474D-A3C6-C60125E85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CD30-6C9D-46DE-B266-6B0D81F4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8722-9256-42EB-B779-63A99D304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83B7-E459-4701-B580-D0BD95C5F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64B7-D971-4815-8FF7-96068F85D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5EA6-3B7E-4A7B-BCDE-0EB3FFF8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fld id="{12A14B3B-27EA-4853-B4FC-2EDFCA059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331</a:t>
            </a:r>
            <a:br>
              <a:rPr lang="en-US" dirty="0"/>
            </a:br>
            <a:r>
              <a:rPr lang="en-US" dirty="0"/>
              <a:t>Software Design &amp; Implementation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01000" cy="1752600"/>
          </a:xfrm>
        </p:spPr>
        <p:txBody>
          <a:bodyPr/>
          <a:lstStyle/>
          <a:p>
            <a:r>
              <a:rPr lang="en-US" dirty="0"/>
              <a:t>Hal Perkins</a:t>
            </a:r>
          </a:p>
          <a:p>
            <a:r>
              <a:rPr lang="en-US" dirty="0"/>
              <a:t>Winter 2020</a:t>
            </a:r>
          </a:p>
          <a:p>
            <a:r>
              <a:rPr lang="en-US" dirty="0"/>
              <a:t>Lecture 1 – Introduction &amp; Overview</a:t>
            </a:r>
          </a:p>
          <a:p>
            <a:r>
              <a:rPr lang="en-US" sz="1400" dirty="0"/>
              <a:t>(Based on slides by Mike Ernst, Dan Grossman, and many others)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5FB07-9B16-CE40-8EA5-5C83DB23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A7151-6DA2-6745-84F7-D59B3E11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6C098-13F0-41FA-8110-EA511399211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 code?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In summary, we want our code to be: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change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understand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scale (modular)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These qualities also allow for increased complexity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 in CSE 331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066800"/>
          </a:xfrm>
        </p:spPr>
        <p:txBody>
          <a:bodyPr/>
          <a:lstStyle/>
          <a:p>
            <a:r>
              <a:rPr lang="en-US" sz="2000" dirty="0"/>
              <a:t>Everything we cover relates to the 4 goals</a:t>
            </a:r>
          </a:p>
          <a:p>
            <a:r>
              <a:rPr lang="en-US" sz="2000" dirty="0"/>
              <a:t>We’ll use Java but the principles apply in any setting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993" y="2995017"/>
            <a:ext cx="40671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Correctness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Tools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Git, IntelliJ, JUnit, Javadoc, </a:t>
            </a:r>
            <a:r>
              <a:rPr lang="is-IS" sz="1600" dirty="0">
                <a:latin typeface="+mn-lt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>
                <a:latin typeface="+mn-lt"/>
              </a:rPr>
              <a:t>Java libraries: equality &amp; hashing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generics, assertions, </a:t>
            </a:r>
            <a:r>
              <a:rPr lang="is-IS" sz="1600" dirty="0">
                <a:latin typeface="+mn-lt"/>
              </a:rPr>
              <a:t>…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debugging</a:t>
            </a:r>
            <a:endParaRPr lang="is-IS" sz="16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is-IS" sz="1600" dirty="0">
                <a:latin typeface="+mn-lt"/>
              </a:rPr>
              <a:t>Inspection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reasoning about code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Testing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test design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coverage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5211009"/>
            <a:ext cx="40222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Modularity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module design &amp; design patterns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event-driven programming, MVC, GUIs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848" y="45223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100" y="2995017"/>
            <a:ext cx="402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Changeability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listeners &amp; callbacks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4033642"/>
            <a:ext cx="40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Understandability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exceptions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subtypes</a:t>
            </a:r>
          </a:p>
        </p:txBody>
      </p:sp>
    </p:spTree>
    <p:extLst>
      <p:ext uri="{BB962C8B-B14F-4D97-AF65-F5344CB8AC3E}">
        <p14:creationId xmlns:p14="http://schemas.microsoft.com/office/powerpoint/2010/main" val="330069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83B7-E459-4701-B580-D0BD95C5F31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8194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/>
              <a:t>Administrivia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7831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Who: Course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5105400"/>
          </a:xfrm>
        </p:spPr>
        <p:txBody>
          <a:bodyPr>
            <a:normAutofit/>
          </a:bodyPr>
          <a:lstStyle/>
          <a:p>
            <a:r>
              <a:rPr lang="en-US" sz="2000" dirty="0"/>
              <a:t>Lecturer:</a:t>
            </a:r>
          </a:p>
          <a:p>
            <a:pPr lvl="1"/>
            <a:r>
              <a:rPr lang="en-US" sz="2000" dirty="0"/>
              <a:t>Hal Perkins</a:t>
            </a:r>
          </a:p>
          <a:p>
            <a:r>
              <a:rPr lang="en-US" sz="2000" dirty="0"/>
              <a:t>TAs:</a:t>
            </a:r>
          </a:p>
          <a:p>
            <a:pPr lvl="1"/>
            <a:r>
              <a:rPr lang="en-US" sz="2000" dirty="0"/>
              <a:t>≈20 great TAs, mix of veterans and new</a:t>
            </a:r>
          </a:p>
          <a:p>
            <a:endParaRPr lang="en-US" sz="2000" dirty="0"/>
          </a:p>
          <a:p>
            <a:r>
              <a:rPr lang="en-US" sz="2000" dirty="0"/>
              <a:t>Office hours posted soon</a:t>
            </a:r>
          </a:p>
          <a:p>
            <a:pPr lvl="1"/>
            <a:r>
              <a:rPr lang="en-US" sz="2000" dirty="0"/>
              <a:t>(Hope to start tomorrow)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800" dirty="0"/>
          </a:p>
          <a:p>
            <a:pPr>
              <a:buNone/>
            </a:pPr>
            <a:r>
              <a:rPr lang="en-US" sz="2000" i="1" dirty="0">
                <a:solidFill>
                  <a:schemeClr val="accent2"/>
                </a:solidFill>
              </a:rPr>
              <a:t>Get to know us!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We’re here to help you succeed</a:t>
            </a:r>
          </a:p>
          <a:p>
            <a:pPr lvl="1"/>
            <a:endParaRPr lang="en-US" sz="1000" dirty="0"/>
          </a:p>
          <a:p>
            <a:pPr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2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in touch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Message Board</a:t>
            </a:r>
          </a:p>
          <a:p>
            <a:pPr lvl="1"/>
            <a:r>
              <a:rPr lang="en-US" sz="2000" dirty="0"/>
              <a:t>Using “ed” this quarter (link on course home page; you will get an email invitation at your @</a:t>
            </a:r>
            <a:r>
              <a:rPr lang="en-US" sz="2000" dirty="0" err="1"/>
              <a:t>uw.edu</a:t>
            </a:r>
            <a:r>
              <a:rPr lang="en-US" sz="2000" dirty="0"/>
              <a:t> email address shortly)</a:t>
            </a:r>
          </a:p>
          <a:p>
            <a:pPr lvl="1"/>
            <a:r>
              <a:rPr lang="en-US" sz="2000" dirty="0"/>
              <a:t>Join in!  Use for most discussions; staff will read/contribute</a:t>
            </a:r>
          </a:p>
          <a:p>
            <a:pPr lvl="1"/>
            <a:r>
              <a:rPr lang="en-US" sz="2000" dirty="0"/>
              <a:t>Help each other out and stay in touch outside of class</a:t>
            </a:r>
          </a:p>
          <a:p>
            <a:endParaRPr lang="en-US" sz="2000" dirty="0"/>
          </a:p>
          <a:p>
            <a:r>
              <a:rPr lang="en-US" sz="2000" dirty="0"/>
              <a:t>Course staff: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cse331-staff@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.washington.edu </a:t>
            </a:r>
          </a:p>
          <a:p>
            <a:pPr lvl="1"/>
            <a:r>
              <a:rPr lang="en-US" sz="2000" dirty="0"/>
              <a:t>For things that don’t make sense to post on message board</a:t>
            </a:r>
          </a:p>
          <a:p>
            <a:pPr lvl="1"/>
            <a:r>
              <a:rPr lang="en-US" sz="2000" dirty="0"/>
              <a:t>Please do </a:t>
            </a:r>
            <a:r>
              <a:rPr lang="en-US" sz="2000" i="1" dirty="0"/>
              <a:t>not</a:t>
            </a:r>
            <a:r>
              <a:rPr lang="en-US" sz="2000" dirty="0"/>
              <a:t> send messages to individual TAs – we need to get the traffic centrally so we can route it appropriately</a:t>
            </a:r>
          </a:p>
          <a:p>
            <a:endParaRPr lang="en-US" sz="2000" dirty="0"/>
          </a:p>
          <a:p>
            <a:r>
              <a:rPr lang="en-US" sz="2000" dirty="0"/>
              <a:t>Course email list</a:t>
            </a:r>
            <a:r>
              <a:rPr lang="en-US" sz="2000"/>
              <a:t>: </a:t>
            </a:r>
            <a:r>
              <a:rPr lang="en-US" sz="2000" b="1">
                <a:latin typeface="Courier New" pitchFamily="49" charset="0"/>
                <a:cs typeface="Courier New" pitchFamily="49" charset="0"/>
              </a:rPr>
              <a:t>multi_cse331a_wi20@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u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.washington.edu</a:t>
            </a:r>
          </a:p>
          <a:p>
            <a:pPr lvl="1"/>
            <a:r>
              <a:rPr lang="en-US" sz="2000" dirty="0"/>
              <a:t>Students and staff already subscribed (your UW email address)</a:t>
            </a:r>
          </a:p>
          <a:p>
            <a:pPr lvl="1"/>
            <a:r>
              <a:rPr lang="en-US" sz="2000" dirty="0"/>
              <a:t>You must get announcements sent there</a:t>
            </a:r>
          </a:p>
          <a:p>
            <a:pPr lvl="1"/>
            <a:r>
              <a:rPr lang="en-US" sz="2000" dirty="0"/>
              <a:t>Fairly low traffic – one way (from staff to everyone)</a:t>
            </a:r>
          </a:p>
          <a:p>
            <a:pPr lvl="1"/>
            <a:endParaRPr lang="en-US" sz="1000" dirty="0"/>
          </a:p>
          <a:p>
            <a:endParaRPr lang="en-US" sz="2000" dirty="0"/>
          </a:p>
          <a:p>
            <a:pPr marL="342900" lvl="1" indent="-342900">
              <a:buFontTx/>
              <a:buChar char="•"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6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153400" cy="4495800"/>
          </a:xfrm>
        </p:spPr>
        <p:txBody>
          <a:bodyPr>
            <a:noAutofit/>
          </a:bodyPr>
          <a:lstStyle/>
          <a:p>
            <a:r>
              <a:rPr lang="en-US" sz="2000" dirty="0"/>
              <a:t>Knowing Java is a prerequisite</a:t>
            </a:r>
          </a:p>
          <a:p>
            <a:pPr lvl="1"/>
            <a:r>
              <a:rPr lang="en-US" sz="2000" dirty="0"/>
              <a:t>We assume you have mastered CSE142 and CSE143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sz="2000" dirty="0"/>
              <a:t>Examples:</a:t>
            </a:r>
          </a:p>
          <a:p>
            <a:r>
              <a:rPr lang="en-US" sz="2000" dirty="0"/>
              <a:t>Difference between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dirty="0"/>
              <a:t>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  <a:p>
            <a:r>
              <a:rPr lang="en-US" sz="2000" dirty="0"/>
              <a:t>Distinction between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sz="2000" dirty="0"/>
              <a:t>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equals()</a:t>
            </a:r>
          </a:p>
          <a:p>
            <a:r>
              <a:rPr lang="en-US" sz="2000" dirty="0"/>
              <a:t>Aliasing: multiple references to the same object, what does assignment (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x=y;</a:t>
            </a:r>
            <a:r>
              <a:rPr lang="en-US" sz="2000" dirty="0"/>
              <a:t>) </a:t>
            </a:r>
            <a:r>
              <a:rPr lang="en-US" sz="2000" i="1" dirty="0"/>
              <a:t>really</a:t>
            </a:r>
            <a:r>
              <a:rPr lang="en-US" sz="2000" dirty="0"/>
              <a:t> mean?</a:t>
            </a:r>
          </a:p>
          <a:p>
            <a:r>
              <a:rPr lang="en-US" sz="2000" dirty="0"/>
              <a:t>Subtyping via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extends</a:t>
            </a:r>
            <a:r>
              <a:rPr lang="en-US" sz="2000" dirty="0"/>
              <a:t> (classes)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implements</a:t>
            </a:r>
            <a:r>
              <a:rPr lang="en-US" sz="2000" dirty="0"/>
              <a:t> (interfaces)</a:t>
            </a:r>
          </a:p>
          <a:p>
            <a:r>
              <a:rPr lang="en-US" sz="2000" dirty="0"/>
              <a:t>Method calls: inheritance and overriding; dynamic dispatch</a:t>
            </a:r>
          </a:p>
          <a:p>
            <a:r>
              <a:rPr lang="en-US" sz="2000" dirty="0"/>
              <a:t>Difference between compile-time and run-time type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70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and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Both required</a:t>
            </a:r>
          </a:p>
          <a:p>
            <a:endParaRPr lang="en-US" sz="2000" dirty="0"/>
          </a:p>
          <a:p>
            <a:r>
              <a:rPr lang="en-US" sz="2000" dirty="0"/>
              <a:t>All materials posted, but they are visual aids</a:t>
            </a:r>
          </a:p>
          <a:p>
            <a:pPr lvl="1"/>
            <a:r>
              <a:rPr lang="en-US" sz="2000" dirty="0"/>
              <a:t>Arrive punctually and pay attention (&amp; take notes!)</a:t>
            </a:r>
          </a:p>
          <a:p>
            <a:pPr lvl="1"/>
            <a:r>
              <a:rPr lang="en-US" sz="2000" dirty="0"/>
              <a:t>If doing so doesn’t save you time, one of us is messing up (!)</a:t>
            </a:r>
          </a:p>
          <a:p>
            <a:pPr lvl="1"/>
            <a:endParaRPr lang="en-US" sz="2000" dirty="0"/>
          </a:p>
          <a:p>
            <a:r>
              <a:rPr lang="en-US" sz="2000" dirty="0"/>
              <a:t>Section will often be more tools and homework-details focused</a:t>
            </a:r>
          </a:p>
          <a:p>
            <a:pPr lvl="1"/>
            <a:r>
              <a:rPr lang="en-US" sz="2000" dirty="0"/>
              <a:t>And there may be short quizzes at the beginning of the hour!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2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0EE1-D9C1-E64C-98C3-8EE412FB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Laptops, phones &amp; gadgets in class?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7BEBF-6949-A24B-AA68-75BBD4D24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</a:p>
          <a:p>
            <a:r>
              <a:rPr lang="en-US" dirty="0"/>
              <a:t>Why? You’ll learn more/better if you are mentally present in the room, not just physically</a:t>
            </a:r>
          </a:p>
          <a:p>
            <a:pPr lvl="1"/>
            <a:r>
              <a:rPr lang="en-US" dirty="0"/>
              <a:t>And gadgets </a:t>
            </a:r>
            <a:r>
              <a:rPr lang="en-US" i="1" dirty="0">
                <a:solidFill>
                  <a:srgbClr val="0432FF"/>
                </a:solidFill>
              </a:rPr>
              <a:t>really</a:t>
            </a:r>
            <a:r>
              <a:rPr lang="en-US" dirty="0"/>
              <a:t> distract your neighbors</a:t>
            </a:r>
          </a:p>
          <a:p>
            <a:r>
              <a:rPr lang="en-US" dirty="0"/>
              <a:t>Exception: if you </a:t>
            </a:r>
            <a:r>
              <a:rPr lang="en-US" i="1" dirty="0"/>
              <a:t>actually</a:t>
            </a:r>
            <a:r>
              <a:rPr lang="en-US" dirty="0"/>
              <a:t> use a tablet or something to take notes (but paper is better for learning!)</a:t>
            </a:r>
          </a:p>
          <a:p>
            <a:r>
              <a:rPr lang="en-US" dirty="0"/>
              <a:t>Urge to search?  Ask a question!!</a:t>
            </a:r>
          </a:p>
          <a:p>
            <a:r>
              <a:rPr lang="en-US" dirty="0"/>
              <a:t>You may close/silence/put away your gadgets now</a:t>
            </a:r>
          </a:p>
          <a:p>
            <a:r>
              <a:rPr lang="en-US" dirty="0"/>
              <a:t>We thank you for your help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F0B0D-FC08-EA44-AF56-6BFDFF16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77630-1794-AC4E-A657-0D156A87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Biggest misconception (?) about CSE331</a:t>
            </a:r>
          </a:p>
          <a:p>
            <a:pPr marL="457200" lvl="1" indent="0" algn="ctr">
              <a:buNone/>
            </a:pPr>
            <a:r>
              <a:rPr lang="en-US" sz="2000" dirty="0">
                <a:solidFill>
                  <a:schemeClr val="accent2"/>
                </a:solidFill>
              </a:rPr>
              <a:t>“Homework was programming projects that seemed disconnected from lecture”</a:t>
            </a:r>
          </a:p>
          <a:p>
            <a:pPr lvl="1"/>
            <a:r>
              <a:rPr lang="en-US" sz="2000" dirty="0"/>
              <a:t>If you think so, you are making them harder!</a:t>
            </a:r>
          </a:p>
          <a:p>
            <a:pPr lvl="2"/>
            <a:r>
              <a:rPr lang="en-US" sz="2000" dirty="0"/>
              <a:t>Reconsider</a:t>
            </a:r>
          </a:p>
          <a:p>
            <a:pPr lvl="2"/>
            <a:r>
              <a:rPr lang="en-US" sz="2000" dirty="0"/>
              <a:t>Seek out the connections by thinking-before-typing</a:t>
            </a:r>
          </a:p>
          <a:p>
            <a:pPr lvl="2"/>
            <a:r>
              <a:rPr lang="en-US" sz="2000" dirty="0"/>
              <a:t>Approaching them as CSE143 homework won’t work well</a:t>
            </a:r>
          </a:p>
          <a:p>
            <a:pPr lvl="2"/>
            <a:r>
              <a:rPr lang="en-US" sz="2000" dirty="0"/>
              <a:t>Don’t keep cutting with a dull blade</a:t>
            </a:r>
          </a:p>
          <a:p>
            <a:pPr lvl="2"/>
            <a:endParaRPr lang="en-US" sz="1400" dirty="0"/>
          </a:p>
          <a:p>
            <a:r>
              <a:rPr lang="en-US" sz="2000" dirty="0"/>
              <a:t>First couple assignments are “more on paper”, followed by software development that is increasingly substantial and related problems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5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3925-238A-554B-B3B8-15CF7154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D7CC-C4E9-CA42-9EB0-C186C45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rmAutofit fontScale="92500"/>
          </a:bodyPr>
          <a:lstStyle/>
          <a:p>
            <a:r>
              <a:rPr lang="en-US" dirty="0"/>
              <a:t>Assignments must be submitted by deadline.  Full stop.</a:t>
            </a:r>
          </a:p>
          <a:p>
            <a:r>
              <a:rPr lang="en-US" dirty="0"/>
              <a:t>But, stuff happens (bugs, computer crashes, …)</a:t>
            </a:r>
          </a:p>
          <a:p>
            <a:r>
              <a:rPr lang="en-US" dirty="0"/>
              <a:t>So:</a:t>
            </a:r>
          </a:p>
          <a:p>
            <a:pPr lvl="1"/>
            <a:r>
              <a:rPr lang="en-US" dirty="0"/>
              <a:t>Up to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dirty="0"/>
              <a:t> times this quarter you can turn in a homework assignment </a:t>
            </a:r>
            <a:r>
              <a:rPr lang="en-US" b="1" dirty="0">
                <a:solidFill>
                  <a:srgbClr val="FF0000"/>
                </a:solidFill>
              </a:rPr>
              <a:t>one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dirty="0"/>
              <a:t>) day late </a:t>
            </a:r>
            <a:r>
              <a:rPr lang="en-US" b="1" i="1" dirty="0"/>
              <a:t>=&gt;max&lt;=</a:t>
            </a:r>
          </a:p>
          <a:p>
            <a:pPr lvl="1"/>
            <a:r>
              <a:rPr lang="en-US" dirty="0"/>
              <a:t>That’s it.  Not accepted for credit after that.</a:t>
            </a:r>
          </a:p>
          <a:p>
            <a:pPr lvl="1"/>
            <a:r>
              <a:rPr lang="en-US" dirty="0"/>
              <a:t>Late days are 24-hour chunks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Keep you on schedule (most important)</a:t>
            </a:r>
          </a:p>
          <a:p>
            <a:pPr lvl="1"/>
            <a:r>
              <a:rPr lang="en-US" dirty="0"/>
              <a:t>Allow staff to get feedback to you before next deadline</a:t>
            </a:r>
          </a:p>
          <a:p>
            <a:r>
              <a:rPr lang="en-US" dirty="0"/>
              <a:t>This is </a:t>
            </a:r>
            <a:r>
              <a:rPr lang="en-US" dirty="0">
                <a:solidFill>
                  <a:srgbClr val="009900"/>
                </a:solidFill>
              </a:rPr>
              <a:t>almost certainly different </a:t>
            </a:r>
            <a:r>
              <a:rPr lang="en-US" dirty="0"/>
              <a:t>from what you’re used to.  </a:t>
            </a:r>
            <a:r>
              <a:rPr lang="en-US" dirty="0">
                <a:solidFill>
                  <a:srgbClr val="FF0000"/>
                </a:solidFill>
              </a:rPr>
              <a:t>No excuses </a:t>
            </a:r>
            <a:r>
              <a:rPr lang="en-US" dirty="0"/>
              <a:t>for not knowing what the policy is.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577D-0BA5-2E45-AB4A-FBD84333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71D25-CC17-8C48-B6C4-FFEDD40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95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goal of CSE 331?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94674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How to build harder-to-build software</a:t>
            </a:r>
          </a:p>
          <a:p>
            <a:r>
              <a:rPr lang="en-US" sz="2000" dirty="0"/>
              <a:t>Move from CSE 143 problems toward what you’ll see in upper-level CSE courses and in industry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Specifically, how to write code of</a:t>
            </a:r>
          </a:p>
          <a:p>
            <a:r>
              <a:rPr lang="en-US" sz="2000" dirty="0"/>
              <a:t>Higher </a:t>
            </a:r>
            <a:r>
              <a:rPr lang="en-US" sz="2000" b="1" dirty="0">
                <a:solidFill>
                  <a:srgbClr val="0432FF"/>
                </a:solidFill>
              </a:rPr>
              <a:t>quality</a:t>
            </a:r>
          </a:p>
          <a:p>
            <a:r>
              <a:rPr lang="en-US" sz="2000" dirty="0"/>
              <a:t>Increased </a:t>
            </a:r>
            <a:r>
              <a:rPr lang="en-US" sz="2000" b="1" dirty="0">
                <a:solidFill>
                  <a:srgbClr val="0432FF"/>
                </a:solidFill>
              </a:rPr>
              <a:t>complexity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will discuss </a:t>
            </a:r>
            <a:r>
              <a:rPr lang="en-US" sz="2000" i="1" dirty="0"/>
              <a:t>tools</a:t>
            </a:r>
            <a:r>
              <a:rPr lang="en-US" sz="2000" dirty="0"/>
              <a:t> and </a:t>
            </a:r>
            <a:r>
              <a:rPr lang="en-US" sz="2000" i="1" dirty="0"/>
              <a:t>techniques </a:t>
            </a:r>
            <a:r>
              <a:rPr lang="en-US" sz="2000" dirty="0"/>
              <a:t>to help with this and the </a:t>
            </a:r>
            <a:r>
              <a:rPr lang="en-US" sz="2000" i="1" dirty="0"/>
              <a:t>concepts</a:t>
            </a:r>
            <a:r>
              <a:rPr lang="en-US" sz="2000" dirty="0"/>
              <a:t> and </a:t>
            </a:r>
            <a:r>
              <a:rPr lang="en-US" sz="2000" i="1" dirty="0"/>
              <a:t>ideas</a:t>
            </a:r>
            <a:r>
              <a:rPr lang="en-US" sz="2000" dirty="0"/>
              <a:t> behind them</a:t>
            </a:r>
          </a:p>
          <a:p>
            <a:pPr lvl="1"/>
            <a:r>
              <a:rPr lang="en-US" sz="2000" dirty="0"/>
              <a:t>There are </a:t>
            </a:r>
            <a:r>
              <a:rPr lang="en-US" sz="2000" i="1" dirty="0"/>
              <a:t>timeless principles </a:t>
            </a:r>
            <a:r>
              <a:rPr lang="en-US" sz="2000" dirty="0"/>
              <a:t>to both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8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sz="2000" dirty="0"/>
              <a:t>Read the course policy carefully</a:t>
            </a:r>
          </a:p>
          <a:p>
            <a:pPr lvl="1"/>
            <a:r>
              <a:rPr lang="en-US" sz="2000" dirty="0"/>
              <a:t>Clearly explains how you can and cannot get/provide help on homework and projects</a:t>
            </a:r>
          </a:p>
          <a:p>
            <a:endParaRPr lang="en-US" sz="2000" dirty="0"/>
          </a:p>
          <a:p>
            <a:r>
              <a:rPr lang="en-US" sz="2000" dirty="0"/>
              <a:t>Always explain any unconventional action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 have promoted and enforced academic integrity for &gt; 20 years</a:t>
            </a:r>
          </a:p>
          <a:p>
            <a:pPr lvl="1"/>
            <a:r>
              <a:rPr lang="en-US" sz="2000" dirty="0"/>
              <a:t>Great trust with little sympathy for violations</a:t>
            </a:r>
          </a:p>
          <a:p>
            <a:pPr lvl="1"/>
            <a:r>
              <a:rPr lang="en-US" sz="2000" dirty="0"/>
              <a:t>Honest work is the most important feature of a university (or engineering or business or life).  Anything less disrespects your colleagues (including course staff) and yourself.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7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Required</a:t>
            </a:r>
            <a:r>
              <a:rPr lang="en-US" sz="2000" dirty="0"/>
              <a:t> textbooks</a:t>
            </a:r>
          </a:p>
          <a:p>
            <a:r>
              <a:rPr lang="en-US" sz="2000" i="1" dirty="0"/>
              <a:t>Effective Java</a:t>
            </a:r>
            <a:r>
              <a:rPr lang="en-US" sz="2000" dirty="0"/>
              <a:t> 3rd </a:t>
            </a:r>
            <a:r>
              <a:rPr lang="en-US" sz="2000" dirty="0" err="1"/>
              <a:t>ed</a:t>
            </a:r>
            <a:r>
              <a:rPr lang="en-US" sz="2000" dirty="0"/>
              <a:t>, Bloch (EJ)</a:t>
            </a:r>
          </a:p>
          <a:p>
            <a:r>
              <a:rPr lang="en-US" sz="2000" i="1" dirty="0"/>
              <a:t>Pragmatic Programmer</a:t>
            </a:r>
            <a:r>
              <a:rPr lang="en-US" sz="2000" dirty="0"/>
              <a:t>, new 20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anniversary (2</a:t>
            </a:r>
            <a:r>
              <a:rPr lang="en-US" sz="2000" baseline="30000" dirty="0"/>
              <a:t>nd</a:t>
            </a:r>
            <a:r>
              <a:rPr lang="en-US" sz="2000" dirty="0"/>
              <a:t>) edition, Hunt &amp;</a:t>
            </a:r>
            <a:br>
              <a:rPr lang="en-US" sz="2000" dirty="0"/>
            </a:br>
            <a:r>
              <a:rPr lang="en-US" sz="2000" dirty="0"/>
              <a:t>Thomas (PP)</a:t>
            </a:r>
            <a:br>
              <a:rPr lang="en-US" sz="2000" dirty="0"/>
            </a:br>
            <a:endParaRPr lang="en-US" sz="1200" dirty="0"/>
          </a:p>
          <a:p>
            <a:pPr marL="0" indent="0">
              <a:buNone/>
            </a:pPr>
            <a:r>
              <a:rPr lang="en-US" sz="2000" dirty="0"/>
              <a:t>Other useful books:</a:t>
            </a:r>
            <a:endParaRPr lang="en-US" sz="1000" b="1" dirty="0"/>
          </a:p>
          <a:p>
            <a:r>
              <a:rPr lang="en-US" sz="2000" i="1" dirty="0"/>
              <a:t>Program Development in Java</a:t>
            </a:r>
            <a:r>
              <a:rPr lang="en-US" sz="2000" dirty="0"/>
              <a:t>, </a:t>
            </a:r>
            <a:r>
              <a:rPr lang="en-US" sz="2000" dirty="0" err="1"/>
              <a:t>Liskov</a:t>
            </a:r>
            <a:r>
              <a:rPr lang="en-US" sz="2000" dirty="0"/>
              <a:t> &amp; </a:t>
            </a:r>
            <a:r>
              <a:rPr lang="en-US" sz="2000" dirty="0" err="1"/>
              <a:t>Guttag</a:t>
            </a:r>
            <a:endParaRPr lang="en-US" sz="2000" dirty="0"/>
          </a:p>
          <a:p>
            <a:pPr lvl="1"/>
            <a:r>
              <a:rPr lang="en-US" sz="2000" dirty="0"/>
              <a:t>would be the textbook if not from 2001</a:t>
            </a:r>
            <a:endParaRPr lang="en-US" sz="1000" dirty="0"/>
          </a:p>
          <a:p>
            <a:r>
              <a:rPr lang="en-US" sz="2000" i="1" dirty="0"/>
              <a:t>Core Java</a:t>
            </a:r>
            <a:r>
              <a:rPr lang="en-US" sz="2000" dirty="0"/>
              <a:t> Vol I, </a:t>
            </a:r>
            <a:r>
              <a:rPr lang="en-US" sz="2000" dirty="0" err="1"/>
              <a:t>Horstmann</a:t>
            </a:r>
            <a:endParaRPr lang="en-US" sz="2000" dirty="0"/>
          </a:p>
          <a:p>
            <a:pPr lvl="1"/>
            <a:r>
              <a:rPr lang="en-US" sz="2000" dirty="0"/>
              <a:t>good reference on language &amp; libraries</a:t>
            </a:r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053" y="4749800"/>
            <a:ext cx="16510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733136"/>
            <a:ext cx="1217645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19ACF8-9CC3-6841-83BD-094F73A60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7" y="1589314"/>
            <a:ext cx="1231900" cy="1502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39091-5BC0-E048-8FF6-BF24B5A23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2043282"/>
            <a:ext cx="1104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(and quizzes)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These are “real” books about software, approachable in 331 </a:t>
            </a:r>
          </a:p>
          <a:p>
            <a:pPr lvl="1"/>
            <a:r>
              <a:rPr lang="en-US" sz="2000" dirty="0"/>
              <a:t>Occasionally slight reach: accept the challenge</a:t>
            </a:r>
          </a:p>
          <a:p>
            <a:endParaRPr lang="en-US" sz="2000" dirty="0"/>
          </a:p>
          <a:p>
            <a:r>
              <a:rPr lang="en-US" sz="2000" dirty="0"/>
              <a:t>Overlap only partial with lectures</a:t>
            </a:r>
          </a:p>
          <a:p>
            <a:endParaRPr lang="en-US" sz="2000" dirty="0"/>
          </a:p>
          <a:p>
            <a:r>
              <a:rPr lang="en-US" sz="2000" dirty="0"/>
              <a:t>Want to make sure you “do it” </a:t>
            </a:r>
          </a:p>
          <a:p>
            <a:pPr lvl="1"/>
            <a:r>
              <a:rPr lang="en-US" sz="2000" dirty="0"/>
              <a:t>Reading and thinking about software design is essential</a:t>
            </a:r>
          </a:p>
          <a:p>
            <a:pPr lvl="2"/>
            <a:r>
              <a:rPr lang="en-US" sz="2000" dirty="0"/>
              <a:t>Books may seem expensive given your budget, but very cheap as a time-constrained professional</a:t>
            </a:r>
          </a:p>
          <a:p>
            <a:pPr lvl="1"/>
            <a:r>
              <a:rPr lang="en-US" sz="2000" dirty="0"/>
              <a:t>Quizzes</a:t>
            </a:r>
          </a:p>
          <a:p>
            <a:pPr lvl="1"/>
            <a:r>
              <a:rPr lang="en-US" sz="2000" dirty="0"/>
              <a:t>Material is fair-game for exams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45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Books? In the 21</a:t>
            </a:r>
            <a:r>
              <a:rPr lang="en-US" baseline="30000" dirty="0"/>
              <a:t>st</a:t>
            </a:r>
            <a:r>
              <a:rPr lang="en-US" dirty="0"/>
              <a:t> century?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9530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Why not just use Google, Stack Overflow, </a:t>
            </a:r>
            <a:r>
              <a:rPr lang="en-US" sz="2000" dirty="0" err="1"/>
              <a:t>Reddit</a:t>
            </a:r>
            <a:r>
              <a:rPr lang="en-US" sz="2000" dirty="0"/>
              <a:t>, </a:t>
            </a:r>
            <a:r>
              <a:rPr lang="en-US" sz="2000" dirty="0" err="1"/>
              <a:t>Quora</a:t>
            </a:r>
            <a:r>
              <a:rPr lang="en-US" sz="2000" dirty="0"/>
              <a:t>, …?</a:t>
            </a:r>
          </a:p>
          <a:p>
            <a:r>
              <a:rPr lang="en-US" sz="2000" dirty="0"/>
              <a:t>Web-search good for:</a:t>
            </a:r>
          </a:p>
          <a:p>
            <a:pPr lvl="1"/>
            <a:r>
              <a:rPr lang="en-US" sz="2000" dirty="0"/>
              <a:t>Quick reference (What is the name of the function that does … in Java?  What are its parameters?)</a:t>
            </a:r>
          </a:p>
          <a:p>
            <a:pPr lvl="1"/>
            <a:r>
              <a:rPr lang="en-US" sz="2000" dirty="0"/>
              <a:t>Links to a good reference</a:t>
            </a:r>
          </a:p>
          <a:p>
            <a:r>
              <a:rPr lang="en-US" sz="2000" dirty="0"/>
              <a:t>(can be) Bad for</a:t>
            </a:r>
          </a:p>
          <a:p>
            <a:pPr lvl="1"/>
            <a:r>
              <a:rPr lang="en-US" sz="2000" dirty="0"/>
              <a:t>Why does it work this way?</a:t>
            </a:r>
          </a:p>
          <a:p>
            <a:pPr lvl="1"/>
            <a:r>
              <a:rPr lang="en-US" sz="2000" dirty="0"/>
              <a:t>What is the intended use?</a:t>
            </a:r>
          </a:p>
          <a:p>
            <a:pPr lvl="1"/>
            <a:r>
              <a:rPr lang="en-US" sz="2000" dirty="0"/>
              <a:t>How does my issue fit into the bigger picture?</a:t>
            </a:r>
          </a:p>
          <a:p>
            <a:r>
              <a:rPr lang="en-US" sz="2000" dirty="0"/>
              <a:t>Beware:</a:t>
            </a:r>
          </a:p>
          <a:p>
            <a:pPr lvl="1"/>
            <a:r>
              <a:rPr lang="en-US" sz="2000" dirty="0"/>
              <a:t>Random code blobs cut-and-paste into your code (why does it work?  what does it do?)</a:t>
            </a:r>
          </a:p>
          <a:p>
            <a:pPr lvl="1"/>
            <a:r>
              <a:rPr lang="en-US" sz="2000" dirty="0"/>
              <a:t>“This inscrutable incantation solved my problem on an unknown version for no known reason”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Midterm, combined afternoon midterm for both lectures</a:t>
            </a:r>
          </a:p>
          <a:p>
            <a:pPr lvl="1"/>
            <a:r>
              <a:rPr lang="en-US" sz="2000" dirty="0"/>
              <a:t>Either Tuesday February 11, or Monday February 10</a:t>
            </a:r>
          </a:p>
          <a:p>
            <a:pPr lvl="1"/>
            <a:r>
              <a:rPr lang="en-US" sz="2000" dirty="0"/>
              <a:t>Either 4:30-6:00 or 5:00-6:30</a:t>
            </a:r>
          </a:p>
          <a:p>
            <a:pPr lvl="1"/>
            <a:r>
              <a:rPr lang="en-US" sz="2000" dirty="0"/>
              <a:t>What works best for everyone?</a:t>
            </a:r>
          </a:p>
          <a:p>
            <a:endParaRPr lang="en-US" sz="2000" dirty="0"/>
          </a:p>
          <a:p>
            <a:r>
              <a:rPr lang="en-US" sz="2000" dirty="0"/>
              <a:t>Final, Tuesday, March 17, 12:30-2:20 (both lectures; different than standard times based on lecture schedule)</a:t>
            </a:r>
          </a:p>
          <a:p>
            <a:endParaRPr lang="en-US" sz="2000" b="1" dirty="0"/>
          </a:p>
          <a:p>
            <a:r>
              <a:rPr lang="en-US" sz="2000" dirty="0"/>
              <a:t>All the concepts, different format than homework</a:t>
            </a:r>
          </a:p>
          <a:p>
            <a:pPr lvl="1"/>
            <a:r>
              <a:rPr lang="en-US" sz="2000" dirty="0"/>
              <a:t>More information later</a:t>
            </a:r>
          </a:p>
          <a:p>
            <a:pPr lvl="1"/>
            <a:r>
              <a:rPr lang="en-US" sz="2000" dirty="0"/>
              <a:t>Old exams posted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76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have homework!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Homework 0, due online by </a:t>
            </a:r>
            <a:r>
              <a:rPr lang="en-US" sz="2000" b="1" dirty="0">
                <a:solidFill>
                  <a:srgbClr val="0432FF"/>
                </a:solidFill>
              </a:rPr>
              <a:t>10AM Wednesday</a:t>
            </a:r>
            <a:r>
              <a:rPr lang="en-US" sz="2000" i="1" dirty="0">
                <a:solidFill>
                  <a:srgbClr val="0432FF"/>
                </a:solidFill>
              </a:rPr>
              <a:t> </a:t>
            </a:r>
            <a:r>
              <a:rPr lang="en-US" sz="2000" dirty="0"/>
              <a:t>(no late days)</a:t>
            </a:r>
          </a:p>
          <a:p>
            <a:pPr lvl="1"/>
            <a:r>
              <a:rPr lang="en-US" sz="2000" dirty="0"/>
              <a:t>Write (don’t run!) an algorithm to rearrange (swap) the elements in an array</a:t>
            </a:r>
          </a:p>
          <a:p>
            <a:pPr lvl="1"/>
            <a:r>
              <a:rPr lang="en-US" sz="2000" dirty="0"/>
              <a:t>in O(</a:t>
            </a:r>
            <a:r>
              <a:rPr lang="en-US" sz="2000" i="1" dirty="0"/>
              <a:t>n</a:t>
            </a:r>
            <a:r>
              <a:rPr lang="en-US" sz="2000" dirty="0"/>
              <a:t>) time (and preferably in a single pass)</a:t>
            </a:r>
          </a:p>
          <a:p>
            <a:pPr lvl="1"/>
            <a:r>
              <a:rPr lang="en-US" sz="2000" dirty="0"/>
              <a:t>And argue (prove) in concise, convincing English that your solution is correct!</a:t>
            </a:r>
          </a:p>
          <a:p>
            <a:pPr lvl="1"/>
            <a:endParaRPr lang="en-US" sz="2000" dirty="0"/>
          </a:p>
          <a:p>
            <a:r>
              <a:rPr lang="en-US" sz="2000" dirty="0"/>
              <a:t>Purpose:</a:t>
            </a:r>
          </a:p>
          <a:p>
            <a:pPr lvl="1"/>
            <a:r>
              <a:rPr lang="en-US" sz="2000" dirty="0"/>
              <a:t>Great practice</a:t>
            </a:r>
          </a:p>
          <a:p>
            <a:pPr lvl="1"/>
            <a:r>
              <a:rPr lang="en-US" sz="2000" dirty="0"/>
              <a:t>Surprisingly difficult (and useful calibration on what’s easy!)</a:t>
            </a:r>
          </a:p>
          <a:p>
            <a:pPr lvl="1"/>
            <a:r>
              <a:rPr lang="en-US" sz="2000" dirty="0"/>
              <a:t>So we can build up to reasoning about large designs, not just 5-10 line programs</a:t>
            </a:r>
          </a:p>
          <a:p>
            <a:pPr lvl="1"/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66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Written homework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Using </a:t>
            </a:r>
            <a:r>
              <a:rPr lang="en-US" dirty="0" err="1"/>
              <a:t>Gradescope</a:t>
            </a:r>
            <a:r>
              <a:rPr lang="en-US" dirty="0"/>
              <a:t> (programming projects will use </a:t>
            </a:r>
            <a:r>
              <a:rPr lang="en-US" dirty="0" err="1"/>
              <a:t>gitlab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Later today you will get mail from gradescope.com with login details (id = UW email address)</a:t>
            </a:r>
          </a:p>
          <a:p>
            <a:pPr lvl="1"/>
            <a:r>
              <a:rPr lang="en-US" dirty="0"/>
              <a:t>(If not registered, send mail to cse331-staff with your name, UW email, and UW student # – not </a:t>
            </a:r>
            <a:r>
              <a:rPr lang="en-US" dirty="0" err="1"/>
              <a:t>netid</a:t>
            </a:r>
            <a:r>
              <a:rPr lang="en-US" dirty="0"/>
              <a:t> – so we can create an account)</a:t>
            </a:r>
          </a:p>
          <a:p>
            <a:pPr lvl="1"/>
            <a:r>
              <a:rPr lang="en-US" dirty="0"/>
              <a:t>Then click on the link or follow the one on the course resource page, upload your file, and identify which pages have answers to which questions</a:t>
            </a:r>
          </a:p>
          <a:p>
            <a:endParaRPr lang="en-US" dirty="0"/>
          </a:p>
          <a:p>
            <a:r>
              <a:rPr lang="en-US" dirty="0"/>
              <a:t>You get email when assignments are graded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55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CSE 331 will teach you to how to write correct programs</a:t>
            </a:r>
          </a:p>
          <a:p>
            <a:endParaRPr lang="en-US" sz="1000" dirty="0"/>
          </a:p>
          <a:p>
            <a:r>
              <a:rPr lang="en-US" sz="2000" dirty="0"/>
              <a:t>What does it mean for a program to be </a:t>
            </a:r>
            <a:r>
              <a:rPr lang="en-US" sz="2000" dirty="0">
                <a:solidFill>
                  <a:srgbClr val="0000FF"/>
                </a:solidFill>
              </a:rPr>
              <a:t>correct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Specifications</a:t>
            </a:r>
          </a:p>
          <a:p>
            <a:pPr lvl="1"/>
            <a:endParaRPr lang="en-US" sz="1000" dirty="0"/>
          </a:p>
          <a:p>
            <a:r>
              <a:rPr lang="en-US" sz="2000" dirty="0"/>
              <a:t>What are ways to </a:t>
            </a:r>
            <a:r>
              <a:rPr lang="en-US" sz="2000" dirty="0">
                <a:solidFill>
                  <a:srgbClr val="0000FF"/>
                </a:solidFill>
              </a:rPr>
              <a:t>achieve correctness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Principled design and development</a:t>
            </a:r>
          </a:p>
          <a:p>
            <a:pPr lvl="1"/>
            <a:r>
              <a:rPr lang="en-US" sz="2000" dirty="0"/>
              <a:t>Abstraction and modularity</a:t>
            </a:r>
          </a:p>
          <a:p>
            <a:pPr lvl="1"/>
            <a:r>
              <a:rPr lang="en-US" sz="2000" dirty="0"/>
              <a:t>Documentation</a:t>
            </a:r>
          </a:p>
          <a:p>
            <a:pPr lvl="1"/>
            <a:endParaRPr lang="en-US" sz="1000" dirty="0"/>
          </a:p>
          <a:p>
            <a:r>
              <a:rPr lang="en-US" sz="2000" dirty="0"/>
              <a:t>What are ways to </a:t>
            </a:r>
            <a:r>
              <a:rPr lang="en-US" sz="2000" dirty="0">
                <a:solidFill>
                  <a:srgbClr val="0000FF"/>
                </a:solidFill>
              </a:rPr>
              <a:t>verify correctness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Testing</a:t>
            </a:r>
          </a:p>
          <a:p>
            <a:pPr lvl="1"/>
            <a:r>
              <a:rPr lang="en-US" sz="2000" dirty="0"/>
              <a:t>Reasoning and verification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89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It is surprisingly difficult to specify, design, implement, test, debug, and maintain even a simple program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CSE331 will challenge you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If you are having trouble, </a:t>
            </a:r>
            <a:r>
              <a:rPr lang="en-US" sz="2000" i="1" dirty="0">
                <a:solidFill>
                  <a:srgbClr val="0000FF"/>
                </a:solidFill>
              </a:rPr>
              <a:t>think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before you act</a:t>
            </a:r>
          </a:p>
          <a:p>
            <a:pPr lvl="1">
              <a:lnSpc>
                <a:spcPct val="90000"/>
              </a:lnSpc>
            </a:pPr>
            <a:r>
              <a:rPr lang="en-US" sz="2000" b="0" dirty="0">
                <a:solidFill>
                  <a:schemeClr val="tx1"/>
                </a:solidFill>
              </a:rPr>
              <a:t>Then, look for help</a:t>
            </a:r>
          </a:p>
          <a:p>
            <a:pPr lvl="1">
              <a:lnSpc>
                <a:spcPct val="90000"/>
              </a:lnSpc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/>
              <a:t>We strive to create assignments that are reasonable if you apply the techniques taught in class…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… but likely hard to do in a brute-force manner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… and almost certainly impossible to finish if you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     put them off until a few days before they’re due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82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CSE331 is hard! (but </a:t>
            </a:r>
            <a:r>
              <a:rPr lang="en-US"/>
              <a:t>very rewarding)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1600200"/>
            <a:ext cx="7772400" cy="472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/>
              <a:t>You will learn a lot!</a:t>
            </a:r>
          </a:p>
          <a:p>
            <a:pPr eaLnBrk="1" hangingPunct="1"/>
            <a:r>
              <a:rPr lang="en-US" sz="2000" dirty="0"/>
              <a:t>Be prepared to work and to think</a:t>
            </a:r>
          </a:p>
          <a:p>
            <a:pPr eaLnBrk="1" hangingPunct="1"/>
            <a:r>
              <a:rPr lang="en-US" sz="2000" dirty="0"/>
              <a:t>The staff will help you learn</a:t>
            </a:r>
          </a:p>
          <a:p>
            <a:pPr lvl="1" eaLnBrk="1" hangingPunct="1"/>
            <a:r>
              <a:rPr lang="en-US" sz="2000" dirty="0"/>
              <a:t>And will be working hard, too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000" dirty="0"/>
              <a:t>So let’s get going…</a:t>
            </a:r>
          </a:p>
          <a:p>
            <a:pPr lvl="1" eaLnBrk="1" hangingPunct="1"/>
            <a:r>
              <a:rPr lang="en-US" sz="2000" dirty="0"/>
              <a:t>Before we create masterpieces we need to hone our ability to reason very precisely about code…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Code is high quality when it is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s-ES_tradnl" sz="2000" dirty="0"/>
              <a:t>​​​​​​</a:t>
            </a:r>
            <a:r>
              <a:rPr lang="en-US" sz="2000" dirty="0"/>
              <a:t>​​</a:t>
            </a:r>
            <a:r>
              <a:rPr lang="en-US" sz="2000" b="1" dirty="0">
                <a:solidFill>
                  <a:srgbClr val="0432FF"/>
                </a:solidFill>
              </a:rPr>
              <a:t>Correct</a:t>
            </a:r>
          </a:p>
          <a:p>
            <a:pPr lvl="1"/>
            <a:r>
              <a:rPr lang="en-US" sz="2000" dirty="0"/>
              <a:t>Everything else is of secondary importance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change</a:t>
            </a:r>
          </a:p>
          <a:p>
            <a:pPr lvl="1"/>
            <a:r>
              <a:rPr lang="en-US" sz="2000" dirty="0"/>
              <a:t>Most work is making changes to existing systems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understand</a:t>
            </a:r>
          </a:p>
          <a:p>
            <a:pPr lvl="1"/>
            <a:r>
              <a:rPr lang="en-US" sz="2000" dirty="0"/>
              <a:t>Needed for 1 &amp; 2 above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0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“Complete this method such that it returns the location of the largest value in the first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dirty="0"/>
              <a:t> elements of the array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dirty="0"/>
              <a:t>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int </a:t>
            </a:r>
            <a:r>
              <a:rPr 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(int[] </a:t>
            </a:r>
            <a:r>
              <a:rPr 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int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...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“Complete this method such that it returns the location of the largest value in the first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dirty="0"/>
              <a:t> elements of the array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dirty="0"/>
              <a:t>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int </a:t>
            </a:r>
            <a:r>
              <a:rPr 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(int[] </a:t>
            </a:r>
            <a:r>
              <a:rPr 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int </a:t>
            </a: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...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cs typeface="Courier New" panose="02070309020205020404" pitchFamily="49" charset="0"/>
              </a:rPr>
              <a:t>What questions do you have about the </a:t>
            </a:r>
            <a:r>
              <a:rPr lang="en-US" sz="2000" i="1" dirty="0">
                <a:latin typeface="+mj-lt"/>
                <a:cs typeface="Courier New" panose="02070309020205020404" pitchFamily="49" charset="0"/>
              </a:rPr>
              <a:t>specification</a:t>
            </a:r>
            <a:r>
              <a:rPr lang="en-US" sz="2000" dirty="0">
                <a:latin typeface="+mj-lt"/>
                <a:cs typeface="Courier New" panose="02070309020205020404" pitchFamily="49" charset="0"/>
              </a:rPr>
              <a:t>?</a:t>
            </a:r>
          </a:p>
          <a:p>
            <a:pPr marL="0" indent="0">
              <a:buNone/>
            </a:pPr>
            <a:endParaRPr lang="en-US" sz="2000" dirty="0">
              <a:latin typeface="+mj-lt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cs typeface="Courier New" panose="02070309020205020404" pitchFamily="49" charset="0"/>
              </a:rPr>
              <a:t>Given a (better) specification, is there exactly 1 </a:t>
            </a:r>
            <a:r>
              <a:rPr lang="en-US" sz="2000" i="1" dirty="0">
                <a:latin typeface="+mj-lt"/>
                <a:cs typeface="Courier New" panose="02070309020205020404" pitchFamily="49" charset="0"/>
              </a:rPr>
              <a:t>implementation</a:t>
            </a:r>
            <a:r>
              <a:rPr lang="en-US" sz="2000" dirty="0">
                <a:latin typeface="+mj-lt"/>
                <a:cs typeface="Courier New" panose="02070309020205020404" pitchFamily="49" charset="0"/>
              </a:rPr>
              <a:t>?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26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r>
              <a:rPr lang="en-US" sz="2000" dirty="0"/>
              <a:t>You can all write the code</a:t>
            </a:r>
          </a:p>
          <a:p>
            <a:endParaRPr lang="en-US" sz="2000" dirty="0"/>
          </a:p>
          <a:p>
            <a:r>
              <a:rPr lang="en-US" sz="2000" dirty="0"/>
              <a:t>More interesting in CSE331:</a:t>
            </a:r>
          </a:p>
          <a:p>
            <a:pPr lvl="1"/>
            <a:r>
              <a:rPr lang="en-US" sz="2000" dirty="0"/>
              <a:t>What if n is 0?</a:t>
            </a:r>
          </a:p>
          <a:p>
            <a:pPr lvl="1"/>
            <a:r>
              <a:rPr lang="en-US" sz="2000" dirty="0"/>
              <a:t>What if n is less than 0?</a:t>
            </a:r>
          </a:p>
          <a:p>
            <a:pPr lvl="1"/>
            <a:r>
              <a:rPr lang="en-US" sz="2000" dirty="0"/>
              <a:t>What if n is greater than array length</a:t>
            </a:r>
          </a:p>
          <a:p>
            <a:pPr lvl="1"/>
            <a:r>
              <a:rPr lang="en-US" sz="2000" dirty="0"/>
              <a:t>What if there are “ties” or “duplicates”?</a:t>
            </a:r>
          </a:p>
          <a:p>
            <a:pPr lvl="1"/>
            <a:r>
              <a:rPr lang="en-US" sz="2000" dirty="0"/>
              <a:t>Ways to indicate errors: exceptions, return value, …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Weaker  versus stronger specifications?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Hard to write English specifications (n vs. n-1)</a:t>
            </a:r>
          </a:p>
          <a:p>
            <a:pPr lvl="1"/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81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Concise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Before next class: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Familiarize yourself with website, do readings (when posted)</a:t>
            </a:r>
          </a:p>
          <a:p>
            <a:pPr marL="857250" lvl="1" indent="-457200"/>
            <a:r>
              <a:rPr lang="en-US" sz="2000" dirty="0"/>
              <a:t>Lecture slides will be posted on web evening before class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Read syllabus and academic-integrity policy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Do Homework 0 (see web calendar), due by </a:t>
            </a:r>
            <a:r>
              <a:rPr lang="en-US" sz="2000" b="1">
                <a:solidFill>
                  <a:schemeClr val="accent2"/>
                </a:solidFill>
              </a:rPr>
              <a:t>10AM Wednesday</a:t>
            </a:r>
            <a:r>
              <a:rPr lang="en-US" sz="2000">
                <a:solidFill>
                  <a:schemeClr val="accent2"/>
                </a:solidFill>
              </a:rPr>
              <a:t>! </a:t>
            </a:r>
            <a:r>
              <a:rPr lang="en-US" sz="2000" dirty="0">
                <a:solidFill>
                  <a:schemeClr val="accent2"/>
                </a:solidFill>
              </a:rPr>
              <a:t>(no late days this time)</a:t>
            </a:r>
          </a:p>
          <a:p>
            <a:pPr marL="857250" lvl="1" indent="-457200"/>
            <a:r>
              <a:rPr lang="en-US" sz="2000" dirty="0"/>
              <a:t>(send mail to cse331-staff with name, ID #, and UW Email address if not registered so we can add you to the </a:t>
            </a:r>
            <a:r>
              <a:rPr lang="en-US" sz="2000" dirty="0" err="1"/>
              <a:t>gradescope</a:t>
            </a:r>
            <a:r>
              <a:rPr lang="en-US" sz="2000" dirty="0"/>
              <a:t> course roster to turn in the assignment)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</a:t>
            </a:r>
            <a:r>
              <a:rPr lang="en-US"/>
              <a:t>331 Winter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0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ensure correctness?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Best practice: use three techniques (we’ll study each)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Tools</a:t>
            </a:r>
            <a:endParaRPr lang="en-US" sz="2000" dirty="0">
              <a:solidFill>
                <a:srgbClr val="0432FF"/>
              </a:solidFill>
            </a:endParaRPr>
          </a:p>
          <a:p>
            <a:pPr lvl="1"/>
            <a:r>
              <a:rPr lang="en-US" sz="2000" dirty="0"/>
              <a:t>Type checkers, test runners, etc.</a:t>
            </a:r>
          </a:p>
          <a:p>
            <a:pPr marL="457200" lvl="1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Inspection</a:t>
            </a:r>
          </a:p>
          <a:p>
            <a:pPr lvl="1"/>
            <a:r>
              <a:rPr lang="en-US" sz="2000" dirty="0"/>
              <a:t>Think through your code carefully</a:t>
            </a:r>
          </a:p>
          <a:p>
            <a:pPr lvl="1"/>
            <a:r>
              <a:rPr lang="en-US" sz="2000" dirty="0"/>
              <a:t>Have another person review your code</a:t>
            </a:r>
          </a:p>
          <a:p>
            <a:pPr lvl="1"/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Testing</a:t>
            </a:r>
          </a:p>
          <a:p>
            <a:pPr lvl="1"/>
            <a:r>
              <a:rPr lang="en-US" sz="2000" dirty="0"/>
              <a:t>Usually &gt;50% of the work in building software</a:t>
            </a:r>
          </a:p>
          <a:p>
            <a:pPr marL="57150" indent="0">
              <a:buNone/>
            </a:pPr>
            <a:endParaRPr lang="en-US" sz="1000" dirty="0"/>
          </a:p>
          <a:p>
            <a:pPr marL="57150" indent="0">
              <a:buNone/>
            </a:pPr>
            <a:r>
              <a:rPr lang="en-US" sz="2000" dirty="0"/>
              <a:t>Each removes ~2/3 of bugs. Together &gt;97%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3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increased complexity?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Analogy to building physical objects:</a:t>
            </a:r>
          </a:p>
          <a:p>
            <a:r>
              <a:rPr lang="en-US" sz="2000" dirty="0"/>
              <a:t>100 well-tested LOC = a nice cabinet</a:t>
            </a:r>
          </a:p>
          <a:p>
            <a:r>
              <a:rPr lang="en-US" sz="2000" dirty="0"/>
              <a:t>2,500 LOC = a room with furniture</a:t>
            </a:r>
          </a:p>
          <a:p>
            <a:r>
              <a:rPr lang="en-US" sz="2000" dirty="0"/>
              <a:t>2,500,000 LOC = 1000 rooms ≈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48578"/>
            <a:ext cx="7493620" cy="3299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291" y="5607051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North Carolina class WW2 battleship</a:t>
            </a:r>
          </a:p>
        </p:txBody>
      </p:sp>
    </p:spTree>
    <p:extLst>
      <p:ext uri="{BB962C8B-B14F-4D97-AF65-F5344CB8AC3E}">
        <p14:creationId xmlns:p14="http://schemas.microsoft.com/office/powerpoint/2010/main" val="239526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83B7-E459-4701-B580-D0BD95C5F31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57700" y="221564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≈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7848600" cy="3262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3951" y="2597619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the entire </a:t>
            </a:r>
            <a:r>
              <a:rPr lang="en-US" dirty="0">
                <a:latin typeface="+mn-lt"/>
              </a:rPr>
              <a:t>British Naval fleet in WW2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4" y="196344"/>
            <a:ext cx="1009649" cy="20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Actually, software is more complex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Every bit of code is unique, individually designed</a:t>
            </a:r>
          </a:p>
          <a:p>
            <a:pPr marL="571500" lvl="1" indent="-171450"/>
            <a:r>
              <a:rPr lang="en-US" sz="2000" dirty="0"/>
              <a:t>US built 10 identical Essex carriers</a:t>
            </a:r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r>
              <a:rPr lang="en-US" sz="2000" dirty="0"/>
              <a:t>Software equivalent would be one carrier 10 times as large: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Defects can be even more destructive</a:t>
            </a:r>
          </a:p>
          <a:p>
            <a:pPr lvl="1"/>
            <a:r>
              <a:rPr lang="en-US" sz="2000" dirty="0"/>
              <a:t>A defect in one room can sink the ship</a:t>
            </a:r>
          </a:p>
          <a:p>
            <a:pPr lvl="1"/>
            <a:r>
              <a:rPr lang="en-US" sz="2000" dirty="0"/>
              <a:t>But a defective OS could sink the </a:t>
            </a:r>
            <a:r>
              <a:rPr lang="en-US" sz="2000" i="1" dirty="0"/>
              <a:t>whole fleet</a:t>
            </a:r>
          </a:p>
          <a:p>
            <a:r>
              <a:rPr lang="en-US" sz="2000" dirty="0"/>
              <a:t>And more reasons we will see shortly</a:t>
            </a:r>
            <a:r>
              <a:rPr lang="is-IS" sz="2000" dirty="0"/>
              <a:t>…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58320"/>
            <a:ext cx="7772401" cy="521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74613"/>
            <a:ext cx="2586263" cy="11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48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cope with complexity?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We tackle complexity with </a:t>
            </a:r>
            <a:r>
              <a:rPr lang="en-US" sz="2000" b="1" dirty="0">
                <a:solidFill>
                  <a:srgbClr val="0432FF"/>
                </a:solidFill>
              </a:rPr>
              <a:t>modularity</a:t>
            </a:r>
          </a:p>
          <a:p>
            <a:r>
              <a:rPr lang="en-US" sz="2000" dirty="0"/>
              <a:t>Split code into pieces that can be built independently</a:t>
            </a:r>
          </a:p>
          <a:p>
            <a:r>
              <a:rPr lang="en-US" sz="2000" dirty="0"/>
              <a:t>Each must be documented so others can use it</a:t>
            </a:r>
          </a:p>
          <a:p>
            <a:r>
              <a:rPr lang="en-US" sz="2000" dirty="0"/>
              <a:t>Also helps understandability and changeability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makes everything harder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Modularity makes scale </a:t>
            </a:r>
            <a:r>
              <a:rPr lang="en-US" sz="2000" b="1" dirty="0"/>
              <a:t>possible</a:t>
            </a:r>
            <a:r>
              <a:rPr lang="en-US" sz="2000" dirty="0"/>
              <a:t> but it’s still </a:t>
            </a:r>
            <a:r>
              <a:rPr lang="en-US" sz="2000" b="1" dirty="0"/>
              <a:t>hard</a:t>
            </a:r>
            <a:r>
              <a:rPr lang="is-IS" sz="2000" dirty="0"/>
              <a:t>…</a:t>
            </a:r>
            <a:endParaRPr lang="en-US" sz="2000" dirty="0"/>
          </a:p>
          <a:p>
            <a:r>
              <a:rPr lang="en-US" sz="2000" dirty="0"/>
              <a:t>Time to write N-line program grows faster than linear</a:t>
            </a:r>
          </a:p>
          <a:p>
            <a:pPr lvl="1"/>
            <a:r>
              <a:rPr lang="en-US" sz="2000" dirty="0"/>
              <a:t>Good estimate is O(N</a:t>
            </a:r>
            <a:r>
              <a:rPr lang="en-US" sz="2000" baseline="30000" dirty="0"/>
              <a:t>1.05</a:t>
            </a:r>
            <a:r>
              <a:rPr lang="en-US" sz="2000" dirty="0"/>
              <a:t>) [Boehm, ‘81]</a:t>
            </a:r>
          </a:p>
          <a:p>
            <a:r>
              <a:rPr lang="en-US" sz="2000" dirty="0"/>
              <a:t>Bugs grow like Θ(N log N) [Jones, ‘12]</a:t>
            </a:r>
          </a:p>
          <a:p>
            <a:pPr lvl="1"/>
            <a:r>
              <a:rPr lang="en-US" sz="2000" dirty="0"/>
              <a:t>10% of errors are between modules [Seaman, ‘08]</a:t>
            </a:r>
          </a:p>
          <a:p>
            <a:r>
              <a:rPr lang="en-US" sz="2000" dirty="0"/>
              <a:t>Communication costs dominate schedules [Brooks, ‘75]</a:t>
            </a:r>
          </a:p>
          <a:p>
            <a:r>
              <a:rPr lang="en-US" sz="2000" dirty="0"/>
              <a:t>Small probability cases become high probability cases</a:t>
            </a:r>
          </a:p>
          <a:p>
            <a:pPr lvl="1"/>
            <a:r>
              <a:rPr lang="en-US" sz="2000" dirty="0"/>
              <a:t>Corner cases are more important with more users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</a:t>
            </a:r>
            <a:r>
              <a:rPr lang="sv-SE"/>
              <a:t>331 Winter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001905"/>
            <a:ext cx="777240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Corollary</a:t>
            </a:r>
            <a:r>
              <a:rPr lang="en-US" dirty="0">
                <a:latin typeface="+mn-lt"/>
              </a:rPr>
              <a:t>: quality must be even higher, per line, in order to achieve overall quality in a </a:t>
            </a:r>
            <a:r>
              <a:rPr lang="en-US" i="1" dirty="0">
                <a:latin typeface="+mn-lt"/>
              </a:rPr>
              <a:t>large</a:t>
            </a:r>
            <a:r>
              <a:rPr lang="en-US" dirty="0">
                <a:latin typeface="+mn-lt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880944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</Template>
  <TotalTime>14565</TotalTime>
  <Words>2415</Words>
  <Application>Microsoft Macintosh PowerPoint</Application>
  <PresentationFormat>On-screen Show (4:3)</PresentationFormat>
  <Paragraphs>410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Courier New</vt:lpstr>
      <vt:lpstr>Times New Roman</vt:lpstr>
      <vt:lpstr>simple</vt:lpstr>
      <vt:lpstr>CSE 331 Software Design &amp; Implementation</vt:lpstr>
      <vt:lpstr>What is the goal of CSE 331?</vt:lpstr>
      <vt:lpstr>What is high quality?</vt:lpstr>
      <vt:lpstr>How do we ensure correctness?</vt:lpstr>
      <vt:lpstr>What is increased complexity?</vt:lpstr>
      <vt:lpstr>PowerPoint Presentation</vt:lpstr>
      <vt:lpstr>Actually, software is more complex…</vt:lpstr>
      <vt:lpstr>How do we cope with complexity?</vt:lpstr>
      <vt:lpstr>Scale makes everything harder</vt:lpstr>
      <vt:lpstr>What is high quality code?</vt:lpstr>
      <vt:lpstr>What we will cover in CSE 331</vt:lpstr>
      <vt:lpstr>PowerPoint Presentation</vt:lpstr>
      <vt:lpstr>Who: Course staff</vt:lpstr>
      <vt:lpstr>Staying in touch</vt:lpstr>
      <vt:lpstr>Prerequisites</vt:lpstr>
      <vt:lpstr>Lecture and section</vt:lpstr>
      <vt:lpstr>Laptops, phones &amp; gadgets in class?</vt:lpstr>
      <vt:lpstr>Homeworks</vt:lpstr>
      <vt:lpstr>Late Policy</vt:lpstr>
      <vt:lpstr>Academic Integrity</vt:lpstr>
      <vt:lpstr>Books</vt:lpstr>
      <vt:lpstr>Readings (and quizzes)</vt:lpstr>
      <vt:lpstr>Books? In the 21st century?</vt:lpstr>
      <vt:lpstr>Exams</vt:lpstr>
      <vt:lpstr>You have homework!</vt:lpstr>
      <vt:lpstr>Written homework submission</vt:lpstr>
      <vt:lpstr>Back to Goals</vt:lpstr>
      <vt:lpstr>Programming is hard</vt:lpstr>
      <vt:lpstr>CSE331 is hard! (but very rewarding)</vt:lpstr>
      <vt:lpstr>A Problem</vt:lpstr>
      <vt:lpstr>A Problem</vt:lpstr>
      <vt:lpstr>Moral</vt:lpstr>
      <vt:lpstr>Concise to-do list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331 Software Design and Implementation</dc:title>
  <dc:creator>Hal Perkins</dc:creator>
  <cp:lastModifiedBy>Microsoft Office User</cp:lastModifiedBy>
  <cp:revision>249</cp:revision>
  <cp:lastPrinted>2020-01-06T23:35:33Z</cp:lastPrinted>
  <dcterms:created xsi:type="dcterms:W3CDTF">2012-01-13T04:41:44Z</dcterms:created>
  <dcterms:modified xsi:type="dcterms:W3CDTF">2020-01-06T23:35:37Z</dcterms:modified>
</cp:coreProperties>
</file>