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85" r:id="rId2"/>
    <p:sldId id="341" r:id="rId3"/>
    <p:sldId id="320" r:id="rId4"/>
    <p:sldId id="321" r:id="rId5"/>
    <p:sldId id="322" r:id="rId6"/>
    <p:sldId id="323" r:id="rId7"/>
    <p:sldId id="325" r:id="rId8"/>
    <p:sldId id="326" r:id="rId9"/>
    <p:sldId id="328" r:id="rId10"/>
    <p:sldId id="357" r:id="rId11"/>
    <p:sldId id="358" r:id="rId12"/>
    <p:sldId id="356" r:id="rId13"/>
    <p:sldId id="327" r:id="rId14"/>
    <p:sldId id="336" r:id="rId15"/>
    <p:sldId id="324" r:id="rId16"/>
    <p:sldId id="337" r:id="rId17"/>
    <p:sldId id="286" r:id="rId18"/>
    <p:sldId id="291" r:id="rId19"/>
    <p:sldId id="347" r:id="rId20"/>
    <p:sldId id="346" r:id="rId21"/>
    <p:sldId id="299" r:id="rId22"/>
    <p:sldId id="300" r:id="rId23"/>
    <p:sldId id="348" r:id="rId24"/>
    <p:sldId id="311" r:id="rId25"/>
    <p:sldId id="349" r:id="rId26"/>
    <p:sldId id="338" r:id="rId27"/>
    <p:sldId id="350" r:id="rId28"/>
    <p:sldId id="303" r:id="rId29"/>
    <p:sldId id="343" r:id="rId30"/>
    <p:sldId id="339" r:id="rId31"/>
    <p:sldId id="310" r:id="rId32"/>
    <p:sldId id="301" r:id="rId33"/>
    <p:sldId id="304" r:id="rId34"/>
    <p:sldId id="330" r:id="rId35"/>
    <p:sldId id="344" r:id="rId36"/>
    <p:sldId id="351" r:id="rId37"/>
    <p:sldId id="334" r:id="rId38"/>
    <p:sldId id="342" r:id="rId39"/>
    <p:sldId id="314" r:id="rId40"/>
    <p:sldId id="353" r:id="rId41"/>
    <p:sldId id="354" r:id="rId42"/>
    <p:sldId id="312" r:id="rId43"/>
    <p:sldId id="355" r:id="rId44"/>
    <p:sldId id="313" r:id="rId45"/>
    <p:sldId id="345" r:id="rId46"/>
    <p:sldId id="298" r:id="rId47"/>
  </p:sldIdLst>
  <p:sldSz cx="9144000" cy="6858000" type="screen4x3"/>
  <p:notesSz cx="6934200" cy="9220200"/>
  <p:custDataLst>
    <p:tags r:id="rId5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4">
          <p15:clr>
            <a:srgbClr val="A4A3A4"/>
          </p15:clr>
        </p15:guide>
        <p15:guide id="2" pos="218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432FF"/>
    <a:srgbClr val="FF0000"/>
    <a:srgbClr val="009900"/>
    <a:srgbClr val="800080"/>
    <a:srgbClr val="FF00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444" autoAdjust="0"/>
    <p:restoredTop sz="86376" autoAdjust="0"/>
  </p:normalViewPr>
  <p:slideViewPr>
    <p:cSldViewPr>
      <p:cViewPr>
        <p:scale>
          <a:sx n="100" d="100"/>
          <a:sy n="100" d="100"/>
        </p:scale>
        <p:origin x="160" y="3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2920" y="216"/>
      </p:cViewPr>
      <p:guideLst>
        <p:guide orient="horz" pos="2904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9800"/>
            <a:ext cx="3005121" cy="4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6" tIns="46148" rIns="92296" bIns="46148" numCol="1" anchor="b" anchorCtr="0" compatLnSpc="1">
            <a:prstTxWarp prst="textNoShape">
              <a:avLst/>
            </a:prstTxWarp>
          </a:bodyPr>
          <a:lstStyle>
            <a:lvl1pPr>
              <a:defRPr sz="1300" dirty="0"/>
            </a:lvl1pPr>
          </a:lstStyle>
          <a:p>
            <a:pPr>
              <a:defRPr/>
            </a:pPr>
            <a:r>
              <a:rPr lang="en-US" dirty="0"/>
              <a:t>CSE 331 20wi</a:t>
            </a:r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9080" y="8759800"/>
            <a:ext cx="3005120" cy="4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6" tIns="46148" rIns="92296" bIns="46148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r>
              <a:rPr lang="en-US" dirty="0"/>
              <a:t>01-</a:t>
            </a:r>
            <a:fld id="{4490ECC9-DBDA-4236-ABEF-47C2FD79DC3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5996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05121" cy="4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6" tIns="46148" rIns="92296" bIns="46148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9080" y="1"/>
            <a:ext cx="3005120" cy="4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6" tIns="46148" rIns="92296" bIns="46148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2050" y="692150"/>
            <a:ext cx="4610100" cy="3457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3958" y="4379901"/>
            <a:ext cx="5086284" cy="41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6" tIns="46148" rIns="92296" bIns="461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9800"/>
            <a:ext cx="3005121" cy="4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6" tIns="46148" rIns="92296" bIns="46148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9080" y="8759800"/>
            <a:ext cx="3005120" cy="4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6" tIns="46148" rIns="92296" bIns="46148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C0C86982-0651-4A87-8CCD-A426161CC6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75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C86982-0651-4A87-8CCD-A426161CC69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9419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C86982-0651-4A87-8CCD-A426161CC69C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7333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C86982-0651-4A87-8CCD-A426161CC69C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7132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C86982-0651-4A87-8CCD-A426161CC69C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326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C86982-0651-4A87-8CCD-A426161CC69C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4711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Past student: how did that [mistake] happen? how is</a:t>
            </a:r>
            <a:r>
              <a:rPr lang="en-US" baseline="0" dirty="0"/>
              <a:t> that even possible?</a:t>
            </a:r>
            <a:endParaRPr lang="en-US" dirty="0"/>
          </a:p>
          <a:p>
            <a:endParaRPr lang="en-US" dirty="0"/>
          </a:p>
          <a:p>
            <a:r>
              <a:rPr lang="en-US" dirty="0"/>
              <a:t>Review feedback on design patterns</a:t>
            </a:r>
            <a:r>
              <a:rPr lang="en-US" baseline="0" dirty="0"/>
              <a:t> (needing to come earlier)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C86982-0651-4A87-8CCD-A426161CC69C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611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Help you</a:t>
            </a:r>
            <a:r>
              <a:rPr lang="en-US" baseline="0" dirty="0"/>
              <a:t> step </a:t>
            </a:r>
            <a:r>
              <a:rPr lang="en-US" dirty="0"/>
              <a:t>up from 143 to 400 level courses.</a:t>
            </a:r>
          </a:p>
          <a:p>
            <a:endParaRPr lang="en-US" dirty="0"/>
          </a:p>
          <a:p>
            <a:r>
              <a:rPr lang="en-US" dirty="0"/>
              <a:t>What do I mean by quality?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C86982-0651-4A87-8CCD-A426161CC69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58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C86982-0651-4A87-8CCD-A426161CC69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319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Cannot</a:t>
            </a:r>
            <a:r>
              <a:rPr lang="en-US" baseline="0" dirty="0"/>
              <a:t> skip any and produce highest quality software.</a:t>
            </a:r>
          </a:p>
          <a:p>
            <a:endParaRPr lang="en-US" baseline="0" dirty="0"/>
          </a:p>
          <a:p>
            <a:r>
              <a:rPr lang="en-US" baseline="0" dirty="0"/>
              <a:t>Which is the most effective? </a:t>
            </a:r>
            <a:r>
              <a:rPr lang="en-US" dirty="0"/>
              <a:t>Inspection!</a:t>
            </a:r>
          </a:p>
          <a:p>
            <a:endParaRPr lang="en-US" dirty="0"/>
          </a:p>
          <a:p>
            <a:r>
              <a:rPr lang="en-US" dirty="0"/>
              <a:t>Inspection is</a:t>
            </a:r>
            <a:r>
              <a:rPr lang="en-US" baseline="0" dirty="0"/>
              <a:t> the main tool for </a:t>
            </a:r>
            <a:r>
              <a:rPr lang="en-US" b="1" baseline="0" dirty="0"/>
              <a:t>interviews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C86982-0651-4A87-8CCD-A426161CC69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578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C86982-0651-4A87-8CCD-A426161CC69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825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C86982-0651-4A87-8CCD-A426161CC69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2043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Cannot</a:t>
            </a:r>
            <a:r>
              <a:rPr lang="en-US" baseline="0" dirty="0"/>
              <a:t> skip any and produce highest quality software.</a:t>
            </a:r>
          </a:p>
          <a:p>
            <a:endParaRPr lang="en-US" baseline="0" dirty="0"/>
          </a:p>
          <a:p>
            <a:r>
              <a:rPr lang="en-US" baseline="0" dirty="0"/>
              <a:t>Which is the most effective? </a:t>
            </a:r>
            <a:r>
              <a:rPr lang="en-US" dirty="0"/>
              <a:t>Inspection!</a:t>
            </a:r>
          </a:p>
          <a:p>
            <a:endParaRPr lang="en-US" dirty="0"/>
          </a:p>
          <a:p>
            <a:r>
              <a:rPr lang="en-US" dirty="0"/>
              <a:t>Inspection is</a:t>
            </a:r>
            <a:r>
              <a:rPr lang="en-US" baseline="0" dirty="0"/>
              <a:t> the main tool for </a:t>
            </a:r>
            <a:r>
              <a:rPr lang="en-US" b="1" baseline="0" dirty="0"/>
              <a:t>interviews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C86982-0651-4A87-8CCD-A426161CC69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4277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Cannot</a:t>
            </a:r>
            <a:r>
              <a:rPr lang="en-US" baseline="0" dirty="0"/>
              <a:t> skip any and produce highest quality software.</a:t>
            </a:r>
          </a:p>
          <a:p>
            <a:endParaRPr lang="en-US" baseline="0" dirty="0"/>
          </a:p>
          <a:p>
            <a:r>
              <a:rPr lang="en-US" baseline="0" dirty="0"/>
              <a:t>Which is the most effective? </a:t>
            </a:r>
            <a:r>
              <a:rPr lang="en-US" dirty="0"/>
              <a:t>Inspection!</a:t>
            </a:r>
          </a:p>
          <a:p>
            <a:endParaRPr lang="en-US" dirty="0"/>
          </a:p>
          <a:p>
            <a:r>
              <a:rPr lang="en-US" dirty="0"/>
              <a:t>Inspection is</a:t>
            </a:r>
            <a:r>
              <a:rPr lang="en-US" baseline="0" dirty="0"/>
              <a:t> the main tool for </a:t>
            </a:r>
            <a:r>
              <a:rPr lang="en-US" b="1" baseline="0" dirty="0"/>
              <a:t>interviews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C86982-0651-4A87-8CCD-A426161CC69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5390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C86982-0651-4A87-8CCD-A426161CC69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535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762000" y="1295400"/>
            <a:ext cx="7543800" cy="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762000" y="5791200"/>
            <a:ext cx="7543800" cy="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800080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800080"/>
                </a:solidFill>
              </a:defRPr>
            </a:lvl1pPr>
          </a:lstStyle>
          <a:p>
            <a:pPr>
              <a:defRPr/>
            </a:pPr>
            <a:r>
              <a:rPr lang="en-US" dirty="0"/>
              <a:t>CSE 331 </a:t>
            </a:r>
            <a:r>
              <a:rPr lang="sv-SE" dirty="0"/>
              <a:t>Spring</a:t>
            </a:r>
            <a:r>
              <a:rPr lang="en-US" dirty="0"/>
              <a:t> 2020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1F6C098-13F0-41FA-8110-EA51139921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010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CSE 331 </a:t>
            </a:r>
            <a:r>
              <a:rPr lang="sv-SE" dirty="0"/>
              <a:t>Spring</a:t>
            </a:r>
            <a:r>
              <a:rPr lang="en-US" dirty="0"/>
              <a:t> 2020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43ACDB-C1BA-4139-A3B5-ECE71C1D9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27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CSE 331 </a:t>
            </a:r>
            <a:r>
              <a:rPr lang="sv-SE" dirty="0"/>
              <a:t>Spring</a:t>
            </a:r>
            <a:r>
              <a:rPr lang="en-US" dirty="0"/>
              <a:t> 2020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C5BC84-1DEC-4E9D-8DD0-2C203C7304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616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CSE 331 </a:t>
            </a:r>
            <a:r>
              <a:rPr lang="sv-SE" dirty="0"/>
              <a:t>Spring</a:t>
            </a:r>
            <a:r>
              <a:rPr lang="en-US" dirty="0"/>
              <a:t> 2020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DACF16-E0F0-4B7F-BDAB-0ED6A37A38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020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CSE 331 </a:t>
            </a:r>
            <a:r>
              <a:rPr lang="sv-SE" dirty="0"/>
              <a:t>Spring</a:t>
            </a:r>
            <a:r>
              <a:rPr lang="en-US" dirty="0"/>
              <a:t> 2020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1C4CED-1F2F-4C0D-A4F7-58F3EB91B2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248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CSE 331 </a:t>
            </a:r>
            <a:r>
              <a:rPr lang="sv-SE" dirty="0"/>
              <a:t>Spring</a:t>
            </a:r>
            <a:r>
              <a:rPr lang="en-US" dirty="0"/>
              <a:t> 2020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EBA81-96FB-474D-A3C6-C60125E85A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550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CSE 331 </a:t>
            </a:r>
            <a:r>
              <a:rPr lang="sv-SE" dirty="0"/>
              <a:t>Spring</a:t>
            </a:r>
            <a:r>
              <a:rPr lang="en-US" dirty="0"/>
              <a:t> 2020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C9CD30-6C9D-46DE-B266-6B0D81F438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393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CSE 331 </a:t>
            </a:r>
            <a:r>
              <a:rPr lang="sv-SE" dirty="0"/>
              <a:t>Spring</a:t>
            </a:r>
            <a:r>
              <a:rPr lang="en-US" dirty="0"/>
              <a:t> 2020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AE8722-9256-42EB-B779-63A99D304B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777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CSE 331 </a:t>
            </a:r>
            <a:r>
              <a:rPr lang="sv-SE" dirty="0"/>
              <a:t>Spring</a:t>
            </a:r>
            <a:r>
              <a:rPr lang="en-US" dirty="0"/>
              <a:t> 2020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3983B7-E459-4701-B580-D0BD95C5F3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540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CSE 331 </a:t>
            </a:r>
            <a:r>
              <a:rPr lang="sv-SE" dirty="0"/>
              <a:t>Spring</a:t>
            </a:r>
            <a:r>
              <a:rPr lang="en-US" dirty="0"/>
              <a:t> 2020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AE64B7-D971-4815-8FF7-96068F85D2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831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CSE 331 </a:t>
            </a:r>
            <a:r>
              <a:rPr lang="sv-SE" dirty="0"/>
              <a:t>Spring</a:t>
            </a:r>
            <a:r>
              <a:rPr lang="en-US" dirty="0"/>
              <a:t> 2020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115EA6-3B7E-4A7B-BCDE-0EB3FFF829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232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80008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95600" y="6400800"/>
            <a:ext cx="342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800080"/>
                </a:solidFill>
              </a:defRPr>
            </a:lvl1pPr>
          </a:lstStyle>
          <a:p>
            <a:pPr>
              <a:defRPr/>
            </a:pPr>
            <a:r>
              <a:rPr lang="en-US" dirty="0"/>
              <a:t>CSE 331 </a:t>
            </a:r>
            <a:r>
              <a:rPr lang="sv-SE" dirty="0"/>
              <a:t>Spring</a:t>
            </a:r>
            <a:r>
              <a:rPr lang="en-US" dirty="0"/>
              <a:t> 2020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800080"/>
                </a:solidFill>
              </a:defRPr>
            </a:lvl1pPr>
          </a:lstStyle>
          <a:p>
            <a:pPr>
              <a:defRPr/>
            </a:pPr>
            <a:fld id="{12A14B3B-27EA-4853-B4FC-2EDFCA0593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762000" y="1295400"/>
            <a:ext cx="7543800" cy="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CSE 331</a:t>
            </a:r>
            <a:br>
              <a:rPr lang="en-US" dirty="0"/>
            </a:br>
            <a:r>
              <a:rPr lang="en-US" dirty="0"/>
              <a:t>Software Design &amp; Implementation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86200"/>
            <a:ext cx="8001000" cy="1752600"/>
          </a:xfrm>
        </p:spPr>
        <p:txBody>
          <a:bodyPr/>
          <a:lstStyle/>
          <a:p>
            <a:r>
              <a:rPr lang="en-US" dirty="0"/>
              <a:t>Kevin Zatloukal</a:t>
            </a:r>
          </a:p>
          <a:p>
            <a:r>
              <a:rPr lang="en-US" dirty="0"/>
              <a:t>Spring 2020</a:t>
            </a:r>
          </a:p>
          <a:p>
            <a:r>
              <a:rPr lang="en-US" dirty="0"/>
              <a:t>Lecture 1 – Introduction &amp; Administrivia</a:t>
            </a:r>
          </a:p>
          <a:p>
            <a:r>
              <a:rPr lang="en-US" sz="1400" dirty="0"/>
              <a:t>(Based on slides by Mike Ernst, Dan Grossman, and many others)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F5FB07-9B16-CE40-8EA5-5C83DB236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CSE 331 Spring 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EA7151-6DA2-6745-84F7-D59B3E11E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F6C098-13F0-41FA-8110-EA5113992111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891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People Do Build Great Software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924800" cy="44958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Full scope of the challenge:</a:t>
            </a:r>
          </a:p>
          <a:p>
            <a:pPr marL="457200"/>
            <a:r>
              <a:rPr lang="en-US" sz="2000" dirty="0"/>
              <a:t>software is built by people, who make mistakes all the time</a:t>
            </a:r>
          </a:p>
          <a:p>
            <a:pPr marL="457200"/>
            <a:r>
              <a:rPr lang="en-US" sz="2000" dirty="0"/>
              <a:t>surprisingly difficult to get even a small program to work</a:t>
            </a:r>
          </a:p>
          <a:p>
            <a:pPr marL="457200"/>
            <a:r>
              <a:rPr lang="en-US" sz="2000" dirty="0"/>
              <a:t>needed to write hundreds of millions of lines of code</a:t>
            </a:r>
          </a:p>
          <a:p>
            <a:pPr marL="457200"/>
            <a:r>
              <a:rPr lang="en-US" sz="2000" dirty="0"/>
              <a:t>each line gets harder to write as the program scale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Despite those challenges, we have lots of software that works</a:t>
            </a:r>
          </a:p>
          <a:p>
            <a:pPr marL="457200"/>
            <a:r>
              <a:rPr lang="en-US" sz="2000" dirty="0"/>
              <a:t>hundreds of millions of lines of working programs</a:t>
            </a:r>
          </a:p>
          <a:p>
            <a:pPr marL="457200"/>
            <a:r>
              <a:rPr lang="en-US" sz="2000" dirty="0"/>
              <a:t>products rarely fail because the software is too buggy</a:t>
            </a:r>
          </a:p>
          <a:p>
            <a:pPr marL="457200"/>
            <a:endParaRPr lang="en-US" sz="2000" dirty="0"/>
          </a:p>
          <a:p>
            <a:pPr marL="0" indent="0">
              <a:buNone/>
            </a:pPr>
            <a:r>
              <a:rPr lang="en-US" sz="2000" dirty="0"/>
              <a:t>How do we do it?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CSE 331 Spring 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02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7E5B186-8697-CA4A-8512-D693E2C5108E}"/>
              </a:ext>
            </a:extLst>
          </p:cNvPr>
          <p:cNvSpPr/>
          <p:nvPr/>
        </p:nvSpPr>
        <p:spPr>
          <a:xfrm>
            <a:off x="609600" y="4800600"/>
            <a:ext cx="4343400" cy="1066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How do we ensure correctness...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4267200" cy="4495800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r>
              <a:rPr lang="en-US" sz="2000" dirty="0"/>
              <a:t>... when </a:t>
            </a:r>
            <a:r>
              <a:rPr lang="en-US" sz="2000" b="1" dirty="0"/>
              <a:t>people</a:t>
            </a:r>
            <a:r>
              <a:rPr lang="en-US" sz="2000" dirty="0"/>
              <a:t> are involved?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People have been known to</a:t>
            </a:r>
          </a:p>
          <a:p>
            <a:pPr marL="457200" lvl="1"/>
            <a:r>
              <a:rPr lang="en-US" sz="1600" dirty="0"/>
              <a:t>walk into windows</a:t>
            </a:r>
          </a:p>
          <a:p>
            <a:pPr marL="457200" lvl="1"/>
            <a:r>
              <a:rPr lang="en-US" sz="1600" dirty="0"/>
              <a:t>drive away with a coffee cup on the roof</a:t>
            </a:r>
          </a:p>
          <a:p>
            <a:pPr marL="457200" lvl="1"/>
            <a:r>
              <a:rPr lang="en-US" sz="1600" dirty="0"/>
              <a:t>drive away still tied to gas pump</a:t>
            </a:r>
          </a:p>
          <a:p>
            <a:pPr marL="457200" lvl="1"/>
            <a:r>
              <a:rPr lang="en-US" sz="1600" dirty="0"/>
              <a:t>lecture wearing one brown shoe and one black shoe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Key insights:</a:t>
            </a:r>
          </a:p>
          <a:p>
            <a:pPr marL="457200" lvl="1"/>
            <a:r>
              <a:rPr lang="en-US" sz="1600" dirty="0"/>
              <a:t>Can’t stop people from making mistakes</a:t>
            </a:r>
          </a:p>
          <a:p>
            <a:pPr marL="457200" lvl="1"/>
            <a:r>
              <a:rPr lang="en-US" sz="1600" dirty="0"/>
              <a:t>Can stop mistakes from getting to users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2221F1-60D0-7842-B408-D0D0CDF44B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52" t="21111" r="18107"/>
          <a:stretch/>
        </p:blipFill>
        <p:spPr>
          <a:xfrm>
            <a:off x="5933941" y="3657600"/>
            <a:ext cx="1848118" cy="3124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FB2253-33D9-6A48-879A-A1E38E6339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111"/>
          <a:stretch/>
        </p:blipFill>
        <p:spPr>
          <a:xfrm>
            <a:off x="5334000" y="1511300"/>
            <a:ext cx="3048000" cy="191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070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ensure correctness?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Best practice: use three techniques (we’ll study each)</a:t>
            </a:r>
          </a:p>
          <a:p>
            <a:pPr marL="0" indent="0">
              <a:buNone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​</a:t>
            </a:r>
            <a:r>
              <a:rPr lang="en-US" sz="2000" b="1" dirty="0">
                <a:solidFill>
                  <a:srgbClr val="0432FF"/>
                </a:solidFill>
              </a:rPr>
              <a:t>Tools</a:t>
            </a:r>
            <a:endParaRPr lang="en-US" sz="2000" dirty="0">
              <a:solidFill>
                <a:srgbClr val="0432FF"/>
              </a:solidFill>
            </a:endParaRPr>
          </a:p>
          <a:p>
            <a:pPr lvl="1"/>
            <a:r>
              <a:rPr lang="en-US" sz="2000" dirty="0"/>
              <a:t>Type checkers, test runners, etc.</a:t>
            </a:r>
          </a:p>
          <a:p>
            <a:pPr marL="457200" lvl="1" indent="0">
              <a:buNone/>
            </a:pPr>
            <a:endParaRPr lang="en-US" sz="1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​</a:t>
            </a:r>
            <a:r>
              <a:rPr lang="en-US" sz="2000" b="1" dirty="0">
                <a:solidFill>
                  <a:srgbClr val="0432FF"/>
                </a:solidFill>
              </a:rPr>
              <a:t>Inspection</a:t>
            </a:r>
          </a:p>
          <a:p>
            <a:pPr lvl="1"/>
            <a:r>
              <a:rPr lang="en-US" sz="2000" dirty="0"/>
              <a:t>Think through your code carefully</a:t>
            </a:r>
          </a:p>
          <a:p>
            <a:pPr lvl="1"/>
            <a:r>
              <a:rPr lang="en-US" sz="2000" dirty="0"/>
              <a:t>Have another person review your code</a:t>
            </a:r>
          </a:p>
          <a:p>
            <a:pPr lvl="1"/>
            <a:endParaRPr lang="en-US" sz="1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​</a:t>
            </a:r>
            <a:r>
              <a:rPr lang="en-US" sz="2000" b="1" dirty="0">
                <a:solidFill>
                  <a:srgbClr val="0432FF"/>
                </a:solidFill>
              </a:rPr>
              <a:t>Testing</a:t>
            </a:r>
          </a:p>
          <a:p>
            <a:pPr lvl="1"/>
            <a:r>
              <a:rPr lang="en-US" sz="2000" dirty="0"/>
              <a:t>Usually &gt;50% of the work in building software</a:t>
            </a:r>
          </a:p>
          <a:p>
            <a:pPr marL="0" indent="0">
              <a:buNone/>
            </a:pPr>
            <a:endParaRPr lang="en-US" sz="2000" dirty="0"/>
          </a:p>
          <a:p>
            <a:pPr marL="57150" indent="0">
              <a:buNone/>
            </a:pPr>
            <a:r>
              <a:rPr lang="en-US" sz="2000" dirty="0"/>
              <a:t>Each removes ~2/3 of bugs. Together &gt;97%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CSE 331 Spring 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3675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do we cope with complexity?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We tackle complexity with </a:t>
            </a:r>
            <a:r>
              <a:rPr lang="en-US" sz="2000" b="1" dirty="0">
                <a:solidFill>
                  <a:srgbClr val="0432FF"/>
                </a:solidFill>
              </a:rPr>
              <a:t>modularity</a:t>
            </a:r>
          </a:p>
          <a:p>
            <a:r>
              <a:rPr lang="en-US" sz="2000" dirty="0"/>
              <a:t>Split code into pieces that can be built independently</a:t>
            </a:r>
          </a:p>
          <a:p>
            <a:r>
              <a:rPr lang="en-US" sz="2000" dirty="0"/>
              <a:t>Each must be documented so others can use it</a:t>
            </a:r>
          </a:p>
          <a:p>
            <a:r>
              <a:rPr lang="en-US" sz="2000" dirty="0"/>
              <a:t>Also helps understandability and changeability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CSE 331 Spring 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06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high quality code?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In summary, we want our code to be:</a:t>
            </a:r>
          </a:p>
          <a:p>
            <a:pPr marL="0" indent="0">
              <a:buNone/>
            </a:pPr>
            <a:endParaRPr lang="en-US" sz="1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Correct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Easy to change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Easy to understand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Easy to scale (modular)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These qualities also allow for increased complexity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CSE 331 Spring 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4139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will cover in CSE 331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1066800"/>
          </a:xfrm>
        </p:spPr>
        <p:txBody>
          <a:bodyPr/>
          <a:lstStyle/>
          <a:p>
            <a:r>
              <a:rPr lang="en-US" sz="2000" dirty="0"/>
              <a:t>Everything we cover relates to the 4 goals</a:t>
            </a:r>
          </a:p>
          <a:p>
            <a:r>
              <a:rPr lang="en-US" sz="2000" dirty="0"/>
              <a:t>We’ll use Java but the principles apply in any setting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CSE 331 Spring 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42993" y="2995017"/>
            <a:ext cx="4067107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+mn-lt"/>
              </a:rPr>
              <a:t>Correctness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+mn-lt"/>
              </a:rPr>
              <a:t>Tools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>
                <a:latin typeface="+mn-lt"/>
              </a:rPr>
              <a:t>Git, IntelliJ, JUnit, Javadoc, </a:t>
            </a:r>
            <a:r>
              <a:rPr lang="is-IS" sz="1600" dirty="0">
                <a:latin typeface="+mn-lt"/>
              </a:rPr>
              <a:t>…</a:t>
            </a:r>
          </a:p>
          <a:p>
            <a:pPr marL="742950" lvl="1" indent="-285750">
              <a:buFont typeface="Arial" charset="0"/>
              <a:buChar char="•"/>
            </a:pPr>
            <a:r>
              <a:rPr lang="is-IS" sz="1600" dirty="0">
                <a:latin typeface="+mn-lt"/>
              </a:rPr>
              <a:t>Java libraries: equality &amp; hashing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>
                <a:latin typeface="+mn-lt"/>
              </a:rPr>
              <a:t>Adv. Java: generics, assertions, </a:t>
            </a:r>
            <a:r>
              <a:rPr lang="is-IS" sz="1600" dirty="0">
                <a:latin typeface="+mn-lt"/>
              </a:rPr>
              <a:t>…</a:t>
            </a:r>
            <a:endParaRPr lang="en-US" sz="1600" dirty="0">
              <a:latin typeface="+mn-lt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sz="1600" dirty="0">
                <a:latin typeface="+mn-lt"/>
              </a:rPr>
              <a:t>debugging</a:t>
            </a:r>
            <a:endParaRPr lang="is-IS" sz="1600" dirty="0">
              <a:latin typeface="+mn-lt"/>
            </a:endParaRPr>
          </a:p>
          <a:p>
            <a:pPr marL="342900" indent="-342900">
              <a:buFont typeface="+mj-lt"/>
              <a:buAutoNum type="arabicPeriod"/>
            </a:pPr>
            <a:r>
              <a:rPr lang="is-IS" sz="1600" dirty="0">
                <a:latin typeface="+mn-lt"/>
              </a:rPr>
              <a:t>Inspection</a:t>
            </a:r>
            <a:endParaRPr lang="en-US" sz="1600" dirty="0">
              <a:latin typeface="+mn-lt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sz="1600" dirty="0">
                <a:latin typeface="+mn-lt"/>
              </a:rPr>
              <a:t>reasoning about code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>
                <a:latin typeface="+mn-lt"/>
              </a:rPr>
              <a:t>specifications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+mn-lt"/>
              </a:rPr>
              <a:t>Testing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>
                <a:latin typeface="+mn-lt"/>
              </a:rPr>
              <a:t>test design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>
                <a:latin typeface="+mn-lt"/>
              </a:rPr>
              <a:t>coverage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10100" y="5211009"/>
            <a:ext cx="402225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>
                <a:latin typeface="+mj-lt"/>
              </a:rPr>
              <a:t>Modularity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+mn-lt"/>
              </a:rPr>
              <a:t>module design &amp; design patterns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+mn-lt"/>
              </a:rPr>
              <a:t>event-driven programming, MVC, GUIs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36848" y="4522333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10100" y="2995017"/>
            <a:ext cx="4022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+mj-lt"/>
              </a:rPr>
              <a:t>Changeability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+mn-lt"/>
              </a:rPr>
              <a:t>specifications, ADTs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+mn-lt"/>
              </a:rPr>
              <a:t>listeners &amp; callbacks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10100" y="4033642"/>
            <a:ext cx="40222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+mj-lt"/>
              </a:rPr>
              <a:t>Understandability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+mn-lt"/>
              </a:rPr>
              <a:t>specifications, ADTs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+mn-lt"/>
              </a:rPr>
              <a:t>Adv. Java: exceptions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+mn-lt"/>
              </a:rPr>
              <a:t>subtypes</a:t>
            </a:r>
          </a:p>
        </p:txBody>
      </p:sp>
    </p:spTree>
    <p:extLst>
      <p:ext uri="{BB962C8B-B14F-4D97-AF65-F5344CB8AC3E}">
        <p14:creationId xmlns:p14="http://schemas.microsoft.com/office/powerpoint/2010/main" val="33006910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3124200"/>
            <a:ext cx="7772400" cy="609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9pPr>
          </a:lstStyle>
          <a:p>
            <a:pPr algn="ctr"/>
            <a:r>
              <a:rPr lang="en-US" kern="0" dirty="0"/>
              <a:t>Administrivia</a:t>
            </a:r>
          </a:p>
        </p:txBody>
      </p:sp>
    </p:spTree>
    <p:extLst>
      <p:ext uri="{BB962C8B-B14F-4D97-AF65-F5344CB8AC3E}">
        <p14:creationId xmlns:p14="http://schemas.microsoft.com/office/powerpoint/2010/main" val="33783177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Who: Course staff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8153400" cy="5105400"/>
          </a:xfrm>
        </p:spPr>
        <p:txBody>
          <a:bodyPr>
            <a:normAutofit/>
          </a:bodyPr>
          <a:lstStyle/>
          <a:p>
            <a:r>
              <a:rPr lang="en-US" sz="2000" b="1" dirty="0"/>
              <a:t>Instructor</a:t>
            </a:r>
            <a:r>
              <a:rPr lang="en-US" sz="2000" dirty="0"/>
              <a:t>:  Kevin Zatloukal  (</a:t>
            </a:r>
            <a:r>
              <a:rPr lang="en-US" sz="2000" dirty="0" err="1"/>
              <a:t>kevinz</a:t>
            </a:r>
            <a:r>
              <a:rPr lang="en-US" sz="2000" dirty="0"/>
              <a:t> at cs)</a:t>
            </a:r>
          </a:p>
          <a:p>
            <a:pPr lvl="1"/>
            <a:r>
              <a:rPr lang="en-US" sz="2000" dirty="0"/>
              <a:t>15 years in industry, 5th year teaching</a:t>
            </a:r>
          </a:p>
          <a:p>
            <a:pPr lvl="1"/>
            <a:endParaRPr lang="en-US" sz="2000" dirty="0"/>
          </a:p>
          <a:p>
            <a:r>
              <a:rPr lang="en-US" sz="2000" dirty="0"/>
              <a:t>≈15 great </a:t>
            </a:r>
            <a:r>
              <a:rPr lang="en-US" sz="2000" b="1" dirty="0"/>
              <a:t>TA</a:t>
            </a:r>
            <a:r>
              <a:rPr lang="en-US" sz="2000" dirty="0"/>
              <a:t>s </a:t>
            </a:r>
          </a:p>
          <a:p>
            <a:pPr lvl="1"/>
            <a:r>
              <a:rPr lang="en-US" sz="2000" dirty="0"/>
              <a:t>mix of veterans and new</a:t>
            </a:r>
          </a:p>
          <a:p>
            <a:endParaRPr lang="en-US" sz="2000" dirty="0"/>
          </a:p>
          <a:p>
            <a:r>
              <a:rPr lang="en-US" sz="2000" dirty="0"/>
              <a:t>Office hours posted soon</a:t>
            </a:r>
          </a:p>
          <a:p>
            <a:pPr lvl="1"/>
            <a:r>
              <a:rPr lang="en-US" sz="2000" dirty="0"/>
              <a:t>(starting later this week)</a:t>
            </a:r>
          </a:p>
          <a:p>
            <a:endParaRPr lang="en-US" sz="2000" dirty="0"/>
          </a:p>
          <a:p>
            <a:pPr marL="457200" lvl="1" indent="0">
              <a:buNone/>
            </a:pPr>
            <a:endParaRPr lang="en-US" sz="800" dirty="0"/>
          </a:p>
          <a:p>
            <a:pPr>
              <a:buNone/>
            </a:pPr>
            <a:r>
              <a:rPr lang="en-US" sz="2000" i="1" dirty="0">
                <a:solidFill>
                  <a:schemeClr val="accent2"/>
                </a:solidFill>
              </a:rPr>
              <a:t>Get to know us!</a:t>
            </a:r>
          </a:p>
          <a:p>
            <a:pPr lvl="1"/>
            <a:r>
              <a:rPr lang="en-US" sz="2000" dirty="0">
                <a:solidFill>
                  <a:schemeClr val="accent2"/>
                </a:solidFill>
              </a:rPr>
              <a:t>We’re here to help you succeed</a:t>
            </a:r>
          </a:p>
          <a:p>
            <a:pPr lvl="1"/>
            <a:endParaRPr lang="en-US" sz="1000" dirty="0"/>
          </a:p>
          <a:p>
            <a:pPr>
              <a:buNone/>
            </a:pPr>
            <a:endParaRPr lang="en-US" sz="2000" dirty="0">
              <a:solidFill>
                <a:srgbClr val="FF0000"/>
              </a:solidFill>
            </a:endParaRPr>
          </a:p>
          <a:p>
            <a:pPr lvl="1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CSE 331 </a:t>
            </a:r>
            <a:r>
              <a:rPr lang="sv-SE" dirty="0"/>
              <a:t>Spring</a:t>
            </a:r>
            <a:r>
              <a:rPr lang="en-US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40964290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Who: Students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8001000" cy="4495800"/>
          </a:xfrm>
        </p:spPr>
        <p:txBody>
          <a:bodyPr>
            <a:noAutofit/>
          </a:bodyPr>
          <a:lstStyle/>
          <a:p>
            <a:r>
              <a:rPr lang="en-US" sz="2000" dirty="0"/>
              <a:t>Assuming you have mastered CSE142 and CSE143</a:t>
            </a:r>
          </a:p>
          <a:p>
            <a:pPr lvl="1"/>
            <a:endParaRPr lang="en-US" sz="2000" dirty="0"/>
          </a:p>
          <a:p>
            <a:r>
              <a:rPr lang="en-US" sz="2000" dirty="0"/>
              <a:t>Hoping (but not assuming) have you taken 311</a:t>
            </a:r>
          </a:p>
          <a:p>
            <a:pPr lvl="1"/>
            <a:r>
              <a:rPr lang="en-US" sz="2000" dirty="0"/>
              <a:t>will connect to 311 material where it arises</a:t>
            </a:r>
          </a:p>
          <a:p>
            <a:pPr lvl="1"/>
            <a:endParaRPr lang="en-US" sz="2000" dirty="0"/>
          </a:p>
          <a:p>
            <a:r>
              <a:rPr lang="en-US" sz="2000" dirty="0"/>
              <a:t>Assuming you are in your second year of CS courses</a:t>
            </a:r>
          </a:p>
          <a:p>
            <a:pPr lvl="1"/>
            <a:r>
              <a:rPr lang="en-US" sz="2000" dirty="0"/>
              <a:t>seniors may be bored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CSE 331 </a:t>
            </a:r>
            <a:r>
              <a:rPr lang="sv-SE" dirty="0"/>
              <a:t>Spring</a:t>
            </a:r>
            <a:r>
              <a:rPr lang="en-US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41062701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Prerequisites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8001000" cy="4495800"/>
          </a:xfrm>
        </p:spPr>
        <p:txBody>
          <a:bodyPr>
            <a:noAutofit/>
          </a:bodyPr>
          <a:lstStyle/>
          <a:p>
            <a:r>
              <a:rPr lang="en-US" sz="2000" dirty="0"/>
              <a:t>Knowing Java is a prerequisite</a:t>
            </a:r>
          </a:p>
          <a:p>
            <a:pPr lvl="1"/>
            <a:endParaRPr lang="en-US" sz="2000" dirty="0"/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sz="2000" dirty="0"/>
              <a:t>Examples:</a:t>
            </a:r>
          </a:p>
          <a:p>
            <a:r>
              <a:rPr lang="en-US" sz="2000" dirty="0"/>
              <a:t>Difference between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2000" dirty="0"/>
              <a:t> and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Integer</a:t>
            </a:r>
          </a:p>
          <a:p>
            <a:r>
              <a:rPr lang="en-US" sz="2000" dirty="0"/>
              <a:t>Distinction between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==</a:t>
            </a:r>
            <a:r>
              <a:rPr lang="en-US" sz="2000" dirty="0"/>
              <a:t> and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equals()</a:t>
            </a:r>
          </a:p>
          <a:p>
            <a:r>
              <a:rPr lang="en-US" sz="2000" dirty="0"/>
              <a:t>Aliasing: multiple references to the same object, what does assignment (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x=y;</a:t>
            </a:r>
            <a:r>
              <a:rPr lang="en-US" sz="2000" dirty="0"/>
              <a:t>) </a:t>
            </a:r>
            <a:r>
              <a:rPr lang="en-US" sz="2000" i="1" dirty="0"/>
              <a:t>really</a:t>
            </a:r>
            <a:r>
              <a:rPr lang="en-US" sz="2000" dirty="0"/>
              <a:t> mean?</a:t>
            </a:r>
          </a:p>
          <a:p>
            <a:r>
              <a:rPr lang="en-US" sz="2000" dirty="0"/>
              <a:t>Subtyping via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extends</a:t>
            </a:r>
            <a:r>
              <a:rPr lang="en-US" sz="2000" dirty="0"/>
              <a:t> (classes) and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implements</a:t>
            </a:r>
            <a:r>
              <a:rPr lang="en-US" sz="2000" dirty="0"/>
              <a:t> (interfaces)</a:t>
            </a:r>
          </a:p>
          <a:p>
            <a:r>
              <a:rPr lang="en-US" sz="2000" dirty="0"/>
              <a:t>Method calls: inheritance and overriding; dynamic dispatch</a:t>
            </a:r>
          </a:p>
          <a:p>
            <a:r>
              <a:rPr lang="en-US" sz="2000" dirty="0"/>
              <a:t>Difference between compile-time and run-time type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CSE 331 </a:t>
            </a:r>
            <a:r>
              <a:rPr lang="sv-SE" dirty="0"/>
              <a:t>Spring</a:t>
            </a:r>
            <a:r>
              <a:rPr lang="en-US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2504947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3124200"/>
            <a:ext cx="7772400" cy="609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9pPr>
          </a:lstStyle>
          <a:p>
            <a:pPr algn="ctr"/>
            <a:r>
              <a:rPr lang="en-US" kern="0" dirty="0"/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val="16647823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Unique Situation (for all of us)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8001000" cy="4495800"/>
          </a:xfrm>
        </p:spPr>
        <p:txBody>
          <a:bodyPr>
            <a:noAutofit/>
          </a:bodyPr>
          <a:lstStyle/>
          <a:p>
            <a:r>
              <a:rPr lang="en-US" sz="2000" dirty="0"/>
              <a:t>Much of the rest of this is </a:t>
            </a:r>
            <a:r>
              <a:rPr lang="en-US" sz="2000" b="1" dirty="0"/>
              <a:t>subject to change</a:t>
            </a:r>
          </a:p>
          <a:p>
            <a:pPr lvl="1"/>
            <a:r>
              <a:rPr lang="en-US" sz="2000" dirty="0"/>
              <a:t>but we are learning as we go</a:t>
            </a:r>
          </a:p>
          <a:p>
            <a:pPr lvl="1"/>
            <a:endParaRPr lang="en-US" sz="2000" dirty="0"/>
          </a:p>
          <a:p>
            <a:r>
              <a:rPr lang="en-US" sz="2000" dirty="0"/>
              <a:t>Personal issues may arise</a:t>
            </a:r>
          </a:p>
          <a:p>
            <a:pPr lvl="1"/>
            <a:r>
              <a:rPr lang="en-US" sz="2000" dirty="0"/>
              <a:t>let me know</a:t>
            </a:r>
          </a:p>
          <a:p>
            <a:pPr lvl="1"/>
            <a:r>
              <a:rPr lang="en-US" sz="2000" dirty="0"/>
              <a:t>we will make accommodations as much as possible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CSE 331 </a:t>
            </a:r>
            <a:r>
              <a:rPr lang="sv-SE" dirty="0"/>
              <a:t>Spring</a:t>
            </a:r>
            <a:r>
              <a:rPr lang="en-US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8990744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Staying in touch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8001000" cy="4800600"/>
          </a:xfrm>
        </p:spPr>
        <p:txBody>
          <a:bodyPr>
            <a:normAutofit/>
          </a:bodyPr>
          <a:lstStyle/>
          <a:p>
            <a:r>
              <a:rPr lang="en-US" sz="2000" dirty="0"/>
              <a:t>Ed message board (link on course web page)</a:t>
            </a:r>
          </a:p>
          <a:p>
            <a:pPr lvl="1"/>
            <a:r>
              <a:rPr lang="en-US" sz="2000" dirty="0"/>
              <a:t>should have received an invitation already</a:t>
            </a:r>
          </a:p>
          <a:p>
            <a:pPr lvl="1"/>
            <a:r>
              <a:rPr lang="en-US" sz="2000" dirty="0"/>
              <a:t>best place to ask questions</a:t>
            </a:r>
          </a:p>
          <a:p>
            <a:endParaRPr lang="en-US" sz="2000" dirty="0"/>
          </a:p>
          <a:p>
            <a:r>
              <a:rPr lang="en-US" sz="2000" dirty="0"/>
              <a:t>Course staff: 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cse331-staff@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cs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.washington.edu </a:t>
            </a:r>
          </a:p>
          <a:p>
            <a:pPr lvl="1"/>
            <a:r>
              <a:rPr lang="en-US" sz="2000" dirty="0"/>
              <a:t>For things that don’t make sense to post on message board</a:t>
            </a:r>
          </a:p>
          <a:p>
            <a:endParaRPr lang="en-US" sz="2000" dirty="0"/>
          </a:p>
          <a:p>
            <a:r>
              <a:rPr lang="en-US" sz="2000" dirty="0"/>
              <a:t>Course email list: 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cse331a_sp20@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u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.washington.edu</a:t>
            </a:r>
          </a:p>
          <a:p>
            <a:pPr lvl="1"/>
            <a:r>
              <a:rPr lang="en-US" sz="2000" dirty="0"/>
              <a:t>Students already subscribed (your UW email address)</a:t>
            </a:r>
          </a:p>
          <a:p>
            <a:pPr lvl="1"/>
            <a:r>
              <a:rPr lang="en-US" sz="2000" dirty="0"/>
              <a:t>You must get announcements sent there</a:t>
            </a:r>
          </a:p>
          <a:p>
            <a:pPr lvl="1"/>
            <a:r>
              <a:rPr lang="en-US" sz="2000" dirty="0"/>
              <a:t>Fairly low traffic – one way (from staff to everyone)</a:t>
            </a:r>
          </a:p>
          <a:p>
            <a:pPr lvl="1"/>
            <a:endParaRPr lang="en-US" sz="1000" dirty="0"/>
          </a:p>
          <a:p>
            <a:endParaRPr lang="en-US" sz="2000" dirty="0"/>
          </a:p>
          <a:p>
            <a:pPr marL="342900" lvl="1" indent="-342900">
              <a:buFontTx/>
              <a:buChar char="•"/>
            </a:pP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CSE 331 </a:t>
            </a:r>
            <a:r>
              <a:rPr lang="sv-SE" dirty="0"/>
              <a:t>Spring</a:t>
            </a:r>
            <a:r>
              <a:rPr lang="en-US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32756667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Includes a pre-recorded video and a live session</a:t>
            </a:r>
          </a:p>
          <a:p>
            <a:endParaRPr lang="en-US" sz="2000" dirty="0"/>
          </a:p>
          <a:p>
            <a:r>
              <a:rPr lang="en-US" sz="2000" dirty="0"/>
              <a:t>Each pre-recording posted 2 days before</a:t>
            </a:r>
          </a:p>
          <a:p>
            <a:pPr lvl="1"/>
            <a:r>
              <a:rPr lang="en-US" sz="2000" dirty="0"/>
              <a:t>please watch that portion </a:t>
            </a:r>
            <a:r>
              <a:rPr lang="en-US" sz="2000" b="1" dirty="0"/>
              <a:t>beforehand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Each live session will each be a little different</a:t>
            </a:r>
          </a:p>
          <a:p>
            <a:pPr lvl="1"/>
            <a:r>
              <a:rPr lang="en-US" sz="2000" dirty="0"/>
              <a:t>some lecture, Q&amp;A, problems, work in small groups, etc.</a:t>
            </a:r>
          </a:p>
          <a:p>
            <a:pPr lvl="1"/>
            <a:r>
              <a:rPr lang="en-US" sz="2000" dirty="0"/>
              <a:t>link to recording in Canvas</a:t>
            </a:r>
          </a:p>
          <a:p>
            <a:pPr lvl="1"/>
            <a:r>
              <a:rPr lang="en-US" sz="2000" dirty="0"/>
              <a:t>slides posted on web site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CSE 331 </a:t>
            </a:r>
            <a:r>
              <a:rPr lang="sv-SE" dirty="0"/>
              <a:t>Spring</a:t>
            </a:r>
            <a:r>
              <a:rPr lang="en-US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24400291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Will be focused on </a:t>
            </a:r>
            <a:r>
              <a:rPr lang="en-US" sz="2000" b="1" dirty="0"/>
              <a:t>helping with homework</a:t>
            </a:r>
          </a:p>
          <a:p>
            <a:pPr lvl="1"/>
            <a:r>
              <a:rPr lang="en-US" sz="2000" dirty="0"/>
              <a:t>held on day HW is released</a:t>
            </a:r>
          </a:p>
          <a:p>
            <a:pPr lvl="1"/>
            <a:r>
              <a:rPr lang="en-US" sz="2000" dirty="0"/>
              <a:t>get you get you started with the work to be done</a:t>
            </a:r>
          </a:p>
          <a:p>
            <a:pPr lvl="1"/>
            <a:r>
              <a:rPr lang="en-US" sz="2000" dirty="0"/>
              <a:t>they should be very useful</a:t>
            </a:r>
          </a:p>
          <a:p>
            <a:pPr lvl="1"/>
            <a:endParaRPr lang="en-US" sz="2000" dirty="0"/>
          </a:p>
          <a:p>
            <a:r>
              <a:rPr lang="en-US" sz="2000" dirty="0"/>
              <a:t>Live via Zoom video</a:t>
            </a:r>
          </a:p>
          <a:p>
            <a:pPr lvl="1"/>
            <a:r>
              <a:rPr lang="en-US" sz="2000" dirty="0"/>
              <a:t>links on Canvas (see Zoom app)</a:t>
            </a:r>
          </a:p>
          <a:p>
            <a:pPr lvl="1"/>
            <a:endParaRPr lang="en-US" sz="2000" dirty="0"/>
          </a:p>
          <a:p>
            <a:r>
              <a:rPr lang="en-US" sz="2000" dirty="0"/>
              <a:t>Aiming to have 10 sections with 16 students each</a:t>
            </a:r>
          </a:p>
          <a:p>
            <a:pPr lvl="1"/>
            <a:r>
              <a:rPr lang="en-US" sz="2000" dirty="0"/>
              <a:t>will split time schedule sections into two parts</a:t>
            </a:r>
          </a:p>
          <a:p>
            <a:pPr lvl="1"/>
            <a:r>
              <a:rPr lang="en-US" sz="2000" dirty="0"/>
              <a:t>details coming soon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CSE 331 </a:t>
            </a:r>
            <a:r>
              <a:rPr lang="sv-SE" dirty="0"/>
              <a:t>Spring</a:t>
            </a:r>
            <a:r>
              <a:rPr lang="en-US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7478704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Assignments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800600"/>
          </a:xfrm>
        </p:spPr>
        <p:txBody>
          <a:bodyPr>
            <a:normAutofit/>
          </a:bodyPr>
          <a:lstStyle/>
          <a:p>
            <a:r>
              <a:rPr lang="en-US" sz="2000" dirty="0"/>
              <a:t>Roughly 1 assignment per week</a:t>
            </a:r>
          </a:p>
          <a:p>
            <a:endParaRPr lang="en-US" sz="2000" dirty="0"/>
          </a:p>
          <a:p>
            <a:r>
              <a:rPr lang="en-US" sz="2000" dirty="0"/>
              <a:t>First 3 are paper assignments</a:t>
            </a:r>
          </a:p>
          <a:p>
            <a:pPr lvl="1"/>
            <a:r>
              <a:rPr lang="en-US" sz="2000" dirty="0"/>
              <a:t>submit these in </a:t>
            </a:r>
            <a:r>
              <a:rPr lang="en-US" sz="2000" dirty="0" err="1"/>
              <a:t>Gradescope</a:t>
            </a:r>
            <a:endParaRPr lang="en-US" sz="2000" dirty="0"/>
          </a:p>
          <a:p>
            <a:pPr lvl="1"/>
            <a:r>
              <a:rPr lang="en-US" sz="2000" dirty="0"/>
              <a:t>should get an invite email before Tuesday</a:t>
            </a:r>
          </a:p>
          <a:p>
            <a:pPr lvl="2"/>
            <a:r>
              <a:rPr lang="en-US" sz="1600" dirty="0"/>
              <a:t>let me know if you don’t</a:t>
            </a:r>
          </a:p>
          <a:p>
            <a:pPr lvl="1"/>
            <a:endParaRPr lang="en-US" sz="2000" dirty="0"/>
          </a:p>
          <a:p>
            <a:r>
              <a:rPr lang="en-US" sz="2000" dirty="0"/>
              <a:t>Remaining 7 are coding assignments</a:t>
            </a:r>
          </a:p>
          <a:p>
            <a:pPr lvl="1"/>
            <a:r>
              <a:rPr lang="en-US" sz="2000" dirty="0"/>
              <a:t>generally due on Wednesday by 11pm</a:t>
            </a:r>
          </a:p>
          <a:p>
            <a:pPr lvl="1"/>
            <a:r>
              <a:rPr lang="en-US" sz="2000" dirty="0"/>
              <a:t>submit and tag your code in Gitlab</a:t>
            </a:r>
          </a:p>
          <a:p>
            <a:pPr lvl="2"/>
            <a:r>
              <a:rPr lang="en-US" sz="2000" dirty="0"/>
              <a:t>TAs will grade and get feedback to you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CSE 331 </a:t>
            </a:r>
            <a:r>
              <a:rPr lang="sv-SE" dirty="0"/>
              <a:t>Spring</a:t>
            </a:r>
            <a:r>
              <a:rPr lang="en-US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40622503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Assignments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800600"/>
          </a:xfrm>
        </p:spPr>
        <p:txBody>
          <a:bodyPr>
            <a:normAutofit/>
          </a:bodyPr>
          <a:lstStyle/>
          <a:p>
            <a:r>
              <a:rPr lang="en-US" sz="2000" dirty="0"/>
              <a:t>Biggest misconception (?) about CSE331</a:t>
            </a:r>
          </a:p>
          <a:p>
            <a:pPr marL="457200" lvl="1" indent="0" algn="ctr">
              <a:buNone/>
            </a:pPr>
            <a:r>
              <a:rPr lang="en-US" sz="2000" dirty="0">
                <a:solidFill>
                  <a:schemeClr val="accent2"/>
                </a:solidFill>
              </a:rPr>
              <a:t>“Homework was programming projects that seemed disconnected from lecture”</a:t>
            </a:r>
          </a:p>
          <a:p>
            <a:endParaRPr lang="en-US" sz="2000" dirty="0"/>
          </a:p>
          <a:p>
            <a:r>
              <a:rPr lang="en-US" sz="2000" dirty="0"/>
              <a:t>If you think so, you are making them harder!</a:t>
            </a:r>
          </a:p>
          <a:p>
            <a:pPr lvl="1"/>
            <a:r>
              <a:rPr lang="en-US" sz="2000" dirty="0"/>
              <a:t>approaching them as CSE143 homework won’t work well </a:t>
            </a:r>
          </a:p>
          <a:p>
            <a:pPr lvl="1"/>
            <a:r>
              <a:rPr lang="en-US" sz="2000" dirty="0"/>
              <a:t>each HW designed to teach topics from prior lectures</a:t>
            </a:r>
          </a:p>
          <a:p>
            <a:pPr lvl="1"/>
            <a:r>
              <a:rPr lang="en-US" sz="2000" dirty="0"/>
              <a:t>seek out the connections by before typing</a:t>
            </a:r>
          </a:p>
          <a:p>
            <a:pPr lvl="1"/>
            <a:endParaRPr lang="en-US" sz="2000" dirty="0"/>
          </a:p>
          <a:p>
            <a:r>
              <a:rPr lang="en-US" sz="2000" dirty="0"/>
              <a:t>(Tip: this is also true of exams / quizzes)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CSE 331 </a:t>
            </a:r>
            <a:r>
              <a:rPr lang="sv-SE" dirty="0"/>
              <a:t>Spring</a:t>
            </a:r>
            <a:r>
              <a:rPr lang="en-US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13521356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43925-238A-554B-B3B8-15CF71544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 Policy: Written Assignments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16D7CC-C4E9-CA42-9EB0-C186C45CE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953000"/>
          </a:xfrm>
        </p:spPr>
        <p:txBody>
          <a:bodyPr>
            <a:normAutofit/>
          </a:bodyPr>
          <a:lstStyle/>
          <a:p>
            <a:r>
              <a:rPr lang="en-US" dirty="0"/>
              <a:t>Allowed only in special situations</a:t>
            </a:r>
          </a:p>
          <a:p>
            <a:pPr lvl="1"/>
            <a:r>
              <a:rPr lang="en-US" dirty="0"/>
              <a:t>let us know 36 hours beforehand</a:t>
            </a:r>
          </a:p>
          <a:p>
            <a:pPr lvl="1"/>
            <a:r>
              <a:rPr lang="en-US" dirty="0"/>
              <a:t>will also make exceptions for emergencies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85577D-0BA5-2E45-AB4A-FBD843330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CSE 331 </a:t>
            </a:r>
            <a:r>
              <a:rPr lang="sv-SE" dirty="0"/>
              <a:t>Spring</a:t>
            </a:r>
            <a:r>
              <a:rPr lang="en-US" dirty="0"/>
              <a:t> 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F71D25-CC17-8C48-B6C4-FFEDD40E9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7951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43925-238A-554B-B3B8-15CF71544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 Policy: Coding Assignments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16D7CC-C4E9-CA42-9EB0-C186C45CE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953000"/>
          </a:xfrm>
        </p:spPr>
        <p:txBody>
          <a:bodyPr>
            <a:normAutofit/>
          </a:bodyPr>
          <a:lstStyle/>
          <a:p>
            <a:r>
              <a:rPr lang="en-US" dirty="0"/>
              <a:t>Same special situations as written assignments</a:t>
            </a:r>
          </a:p>
          <a:p>
            <a:pPr lvl="1"/>
            <a:endParaRPr lang="en-US" dirty="0"/>
          </a:p>
          <a:p>
            <a:r>
              <a:rPr lang="en-US" dirty="0"/>
              <a:t>And also:</a:t>
            </a:r>
          </a:p>
          <a:p>
            <a:pPr lvl="1"/>
            <a:r>
              <a:rPr lang="en-US" sz="2000" dirty="0"/>
              <a:t>Up to </a:t>
            </a:r>
            <a:r>
              <a:rPr lang="en-US" sz="2000" b="1" dirty="0">
                <a:solidFill>
                  <a:srgbClr val="FF0000"/>
                </a:solidFill>
              </a:rPr>
              <a:t>4</a:t>
            </a:r>
            <a:r>
              <a:rPr lang="en-US" sz="2000" dirty="0"/>
              <a:t> times this quarter you can turn in a homework assignment </a:t>
            </a:r>
            <a:r>
              <a:rPr lang="en-US" sz="2000" b="1" dirty="0">
                <a:solidFill>
                  <a:srgbClr val="FF0000"/>
                </a:solidFill>
              </a:rPr>
              <a:t>one</a:t>
            </a:r>
            <a:r>
              <a:rPr lang="en-US" sz="2000" dirty="0"/>
              <a:t> day late</a:t>
            </a:r>
            <a:endParaRPr lang="en-US" sz="2000" b="1" i="1" dirty="0"/>
          </a:p>
          <a:p>
            <a:pPr lvl="1"/>
            <a:r>
              <a:rPr lang="en-US" sz="2000" dirty="0"/>
              <a:t>Not accepted for credit after that.</a:t>
            </a:r>
          </a:p>
          <a:p>
            <a:pPr lvl="1"/>
            <a:r>
              <a:rPr lang="en-US" sz="2000" dirty="0"/>
              <a:t>Late days are 24-hour chunks</a:t>
            </a:r>
          </a:p>
          <a:p>
            <a:pPr lvl="1"/>
            <a:endParaRPr lang="en-US" dirty="0"/>
          </a:p>
          <a:p>
            <a:r>
              <a:rPr lang="en-US" dirty="0"/>
              <a:t>Why?</a:t>
            </a:r>
          </a:p>
          <a:p>
            <a:pPr lvl="1"/>
            <a:r>
              <a:rPr lang="en-US" sz="2000" dirty="0"/>
              <a:t>keep you on schedule (real world has deadlines)</a:t>
            </a:r>
          </a:p>
          <a:p>
            <a:pPr lvl="1"/>
            <a:r>
              <a:rPr lang="en-US" sz="2000" dirty="0"/>
              <a:t>get feedback to you before next deadline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85577D-0BA5-2E45-AB4A-FBD843330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CSE 331 </a:t>
            </a:r>
            <a:r>
              <a:rPr lang="sv-SE" dirty="0"/>
              <a:t>Spring</a:t>
            </a:r>
            <a:r>
              <a:rPr lang="en-US" dirty="0"/>
              <a:t> 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F71D25-CC17-8C48-B6C4-FFEDD40E9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9432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Academic Integrity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772400" cy="4495800"/>
          </a:xfrm>
        </p:spPr>
        <p:txBody>
          <a:bodyPr/>
          <a:lstStyle/>
          <a:p>
            <a:r>
              <a:rPr lang="en-US" sz="2000" dirty="0"/>
              <a:t>“The code you submit must be your own”</a:t>
            </a:r>
          </a:p>
          <a:p>
            <a:pPr lvl="1"/>
            <a:r>
              <a:rPr lang="en-US" sz="2000" dirty="0"/>
              <a:t>no copying from other students, web pages, etc.</a:t>
            </a:r>
          </a:p>
          <a:p>
            <a:pPr lvl="1"/>
            <a:endParaRPr lang="en-US" sz="2000" dirty="0"/>
          </a:p>
          <a:p>
            <a:r>
              <a:rPr lang="en-US" sz="2000" dirty="0"/>
              <a:t>Read the full course policy carefully</a:t>
            </a:r>
          </a:p>
          <a:p>
            <a:pPr lvl="1"/>
            <a:r>
              <a:rPr lang="en-US" sz="2000" dirty="0"/>
              <a:t>ask questions if you are unsure</a:t>
            </a:r>
          </a:p>
          <a:p>
            <a:pPr lvl="1"/>
            <a:endParaRPr lang="en-US" sz="2000" dirty="0"/>
          </a:p>
          <a:p>
            <a:r>
              <a:rPr lang="en-US" sz="2000" dirty="0"/>
              <a:t>Always explain in your HW any unconventional action</a:t>
            </a:r>
          </a:p>
          <a:p>
            <a:pPr lvl="1"/>
            <a:r>
              <a:rPr lang="en-US" sz="2000" dirty="0"/>
              <a:t>worst result then is some points lost</a:t>
            </a:r>
          </a:p>
          <a:p>
            <a:pPr lvl="1"/>
            <a:r>
              <a:rPr lang="en-US" sz="2000" dirty="0"/>
              <a:t>worst result otherwise is expulsion</a:t>
            </a:r>
          </a:p>
          <a:p>
            <a:pPr lvl="1"/>
            <a:endParaRPr lang="en-US" sz="2000" dirty="0"/>
          </a:p>
          <a:p>
            <a:r>
              <a:rPr lang="en-US" sz="2000" dirty="0"/>
              <a:t>Violations are unfair to other students and yourself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CSE 331 </a:t>
            </a:r>
            <a:r>
              <a:rPr lang="sv-SE" dirty="0"/>
              <a:t>Spring</a:t>
            </a:r>
            <a:r>
              <a:rPr lang="en-US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11700271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Quizzes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4495800"/>
          </a:xfrm>
        </p:spPr>
        <p:txBody>
          <a:bodyPr/>
          <a:lstStyle/>
          <a:p>
            <a:endParaRPr lang="en-US" sz="2000" dirty="0"/>
          </a:p>
          <a:p>
            <a:r>
              <a:rPr lang="en-US" sz="2000" dirty="0"/>
              <a:t>Will have ≈5 quizzes during the quarter</a:t>
            </a:r>
          </a:p>
          <a:p>
            <a:pPr lvl="1"/>
            <a:r>
              <a:rPr lang="en-US" sz="2000" dirty="0"/>
              <a:t>20-30 minutes each</a:t>
            </a:r>
          </a:p>
          <a:p>
            <a:pPr lvl="1"/>
            <a:r>
              <a:rPr lang="en-US" sz="2000" dirty="0"/>
              <a:t>probably multiple choice / short answer questions</a:t>
            </a:r>
          </a:p>
          <a:p>
            <a:pPr lvl="1"/>
            <a:r>
              <a:rPr lang="en-US" sz="2000" dirty="0"/>
              <a:t>may take place during the lecture period</a:t>
            </a:r>
          </a:p>
          <a:p>
            <a:pPr lvl="2"/>
            <a:r>
              <a:rPr lang="en-US" sz="2000" dirty="0"/>
              <a:t>make sure that time slot is available</a:t>
            </a:r>
          </a:p>
          <a:p>
            <a:pPr lvl="1"/>
            <a:r>
              <a:rPr lang="en-US" sz="2000" dirty="0"/>
              <a:t>details still TBD...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CSE 331 </a:t>
            </a:r>
            <a:r>
              <a:rPr lang="sv-SE" dirty="0"/>
              <a:t>Spring</a:t>
            </a:r>
            <a:r>
              <a:rPr lang="en-US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1789188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goal of CSE 331?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894674" cy="44958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How to build harder-to-build software</a:t>
            </a:r>
          </a:p>
          <a:p>
            <a:r>
              <a:rPr lang="en-US" sz="2000" dirty="0"/>
              <a:t>Move from CSE 143 problems toward what you’ll see</a:t>
            </a:r>
            <a:br>
              <a:rPr lang="en-US" sz="2000" dirty="0"/>
            </a:br>
            <a:r>
              <a:rPr lang="en-US" sz="2000" dirty="0"/>
              <a:t>in upper-level courses and in industry</a:t>
            </a:r>
          </a:p>
          <a:p>
            <a:pPr marL="457200" lvl="1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Specifically, how to write code of</a:t>
            </a:r>
          </a:p>
          <a:p>
            <a:r>
              <a:rPr lang="en-US" sz="2000" dirty="0"/>
              <a:t>Higher </a:t>
            </a:r>
            <a:r>
              <a:rPr lang="en-US" sz="2000" b="1" dirty="0">
                <a:solidFill>
                  <a:srgbClr val="0432FF"/>
                </a:solidFill>
              </a:rPr>
              <a:t>quality</a:t>
            </a:r>
          </a:p>
          <a:p>
            <a:r>
              <a:rPr lang="en-US" sz="2000" dirty="0"/>
              <a:t>Increased </a:t>
            </a:r>
            <a:r>
              <a:rPr lang="en-US" sz="2000" b="1" dirty="0">
                <a:solidFill>
                  <a:srgbClr val="0432FF"/>
                </a:solidFill>
              </a:rPr>
              <a:t>complexity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We will discuss </a:t>
            </a:r>
            <a:r>
              <a:rPr lang="en-US" sz="2000" i="1" dirty="0"/>
              <a:t>tools</a:t>
            </a:r>
            <a:r>
              <a:rPr lang="en-US" sz="2000" dirty="0"/>
              <a:t> and </a:t>
            </a:r>
            <a:r>
              <a:rPr lang="en-US" sz="2000" i="1" dirty="0"/>
              <a:t>techniques </a:t>
            </a:r>
            <a:r>
              <a:rPr lang="en-US" sz="2000" dirty="0"/>
              <a:t>to help with this and the </a:t>
            </a:r>
            <a:r>
              <a:rPr lang="en-US" sz="2000" i="1" dirty="0"/>
              <a:t>concepts</a:t>
            </a:r>
            <a:r>
              <a:rPr lang="en-US" sz="2000" dirty="0"/>
              <a:t> and </a:t>
            </a:r>
            <a:r>
              <a:rPr lang="en-US" sz="2000" i="1" dirty="0"/>
              <a:t>ideas</a:t>
            </a:r>
            <a:r>
              <a:rPr lang="en-US" sz="2000" dirty="0"/>
              <a:t> behind them</a:t>
            </a:r>
          </a:p>
          <a:p>
            <a:pPr lvl="1"/>
            <a:r>
              <a:rPr lang="en-US" sz="2000" dirty="0"/>
              <a:t>There are </a:t>
            </a:r>
            <a:r>
              <a:rPr lang="en-US" sz="2000" i="1" dirty="0"/>
              <a:t>timeless principles </a:t>
            </a:r>
            <a:r>
              <a:rPr lang="en-US" sz="2000" dirty="0"/>
              <a:t>to both</a:t>
            </a:r>
          </a:p>
          <a:p>
            <a:pPr lvl="1"/>
            <a:r>
              <a:rPr lang="en-US" sz="2000" dirty="0"/>
              <a:t>Widely used across the industry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CSE 331 Spring 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98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b="1" dirty="0"/>
              <a:t>Required</a:t>
            </a:r>
            <a:r>
              <a:rPr lang="en-US" sz="2000" dirty="0"/>
              <a:t> book</a:t>
            </a:r>
          </a:p>
          <a:p>
            <a:r>
              <a:rPr lang="en-US" sz="2000" i="1" dirty="0"/>
              <a:t>Effective Java</a:t>
            </a:r>
            <a:r>
              <a:rPr lang="en-US" sz="2000" dirty="0"/>
              <a:t> 3rd ed, Bloch (EJ)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Optional</a:t>
            </a:r>
            <a:r>
              <a:rPr lang="en-US" sz="2000" dirty="0"/>
              <a:t> book</a:t>
            </a:r>
          </a:p>
          <a:p>
            <a:r>
              <a:rPr lang="en-US" sz="2000" i="1" dirty="0"/>
              <a:t>Pragmatic Programmer</a:t>
            </a:r>
            <a:r>
              <a:rPr lang="en-US" sz="2000" dirty="0"/>
              <a:t>, new 20</a:t>
            </a:r>
            <a:r>
              <a:rPr lang="en-US" sz="2000" baseline="30000" dirty="0"/>
              <a:t>th</a:t>
            </a:r>
            <a:r>
              <a:rPr lang="en-US" sz="2000" dirty="0"/>
              <a:t> anniversary</a:t>
            </a:r>
            <a:br>
              <a:rPr lang="en-US" sz="2000" dirty="0"/>
            </a:br>
            <a:r>
              <a:rPr lang="en-US" sz="2000" dirty="0"/>
              <a:t>(2</a:t>
            </a:r>
            <a:r>
              <a:rPr lang="en-US" sz="2000" baseline="30000" dirty="0"/>
              <a:t>nd</a:t>
            </a:r>
            <a:r>
              <a:rPr lang="en-US" sz="2000" dirty="0"/>
              <a:t>) edition, Hunt &amp; Thomas (PP)</a:t>
            </a:r>
            <a:endParaRPr lang="en-US" sz="12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Other</a:t>
            </a:r>
            <a:r>
              <a:rPr lang="en-US" sz="2000" dirty="0"/>
              <a:t> books</a:t>
            </a:r>
            <a:endParaRPr lang="en-US" sz="1000" b="1" dirty="0"/>
          </a:p>
          <a:p>
            <a:r>
              <a:rPr lang="en-US" sz="2000" i="1" dirty="0"/>
              <a:t>Program Development in Java</a:t>
            </a:r>
            <a:r>
              <a:rPr lang="en-US" sz="2000" dirty="0"/>
              <a:t>, </a:t>
            </a:r>
            <a:r>
              <a:rPr lang="en-US" sz="2000" dirty="0" err="1"/>
              <a:t>Liskov</a:t>
            </a:r>
            <a:r>
              <a:rPr lang="en-US" sz="2000" dirty="0"/>
              <a:t> &amp; </a:t>
            </a:r>
            <a:r>
              <a:rPr lang="en-US" sz="2000" dirty="0" err="1"/>
              <a:t>Guttag</a:t>
            </a:r>
            <a:endParaRPr lang="en-US" sz="2000" dirty="0"/>
          </a:p>
          <a:p>
            <a:pPr lvl="1"/>
            <a:r>
              <a:rPr lang="en-US" sz="2000" dirty="0"/>
              <a:t>would be the textbook if not from 2001</a:t>
            </a:r>
            <a:endParaRPr lang="en-US" sz="1000" dirty="0"/>
          </a:p>
          <a:p>
            <a:r>
              <a:rPr lang="en-US" sz="2000" i="1" dirty="0"/>
              <a:t>Core Java</a:t>
            </a:r>
            <a:r>
              <a:rPr lang="en-US" sz="2000" dirty="0"/>
              <a:t> Vol I, </a:t>
            </a:r>
            <a:r>
              <a:rPr lang="en-US" sz="2000" dirty="0" err="1"/>
              <a:t>Horstmann</a:t>
            </a:r>
            <a:endParaRPr lang="en-US" sz="2000" dirty="0"/>
          </a:p>
          <a:p>
            <a:pPr lvl="1"/>
            <a:r>
              <a:rPr lang="en-US" sz="2000" dirty="0"/>
              <a:t>good reference on language &amp; libraries</a:t>
            </a:r>
          </a:p>
          <a:p>
            <a:pPr lvl="1"/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CSE 331 Spring 2020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3147" y="5041900"/>
            <a:ext cx="1651000" cy="1651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147" y="4038600"/>
            <a:ext cx="1217645" cy="1600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19ACF8-9CC3-6841-83BD-094F73A603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778" y="1447800"/>
            <a:ext cx="1231900" cy="15023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539091-5BC0-E048-8FF6-BF24B5A230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9400" y="2432130"/>
            <a:ext cx="11049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404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Books? In the 21</a:t>
            </a:r>
            <a:r>
              <a:rPr lang="en-US" baseline="30000" dirty="0"/>
              <a:t>st</a:t>
            </a:r>
            <a:r>
              <a:rPr lang="en-US" dirty="0"/>
              <a:t> century?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4953000"/>
          </a:xfrm>
        </p:spPr>
        <p:txBody>
          <a:bodyPr>
            <a:normAutofit/>
          </a:bodyPr>
          <a:lstStyle/>
          <a:p>
            <a:r>
              <a:rPr lang="en-US" sz="2000" dirty="0"/>
              <a:t>Why not just use Google, Stack Overflow, </a:t>
            </a:r>
            <a:r>
              <a:rPr lang="en-US" sz="2000" dirty="0" err="1"/>
              <a:t>Reddit</a:t>
            </a:r>
            <a:r>
              <a:rPr lang="en-US" sz="2000" dirty="0"/>
              <a:t>, </a:t>
            </a:r>
            <a:r>
              <a:rPr lang="en-US" sz="2000" dirty="0" err="1"/>
              <a:t>Quora</a:t>
            </a:r>
            <a:r>
              <a:rPr lang="en-US" sz="2000" dirty="0"/>
              <a:t>, …?</a:t>
            </a:r>
          </a:p>
          <a:p>
            <a:r>
              <a:rPr lang="en-US" sz="2000" dirty="0"/>
              <a:t>Web-search good for</a:t>
            </a:r>
          </a:p>
          <a:p>
            <a:pPr lvl="1"/>
            <a:r>
              <a:rPr lang="en-US" sz="2000" dirty="0"/>
              <a:t>Finding the parameters of a Java API function</a:t>
            </a:r>
          </a:p>
          <a:p>
            <a:r>
              <a:rPr lang="en-US" sz="2000" dirty="0"/>
              <a:t>(can be) Bad for</a:t>
            </a:r>
          </a:p>
          <a:p>
            <a:pPr lvl="1"/>
            <a:r>
              <a:rPr lang="en-US" sz="2000" dirty="0"/>
              <a:t>Why does it work this way?</a:t>
            </a:r>
          </a:p>
          <a:p>
            <a:pPr lvl="1"/>
            <a:r>
              <a:rPr lang="en-US" sz="2000" dirty="0"/>
              <a:t>What is the intended use?</a:t>
            </a:r>
          </a:p>
          <a:p>
            <a:pPr lvl="1"/>
            <a:r>
              <a:rPr lang="en-US" sz="2000" dirty="0"/>
              <a:t>How does my issue fit into the bigger picture?</a:t>
            </a:r>
          </a:p>
          <a:p>
            <a:pPr lvl="1"/>
            <a:endParaRPr lang="en-US" sz="2000" dirty="0"/>
          </a:p>
          <a:p>
            <a:r>
              <a:rPr lang="en-US" sz="2000" dirty="0"/>
              <a:t>Beware:</a:t>
            </a:r>
          </a:p>
          <a:p>
            <a:pPr lvl="1"/>
            <a:r>
              <a:rPr lang="en-US" sz="2000" dirty="0"/>
              <a:t>Answers on the web are often </a:t>
            </a:r>
            <a:r>
              <a:rPr lang="en-US" sz="2000" b="1" dirty="0"/>
              <a:t>quickly</a:t>
            </a:r>
            <a:r>
              <a:rPr lang="en-US" sz="2000" dirty="0"/>
              <a:t> out of date</a:t>
            </a:r>
          </a:p>
          <a:p>
            <a:pPr lvl="2"/>
            <a:r>
              <a:rPr lang="en-US" sz="2000" dirty="0"/>
              <a:t>aim is to answer the question at the time when asked</a:t>
            </a:r>
          </a:p>
          <a:p>
            <a:pPr lvl="1"/>
            <a:r>
              <a:rPr lang="en-US" sz="2000" dirty="0"/>
              <a:t>“This incantation solved my problem”</a:t>
            </a:r>
          </a:p>
          <a:p>
            <a:pPr lvl="2"/>
            <a:r>
              <a:rPr lang="en-US" sz="2000" dirty="0"/>
              <a:t>give that to users without knowing how it works?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CSE 331 </a:t>
            </a:r>
            <a:r>
              <a:rPr lang="sv-SE" dirty="0"/>
              <a:t>Spring</a:t>
            </a:r>
            <a:r>
              <a:rPr lang="en-US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1245942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4495800"/>
          </a:xfrm>
        </p:spPr>
        <p:txBody>
          <a:bodyPr/>
          <a:lstStyle/>
          <a:p>
            <a:endParaRPr lang="en-US" sz="2000" dirty="0"/>
          </a:p>
          <a:p>
            <a:r>
              <a:rPr lang="en-US" sz="2000" dirty="0"/>
              <a:t>Calendar will include book sections for you to read</a:t>
            </a:r>
          </a:p>
          <a:p>
            <a:pPr lvl="1"/>
            <a:r>
              <a:rPr lang="en-US" sz="2000" dirty="0"/>
              <a:t>EJ = required, PP = optional</a:t>
            </a:r>
          </a:p>
          <a:p>
            <a:endParaRPr lang="en-US" sz="2000" dirty="0"/>
          </a:p>
          <a:p>
            <a:r>
              <a:rPr lang="en-US" sz="2000" dirty="0"/>
              <a:t>These are “real” books about software, approachable in 331 </a:t>
            </a:r>
          </a:p>
          <a:p>
            <a:pPr lvl="1"/>
            <a:r>
              <a:rPr lang="en-US" sz="2000" dirty="0"/>
              <a:t>occasionally slight reach: accept the challenge</a:t>
            </a:r>
          </a:p>
          <a:p>
            <a:endParaRPr lang="en-US" sz="2000" dirty="0"/>
          </a:p>
          <a:p>
            <a:r>
              <a:rPr lang="en-US" sz="2000" dirty="0"/>
              <a:t>Overlap only partially with lectures</a:t>
            </a:r>
          </a:p>
          <a:p>
            <a:pPr lvl="1"/>
            <a:r>
              <a:rPr lang="en-US" sz="2000" dirty="0"/>
              <a:t>books include lots of other useful information</a:t>
            </a:r>
          </a:p>
          <a:p>
            <a:pPr lvl="1"/>
            <a:endParaRPr lang="en-US" sz="2000" dirty="0"/>
          </a:p>
          <a:p>
            <a:r>
              <a:rPr lang="en-US" sz="2000" dirty="0"/>
              <a:t>Readings are fair game for quizzes</a:t>
            </a:r>
          </a:p>
          <a:p>
            <a:pPr lvl="1"/>
            <a:r>
              <a:rPr lang="en-US" sz="2000" dirty="0"/>
              <a:t>want to make sure you do 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CSE 331 </a:t>
            </a:r>
            <a:r>
              <a:rPr lang="sv-SE" dirty="0"/>
              <a:t>Spring</a:t>
            </a:r>
            <a:r>
              <a:rPr lang="en-US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26405458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000" dirty="0"/>
          </a:p>
          <a:p>
            <a:r>
              <a:rPr lang="en-US" sz="2000" dirty="0"/>
              <a:t>No real exams</a:t>
            </a:r>
          </a:p>
          <a:p>
            <a:pPr lvl="1"/>
            <a:endParaRPr lang="en-US" sz="2000" dirty="0"/>
          </a:p>
          <a:p>
            <a:r>
              <a:rPr lang="en-US" sz="2000" dirty="0"/>
              <a:t>Our final “exam”</a:t>
            </a:r>
          </a:p>
          <a:p>
            <a:pPr lvl="1"/>
            <a:r>
              <a:rPr lang="en-US" sz="2000" dirty="0"/>
              <a:t>demo your final HW solution to a TA</a:t>
            </a:r>
          </a:p>
          <a:p>
            <a:pPr lvl="1"/>
            <a:r>
              <a:rPr lang="en-US" sz="2000" dirty="0"/>
              <a:t>answer some questions about your experiences writing 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CSE 331 </a:t>
            </a:r>
            <a:r>
              <a:rPr lang="sv-SE" dirty="0"/>
              <a:t>Spring</a:t>
            </a:r>
            <a:r>
              <a:rPr lang="en-US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409307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772400" cy="42672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Approximate weighting (subject to change):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CSE 331 Spring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6365091"/>
              </p:ext>
            </p:extLst>
          </p:nvPr>
        </p:nvGraphicFramePr>
        <p:xfrm>
          <a:off x="1295400" y="2438400"/>
          <a:ext cx="6096000" cy="11887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65%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Homework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25%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Quizzes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Final “exam”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05857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CSE 331 can be challenging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924800" cy="45720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Past experience tells us CSE 331 is </a:t>
            </a:r>
            <a:r>
              <a:rPr lang="en-US" sz="2000" b="1" dirty="0"/>
              <a:t>hard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not my intention to make it difficult!</a:t>
            </a:r>
            <a:endParaRPr lang="en-US" sz="1600" dirty="0"/>
          </a:p>
          <a:p>
            <a:pPr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2000" dirty="0"/>
              <a:t>Big change to move</a:t>
            </a:r>
          </a:p>
          <a:p>
            <a:pPr lvl="2">
              <a:lnSpc>
                <a:spcPct val="90000"/>
              </a:lnSpc>
            </a:pPr>
            <a:endParaRPr lang="en-US" sz="1200" dirty="0"/>
          </a:p>
          <a:p>
            <a:pPr lvl="1">
              <a:lnSpc>
                <a:spcPct val="90000"/>
              </a:lnSpc>
            </a:pPr>
            <a:r>
              <a:rPr lang="en-US" sz="2000" b="1" dirty="0"/>
              <a:t>from</a:t>
            </a:r>
            <a:r>
              <a:rPr lang="en-US" sz="2000" dirty="0"/>
              <a:t> programming by trial &amp; error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technique that does not work for building large scale software</a:t>
            </a:r>
          </a:p>
          <a:p>
            <a:pPr lvl="2">
              <a:lnSpc>
                <a:spcPct val="90000"/>
              </a:lnSpc>
            </a:pPr>
            <a:endParaRPr lang="en-US" sz="1200" dirty="0"/>
          </a:p>
          <a:p>
            <a:pPr lvl="1">
              <a:lnSpc>
                <a:spcPct val="90000"/>
              </a:lnSpc>
            </a:pPr>
            <a:r>
              <a:rPr lang="en-US" sz="2000" b="1" dirty="0"/>
              <a:t>to </a:t>
            </a:r>
            <a:r>
              <a:rPr lang="en-US" sz="2000" dirty="0"/>
              <a:t>programming by careful design, reasoning, and testing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Programming itself can be hard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surprisingly difficult to specify, design, implement, test, debug, and maintain even a simple program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CSE 331 Spring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4613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CSE 331 can be challenging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924800" cy="45720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We strive to create assignments that are reasonable if you apply the techniques taught in class…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2000" dirty="0"/>
              <a:t>… but likely hard to do in a trial &amp; error manner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2000" dirty="0"/>
              <a:t>	… and almost certainly impossible to finish if you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2000" dirty="0"/>
              <a:t>	     put them off until a few days before they’re due</a:t>
            </a:r>
          </a:p>
          <a:p>
            <a:pPr lvl="1"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2000" dirty="0"/>
              <a:t>Assignments will take more time than you think (</a:t>
            </a:r>
            <a:r>
              <a:rPr lang="en-US" sz="2000" b="1" dirty="0"/>
              <a:t>start early</a:t>
            </a:r>
            <a:r>
              <a:rPr lang="en-US" sz="2000" dirty="0"/>
              <a:t>)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even professionals </a:t>
            </a:r>
            <a:r>
              <a:rPr lang="en-US" sz="2000" i="1" dirty="0"/>
              <a:t>routinely </a:t>
            </a:r>
            <a:r>
              <a:rPr lang="en-US" sz="2000" dirty="0"/>
              <a:t>underestimate by 3x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these assignments will be a step up in difficulty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If you are having trouble, </a:t>
            </a:r>
            <a:r>
              <a:rPr lang="en-US" sz="2000" i="1" dirty="0">
                <a:solidFill>
                  <a:srgbClr val="0000FF"/>
                </a:solidFill>
              </a:rPr>
              <a:t>think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/>
              <a:t>before you act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then, look for help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CSE 331 Spring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9235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Other Advice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924800" cy="45720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Don’t be afraid to make mistakes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accepting that you will make mistakes is perhaps the</a:t>
            </a:r>
            <a:br>
              <a:rPr lang="en-US" sz="2000" dirty="0"/>
            </a:br>
            <a:r>
              <a:rPr lang="en-US" sz="2000" u="sng" dirty="0"/>
              <a:t>most important</a:t>
            </a:r>
            <a:r>
              <a:rPr lang="en-US" sz="2000" dirty="0"/>
              <a:t> lesson of this course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we often learn best from our mistakes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if you’re not making mistakes, you’re not challenging yourself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dirty="0"/>
              <a:t>Don’t expect everything to be spelled out for you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real-world problems don’t come that way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if there are detailed instructions for solving a problem,</a:t>
            </a:r>
            <a:br>
              <a:rPr lang="en-US" sz="1600" dirty="0"/>
            </a:br>
            <a:r>
              <a:rPr lang="en-US" sz="1600" dirty="0"/>
              <a:t>then there should already be a program that does it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world needs you for your intuition, creativity, &amp; intelligence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CSE 331 Spring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9766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3124200"/>
            <a:ext cx="7772400" cy="609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9pPr>
          </a:lstStyle>
          <a:p>
            <a:pPr algn="ctr"/>
            <a:r>
              <a:rPr lang="en-US" kern="0" dirty="0"/>
              <a:t>Problems</a:t>
            </a:r>
          </a:p>
        </p:txBody>
      </p:sp>
    </p:spTree>
    <p:extLst>
      <p:ext uri="{BB962C8B-B14F-4D97-AF65-F5344CB8AC3E}">
        <p14:creationId xmlns:p14="http://schemas.microsoft.com/office/powerpoint/2010/main" val="41731420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7924800" cy="44958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“Complete this method such that it returns the location of the largest value in the first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n</a:t>
            </a:r>
            <a:r>
              <a:rPr lang="en-US" sz="2000" dirty="0"/>
              <a:t> elements of the array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arr</a:t>
            </a:r>
            <a:r>
              <a:rPr lang="en-US" sz="2000" dirty="0"/>
              <a:t>.”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2000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maxLoc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000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[]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arr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2000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n) {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...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pPr marL="0" indent="0">
              <a:buNone/>
            </a:pP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CSE 331 </a:t>
            </a:r>
            <a:r>
              <a:rPr lang="sv-SE" dirty="0"/>
              <a:t>Spring</a:t>
            </a:r>
            <a:r>
              <a:rPr lang="en-US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371978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high quality?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Code is high quality when it is</a:t>
            </a:r>
          </a:p>
          <a:p>
            <a:pPr marL="0" indent="0">
              <a:buNone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s-ES_tradnl" sz="2000" dirty="0"/>
              <a:t>​​​​​​</a:t>
            </a:r>
            <a:r>
              <a:rPr lang="en-US" sz="2000" dirty="0"/>
              <a:t>​​</a:t>
            </a:r>
            <a:r>
              <a:rPr lang="en-US" sz="2000" b="1" dirty="0">
                <a:solidFill>
                  <a:srgbClr val="0432FF"/>
                </a:solidFill>
              </a:rPr>
              <a:t>Correct</a:t>
            </a:r>
          </a:p>
          <a:p>
            <a:pPr lvl="1"/>
            <a:r>
              <a:rPr lang="en-US" sz="2000" dirty="0"/>
              <a:t>Everything else is of secondary importance</a:t>
            </a:r>
          </a:p>
          <a:p>
            <a:pPr lvl="1"/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Easy to </a:t>
            </a:r>
            <a:r>
              <a:rPr lang="en-US" sz="2000" b="1" dirty="0">
                <a:solidFill>
                  <a:srgbClr val="0432FF"/>
                </a:solidFill>
              </a:rPr>
              <a:t>change</a:t>
            </a:r>
          </a:p>
          <a:p>
            <a:pPr lvl="1"/>
            <a:r>
              <a:rPr lang="en-US" sz="2000" dirty="0"/>
              <a:t>Most work is making changes to existing systems</a:t>
            </a:r>
          </a:p>
          <a:p>
            <a:pPr lvl="1"/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Easy to </a:t>
            </a:r>
            <a:r>
              <a:rPr lang="en-US" sz="2000" b="1" dirty="0">
                <a:solidFill>
                  <a:srgbClr val="0432FF"/>
                </a:solidFill>
              </a:rPr>
              <a:t>understand</a:t>
            </a:r>
          </a:p>
          <a:p>
            <a:pPr lvl="1"/>
            <a:r>
              <a:rPr lang="en-US" sz="2000" dirty="0"/>
              <a:t>Needed for 1 &amp; 2 above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CSE 331 Spring 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5202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7924800" cy="4495800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maxLoc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000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[]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arr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2000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n) {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2000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maxIndex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0;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2000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maxValue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arr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[0];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2000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2000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1;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&lt; n;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++) {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2000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arr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] &gt;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maxValue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{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maxIndex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maxValue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arr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];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2000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maxIndex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 marL="0" indent="0">
              <a:buNone/>
            </a:pP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CSE 331 </a:t>
            </a:r>
            <a:r>
              <a:rPr lang="sv-SE" dirty="0"/>
              <a:t>Spring</a:t>
            </a:r>
            <a:r>
              <a:rPr lang="en-US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23578407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7924800" cy="4495800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maxLoc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000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[]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arr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2000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n) {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2000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maxIndex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-1;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2000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maxValue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Integer.MIN_VALUE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2000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2000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0;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&lt; n;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++) {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2000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arr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] &gt;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maxValue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{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maxIndex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maxValue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arr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];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2000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maxIndex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 marL="0" indent="0">
              <a:buNone/>
            </a:pP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CSE 331 </a:t>
            </a:r>
            <a:r>
              <a:rPr lang="sv-SE" dirty="0"/>
              <a:t>Spring</a:t>
            </a:r>
            <a:r>
              <a:rPr lang="en-US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18383706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7924800" cy="44958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“Complete this method such that it returns the location of the largest value in the first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n</a:t>
            </a:r>
            <a:r>
              <a:rPr lang="en-US" sz="2000" dirty="0"/>
              <a:t> elements of the array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arr</a:t>
            </a:r>
            <a:r>
              <a:rPr lang="en-US" sz="2000" dirty="0"/>
              <a:t>.”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2000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maxLoc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000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[]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arr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2000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n) {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...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pPr marL="0" indent="0">
              <a:buNone/>
            </a:pP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dirty="0">
                <a:latin typeface="+mj-lt"/>
                <a:cs typeface="Courier New" panose="02070309020205020404" pitchFamily="49" charset="0"/>
              </a:rPr>
              <a:t>What questions do you have about the </a:t>
            </a:r>
            <a:r>
              <a:rPr lang="en-US" sz="2000" i="1" dirty="0">
                <a:latin typeface="+mj-lt"/>
                <a:cs typeface="Courier New" panose="02070309020205020404" pitchFamily="49" charset="0"/>
              </a:rPr>
              <a:t>specification</a:t>
            </a:r>
            <a:r>
              <a:rPr lang="en-US" sz="2000" dirty="0">
                <a:latin typeface="+mj-lt"/>
                <a:cs typeface="Courier New" panose="02070309020205020404" pitchFamily="49" charset="0"/>
              </a:rPr>
              <a:t>?</a:t>
            </a:r>
          </a:p>
          <a:p>
            <a:pPr lvl="1"/>
            <a:r>
              <a:rPr lang="en-US" sz="2000" dirty="0">
                <a:cs typeface="Courier New" panose="02070309020205020404" pitchFamily="49" charset="0"/>
              </a:rPr>
              <a:t>what if n = 0?</a:t>
            </a:r>
          </a:p>
          <a:p>
            <a:pPr lvl="1"/>
            <a:r>
              <a:rPr lang="en-US" sz="2000" dirty="0">
                <a:cs typeface="Courier New" panose="02070309020205020404" pitchFamily="49" charset="0"/>
              </a:rPr>
              <a:t>what if n &lt; 0? </a:t>
            </a:r>
          </a:p>
          <a:p>
            <a:pPr lvl="1"/>
            <a:r>
              <a:rPr lang="en-US" sz="2000" dirty="0">
                <a:cs typeface="Courier New" panose="02070309020205020404" pitchFamily="49" charset="0"/>
              </a:rPr>
              <a:t>what if n &gt; </a:t>
            </a:r>
            <a:r>
              <a:rPr lang="en-US" sz="2000" dirty="0" err="1">
                <a:cs typeface="Courier New" panose="02070309020205020404" pitchFamily="49" charset="0"/>
              </a:rPr>
              <a:t>arr.length</a:t>
            </a:r>
            <a:r>
              <a:rPr lang="en-US" sz="2000" dirty="0">
                <a:cs typeface="Courier New" panose="02070309020205020404" pitchFamily="49" charset="0"/>
              </a:rPr>
              <a:t>?</a:t>
            </a:r>
          </a:p>
          <a:p>
            <a:pPr lvl="1"/>
            <a:r>
              <a:rPr lang="en-US" sz="2000" dirty="0">
                <a:cs typeface="Courier New" panose="02070309020205020404" pitchFamily="49" charset="0"/>
              </a:rPr>
              <a:t>what if there are two maximum elements?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CSE 331 </a:t>
            </a:r>
            <a:r>
              <a:rPr lang="sv-SE" dirty="0"/>
              <a:t>Spring</a:t>
            </a:r>
            <a:r>
              <a:rPr lang="en-US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370582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7924800" cy="44958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“Complete this method such that it returns the location of the largest value in the first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n</a:t>
            </a:r>
            <a:r>
              <a:rPr lang="en-US" sz="2000" dirty="0"/>
              <a:t> elements of the array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arr</a:t>
            </a:r>
            <a:r>
              <a:rPr lang="en-US" sz="2000" dirty="0"/>
              <a:t>.”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2000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maxLoc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000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[]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arr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2000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n) {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...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pPr marL="0" indent="0">
              <a:buNone/>
            </a:pP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dirty="0">
                <a:latin typeface="+mj-lt"/>
                <a:cs typeface="Courier New" panose="02070309020205020404" pitchFamily="49" charset="0"/>
              </a:rPr>
              <a:t>Could we write a specification with only </a:t>
            </a:r>
            <a:r>
              <a:rPr lang="en-US" sz="2000" b="1" dirty="0">
                <a:latin typeface="+mj-lt"/>
                <a:cs typeface="Courier New" panose="02070309020205020404" pitchFamily="49" charset="0"/>
              </a:rPr>
              <a:t>one correct</a:t>
            </a:r>
            <a:r>
              <a:rPr lang="en-US" sz="2000" dirty="0">
                <a:latin typeface="+mj-lt"/>
                <a:cs typeface="Courier New" panose="02070309020205020404" pitchFamily="49" charset="0"/>
              </a:rPr>
              <a:t> solution?</a:t>
            </a:r>
          </a:p>
          <a:p>
            <a:pPr lvl="1"/>
            <a:r>
              <a:rPr lang="en-US" sz="2000" dirty="0">
                <a:latin typeface="+mj-lt"/>
                <a:cs typeface="Courier New" panose="02070309020205020404" pitchFamily="49" charset="0"/>
              </a:rPr>
              <a:t>throw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IllegalArgumentException</a:t>
            </a:r>
            <a:r>
              <a:rPr lang="en-US" sz="2000" dirty="0">
                <a:latin typeface="+mj-lt"/>
                <a:cs typeface="Courier New" panose="02070309020205020404" pitchFamily="49" charset="0"/>
              </a:rPr>
              <a:t> if n &lt;= 0</a:t>
            </a:r>
          </a:p>
          <a:p>
            <a:pPr lvl="1"/>
            <a:r>
              <a:rPr lang="en-US" sz="2000" dirty="0">
                <a:latin typeface="+mj-lt"/>
                <a:cs typeface="Courier New" panose="02070309020205020404" pitchFamily="49" charset="0"/>
              </a:rPr>
              <a:t>throw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ArrayOutOfBoundsException</a:t>
            </a:r>
            <a:r>
              <a:rPr lang="en-US" sz="2000" dirty="0">
                <a:latin typeface="+mj-lt"/>
                <a:cs typeface="Courier New" panose="02070309020205020404" pitchFamily="49" charset="0"/>
              </a:rPr>
              <a:t> if n &gt; </a:t>
            </a:r>
            <a:r>
              <a:rPr lang="en-US" sz="2000" dirty="0" err="1">
                <a:latin typeface="+mj-lt"/>
                <a:cs typeface="Courier New" panose="02070309020205020404" pitchFamily="49" charset="0"/>
              </a:rPr>
              <a:t>arr.length</a:t>
            </a:r>
            <a:endParaRPr lang="en-US" sz="2000" dirty="0">
              <a:latin typeface="+mj-lt"/>
              <a:cs typeface="Courier New" panose="02070309020205020404" pitchFamily="49" charset="0"/>
            </a:endParaRPr>
          </a:p>
          <a:p>
            <a:pPr lvl="1"/>
            <a:r>
              <a:rPr lang="en-US" sz="2000" dirty="0">
                <a:cs typeface="Courier New" panose="02070309020205020404" pitchFamily="49" charset="0"/>
              </a:rPr>
              <a:t>return smallest index achieving maximum</a:t>
            </a:r>
            <a:endParaRPr lang="en-US" sz="2000" dirty="0">
              <a:latin typeface="+mj-lt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CSE 331 </a:t>
            </a:r>
            <a:r>
              <a:rPr lang="sv-SE" dirty="0"/>
              <a:t>Spring</a:t>
            </a:r>
            <a:r>
              <a:rPr lang="en-US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31396286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4495800"/>
          </a:xfrm>
        </p:spPr>
        <p:txBody>
          <a:bodyPr/>
          <a:lstStyle/>
          <a:p>
            <a:endParaRPr lang="en-US" sz="2000" dirty="0"/>
          </a:p>
          <a:p>
            <a:r>
              <a:rPr lang="en-US" sz="2000" dirty="0"/>
              <a:t>You can all write the code</a:t>
            </a:r>
          </a:p>
          <a:p>
            <a:endParaRPr lang="en-US" sz="2000" dirty="0"/>
          </a:p>
          <a:p>
            <a:r>
              <a:rPr lang="en-US" sz="2000" dirty="0"/>
              <a:t>Writing the specification was harder than the code</a:t>
            </a:r>
          </a:p>
          <a:p>
            <a:pPr lvl="1"/>
            <a:r>
              <a:rPr lang="en-US" sz="2000" dirty="0"/>
              <a:t>multiple choices for the “right” specification</a:t>
            </a:r>
          </a:p>
          <a:p>
            <a:pPr lvl="2"/>
            <a:r>
              <a:rPr lang="en-US" sz="2000" dirty="0"/>
              <a:t>have to carefully think through corner cases</a:t>
            </a:r>
          </a:p>
          <a:p>
            <a:pPr lvl="1"/>
            <a:r>
              <a:rPr lang="en-US" sz="2000" dirty="0"/>
              <a:t>once the specification is chosen, code is straightforward</a:t>
            </a:r>
          </a:p>
          <a:p>
            <a:pPr lvl="1"/>
            <a:r>
              <a:rPr lang="en-US" sz="2000" dirty="0"/>
              <a:t>(both of those will be recurrent themes)</a:t>
            </a:r>
          </a:p>
          <a:p>
            <a:pPr lvl="1"/>
            <a:endParaRPr lang="en-US" sz="2000" dirty="0"/>
          </a:p>
          <a:p>
            <a:r>
              <a:rPr lang="en-US" sz="2000" dirty="0"/>
              <a:t>Some math (e.g. “if n &lt;= 0”) often shows up in specifications</a:t>
            </a:r>
          </a:p>
          <a:p>
            <a:pPr lvl="1"/>
            <a:r>
              <a:rPr lang="en-US" sz="2000" dirty="0"/>
              <a:t>English (“if n is less or equal to than 0”) is often worse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CSE 331 </a:t>
            </a:r>
            <a:r>
              <a:rPr lang="sv-SE" dirty="0"/>
              <a:t>Spring</a:t>
            </a:r>
            <a:r>
              <a:rPr lang="en-US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32290813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exercise before next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8077200" cy="4495800"/>
          </a:xfrm>
        </p:spPr>
        <p:txBody>
          <a:bodyPr/>
          <a:lstStyle/>
          <a:p>
            <a:r>
              <a:rPr lang="en-US" sz="2000" dirty="0"/>
              <a:t>Do HW0 (90 minutes max) before lecture on Wednesday</a:t>
            </a:r>
          </a:p>
          <a:p>
            <a:pPr lvl="1"/>
            <a:r>
              <a:rPr lang="en-US" sz="2000" b="1" dirty="0"/>
              <a:t>write</a:t>
            </a:r>
            <a:r>
              <a:rPr lang="en-US" sz="2000" dirty="0"/>
              <a:t> an algorithm to rearrange array elements as described</a:t>
            </a:r>
          </a:p>
          <a:p>
            <a:pPr lvl="1"/>
            <a:r>
              <a:rPr lang="en-US" sz="2000" b="1" dirty="0"/>
              <a:t>argue</a:t>
            </a:r>
            <a:r>
              <a:rPr lang="en-US" sz="2000" dirty="0"/>
              <a:t> in concise, convincing English that it is correct</a:t>
            </a:r>
          </a:p>
          <a:p>
            <a:pPr lvl="2"/>
            <a:r>
              <a:rPr lang="en-US" sz="2000" dirty="0"/>
              <a:t>don’t just explain </a:t>
            </a:r>
            <a:r>
              <a:rPr lang="en-US" sz="2000" i="1" dirty="0"/>
              <a:t>what the code does!</a:t>
            </a:r>
          </a:p>
          <a:p>
            <a:pPr lvl="1"/>
            <a:r>
              <a:rPr lang="en-US" sz="2000" dirty="0"/>
              <a:t>should run in O(n) time</a:t>
            </a:r>
          </a:p>
          <a:p>
            <a:pPr lvl="2"/>
            <a:r>
              <a:rPr lang="en-US" sz="2000" dirty="0"/>
              <a:t>(optional challenge: can you do it in a single pass?)</a:t>
            </a:r>
          </a:p>
          <a:p>
            <a:pPr lvl="1"/>
            <a:r>
              <a:rPr lang="en-US" sz="2000" dirty="0"/>
              <a:t>do not actually run your code!</a:t>
            </a:r>
          </a:p>
          <a:p>
            <a:pPr lvl="1"/>
            <a:endParaRPr lang="en-US" sz="1200" dirty="0"/>
          </a:p>
          <a:p>
            <a:r>
              <a:rPr lang="en-US" sz="2000" dirty="0"/>
              <a:t>Start trying to </a:t>
            </a:r>
            <a:r>
              <a:rPr lang="en-US" sz="2000" b="1" dirty="0"/>
              <a:t>reason</a:t>
            </a:r>
            <a:r>
              <a:rPr lang="en-US" sz="2000" dirty="0"/>
              <a:t> about the code you write</a:t>
            </a:r>
          </a:p>
          <a:p>
            <a:pPr lvl="1"/>
            <a:r>
              <a:rPr lang="en-US" sz="2000" dirty="0"/>
              <a:t>this may be difficult... if so, remember that!</a:t>
            </a:r>
          </a:p>
          <a:p>
            <a:pPr lvl="1"/>
            <a:r>
              <a:rPr lang="en-US" sz="2000" dirty="0"/>
              <a:t>next, we will learn to use a set of tools that will make this easy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CSE 331 Spring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5963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next class...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8001000" cy="44958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000" dirty="0"/>
              <a:t>Familiarize yourself with website:</a:t>
            </a:r>
          </a:p>
          <a:p>
            <a:pPr marL="0" indent="0" algn="ctr">
              <a:buNone/>
            </a:pPr>
            <a:endParaRPr lang="en-US" sz="800" dirty="0">
              <a:solidFill>
                <a:schemeClr val="accent2"/>
              </a:solidFill>
            </a:endParaRPr>
          </a:p>
          <a:p>
            <a:pPr marL="0" indent="0" algn="ctr">
              <a:buNone/>
            </a:pPr>
            <a:r>
              <a:rPr lang="en-US" sz="2000" dirty="0">
                <a:solidFill>
                  <a:schemeClr val="accent2"/>
                </a:solidFill>
              </a:rPr>
              <a:t>http://</a:t>
            </a:r>
            <a:r>
              <a:rPr lang="en-US" sz="2000" dirty="0" err="1">
                <a:solidFill>
                  <a:schemeClr val="accent2"/>
                </a:solidFill>
              </a:rPr>
              <a:t>courses.cs.washington.edu</a:t>
            </a:r>
            <a:r>
              <a:rPr lang="en-US" sz="2000" dirty="0">
                <a:solidFill>
                  <a:schemeClr val="accent2"/>
                </a:solidFill>
              </a:rPr>
              <a:t>/courses/cse331/20sp/ </a:t>
            </a:r>
          </a:p>
          <a:p>
            <a:pPr marL="0" indent="0" algn="ctr">
              <a:buNone/>
            </a:pPr>
            <a:endParaRPr lang="en-US" sz="800" dirty="0">
              <a:solidFill>
                <a:schemeClr val="accent2"/>
              </a:solidFill>
            </a:endParaRPr>
          </a:p>
          <a:p>
            <a:pPr lvl="1"/>
            <a:r>
              <a:rPr lang="en-US" sz="2000" dirty="0"/>
              <a:t>read the syllabus</a:t>
            </a:r>
          </a:p>
          <a:p>
            <a:pPr lvl="1"/>
            <a:r>
              <a:rPr lang="en-US" sz="2000" dirty="0"/>
              <a:t>read the academic integrity policy</a:t>
            </a:r>
          </a:p>
          <a:p>
            <a:pPr lvl="1"/>
            <a:r>
              <a:rPr lang="en-US" sz="2000" dirty="0"/>
              <a:t>find the homework list</a:t>
            </a:r>
          </a:p>
          <a:p>
            <a:pPr lvl="1"/>
            <a:r>
              <a:rPr lang="en-US" sz="2000" dirty="0"/>
              <a:t>find the link to Canvas</a:t>
            </a:r>
          </a:p>
          <a:p>
            <a:pPr marL="457200" indent="-457200">
              <a:buFont typeface="+mj-lt"/>
              <a:buAutoNum type="arabicPeriod" startAt="2"/>
            </a:pPr>
            <a:endParaRPr lang="en-US" sz="2000" dirty="0"/>
          </a:p>
          <a:p>
            <a:pPr marL="457200" indent="-457200">
              <a:buFont typeface="+mj-lt"/>
              <a:buAutoNum type="arabicPeriod" startAt="2"/>
            </a:pPr>
            <a:r>
              <a:rPr lang="en-US" sz="2000" dirty="0"/>
              <a:t>Do HW0 before lecture on Wednesday!</a:t>
            </a:r>
          </a:p>
          <a:p>
            <a:pPr marL="857250" lvl="1" indent="-457200"/>
            <a:r>
              <a:rPr lang="en-US" sz="2000" dirty="0"/>
              <a:t>limit this to 90 minutes</a:t>
            </a:r>
          </a:p>
          <a:p>
            <a:pPr marL="857250" lvl="1" indent="-457200"/>
            <a:r>
              <a:rPr lang="en-US" sz="2000" dirty="0"/>
              <a:t>submit a PDF on </a:t>
            </a:r>
            <a:r>
              <a:rPr lang="en-US" sz="2000" dirty="0" err="1"/>
              <a:t>Gradescope</a:t>
            </a:r>
            <a:r>
              <a:rPr lang="en-US" sz="2000" dirty="0"/>
              <a:t> (invite coming today)</a:t>
            </a:r>
          </a:p>
          <a:p>
            <a:pPr marL="857250" lvl="1" indent="-457200"/>
            <a:r>
              <a:rPr lang="en-US" sz="2000" dirty="0"/>
              <a:t>not graded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CSE 331 Spring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622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How do we ensure correctness...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4267200" cy="4495800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r>
              <a:rPr lang="en-US" sz="2000" dirty="0"/>
              <a:t>... when </a:t>
            </a:r>
            <a:r>
              <a:rPr lang="en-US" sz="2000" b="1" dirty="0"/>
              <a:t>people</a:t>
            </a:r>
            <a:r>
              <a:rPr lang="en-US" sz="2000" dirty="0"/>
              <a:t> are involved?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People have been known to</a:t>
            </a:r>
          </a:p>
          <a:p>
            <a:pPr marL="457200" lvl="1"/>
            <a:r>
              <a:rPr lang="en-US" sz="1600" dirty="0"/>
              <a:t>walk into windows</a:t>
            </a:r>
          </a:p>
          <a:p>
            <a:pPr marL="457200" lvl="1"/>
            <a:r>
              <a:rPr lang="en-US" sz="1600" dirty="0"/>
              <a:t>drive away with a coffee cup on the roof</a:t>
            </a:r>
          </a:p>
          <a:p>
            <a:pPr marL="457200" lvl="1"/>
            <a:r>
              <a:rPr lang="en-US" sz="1600" dirty="0"/>
              <a:t>drive away still tied to gas pump</a:t>
            </a:r>
          </a:p>
          <a:p>
            <a:pPr marL="457200" lvl="1"/>
            <a:r>
              <a:rPr lang="en-US" sz="1600" dirty="0"/>
              <a:t>lecture wearing one brown shoe and one black shoe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2221F1-60D0-7842-B408-D0D0CDF44B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52" t="21111" r="18107"/>
          <a:stretch/>
        </p:blipFill>
        <p:spPr>
          <a:xfrm>
            <a:off x="5933941" y="3657600"/>
            <a:ext cx="1848118" cy="3124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FB2253-33D9-6A48-879A-A1E38E6339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111"/>
          <a:stretch/>
        </p:blipFill>
        <p:spPr>
          <a:xfrm>
            <a:off x="5334000" y="1511300"/>
            <a:ext cx="3048000" cy="191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437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increased complexity?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Analogy to building physical objects:</a:t>
            </a:r>
          </a:p>
          <a:p>
            <a:r>
              <a:rPr lang="en-US" sz="2000" dirty="0"/>
              <a:t>100 well-tested LOC = a nice cabinet</a:t>
            </a:r>
          </a:p>
          <a:p>
            <a:r>
              <a:rPr lang="en-US" sz="2000" dirty="0"/>
              <a:t>2,500 LOC = a room with furniture</a:t>
            </a:r>
          </a:p>
          <a:p>
            <a:r>
              <a:rPr lang="en-US" sz="2000" dirty="0"/>
              <a:t>2,500,000 LOC = 1000 rooms ≈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CSE 331 Spring 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948578"/>
            <a:ext cx="7493620" cy="32998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10291" y="5607051"/>
            <a:ext cx="3954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n-lt"/>
              </a:rPr>
              <a:t>North Carolina class WW2 battleship</a:t>
            </a:r>
          </a:p>
        </p:txBody>
      </p:sp>
    </p:spTree>
    <p:extLst>
      <p:ext uri="{BB962C8B-B14F-4D97-AF65-F5344CB8AC3E}">
        <p14:creationId xmlns:p14="http://schemas.microsoft.com/office/powerpoint/2010/main" val="239526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CSE 331 Spring 2020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3983B7-E459-4701-B580-D0BD95C5F31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457700" y="2215641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≈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048000"/>
            <a:ext cx="7848600" cy="32629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53951" y="2597619"/>
            <a:ext cx="5112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+mn-lt"/>
              </a:rPr>
              <a:t>the entire </a:t>
            </a:r>
            <a:r>
              <a:rPr lang="en-US" dirty="0">
                <a:latin typeface="+mn-lt"/>
              </a:rPr>
              <a:t>British Naval fleet in WW2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5274" y="196344"/>
            <a:ext cx="1009649" cy="201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Actually, software is more complex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Every bit of code is unique, individually designed</a:t>
            </a:r>
          </a:p>
          <a:p>
            <a:pPr marL="571500" lvl="1" indent="-171450"/>
            <a:r>
              <a:rPr lang="en-US" sz="2000" dirty="0"/>
              <a:t>US built 10 identical Essex carriers</a:t>
            </a:r>
          </a:p>
          <a:p>
            <a:pPr marL="571500" lvl="1" indent="-171450"/>
            <a:endParaRPr lang="en-US" sz="2000" dirty="0"/>
          </a:p>
          <a:p>
            <a:pPr marL="571500" lvl="1" indent="-171450"/>
            <a:endParaRPr lang="en-US" sz="2000" dirty="0"/>
          </a:p>
          <a:p>
            <a:pPr marL="571500" lvl="1" indent="-171450"/>
            <a:endParaRPr lang="en-US" sz="2000" dirty="0"/>
          </a:p>
          <a:p>
            <a:pPr marL="571500" lvl="1" indent="-171450"/>
            <a:r>
              <a:rPr lang="en-US" sz="2000" dirty="0"/>
              <a:t>Software equivalent would be one carrier 10 times as large: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Defects can be even more destructive</a:t>
            </a:r>
          </a:p>
          <a:p>
            <a:pPr lvl="1"/>
            <a:r>
              <a:rPr lang="en-US" sz="2000" dirty="0"/>
              <a:t>A defect in one room can sink the ship</a:t>
            </a:r>
          </a:p>
          <a:p>
            <a:pPr lvl="1"/>
            <a:r>
              <a:rPr lang="en-US" sz="2000" dirty="0"/>
              <a:t>But a defective OS could sink the </a:t>
            </a:r>
            <a:r>
              <a:rPr lang="en-US" sz="2000" i="1" dirty="0"/>
              <a:t>whole fleet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CSE 331 Spring 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3858320"/>
            <a:ext cx="7772401" cy="5213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074613"/>
            <a:ext cx="2586263" cy="117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048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 makes everything harder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924800" cy="44958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Modularity makes scale </a:t>
            </a:r>
            <a:r>
              <a:rPr lang="en-US" sz="2000" b="1" dirty="0"/>
              <a:t>possible</a:t>
            </a:r>
            <a:r>
              <a:rPr lang="en-US" sz="2000" dirty="0"/>
              <a:t> but it’s still </a:t>
            </a:r>
            <a:r>
              <a:rPr lang="en-US" sz="2000" b="1" dirty="0"/>
              <a:t>hard</a:t>
            </a:r>
            <a:r>
              <a:rPr lang="is-IS" sz="2000" dirty="0"/>
              <a:t>…</a:t>
            </a:r>
            <a:endParaRPr lang="en-US" sz="2000" dirty="0"/>
          </a:p>
          <a:p>
            <a:r>
              <a:rPr lang="en-US" sz="2000" dirty="0"/>
              <a:t>Time to write N-line program grows faster than linear</a:t>
            </a:r>
          </a:p>
          <a:p>
            <a:pPr lvl="1"/>
            <a:r>
              <a:rPr lang="en-US" sz="2000" dirty="0"/>
              <a:t>Good estimate is O(N</a:t>
            </a:r>
            <a:r>
              <a:rPr lang="en-US" sz="2000" baseline="30000" dirty="0"/>
              <a:t>1.05</a:t>
            </a:r>
            <a:r>
              <a:rPr lang="en-US" sz="2000" dirty="0"/>
              <a:t>) [Boehm, ‘81]</a:t>
            </a:r>
          </a:p>
          <a:p>
            <a:r>
              <a:rPr lang="en-US" sz="2000" dirty="0"/>
              <a:t>Bugs grow like Θ(N log N) [Jones, ‘12]</a:t>
            </a:r>
          </a:p>
          <a:p>
            <a:pPr lvl="1"/>
            <a:r>
              <a:rPr lang="en-US" sz="2000" dirty="0"/>
              <a:t>10% of errors are between modules [Seaman, ‘08]</a:t>
            </a:r>
          </a:p>
          <a:p>
            <a:r>
              <a:rPr lang="en-US" sz="2000" dirty="0"/>
              <a:t>Communication costs dominate schedules [Brooks, ‘75]</a:t>
            </a:r>
          </a:p>
          <a:p>
            <a:r>
              <a:rPr lang="en-US" sz="2000" dirty="0"/>
              <a:t>Small probability cases become high probability cases</a:t>
            </a:r>
          </a:p>
          <a:p>
            <a:pPr lvl="1"/>
            <a:r>
              <a:rPr lang="en-US" sz="2000" dirty="0"/>
              <a:t>Corner cases are more important with more users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CSE 331 Spring 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5800" y="5001905"/>
            <a:ext cx="7772400" cy="83099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+mn-lt"/>
              </a:rPr>
              <a:t>Corollary</a:t>
            </a:r>
            <a:r>
              <a:rPr lang="en-US" dirty="0">
                <a:latin typeface="+mn-lt"/>
              </a:rPr>
              <a:t>: quality must be even higher, per line, in order to achieve overall quality in a </a:t>
            </a:r>
            <a:r>
              <a:rPr lang="en-US" i="1" dirty="0">
                <a:latin typeface="+mn-lt"/>
              </a:rPr>
              <a:t>large</a:t>
            </a:r>
            <a:r>
              <a:rPr lang="en-US" dirty="0">
                <a:latin typeface="+mn-lt"/>
              </a:rPr>
              <a:t> program</a:t>
            </a:r>
          </a:p>
        </p:txBody>
      </p:sp>
    </p:spTree>
    <p:extLst>
      <p:ext uri="{BB962C8B-B14F-4D97-AF65-F5344CB8AC3E}">
        <p14:creationId xmlns:p14="http://schemas.microsoft.com/office/powerpoint/2010/main" val="88094489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simple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1669</TotalTime>
  <Words>2634</Words>
  <Application>Microsoft Macintosh PowerPoint</Application>
  <PresentationFormat>On-screen Show (4:3)</PresentationFormat>
  <Paragraphs>579</Paragraphs>
  <Slides>46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Arial</vt:lpstr>
      <vt:lpstr>Courier New</vt:lpstr>
      <vt:lpstr>Times New Roman</vt:lpstr>
      <vt:lpstr>simple</vt:lpstr>
      <vt:lpstr>CSE 331 Software Design &amp; Implementation</vt:lpstr>
      <vt:lpstr>PowerPoint Presentation</vt:lpstr>
      <vt:lpstr>What is the goal of CSE 331?</vt:lpstr>
      <vt:lpstr>What is high quality?</vt:lpstr>
      <vt:lpstr>How do we ensure correctness...</vt:lpstr>
      <vt:lpstr>What is increased complexity?</vt:lpstr>
      <vt:lpstr>PowerPoint Presentation</vt:lpstr>
      <vt:lpstr>Actually, software is more complex…</vt:lpstr>
      <vt:lpstr>Scale makes everything harder</vt:lpstr>
      <vt:lpstr>People Do Build Great Software</vt:lpstr>
      <vt:lpstr>How do we ensure correctness...</vt:lpstr>
      <vt:lpstr>How do we ensure correctness?</vt:lpstr>
      <vt:lpstr>How do we cope with complexity?</vt:lpstr>
      <vt:lpstr>What is high quality code?</vt:lpstr>
      <vt:lpstr>What we will cover in CSE 331</vt:lpstr>
      <vt:lpstr>PowerPoint Presentation</vt:lpstr>
      <vt:lpstr>Who: Course staff</vt:lpstr>
      <vt:lpstr>Who: Students</vt:lpstr>
      <vt:lpstr>Prerequisites</vt:lpstr>
      <vt:lpstr>Unique Situation (for all of us)</vt:lpstr>
      <vt:lpstr>Staying in touch</vt:lpstr>
      <vt:lpstr>Lectures</vt:lpstr>
      <vt:lpstr>Section</vt:lpstr>
      <vt:lpstr>Homework Assignments</vt:lpstr>
      <vt:lpstr>Homework Assignments</vt:lpstr>
      <vt:lpstr>Late Policy: Written Assignments</vt:lpstr>
      <vt:lpstr>Late Policy: Coding Assignments</vt:lpstr>
      <vt:lpstr>Academic Integrity</vt:lpstr>
      <vt:lpstr>Quizzes</vt:lpstr>
      <vt:lpstr>Books</vt:lpstr>
      <vt:lpstr>Books? In the 21st century?</vt:lpstr>
      <vt:lpstr>Readings</vt:lpstr>
      <vt:lpstr>Exams</vt:lpstr>
      <vt:lpstr>Grading</vt:lpstr>
      <vt:lpstr>CSE 331 can be challenging</vt:lpstr>
      <vt:lpstr>CSE 331 can be challenging</vt:lpstr>
      <vt:lpstr>Other Advice</vt:lpstr>
      <vt:lpstr>PowerPoint Presentation</vt:lpstr>
      <vt:lpstr>A Problem</vt:lpstr>
      <vt:lpstr>Solution 1</vt:lpstr>
      <vt:lpstr>Solution 2</vt:lpstr>
      <vt:lpstr>A Problem</vt:lpstr>
      <vt:lpstr>A Problem</vt:lpstr>
      <vt:lpstr>Morals</vt:lpstr>
      <vt:lpstr>An exercise before next class</vt:lpstr>
      <vt:lpstr>Before next class...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CSE 331 Software Design &amp; Implementation</dc:title>
  <dc:creator>Microsoft Office User</dc:creator>
  <cp:lastModifiedBy>Microsoft Office User</cp:lastModifiedBy>
  <cp:revision>21</cp:revision>
  <dcterms:created xsi:type="dcterms:W3CDTF">2020-03-27T22:01:52Z</dcterms:created>
  <dcterms:modified xsi:type="dcterms:W3CDTF">2020-03-29T01:51:11Z</dcterms:modified>
</cp:coreProperties>
</file>