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0"/>
  </p:notesMasterIdLst>
  <p:sldIdLst>
    <p:sldId id="256" r:id="rId3"/>
    <p:sldId id="257" r:id="rId4"/>
    <p:sldId id="275" r:id="rId5"/>
    <p:sldId id="258" r:id="rId6"/>
    <p:sldId id="259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930"/>
    <p:restoredTop sz="94764"/>
  </p:normalViewPr>
  <p:slideViewPr>
    <p:cSldViewPr snapToGrid="0">
      <p:cViewPr varScale="1">
        <p:scale>
          <a:sx n="86" d="100"/>
          <a:sy n="86" d="100"/>
        </p:scale>
        <p:origin x="208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644E7-C3E8-9D4F-AF21-3489A04BF218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A100D-AA1E-634A-9F07-1259D2E5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2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A100D-AA1E-634A-9F07-1259D2E594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50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Picture 74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6" name="Picture 75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 w="26280">
            <a:noFill/>
          </a:ln>
        </p:spPr>
      </p:sp>
      <p:sp>
        <p:nvSpPr>
          <p:cNvPr id="6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rgbClr val="93A299"/>
          </a:solidFill>
          <a:ln w="26280">
            <a:noFill/>
          </a:ln>
        </p:spPr>
      </p:sp>
      <p:sp>
        <p:nvSpPr>
          <p:cNvPr id="2" name="Line 3"/>
          <p:cNvSpPr/>
          <p:nvPr/>
        </p:nvSpPr>
        <p:spPr>
          <a:xfrm>
            <a:off x="685800" y="3398400"/>
            <a:ext cx="7848360" cy="1440"/>
          </a:xfrm>
          <a:prstGeom prst="line">
            <a:avLst/>
          </a:prstGeom>
          <a:ln w="19080">
            <a:solidFill>
              <a:srgbClr val="D2533C"/>
            </a:solidFill>
            <a:round/>
          </a:ln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3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  <a:ln w="26280">
            <a:noFill/>
          </a:ln>
        </p:spPr>
      </p:sp>
      <p:sp>
        <p:nvSpPr>
          <p:cNvPr id="40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rgbClr val="93A299"/>
          </a:solidFill>
          <a:ln w="26280">
            <a:noFill/>
          </a:ln>
        </p:spPr>
      </p:sp>
      <p:sp>
        <p:nvSpPr>
          <p:cNvPr id="41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685800" y="1371600"/>
            <a:ext cx="7848000" cy="1926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5400">
                <a:solidFill>
                  <a:srgbClr val="D2533C"/>
                </a:solidFill>
                <a:latin typeface="Arial"/>
              </a:rPr>
              <a:t>Final review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685800" y="3505320"/>
            <a:ext cx="6400080" cy="17517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Subtypes &amp; Subclasses</a:t>
            </a:r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class Student extends Object { ... }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class CSEStudent extends Student { ... }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List&lt;Student&gt; ls;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List&lt;? extends Student&gt; les;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List&lt;? super Student&gt; lss;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List&lt;CSEStudent&gt; lcse;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List&lt;? extends CSEStudent&gt; lecse;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List&lt;? super CSEStudent&gt; lscse;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Student scholar;</a:t>
            </a:r>
            <a:endParaRPr/>
          </a:p>
          <a:p>
            <a:pPr>
              <a:lnSpc>
                <a:spcPct val="100000"/>
              </a:lnSpc>
            </a:pPr>
            <a:r>
              <a:rPr lang="en-US" sz="2200">
                <a:solidFill>
                  <a:srgbClr val="292934"/>
                </a:solidFill>
                <a:latin typeface="Courier New"/>
              </a:rPr>
              <a:t>CSEStudent hacker;</a:t>
            </a:r>
            <a:endParaRPr/>
          </a:p>
        </p:txBody>
      </p:sp>
      <p:sp>
        <p:nvSpPr>
          <p:cNvPr id="115" name="Line 3"/>
          <p:cNvSpPr/>
          <p:nvPr/>
        </p:nvSpPr>
        <p:spPr>
          <a:xfrm>
            <a:off x="228600" y="2590560"/>
            <a:ext cx="8610480" cy="0"/>
          </a:xfrm>
          <a:prstGeom prst="line">
            <a:avLst/>
          </a:prstGeom>
          <a:ln w="26280">
            <a:solidFill>
              <a:srgbClr val="79463D"/>
            </a:solidFill>
            <a:round/>
          </a:ln>
        </p:spPr>
      </p:sp>
      <p:sp>
        <p:nvSpPr>
          <p:cNvPr id="116" name="CustomShape 4"/>
          <p:cNvSpPr/>
          <p:nvPr/>
        </p:nvSpPr>
        <p:spPr>
          <a:xfrm>
            <a:off x="6217920" y="2834640"/>
            <a:ext cx="2513880" cy="380916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ls = lcse;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les = lscse;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lcse = lscse;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les.add(scholar);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lscse.add(scholar);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lss.add(hacker);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scholar = lscse.get(0);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hacker = lecse.get(0);</a:t>
            </a:r>
            <a:endParaRPr/>
          </a:p>
          <a:p>
            <a:pPr>
              <a:lnSpc>
                <a:spcPct val="150000"/>
              </a:lnSpc>
            </a:pPr>
            <a:endParaRPr/>
          </a:p>
        </p:txBody>
      </p:sp>
      <p:pic>
        <p:nvPicPr>
          <p:cNvPr id="11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8412480" y="5670000"/>
            <a:ext cx="456480" cy="456480"/>
          </a:xfrm>
          <a:prstGeom prst="rect">
            <a:avLst/>
          </a:prstGeom>
          <a:ln>
            <a:noFill/>
          </a:ln>
        </p:spPr>
      </p:pic>
      <p:sp>
        <p:nvSpPr>
          <p:cNvPr id="118" name="CustomShape 5"/>
          <p:cNvSpPr/>
          <p:nvPr/>
        </p:nvSpPr>
        <p:spPr>
          <a:xfrm>
            <a:off x="7315200" y="2743200"/>
            <a:ext cx="505440" cy="51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D2533C"/>
                </a:solidFill>
                <a:latin typeface="Arial"/>
              </a:rPr>
              <a:t>x</a:t>
            </a:r>
            <a:endParaRPr/>
          </a:p>
        </p:txBody>
      </p:sp>
      <p:sp>
        <p:nvSpPr>
          <p:cNvPr id="119" name="CustomShape 6"/>
          <p:cNvSpPr/>
          <p:nvPr/>
        </p:nvSpPr>
        <p:spPr>
          <a:xfrm>
            <a:off x="7541280" y="3200400"/>
            <a:ext cx="505440" cy="51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D2533C"/>
                </a:solidFill>
                <a:latin typeface="Arial"/>
              </a:rPr>
              <a:t>x</a:t>
            </a:r>
            <a:endParaRPr/>
          </a:p>
        </p:txBody>
      </p:sp>
      <p:sp>
        <p:nvSpPr>
          <p:cNvPr id="120" name="CustomShape 7"/>
          <p:cNvSpPr/>
          <p:nvPr/>
        </p:nvSpPr>
        <p:spPr>
          <a:xfrm>
            <a:off x="7680960" y="3598200"/>
            <a:ext cx="505440" cy="51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D2533C"/>
                </a:solidFill>
                <a:latin typeface="Arial"/>
              </a:rPr>
              <a:t>x</a:t>
            </a:r>
            <a:endParaRPr/>
          </a:p>
        </p:txBody>
      </p:sp>
      <p:sp>
        <p:nvSpPr>
          <p:cNvPr id="121" name="CustomShape 8"/>
          <p:cNvSpPr/>
          <p:nvPr/>
        </p:nvSpPr>
        <p:spPr>
          <a:xfrm>
            <a:off x="8046720" y="3963960"/>
            <a:ext cx="505440" cy="51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D2533C"/>
                </a:solidFill>
                <a:latin typeface="Arial"/>
              </a:rPr>
              <a:t>x</a:t>
            </a:r>
            <a:endParaRPr/>
          </a:p>
        </p:txBody>
      </p:sp>
      <p:sp>
        <p:nvSpPr>
          <p:cNvPr id="122" name="CustomShape 9"/>
          <p:cNvSpPr/>
          <p:nvPr/>
        </p:nvSpPr>
        <p:spPr>
          <a:xfrm>
            <a:off x="8270280" y="4329720"/>
            <a:ext cx="505440" cy="51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D2533C"/>
                </a:solidFill>
                <a:latin typeface="Arial"/>
              </a:rPr>
              <a:t>x</a:t>
            </a:r>
            <a:endParaRPr/>
          </a:p>
        </p:txBody>
      </p:sp>
      <p:pic>
        <p:nvPicPr>
          <p:cNvPr id="12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955280" y="4876920"/>
            <a:ext cx="456480" cy="456480"/>
          </a:xfrm>
          <a:prstGeom prst="rect">
            <a:avLst/>
          </a:prstGeom>
          <a:ln>
            <a:noFill/>
          </a:ln>
        </p:spPr>
      </p:pic>
      <p:sp>
        <p:nvSpPr>
          <p:cNvPr id="124" name="CustomShape 10"/>
          <p:cNvSpPr/>
          <p:nvPr/>
        </p:nvSpPr>
        <p:spPr>
          <a:xfrm>
            <a:off x="8455680" y="5212080"/>
            <a:ext cx="505440" cy="51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 b="1">
                <a:solidFill>
                  <a:srgbClr val="D2533C"/>
                </a:solidFill>
                <a:latin typeface="Arial"/>
              </a:rPr>
              <a:t>x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Subclasses &amp; Overriding</a:t>
            </a:r>
            <a:endParaRPr/>
          </a:p>
        </p:txBody>
      </p:sp>
      <p:sp>
        <p:nvSpPr>
          <p:cNvPr id="126" name="CustomShape 2"/>
          <p:cNvSpPr/>
          <p:nvPr/>
        </p:nvSpPr>
        <p:spPr>
          <a:xfrm>
            <a:off x="457200" y="1600200"/>
            <a:ext cx="838116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class Foo extends Object {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	Shoe m(Shoe x, Shoe y){ ... }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class Bar extends Foo {...}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Method Declarations in Bar</a:t>
            </a:r>
            <a:endParaRPr/>
          </a:p>
        </p:txBody>
      </p:sp>
      <p:sp>
        <p:nvSpPr>
          <p:cNvPr id="128" name="CustomShape 2"/>
          <p:cNvSpPr/>
          <p:nvPr/>
        </p:nvSpPr>
        <p:spPr>
          <a:xfrm>
            <a:off x="457200" y="2514600"/>
            <a:ext cx="8228880" cy="3961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FootWear m(Shoe x, 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Shoe m(Shoe q, Shoe z)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HighHeeledShoe m(Shoe x, 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Shoe m(FootWear x, HighHeeledShoe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Shoe m(FootWear x, FootWear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Shoe m(Shoe x, 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Shoe m(HighHeeledShoe x, HighHeeledShoe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Shoe m(Shoe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Shoe z(Shoe x, Shoe y) { ... }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29" name="CustomShape 3"/>
          <p:cNvSpPr/>
          <p:nvPr/>
        </p:nvSpPr>
        <p:spPr>
          <a:xfrm>
            <a:off x="457200" y="1371600"/>
            <a:ext cx="8242560" cy="114228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The result is method overriding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The result is method overloading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The result is a type-error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None of the above</a:t>
            </a:r>
            <a:endParaRPr/>
          </a:p>
        </p:txBody>
      </p:sp>
      <p:sp>
        <p:nvSpPr>
          <p:cNvPr id="130" name="CustomShape 4"/>
          <p:cNvSpPr/>
          <p:nvPr/>
        </p:nvSpPr>
        <p:spPr>
          <a:xfrm>
            <a:off x="6019920" y="1371600"/>
            <a:ext cx="990000" cy="115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Object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Foo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Bar</a:t>
            </a:r>
            <a:endParaRPr/>
          </a:p>
        </p:txBody>
      </p:sp>
      <p:sp>
        <p:nvSpPr>
          <p:cNvPr id="131" name="CustomShape 5"/>
          <p:cNvSpPr/>
          <p:nvPr/>
        </p:nvSpPr>
        <p:spPr>
          <a:xfrm>
            <a:off x="7010280" y="1385280"/>
            <a:ext cx="1689480" cy="115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Footwear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  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   Shoe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  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HighHeeledShoe</a:t>
            </a:r>
            <a:endParaRPr/>
          </a:p>
        </p:txBody>
      </p:sp>
      <p:sp>
        <p:nvSpPr>
          <p:cNvPr id="132" name="CustomShape 6"/>
          <p:cNvSpPr/>
          <p:nvPr/>
        </p:nvSpPr>
        <p:spPr>
          <a:xfrm>
            <a:off x="4724280" y="2554920"/>
            <a:ext cx="1447200" cy="364320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CustomShape 7"/>
          <p:cNvSpPr/>
          <p:nvPr/>
        </p:nvSpPr>
        <p:spPr>
          <a:xfrm>
            <a:off x="4724280" y="3068640"/>
            <a:ext cx="1447200" cy="364320"/>
          </a:xfrm>
          <a:prstGeom prst="rect">
            <a:avLst/>
          </a:prstGeom>
          <a:noFill/>
          <a:ln>
            <a:noFill/>
          </a:ln>
        </p:spPr>
      </p:sp>
      <p:sp>
        <p:nvSpPr>
          <p:cNvPr id="134" name="CustomShape 8"/>
          <p:cNvSpPr/>
          <p:nvPr/>
        </p:nvSpPr>
        <p:spPr>
          <a:xfrm>
            <a:off x="5562720" y="3444840"/>
            <a:ext cx="1675800" cy="36432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Method Declarations in Bar</a:t>
            </a:r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457200" y="2514600"/>
            <a:ext cx="8228880" cy="3961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FootWear m(Shoe x, 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Shoe m(Shoe q, Shoe z)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HighHeeledShoe m(Shoe x, 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Shoe m(FootWear x, HighHeeledShoe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Shoe m(FootWear x, FootWear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Shoe m(Shoe x, 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Shoe m(HighHeeledShoe x, HighHeeledShoe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Shoe m(Shoe y) { ... }</a:t>
            </a:r>
            <a:endParaRPr/>
          </a:p>
          <a:p>
            <a:pPr>
              <a:lnSpc>
                <a:spcPct val="150000"/>
              </a:lnSpc>
              <a:buSzPct val="85000"/>
              <a:buFont typeface="Arial"/>
              <a:buChar char="•"/>
            </a:pPr>
            <a:r>
              <a:rPr lang="en-US">
                <a:solidFill>
                  <a:srgbClr val="292934"/>
                </a:solidFill>
                <a:latin typeface="Arial"/>
              </a:rPr>
              <a:t>Shoe z(Shoe x, Shoe y) { ... }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7" name="CustomShape 3"/>
          <p:cNvSpPr/>
          <p:nvPr/>
        </p:nvSpPr>
        <p:spPr>
          <a:xfrm>
            <a:off x="457200" y="1371600"/>
            <a:ext cx="8242560" cy="114228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The result is method overriding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The result is method overloading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The result is a type-error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• None of the above</a:t>
            </a:r>
            <a:endParaRPr/>
          </a:p>
        </p:txBody>
      </p:sp>
      <p:sp>
        <p:nvSpPr>
          <p:cNvPr id="138" name="CustomShape 4"/>
          <p:cNvSpPr/>
          <p:nvPr/>
        </p:nvSpPr>
        <p:spPr>
          <a:xfrm>
            <a:off x="6019920" y="1371600"/>
            <a:ext cx="990000" cy="115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Object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Foo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Bar</a:t>
            </a:r>
            <a:endParaRPr/>
          </a:p>
        </p:txBody>
      </p:sp>
      <p:sp>
        <p:nvSpPr>
          <p:cNvPr id="139" name="CustomShape 5"/>
          <p:cNvSpPr/>
          <p:nvPr/>
        </p:nvSpPr>
        <p:spPr>
          <a:xfrm>
            <a:off x="7010280" y="1385280"/>
            <a:ext cx="1689480" cy="1155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Footwear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  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   Shoe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            ↓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292934"/>
                </a:solidFill>
                <a:latin typeface="Arial"/>
              </a:rPr>
              <a:t>HighHeeledShoe</a:t>
            </a:r>
            <a:endParaRPr/>
          </a:p>
        </p:txBody>
      </p:sp>
      <p:sp>
        <p:nvSpPr>
          <p:cNvPr id="140" name="CustomShape 6"/>
          <p:cNvSpPr/>
          <p:nvPr/>
        </p:nvSpPr>
        <p:spPr>
          <a:xfrm>
            <a:off x="4679280" y="2561760"/>
            <a:ext cx="144720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C00000"/>
                </a:solidFill>
                <a:latin typeface="Arial"/>
              </a:rPr>
              <a:t>type-error</a:t>
            </a:r>
            <a:endParaRPr/>
          </a:p>
        </p:txBody>
      </p:sp>
      <p:sp>
        <p:nvSpPr>
          <p:cNvPr id="141" name="CustomShape 7"/>
          <p:cNvSpPr/>
          <p:nvPr/>
        </p:nvSpPr>
        <p:spPr>
          <a:xfrm>
            <a:off x="3947760" y="2927520"/>
            <a:ext cx="144720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2060"/>
                </a:solidFill>
                <a:latin typeface="Arial"/>
              </a:rPr>
              <a:t>overriding</a:t>
            </a:r>
            <a:endParaRPr/>
          </a:p>
        </p:txBody>
      </p:sp>
      <p:sp>
        <p:nvSpPr>
          <p:cNvPr id="142" name="CustomShape 8"/>
          <p:cNvSpPr/>
          <p:nvPr/>
        </p:nvSpPr>
        <p:spPr>
          <a:xfrm>
            <a:off x="5182200" y="3293280"/>
            <a:ext cx="167580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2060"/>
                </a:solidFill>
                <a:latin typeface="Arial"/>
              </a:rPr>
              <a:t>overriding</a:t>
            </a:r>
            <a:endParaRPr/>
          </a:p>
        </p:txBody>
      </p:sp>
      <p:sp>
        <p:nvSpPr>
          <p:cNvPr id="143" name="CustomShape 9"/>
          <p:cNvSpPr/>
          <p:nvPr/>
        </p:nvSpPr>
        <p:spPr>
          <a:xfrm>
            <a:off x="5521680" y="3750480"/>
            <a:ext cx="179352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B050"/>
                </a:solidFill>
                <a:latin typeface="Arial"/>
              </a:rPr>
              <a:t>overloading</a:t>
            </a:r>
            <a:endParaRPr/>
          </a:p>
        </p:txBody>
      </p:sp>
      <p:sp>
        <p:nvSpPr>
          <p:cNvPr id="144" name="CustomShape 10"/>
          <p:cNvSpPr/>
          <p:nvPr/>
        </p:nvSpPr>
        <p:spPr>
          <a:xfrm>
            <a:off x="4846320" y="4207680"/>
            <a:ext cx="179352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B050"/>
                </a:solidFill>
                <a:latin typeface="Arial"/>
              </a:rPr>
              <a:t>overloading</a:t>
            </a:r>
            <a:endParaRPr/>
          </a:p>
        </p:txBody>
      </p:sp>
      <p:sp>
        <p:nvSpPr>
          <p:cNvPr id="145" name="CustomShape 11"/>
          <p:cNvSpPr/>
          <p:nvPr/>
        </p:nvSpPr>
        <p:spPr>
          <a:xfrm>
            <a:off x="3902040" y="4573440"/>
            <a:ext cx="167580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2060"/>
                </a:solidFill>
                <a:latin typeface="Arial"/>
              </a:rPr>
              <a:t>overriding</a:t>
            </a:r>
            <a:endParaRPr/>
          </a:p>
        </p:txBody>
      </p:sp>
      <p:sp>
        <p:nvSpPr>
          <p:cNvPr id="146" name="CustomShape 12"/>
          <p:cNvSpPr/>
          <p:nvPr/>
        </p:nvSpPr>
        <p:spPr>
          <a:xfrm>
            <a:off x="6217920" y="5030640"/>
            <a:ext cx="179352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B050"/>
                </a:solidFill>
                <a:latin typeface="Arial"/>
              </a:rPr>
              <a:t>overloading</a:t>
            </a:r>
            <a:endParaRPr/>
          </a:p>
        </p:txBody>
      </p:sp>
      <p:sp>
        <p:nvSpPr>
          <p:cNvPr id="147" name="CustomShape 13"/>
          <p:cNvSpPr/>
          <p:nvPr/>
        </p:nvSpPr>
        <p:spPr>
          <a:xfrm>
            <a:off x="3144240" y="5396400"/>
            <a:ext cx="179352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B050"/>
                </a:solidFill>
                <a:latin typeface="Arial"/>
              </a:rPr>
              <a:t>overloading</a:t>
            </a:r>
            <a:endParaRPr/>
          </a:p>
        </p:txBody>
      </p:sp>
      <p:sp>
        <p:nvSpPr>
          <p:cNvPr id="148" name="CustomShape 14"/>
          <p:cNvSpPr/>
          <p:nvPr/>
        </p:nvSpPr>
        <p:spPr>
          <a:xfrm>
            <a:off x="3749040" y="5853600"/>
            <a:ext cx="469944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BE6D02"/>
                </a:solidFill>
                <a:latin typeface="Arial"/>
              </a:rPr>
              <a:t>none (new method declaration)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Design Patterns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Creational patterns: get around Java constructor inflexibility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Sharing: singleton, interning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Telescoping constructor fix: builder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Returning a subtype: factories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Structural patterns: translate between interfaces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Adapter: same functionality, different interface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Decorator: different functionality, same interface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Proxy: same functionality, same interface, restrict access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All of these are types of wrappers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Design Patterns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Interpreter pattern: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Collects code for similar objects, spreads apart code for operations (classes for objects with operations as methods in each class)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Easy to add objects, hard to add methods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Instance of Composite pattern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Procedural patterns: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Collects code for similar operations, spreads apart code for objects (classes for operations, method for each operand type)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Easy to add methods, hard to add objects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Ex: Visitor pattern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Design Patterns</a:t>
            </a:r>
            <a:endParaRPr/>
          </a:p>
        </p:txBody>
      </p:sp>
      <p:sp>
        <p:nvSpPr>
          <p:cNvPr id="154" name="CustomShape 2"/>
          <p:cNvSpPr/>
          <p:nvPr/>
        </p:nvSpPr>
        <p:spPr>
          <a:xfrm>
            <a:off x="457200" y="2362320"/>
            <a:ext cx="8228880" cy="4114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What pattern would you use to…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add a scroll bar to an existing window object in Swing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We have an existing object that controls a communications channel. We would like to provide the same interface to clients but transmit and receive encrypted data over the existing channel.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When the user clicks the “find path” button in the Campus Maps application (hw9), the path appears on the screen.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55" name="CustomShape 3"/>
          <p:cNvSpPr/>
          <p:nvPr/>
        </p:nvSpPr>
        <p:spPr>
          <a:xfrm>
            <a:off x="457200" y="1371600"/>
            <a:ext cx="8242560" cy="91368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 Adapter, Builder, Composite, Decorator, Factory, Flyweight, Iterator, Intern, Interpreter, Model-View-Controller (MVC), Observer, Procedural, Prototype, Proxy, Singleton, Visitor, Wrapper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92" end="3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92" end="3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92" end="3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freeze">
                      <p:stCondLst>
                        <p:cond delay="indefinite"/>
                      </p:stCondLst>
                      <p:childTnLst>
                        <p:par>
                          <p:cTn id="16" fill="freeze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92" end="3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freeze">
                      <p:stCondLst>
                        <p:cond delay="indefinite"/>
                      </p:stCondLst>
                      <p:childTnLst>
                        <p:par>
                          <p:cTn id="20" fill="freeze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92" end="3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freeze">
                      <p:stCondLst>
                        <p:cond delay="indefinite"/>
                      </p:stCondLst>
                      <p:childTnLst>
                        <p:par>
                          <p:cTn id="24" fill="freeze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92" end="3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Design Patterns</a:t>
            </a:r>
            <a:endParaRPr/>
          </a:p>
        </p:txBody>
      </p:sp>
      <p:sp>
        <p:nvSpPr>
          <p:cNvPr id="157" name="CustomShape 2"/>
          <p:cNvSpPr/>
          <p:nvPr/>
        </p:nvSpPr>
        <p:spPr>
          <a:xfrm>
            <a:off x="457200" y="2362320"/>
            <a:ext cx="8228880" cy="4114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What pattern would you use to…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add a scroll bar to an existing window object in Swing</a:t>
            </a:r>
            <a:endParaRPr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Decorator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We have an existing object that controls a communications channel. We would like to provide the same interface to clients but transmit and receive encrypted data over the existing channel.</a:t>
            </a:r>
            <a:endParaRPr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Proxy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When the user clicks the “find path” button in the Campus Maps application (hw9), the path appears on the screen.</a:t>
            </a:r>
            <a:endParaRPr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MVC</a:t>
            </a:r>
            <a:endParaRPr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Observer</a:t>
            </a:r>
            <a:endParaRPr/>
          </a:p>
        </p:txBody>
      </p:sp>
      <p:sp>
        <p:nvSpPr>
          <p:cNvPr id="158" name="CustomShape 3"/>
          <p:cNvSpPr/>
          <p:nvPr/>
        </p:nvSpPr>
        <p:spPr>
          <a:xfrm>
            <a:off x="457200" y="1371600"/>
            <a:ext cx="8242560" cy="91368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 Adapter, Builder, Composite, Decorator, Factory, Flyweight, Iterator, Intern, Interpreter, Model-View-Controller (MVC), Observer, Procedural, Prototype, Proxy, Singleton, Visitor, Wrapper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18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18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18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18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18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18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18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dirty="0" err="1">
                <a:solidFill>
                  <a:srgbClr val="D2533C"/>
                </a:solidFill>
                <a:latin typeface="Arial"/>
              </a:rPr>
              <a:t>Administrivia</a:t>
            </a:r>
            <a:endParaRPr dirty="0"/>
          </a:p>
        </p:txBody>
      </p:sp>
      <p:sp>
        <p:nvSpPr>
          <p:cNvPr id="80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endParaRPr lang="en-US" sz="2400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dirty="0">
                <a:solidFill>
                  <a:srgbClr val="292934"/>
                </a:solidFill>
              </a:rPr>
              <a:t>Review Session – Sunday 03/11 – 2:00 PM @ EEB 037</a:t>
            </a:r>
          </a:p>
          <a:p>
            <a:pPr lvl="1">
              <a:buSzPct val="85000"/>
              <a:buFont typeface="Arial"/>
              <a:buChar char="•"/>
            </a:pPr>
            <a:r>
              <a:rPr lang="en-US" sz="2400" dirty="0">
                <a:solidFill>
                  <a:srgbClr val="292934"/>
                </a:solidFill>
              </a:rPr>
              <a:t>Bring your questions/topics for review.</a:t>
            </a:r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endParaRPr lang="en-US" sz="2400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dirty="0">
                <a:solidFill>
                  <a:srgbClr val="292934"/>
                </a:solidFill>
              </a:rPr>
              <a:t>Exam – Monday 03/12 – 12:30PM</a:t>
            </a:r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endParaRPr lang="en-US" sz="2400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endParaRPr lang="en-US" sz="2400" dirty="0">
              <a:solidFill>
                <a:srgbClr val="292934"/>
              </a:solidFill>
            </a:endParaRPr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dirty="0">
                <a:solidFill>
                  <a:srgbClr val="292934"/>
                </a:solidFill>
              </a:rPr>
              <a:t> Demos – if you want us to consider your HW9, email the staff list</a:t>
            </a:r>
          </a:p>
        </p:txBody>
      </p:sp>
      <p:sp>
        <p:nvSpPr>
          <p:cNvPr id="81" name="CustomShape 3"/>
          <p:cNvSpPr/>
          <p:nvPr/>
        </p:nvSpPr>
        <p:spPr>
          <a:xfrm>
            <a:off x="1752480" y="2286000"/>
            <a:ext cx="3351960" cy="36432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CustomShape 4"/>
          <p:cNvSpPr/>
          <p:nvPr/>
        </p:nvSpPr>
        <p:spPr>
          <a:xfrm>
            <a:off x="1828800" y="4572000"/>
            <a:ext cx="3351960" cy="36432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Stronger vs Weaker (one more time!)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Requires more?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Promises more? (stricter specifications on what the effects entail)</a:t>
            </a:r>
            <a:endParaRPr/>
          </a:p>
        </p:txBody>
      </p:sp>
      <p:sp>
        <p:nvSpPr>
          <p:cNvPr id="81" name="CustomShape 3"/>
          <p:cNvSpPr/>
          <p:nvPr/>
        </p:nvSpPr>
        <p:spPr>
          <a:xfrm>
            <a:off x="1752480" y="2286000"/>
            <a:ext cx="3351960" cy="364320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CustomShape 4"/>
          <p:cNvSpPr/>
          <p:nvPr/>
        </p:nvSpPr>
        <p:spPr>
          <a:xfrm>
            <a:off x="1828800" y="4572000"/>
            <a:ext cx="3351960" cy="36432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2324644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Stronger vs Weaker (one more time!)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Requires more?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Promises more? (stricter specifications on what the effects entail)</a:t>
            </a:r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1752480" y="2286000"/>
            <a:ext cx="335196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C00000"/>
                </a:solidFill>
                <a:latin typeface="Arial"/>
              </a:rPr>
              <a:t>weaker</a:t>
            </a:r>
            <a:endParaRPr/>
          </a:p>
        </p:txBody>
      </p:sp>
      <p:sp>
        <p:nvSpPr>
          <p:cNvPr id="86" name="CustomShape 4"/>
          <p:cNvSpPr/>
          <p:nvPr/>
        </p:nvSpPr>
        <p:spPr>
          <a:xfrm>
            <a:off x="1828800" y="4572000"/>
            <a:ext cx="335196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B050"/>
                </a:solidFill>
                <a:latin typeface="Arial"/>
              </a:rPr>
              <a:t>stronger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Stronger vs Weaker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457200" y="2666880"/>
            <a:ext cx="8686080" cy="3809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AutoNum type="alphaUcPeriod"/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@requires key is a key in this and key != null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@return the value associated with key</a:t>
            </a:r>
            <a:endParaRPr dirty="0"/>
          </a:p>
          <a:p>
            <a:pPr>
              <a:lnSpc>
                <a:spcPct val="100000"/>
              </a:lnSpc>
              <a:buSzPct val="85000"/>
            </a:pPr>
            <a:endParaRPr lang="en-US" sz="2000" dirty="0">
              <a:solidFill>
                <a:srgbClr val="292934"/>
              </a:solidFill>
              <a:latin typeface="Courier New"/>
            </a:endParaRPr>
          </a:p>
          <a:p>
            <a:pPr>
              <a:lnSpc>
                <a:spcPct val="100000"/>
              </a:lnSpc>
              <a:buSzPct val="85000"/>
            </a:pPr>
            <a:r>
              <a:rPr lang="en-US" sz="2000" dirty="0" err="1">
                <a:solidFill>
                  <a:srgbClr val="292934"/>
                </a:solidFill>
                <a:latin typeface="Courier New"/>
              </a:rPr>
              <a:t>B.@return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the value associated with key if key is a 	key in </a:t>
            </a:r>
            <a:r>
              <a:rPr lang="en-US" sz="2000" i="1" dirty="0">
                <a:solidFill>
                  <a:srgbClr val="292934"/>
                </a:solidFill>
                <a:latin typeface="Courier New"/>
              </a:rPr>
              <a:t>this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, or null if key is not associated 	with any value</a:t>
            </a:r>
            <a:endParaRPr dirty="0"/>
          </a:p>
          <a:p>
            <a:pPr>
              <a:lnSpc>
                <a:spcPct val="100000"/>
              </a:lnSpc>
              <a:buSzPct val="85000"/>
            </a:pPr>
            <a:endParaRPr lang="en-US" sz="2000" dirty="0">
              <a:solidFill>
                <a:srgbClr val="292934"/>
              </a:solidFill>
              <a:latin typeface="Courier New"/>
            </a:endParaRPr>
          </a:p>
          <a:p>
            <a:pPr>
              <a:lnSpc>
                <a:spcPct val="100000"/>
              </a:lnSpc>
              <a:buSzPct val="85000"/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C. @return the value associated with key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@throws </a:t>
            </a:r>
            <a:r>
              <a:rPr lang="en-US" sz="2000" dirty="0" err="1">
                <a:solidFill>
                  <a:srgbClr val="292934"/>
                </a:solidFill>
                <a:latin typeface="Courier New"/>
              </a:rPr>
              <a:t>NullPointerException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if key is null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@throws </a:t>
            </a:r>
            <a:r>
              <a:rPr lang="en-US" sz="2000" dirty="0" err="1">
                <a:solidFill>
                  <a:srgbClr val="292934"/>
                </a:solidFill>
                <a:latin typeface="Courier New"/>
              </a:rPr>
              <a:t>NoSuchElementException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if key is not a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key </a:t>
            </a:r>
            <a:r>
              <a:rPr lang="en-US" sz="2000" i="1" dirty="0">
                <a:solidFill>
                  <a:srgbClr val="292934"/>
                </a:solidFill>
                <a:latin typeface="Courier New"/>
              </a:rPr>
              <a:t>this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9" name="CustomShape 3"/>
          <p:cNvSpPr/>
          <p:nvPr/>
        </p:nvSpPr>
        <p:spPr>
          <a:xfrm>
            <a:off x="457200" y="1371600"/>
            <a:ext cx="8242560" cy="114228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Courier New"/>
              </a:rPr>
              <a:t>@requires key is a key in </a:t>
            </a:r>
            <a:r>
              <a:rPr lang="en-US" i="1">
                <a:solidFill>
                  <a:srgbClr val="292934"/>
                </a:solidFill>
                <a:latin typeface="Courier New"/>
              </a:rPr>
              <a:t>this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Courier New"/>
              </a:rPr>
              <a:t>@return the value associated with key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Courier New"/>
              </a:rPr>
              <a:t>@throws NullPointerException if key is null</a:t>
            </a:r>
            <a:endParaRPr/>
          </a:p>
        </p:txBody>
      </p:sp>
      <p:sp>
        <p:nvSpPr>
          <p:cNvPr id="90" name="CustomShape 4"/>
          <p:cNvSpPr/>
          <p:nvPr/>
        </p:nvSpPr>
        <p:spPr>
          <a:xfrm>
            <a:off x="7084080" y="2971800"/>
            <a:ext cx="2056680" cy="455760"/>
          </a:xfrm>
          <a:prstGeom prst="rect">
            <a:avLst/>
          </a:prstGeom>
          <a:noFill/>
          <a:ln>
            <a:noFill/>
          </a:ln>
        </p:spPr>
      </p:sp>
      <p:sp>
        <p:nvSpPr>
          <p:cNvPr id="91" name="CustomShape 5"/>
          <p:cNvSpPr/>
          <p:nvPr/>
        </p:nvSpPr>
        <p:spPr>
          <a:xfrm>
            <a:off x="5029200" y="5562720"/>
            <a:ext cx="2056680" cy="455760"/>
          </a:xfrm>
          <a:prstGeom prst="rect">
            <a:avLst/>
          </a:prstGeom>
          <a:noFill/>
          <a:ln>
            <a:noFill/>
          </a:ln>
        </p:spPr>
      </p:sp>
      <p:sp>
        <p:nvSpPr>
          <p:cNvPr id="92" name="CustomShape 6"/>
          <p:cNvSpPr/>
          <p:nvPr/>
        </p:nvSpPr>
        <p:spPr>
          <a:xfrm>
            <a:off x="6781680" y="4038480"/>
            <a:ext cx="2056680" cy="4557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Stronger vs Weaker</a:t>
            </a:r>
            <a:endParaRPr/>
          </a:p>
        </p:txBody>
      </p:sp>
      <p:sp>
        <p:nvSpPr>
          <p:cNvPr id="88" name="CustomShape 2"/>
          <p:cNvSpPr/>
          <p:nvPr/>
        </p:nvSpPr>
        <p:spPr>
          <a:xfrm>
            <a:off x="457200" y="2666880"/>
            <a:ext cx="8686080" cy="3809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AutoNum type="alphaUcPeriod"/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@requires key is a key in this and key != null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@return the value associated with key</a:t>
            </a:r>
            <a:endParaRPr dirty="0"/>
          </a:p>
          <a:p>
            <a:pPr>
              <a:lnSpc>
                <a:spcPct val="100000"/>
              </a:lnSpc>
              <a:buSzPct val="85000"/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WEAKER</a:t>
            </a:r>
          </a:p>
          <a:p>
            <a:pPr>
              <a:lnSpc>
                <a:spcPct val="100000"/>
              </a:lnSpc>
              <a:buSzPct val="85000"/>
            </a:pPr>
            <a:r>
              <a:rPr lang="en-US" sz="2000" dirty="0" err="1">
                <a:solidFill>
                  <a:srgbClr val="292934"/>
                </a:solidFill>
                <a:latin typeface="Courier New"/>
              </a:rPr>
              <a:t>B.@return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the value associated with key if key is a 	key in </a:t>
            </a:r>
            <a:r>
              <a:rPr lang="en-US" sz="2000" i="1" dirty="0">
                <a:solidFill>
                  <a:srgbClr val="292934"/>
                </a:solidFill>
                <a:latin typeface="Courier New"/>
              </a:rPr>
              <a:t>this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, or null if key is not associated 	with any value</a:t>
            </a:r>
            <a:endParaRPr dirty="0"/>
          </a:p>
          <a:p>
            <a:pPr>
              <a:lnSpc>
                <a:spcPct val="100000"/>
              </a:lnSpc>
              <a:buSzPct val="85000"/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	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NEITHER</a:t>
            </a:r>
          </a:p>
          <a:p>
            <a:pPr>
              <a:lnSpc>
                <a:spcPct val="100000"/>
              </a:lnSpc>
              <a:buSzPct val="85000"/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C. @return the value associated with key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@throws </a:t>
            </a:r>
            <a:r>
              <a:rPr lang="en-US" sz="2000" dirty="0" err="1">
                <a:solidFill>
                  <a:srgbClr val="292934"/>
                </a:solidFill>
                <a:latin typeface="Courier New"/>
              </a:rPr>
              <a:t>NullPointerException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if key is null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@throws </a:t>
            </a:r>
            <a:r>
              <a:rPr lang="en-US" sz="2000" dirty="0" err="1">
                <a:solidFill>
                  <a:srgbClr val="292934"/>
                </a:solidFill>
                <a:latin typeface="Courier New"/>
              </a:rPr>
              <a:t>NoSuchElementException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if key is not a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92934"/>
                </a:solidFill>
                <a:latin typeface="Courier New"/>
              </a:rPr>
              <a:t>  key </a:t>
            </a:r>
            <a:r>
              <a:rPr lang="en-US" sz="2000" i="1" dirty="0">
                <a:solidFill>
                  <a:srgbClr val="292934"/>
                </a:solidFill>
                <a:latin typeface="Courier New"/>
              </a:rPr>
              <a:t>this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STRONGER</a:t>
            </a:r>
            <a:endParaRPr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9" name="CustomShape 3"/>
          <p:cNvSpPr/>
          <p:nvPr/>
        </p:nvSpPr>
        <p:spPr>
          <a:xfrm>
            <a:off x="457200" y="1371600"/>
            <a:ext cx="8242560" cy="114228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Courier New"/>
              </a:rPr>
              <a:t>@requires key is a key in </a:t>
            </a:r>
            <a:r>
              <a:rPr lang="en-US" i="1">
                <a:solidFill>
                  <a:srgbClr val="292934"/>
                </a:solidFill>
                <a:latin typeface="Courier New"/>
              </a:rPr>
              <a:t>this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Courier New"/>
              </a:rPr>
              <a:t>@return the value associated with key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Courier New"/>
              </a:rPr>
              <a:t>@throws NullPointerException if key is null</a:t>
            </a:r>
            <a:endParaRPr/>
          </a:p>
        </p:txBody>
      </p:sp>
      <p:sp>
        <p:nvSpPr>
          <p:cNvPr id="90" name="CustomShape 4"/>
          <p:cNvSpPr/>
          <p:nvPr/>
        </p:nvSpPr>
        <p:spPr>
          <a:xfrm>
            <a:off x="7084080" y="2971800"/>
            <a:ext cx="2056680" cy="455760"/>
          </a:xfrm>
          <a:prstGeom prst="rect">
            <a:avLst/>
          </a:prstGeom>
          <a:noFill/>
          <a:ln>
            <a:noFill/>
          </a:ln>
        </p:spPr>
      </p:sp>
      <p:sp>
        <p:nvSpPr>
          <p:cNvPr id="91" name="CustomShape 5"/>
          <p:cNvSpPr/>
          <p:nvPr/>
        </p:nvSpPr>
        <p:spPr>
          <a:xfrm>
            <a:off x="5029200" y="5562720"/>
            <a:ext cx="2056680" cy="455760"/>
          </a:xfrm>
          <a:prstGeom prst="rect">
            <a:avLst/>
          </a:prstGeom>
          <a:noFill/>
          <a:ln>
            <a:noFill/>
          </a:ln>
        </p:spPr>
      </p:sp>
      <p:sp>
        <p:nvSpPr>
          <p:cNvPr id="92" name="CustomShape 6"/>
          <p:cNvSpPr/>
          <p:nvPr/>
        </p:nvSpPr>
        <p:spPr>
          <a:xfrm>
            <a:off x="6781680" y="4038480"/>
            <a:ext cx="2056680" cy="45576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639070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Subtypes &amp; Subclasses</a:t>
            </a:r>
            <a:endParaRPr/>
          </a:p>
        </p:txBody>
      </p:sp>
      <p:sp>
        <p:nvSpPr>
          <p:cNvPr id="100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Subtypes are substitutable for supertypes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If </a:t>
            </a:r>
            <a:r>
              <a:rPr lang="en-US" sz="2400">
                <a:solidFill>
                  <a:srgbClr val="292934"/>
                </a:solidFill>
                <a:latin typeface="Courier New"/>
              </a:rPr>
              <a:t>Foo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 is a subtype of </a:t>
            </a:r>
            <a:r>
              <a:rPr lang="en-US" sz="2400">
                <a:solidFill>
                  <a:srgbClr val="292934"/>
                </a:solidFill>
                <a:latin typeface="Courier New"/>
              </a:rPr>
              <a:t>Bar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, </a:t>
            </a:r>
            <a:r>
              <a:rPr lang="en-US" sz="2400">
                <a:solidFill>
                  <a:srgbClr val="292934"/>
                </a:solidFill>
                <a:latin typeface="Courier New"/>
              </a:rPr>
              <a:t>G&lt;Foo&gt;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 is a </a:t>
            </a:r>
            <a:r>
              <a:rPr lang="en-US" sz="2400" b="1" u="sng">
                <a:solidFill>
                  <a:srgbClr val="FF0000"/>
                </a:solidFill>
                <a:latin typeface="Arial"/>
              </a:rPr>
              <a:t>NOT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 a subtype of </a:t>
            </a:r>
            <a:r>
              <a:rPr lang="en-US" sz="2400">
                <a:solidFill>
                  <a:srgbClr val="292934"/>
                </a:solidFill>
                <a:latin typeface="Courier New"/>
              </a:rPr>
              <a:t>G&lt;Bar&gt;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Aliasing resulting from this would let you add objects of type </a:t>
            </a:r>
            <a:r>
              <a:rPr lang="en-US" sz="2000">
                <a:solidFill>
                  <a:srgbClr val="292934"/>
                </a:solidFill>
                <a:latin typeface="Courier New"/>
              </a:rPr>
              <a:t>Bar</a:t>
            </a:r>
            <a:r>
              <a:rPr lang="en-US" sz="2000">
                <a:solidFill>
                  <a:srgbClr val="292934"/>
                </a:solidFill>
                <a:latin typeface="Arial"/>
              </a:rPr>
              <a:t> to </a:t>
            </a:r>
            <a:r>
              <a:rPr lang="en-US" sz="2000">
                <a:solidFill>
                  <a:srgbClr val="292934"/>
                </a:solidFill>
                <a:latin typeface="Courier New"/>
              </a:rPr>
              <a:t>G&lt;Foo&gt;</a:t>
            </a:r>
            <a:r>
              <a:rPr lang="en-US" sz="2000">
                <a:solidFill>
                  <a:srgbClr val="292934"/>
                </a:solidFill>
                <a:latin typeface="Arial"/>
              </a:rPr>
              <a:t>, which would be bad!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Example: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92934"/>
                </a:solidFill>
                <a:latin typeface="Courier New"/>
              </a:rPr>
              <a:t>	List&lt;String&gt; ls = new ArrayList&lt;String&gt;();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92934"/>
                </a:solidFill>
                <a:latin typeface="Courier New"/>
              </a:rPr>
              <a:t>	List&lt;Object&gt; lo = ls;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92934"/>
                </a:solidFill>
                <a:latin typeface="Courier New"/>
              </a:rPr>
              <a:t>	lo.add(new Object());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92934"/>
                </a:solidFill>
                <a:latin typeface="Courier New"/>
              </a:rPr>
              <a:t>	String s = ls.get(0);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Subclassing is done to reuse code (extends)</a:t>
            </a:r>
            <a:endParaRPr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>
                <a:solidFill>
                  <a:srgbClr val="292934"/>
                </a:solidFill>
                <a:latin typeface="Arial"/>
              </a:rPr>
              <a:t>A subclass can override methods in its superclass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Typing and Generics</a:t>
            </a:r>
            <a:endParaRPr/>
          </a:p>
        </p:txBody>
      </p:sp>
      <p:sp>
        <p:nvSpPr>
          <p:cNvPr id="102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dirty="0">
                <a:solidFill>
                  <a:srgbClr val="292934"/>
                </a:solidFill>
                <a:latin typeface="Arial"/>
              </a:rPr>
              <a:t>&lt;?&gt; is a wildcard for unknown</a:t>
            </a:r>
            <a:endParaRPr dirty="0"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 dirty="0">
                <a:solidFill>
                  <a:srgbClr val="292934"/>
                </a:solidFill>
                <a:latin typeface="Arial"/>
              </a:rPr>
              <a:t>Upper bounded wildcard: type is wildcard or subclass</a:t>
            </a:r>
            <a:endParaRPr dirty="0"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 dirty="0" err="1">
                <a:solidFill>
                  <a:srgbClr val="292934"/>
                </a:solidFill>
                <a:latin typeface="Arial"/>
              </a:rPr>
              <a:t>Eg</a:t>
            </a:r>
            <a:r>
              <a:rPr lang="en-US" sz="2000" dirty="0">
                <a:solidFill>
                  <a:srgbClr val="292934"/>
                </a:solidFill>
                <a:latin typeface="Arial"/>
              </a:rPr>
              <a:t>: 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List&lt;? </a:t>
            </a:r>
            <a:r>
              <a:rPr lang="en-US" sz="2000" b="1" dirty="0">
                <a:solidFill>
                  <a:srgbClr val="292934"/>
                </a:solidFill>
                <a:latin typeface="Courier New"/>
              </a:rPr>
              <a:t>extends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Shape&gt;</a:t>
            </a:r>
            <a:endParaRPr dirty="0"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 dirty="0">
                <a:solidFill>
                  <a:srgbClr val="292934"/>
                </a:solidFill>
                <a:latin typeface="Arial"/>
              </a:rPr>
              <a:t>Illegal to write into (no calls to add!) because we can’t guarantee type safety.</a:t>
            </a:r>
            <a:endParaRPr dirty="0"/>
          </a:p>
          <a:p>
            <a:pPr lvl="1"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000" dirty="0">
                <a:solidFill>
                  <a:srgbClr val="292934"/>
                </a:solidFill>
                <a:latin typeface="Arial"/>
              </a:rPr>
              <a:t>Lower bounded wildcard: type is wildcard or superclass</a:t>
            </a:r>
            <a:endParaRPr dirty="0"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 dirty="0" err="1">
                <a:solidFill>
                  <a:srgbClr val="292934"/>
                </a:solidFill>
                <a:latin typeface="Arial"/>
              </a:rPr>
              <a:t>Eg</a:t>
            </a:r>
            <a:r>
              <a:rPr lang="en-US" sz="2000" dirty="0">
                <a:solidFill>
                  <a:srgbClr val="292934"/>
                </a:solidFill>
                <a:latin typeface="Arial"/>
              </a:rPr>
              <a:t>: 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List&lt;? </a:t>
            </a:r>
            <a:r>
              <a:rPr lang="en-US" sz="2000" b="1" dirty="0">
                <a:solidFill>
                  <a:srgbClr val="292934"/>
                </a:solidFill>
                <a:latin typeface="Courier New"/>
              </a:rPr>
              <a:t>super</a:t>
            </a:r>
            <a:r>
              <a:rPr lang="en-US" sz="2000" dirty="0">
                <a:solidFill>
                  <a:srgbClr val="292934"/>
                </a:solidFill>
                <a:latin typeface="Courier New"/>
              </a:rPr>
              <a:t> Integer&gt;</a:t>
            </a:r>
            <a:endParaRPr dirty="0"/>
          </a:p>
          <a:p>
            <a:pPr lvl="2">
              <a:lnSpc>
                <a:spcPct val="100000"/>
              </a:lnSpc>
              <a:buSzPct val="90000"/>
              <a:buFont typeface="Arial"/>
              <a:buChar char="•"/>
            </a:pPr>
            <a:r>
              <a:rPr lang="en-US" sz="2000" dirty="0">
                <a:solidFill>
                  <a:srgbClr val="292934"/>
                </a:solidFill>
                <a:latin typeface="Arial"/>
              </a:rPr>
              <a:t>Safe to write into when the List’s dynamic type’s parameter is in fact a superclass of the dynamic type of the formal parameter to add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Subtypes &amp; Subclasses</a:t>
            </a:r>
            <a:endParaRPr/>
          </a:p>
        </p:txBody>
      </p:sp>
      <p:sp>
        <p:nvSpPr>
          <p:cNvPr id="104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class Student extends Object { ... }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class CSEStudent extends Student { ... }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List&lt;Student&gt; ls;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List&lt;? extends Student&gt; les;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List&lt;? super Student&gt; lss;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List&lt;CSEStudent&gt; lcse;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List&lt;? extends CSEStudent&gt; lecse;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List&lt;? super CSEStudent&gt; lscse;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Student scholar;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92934"/>
                </a:solidFill>
                <a:latin typeface="Courier New"/>
              </a:rPr>
              <a:t>CSEStudent hacker;</a:t>
            </a:r>
            <a:endParaRPr/>
          </a:p>
        </p:txBody>
      </p:sp>
      <p:sp>
        <p:nvSpPr>
          <p:cNvPr id="105" name="Line 3"/>
          <p:cNvSpPr/>
          <p:nvPr/>
        </p:nvSpPr>
        <p:spPr>
          <a:xfrm>
            <a:off x="228600" y="2590560"/>
            <a:ext cx="8610480" cy="0"/>
          </a:xfrm>
          <a:prstGeom prst="line">
            <a:avLst/>
          </a:prstGeom>
          <a:ln w="26280">
            <a:solidFill>
              <a:srgbClr val="79463D"/>
            </a:solidFill>
            <a:round/>
          </a:ln>
        </p:spPr>
      </p:sp>
      <p:sp>
        <p:nvSpPr>
          <p:cNvPr id="106" name="CustomShape 4"/>
          <p:cNvSpPr/>
          <p:nvPr/>
        </p:nvSpPr>
        <p:spPr>
          <a:xfrm>
            <a:off x="6553080" y="2819520"/>
            <a:ext cx="2513880" cy="3809160"/>
          </a:xfrm>
          <a:prstGeom prst="rect">
            <a:avLst/>
          </a:prstGeom>
          <a:solidFill>
            <a:srgbClr val="EFE9E1"/>
          </a:solidFill>
          <a:ln w="26280">
            <a:solidFill>
              <a:srgbClr val="6C7771"/>
            </a:solidFill>
            <a:round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ls = lcse;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les = lscse;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lcse = lscse;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les.add(scholar);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lscse.add(scholar);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lss.add(hacker);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scholar = lscse.get(0);</a:t>
            </a:r>
            <a:endParaRPr/>
          </a:p>
          <a:p>
            <a:pPr>
              <a:lnSpc>
                <a:spcPct val="15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hacker = lecse.get(0);</a:t>
            </a:r>
            <a:endParaRPr/>
          </a:p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107" name="CustomShape 5"/>
          <p:cNvSpPr/>
          <p:nvPr/>
        </p:nvSpPr>
        <p:spPr>
          <a:xfrm>
            <a:off x="7576560" y="2809080"/>
            <a:ext cx="505440" cy="5166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CustomShape 6"/>
          <p:cNvSpPr/>
          <p:nvPr/>
        </p:nvSpPr>
        <p:spPr>
          <a:xfrm>
            <a:off x="7777800" y="3235680"/>
            <a:ext cx="505440" cy="5166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CustomShape 7"/>
          <p:cNvSpPr/>
          <p:nvPr/>
        </p:nvSpPr>
        <p:spPr>
          <a:xfrm>
            <a:off x="7943760" y="3657600"/>
            <a:ext cx="505440" cy="5166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CustomShape 8"/>
          <p:cNvSpPr/>
          <p:nvPr/>
        </p:nvSpPr>
        <p:spPr>
          <a:xfrm>
            <a:off x="8332920" y="4038480"/>
            <a:ext cx="505440" cy="516600"/>
          </a:xfrm>
          <a:prstGeom prst="rect">
            <a:avLst/>
          </a:prstGeom>
          <a:noFill/>
          <a:ln>
            <a:noFill/>
          </a:ln>
        </p:spPr>
      </p:sp>
      <p:sp>
        <p:nvSpPr>
          <p:cNvPr id="111" name="CustomShape 9"/>
          <p:cNvSpPr/>
          <p:nvPr/>
        </p:nvSpPr>
        <p:spPr>
          <a:xfrm>
            <a:off x="8586000" y="4462920"/>
            <a:ext cx="505440" cy="516600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CustomShape 10"/>
          <p:cNvSpPr/>
          <p:nvPr/>
        </p:nvSpPr>
        <p:spPr>
          <a:xfrm>
            <a:off x="8839080" y="5278680"/>
            <a:ext cx="505440" cy="5166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freeze">
                      <p:stCondLst>
                        <p:cond delay="indefinite"/>
                      </p:stCondLst>
                      <p:childTnLst>
                        <p:par>
                          <p:cTn id="8" fill="freeze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freeze">
                      <p:stCondLst>
                        <p:cond delay="indefinite"/>
                      </p:stCondLst>
                      <p:childTnLst>
                        <p:par>
                          <p:cTn id="12" fill="freeze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freeze">
                      <p:stCondLst>
                        <p:cond delay="indefinite"/>
                      </p:stCondLst>
                      <p:childTnLst>
                        <p:par>
                          <p:cTn id="16" fill="freeze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freeze">
                      <p:stCondLst>
                        <p:cond delay="indefinite"/>
                      </p:stCondLst>
                      <p:childTnLst>
                        <p:par>
                          <p:cTn id="20" fill="freeze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freeze">
                      <p:stCondLst>
                        <p:cond delay="indefinite"/>
                      </p:stCondLst>
                      <p:childTnLst>
                        <p:par>
                          <p:cTn id="24" fill="freeze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freeze">
                      <p:stCondLst>
                        <p:cond delay="indefinite"/>
                      </p:stCondLst>
                      <p:childTnLst>
                        <p:par>
                          <p:cTn id="28" fill="freeze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1215</Words>
  <Application>Microsoft Macintosh PowerPoint</Application>
  <PresentationFormat>On-screen Show (4:3)</PresentationFormat>
  <Paragraphs>218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DejaVu Sans</vt:lpstr>
      <vt:lpstr>StarSymbol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kelloggm</cp:lastModifiedBy>
  <cp:revision>15</cp:revision>
  <cp:lastPrinted>2018-03-08T18:33:27Z</cp:lastPrinted>
  <dcterms:modified xsi:type="dcterms:W3CDTF">2018-03-08T18:33:36Z</dcterms:modified>
</cp:coreProperties>
</file>