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embeddedFontLst>
    <p:embeddedFont>
      <p:font typeface="Palatino Linotype"/>
      <p:regular r:id="rId35"/>
      <p:bold r:id="rId36"/>
      <p:italic r:id="rId37"/>
      <p:boldItalic r:id="rId38"/>
    </p:embeddedFont>
    <p:embeddedFont>
      <p:font typeface="Century Gothic"/>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1333F21-29A5-42E7-92EF-5D69465271F2}">
  <a:tblStyle styleId="{C1333F21-29A5-42E7-92EF-5D69465271F2}" styleName="Table_0">
    <a:wholeTbl>
      <a:tcTxStyle b="off" i="off">
        <a:font>
          <a:latin typeface="Palatino Linotype"/>
          <a:ea typeface="Palatino Linotype"/>
          <a:cs typeface="Palatino Linotyp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BF2"/>
          </a:solidFill>
        </a:fill>
      </a:tcStyle>
    </a:wholeTbl>
    <a:band1H>
      <a:tcTxStyle/>
      <a:tcStyle>
        <a:fill>
          <a:solidFill>
            <a:srgbClr val="D1D5E5"/>
          </a:solidFill>
        </a:fill>
      </a:tcStyle>
    </a:band1H>
    <a:band2H>
      <a:tcTxStyle/>
    </a:band2H>
    <a:band1V>
      <a:tcTxStyle/>
      <a:tcStyle>
        <a:fill>
          <a:solidFill>
            <a:srgbClr val="D1D5E5"/>
          </a:solidFill>
        </a:fill>
      </a:tcStyle>
    </a:band1V>
    <a:band2V>
      <a:tcTxStyle/>
    </a:band2V>
    <a:lastCol>
      <a:tcTxStyle b="on" i="off">
        <a:font>
          <a:latin typeface="Palatino Linotype"/>
          <a:ea typeface="Palatino Linotype"/>
          <a:cs typeface="Palatino Linotype"/>
        </a:font>
        <a:schemeClr val="lt1"/>
      </a:tcTxStyle>
      <a:tcStyle>
        <a:fill>
          <a:solidFill>
            <a:schemeClr val="accent1"/>
          </a:solidFill>
        </a:fill>
      </a:tcStyle>
    </a:lastCol>
    <a:firstCol>
      <a:tcTxStyle b="on" i="off">
        <a:font>
          <a:latin typeface="Palatino Linotype"/>
          <a:ea typeface="Palatino Linotype"/>
          <a:cs typeface="Palatino Linotype"/>
        </a:font>
        <a:schemeClr val="lt1"/>
      </a:tcTxStyle>
      <a:tcStyle>
        <a:fill>
          <a:solidFill>
            <a:schemeClr val="accent1"/>
          </a:solidFill>
        </a:fill>
      </a:tcStyle>
    </a:firstCol>
    <a:lastRow>
      <a:tcTxStyle b="on" i="off">
        <a:font>
          <a:latin typeface="Palatino Linotype"/>
          <a:ea typeface="Palatino Linotype"/>
          <a:cs typeface="Palatino Linotyp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Palatino Linotype"/>
          <a:ea typeface="Palatino Linotype"/>
          <a:cs typeface="Palatino Linotyp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Gothic-bold.fntdata"/><Relationship Id="rId20" Type="http://schemas.openxmlformats.org/officeDocument/2006/relationships/slide" Target="slides/slide15.xml"/><Relationship Id="rId42" Type="http://schemas.openxmlformats.org/officeDocument/2006/relationships/font" Target="fonts/CenturyGothic-boldItalic.fntdata"/><Relationship Id="rId41" Type="http://schemas.openxmlformats.org/officeDocument/2006/relationships/font" Target="fonts/CenturyGothic-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alatinoLinotype-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alatinoLinotype-italic.fntdata"/><Relationship Id="rId14" Type="http://schemas.openxmlformats.org/officeDocument/2006/relationships/slide" Target="slides/slide9.xml"/><Relationship Id="rId36" Type="http://schemas.openxmlformats.org/officeDocument/2006/relationships/font" Target="fonts/PalatinoLinotype-bold.fntdata"/><Relationship Id="rId17" Type="http://schemas.openxmlformats.org/officeDocument/2006/relationships/slide" Target="slides/slide12.xml"/><Relationship Id="rId39" Type="http://schemas.openxmlformats.org/officeDocument/2006/relationships/font" Target="fonts/CenturyGothic-regular.fntdata"/><Relationship Id="rId16" Type="http://schemas.openxmlformats.org/officeDocument/2006/relationships/slide" Target="slides/slide11.xml"/><Relationship Id="rId38" Type="http://schemas.openxmlformats.org/officeDocument/2006/relationships/font" Target="fonts/PalatinoLinotype-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2" name="Shape 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Shape 13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WeakHashMap – only intern the most commonly used items</a:t>
            </a:r>
            <a:endParaRPr b="0" i="0" sz="1200" u="none" cap="none" strike="noStrike">
              <a:solidFill>
                <a:schemeClr val="dk1"/>
              </a:solidFill>
              <a:latin typeface="Calibri"/>
              <a:ea typeface="Calibri"/>
              <a:cs typeface="Calibri"/>
              <a:sym typeface="Calibri"/>
            </a:endParaRPr>
          </a:p>
        </p:txBody>
      </p:sp>
      <p:sp>
        <p:nvSpPr>
          <p:cNvPr id="140" name="Shape 14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Shape 14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WeakHashMap – only intern the most commonly used items</a:t>
            </a:r>
            <a:endParaRPr b="0" i="0" sz="1200" u="none" cap="none" strike="noStrike">
              <a:solidFill>
                <a:schemeClr val="dk1"/>
              </a:solidFill>
              <a:latin typeface="Calibri"/>
              <a:ea typeface="Calibri"/>
              <a:cs typeface="Calibri"/>
              <a:sym typeface="Calibri"/>
            </a:endParaRPr>
          </a:p>
        </p:txBody>
      </p:sp>
      <p:sp>
        <p:nvSpPr>
          <p:cNvPr id="148" name="Shape 14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rgbClr val="C00000"/>
              </a:buClr>
              <a:buSzPts val="450"/>
              <a:buFont typeface="Century Gothic"/>
              <a:buNone/>
            </a:pPr>
            <a:r>
              <a:rPr lang="en-US" sz="1800">
                <a:solidFill>
                  <a:srgbClr val="C00000"/>
                </a:solidFill>
                <a:latin typeface="Century Gothic"/>
                <a:ea typeface="Century Gothic"/>
                <a:cs typeface="Century Gothic"/>
                <a:sym typeface="Century Gothic"/>
              </a:rPr>
              <a:t>If points are represented with r and theta, must constrain them for use in the key. Otherwise, we’d have “5, pi” and “5, 3pi” as different entries in our map even though they are the same abstract value.</a:t>
            </a:r>
            <a:endParaRPr sz="1800">
              <a:solidFill>
                <a:srgbClr val="C00000"/>
              </a:solidFill>
              <a:latin typeface="Century Gothic"/>
              <a:ea typeface="Century Gothic"/>
              <a:cs typeface="Century Gothic"/>
              <a:sym typeface="Century Gothic"/>
            </a:endParaRPr>
          </a:p>
          <a:p>
            <a:pPr indent="0" lvl="0" marL="0">
              <a:spcBef>
                <a:spcPts val="0"/>
              </a:spcBef>
              <a:spcAft>
                <a:spcPts val="0"/>
              </a:spcAft>
              <a:buNone/>
            </a:pPr>
            <a:r>
              <a:t/>
            </a:r>
            <a:endParaRPr/>
          </a:p>
        </p:txBody>
      </p:sp>
      <p:sp>
        <p:nvSpPr>
          <p:cNvPr id="154" name="Shape 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4" name="Shape 1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7" name="Shape 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4" name="Shape 1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Shape 20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Static not final</a:t>
            </a:r>
            <a:endParaRPr b="0" i="0" sz="1200" u="none" cap="none" strike="noStrike">
              <a:solidFill>
                <a:schemeClr val="dk1"/>
              </a:solidFill>
              <a:latin typeface="Calibri"/>
              <a:ea typeface="Calibri"/>
              <a:cs typeface="Calibri"/>
              <a:sym typeface="Calibri"/>
            </a:endParaRPr>
          </a:p>
        </p:txBody>
      </p:sp>
      <p:sp>
        <p:nvSpPr>
          <p:cNvPr id="202" name="Shape 20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9" name="Shape 2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Shape 24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2" name="Shape 24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7" name="Shape 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3" name="Shape 1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Shape 14"/>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Shape 15"/>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Shape 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Shape 49"/>
          <p:cNvSpPr txBox="1"/>
          <p:nvPr>
            <p:ph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50" name="Shape 50"/>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Shape 5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4" name="Shape 54"/>
        <p:cNvGrpSpPr/>
        <p:nvPr/>
      </p:nvGrpSpPr>
      <p:grpSpPr>
        <a:xfrm>
          <a:off x="0" y="0"/>
          <a:ext cx="0" cy="0"/>
          <a:chOff x="0" y="0"/>
          <a:chExt cx="0" cy="0"/>
        </a:xfrm>
      </p:grpSpPr>
      <p:sp>
        <p:nvSpPr>
          <p:cNvPr id="55" name="Shape 55"/>
          <p:cNvSpPr txBox="1"/>
          <p:nvPr>
            <p:ph type="title"/>
          </p:nvPr>
        </p:nvSpPr>
        <p:spPr>
          <a:xfrm>
            <a:off x="457200" y="0"/>
            <a:ext cx="8229600" cy="1600200"/>
          </a:xfrm>
          <a:prstGeom prst="rect">
            <a:avLst/>
          </a:prstGeom>
          <a:noFill/>
          <a:ln>
            <a:noFill/>
          </a:ln>
        </p:spPr>
        <p:txBody>
          <a:bodyPr anchorCtr="0" anchor="b" bIns="91425" lIns="91425" spcFirstLastPara="1" rIns="91425" wrap="square" tIns="91425"/>
          <a:lstStyle>
            <a:lvl1pPr lvl="0" marR="0" rtl="0" algn="ctr">
              <a:lnSpc>
                <a:spcPct val="107407"/>
              </a:lnSpc>
              <a:spcBef>
                <a:spcPts val="0"/>
              </a:spcBef>
              <a:spcAft>
                <a:spcPts val="0"/>
              </a:spcAft>
              <a:buClr>
                <a:schemeClr val="dk2"/>
              </a:buClr>
              <a:buSzPts val="5400"/>
              <a:buFont typeface="Palatino Linotype"/>
              <a:buNone/>
              <a:defRPr b="0" i="0" sz="5400" u="none" cap="none" strike="noStrike">
                <a:solidFill>
                  <a:schemeClr val="dk2"/>
                </a:solidFill>
                <a:latin typeface="Palatino Linotype"/>
                <a:ea typeface="Palatino Linotype"/>
                <a:cs typeface="Palatino Linotype"/>
                <a:sym typeface="Palatino Linotype"/>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56" name="Shape 56"/>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rgbClr val="7F7F7F"/>
              </a:buClr>
              <a:buSzPts val="2400"/>
              <a:buFont typeface="Arial"/>
              <a:buChar char="•"/>
              <a:defRPr b="0" i="0" sz="2400" u="none" cap="none" strike="noStrike">
                <a:solidFill>
                  <a:srgbClr val="7F7F7F"/>
                </a:solidFill>
                <a:latin typeface="Century Gothic"/>
                <a:ea typeface="Century Gothic"/>
                <a:cs typeface="Century Gothic"/>
                <a:sym typeface="Century Gothic"/>
              </a:defRPr>
            </a:lvl1pPr>
            <a:lvl2pPr indent="-330200" lvl="1" marL="914400" marR="0" rtl="0" algn="l">
              <a:spcBef>
                <a:spcPts val="160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330200" lvl="2" marL="1371600" marR="0" rtl="0" algn="l">
              <a:spcBef>
                <a:spcPts val="160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3pPr>
            <a:lvl4pPr indent="-330200" lvl="3" marL="1828800" marR="0" rtl="0" algn="l">
              <a:spcBef>
                <a:spcPts val="160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330200" lvl="4" marL="2286000" marR="0" rtl="0" algn="l">
              <a:spcBef>
                <a:spcPts val="160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5pPr>
            <a:lvl6pPr indent="-330200" lvl="5" marL="2743200" marR="0" rtl="0" algn="l">
              <a:spcBef>
                <a:spcPts val="160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330200" lvl="6" marL="3200400" marR="0" rtl="0" algn="l">
              <a:spcBef>
                <a:spcPts val="160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7pPr>
            <a:lvl8pPr indent="-330200" lvl="7" marL="3657600" marR="0" rtl="0" algn="l">
              <a:spcBef>
                <a:spcPts val="160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330200" lvl="8" marL="4114800" marR="0" rtl="0" algn="l">
              <a:spcBef>
                <a:spcPts val="1600"/>
              </a:spcBef>
              <a:spcAft>
                <a:spcPts val="160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57" name="Shape 57"/>
          <p:cNvSpPr txBox="1"/>
          <p:nvPr>
            <p:ph idx="10" type="dt"/>
          </p:nvPr>
        </p:nvSpPr>
        <p:spPr>
          <a:xfrm>
            <a:off x="6363347" y="6356350"/>
            <a:ext cx="2085900" cy="365100"/>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1200" u="none" cap="none" strike="noStrike">
                <a:solidFill>
                  <a:srgbClr val="595959"/>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58" name="Shape 58"/>
          <p:cNvSpPr txBox="1"/>
          <p:nvPr>
            <p:ph idx="11" type="ftr"/>
          </p:nvPr>
        </p:nvSpPr>
        <p:spPr>
          <a:xfrm>
            <a:off x="659165" y="6356350"/>
            <a:ext cx="28479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595959"/>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59" name="Shape 59"/>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rtl="0" algn="l">
              <a:spcBef>
                <a:spcPts val="0"/>
              </a:spcBef>
              <a:buNone/>
              <a:defRPr b="0" i="0" sz="1200" u="none" cap="none" strike="noStrike">
                <a:solidFill>
                  <a:srgbClr val="595959"/>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595959"/>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595959"/>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595959"/>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595959"/>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595959"/>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595959"/>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595959"/>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595959"/>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Shape 18"/>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Shape 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Shape 21"/>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Shape 25"/>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Shape 26"/>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Shape 30"/>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Shape 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Shape 33"/>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Shape 34"/>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Shape 37"/>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Shape 3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Shape 40"/>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Shape 4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Shape 46"/>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Shape 4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Shape 1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12" name="Shape 1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pic>
        <p:nvPicPr>
          <p:cNvPr descr="http://blog.thingsdesigner.com/uploads/id/tree_swing_development_requirements.jpg" id="64" name="Shape 64"/>
          <p:cNvPicPr preferRelativeResize="0"/>
          <p:nvPr/>
        </p:nvPicPr>
        <p:blipFill rotWithShape="1">
          <a:blip r:embed="rId3">
            <a:alphaModFix/>
          </a:blip>
          <a:srcRect b="0" l="0" r="0" t="0"/>
          <a:stretch/>
        </p:blipFill>
        <p:spPr>
          <a:xfrm>
            <a:off x="533400" y="457200"/>
            <a:ext cx="7924800" cy="5943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Singleton</a:t>
            </a:r>
            <a:endParaRPr b="0" i="0" sz="5400" u="none" cap="none" strike="noStrike">
              <a:solidFill>
                <a:schemeClr val="dk2"/>
              </a:solidFill>
              <a:latin typeface="Palatino Linotype"/>
              <a:ea typeface="Palatino Linotype"/>
              <a:cs typeface="Palatino Linotype"/>
              <a:sym typeface="Palatino Linotype"/>
            </a:endParaRPr>
          </a:p>
        </p:txBody>
      </p:sp>
      <p:sp>
        <p:nvSpPr>
          <p:cNvPr id="118" name="Shape 1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57150" marR="0" rtl="0" algn="l">
              <a:spcBef>
                <a:spcPts val="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public class HttpRequest {</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private static class HttpRequestHolder {</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public static final HttpRequest INSTANCE = 			new HttpRequest();</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 Singleton – Don’t instantiate */</a:t>
            </a:r>
            <a:endParaRPr b="0" i="0" sz="1800" u="none" cap="none" strike="noStrike">
              <a:solidFill>
                <a:schemeClr val="dk1"/>
              </a:solidFill>
              <a:latin typeface="Courier New"/>
              <a:ea typeface="Courier New"/>
              <a:cs typeface="Courier New"/>
              <a:sym typeface="Courier New"/>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private HttpRequest() { … }</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public static HttpRequest getInstance() {</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return HttpRequestHolder.INSTANCE;</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a:t>
            </a:r>
            <a:endParaRPr/>
          </a:p>
          <a:p>
            <a:pPr indent="0" lvl="0" marL="57150" marR="0" rtl="0" algn="l">
              <a:spcBef>
                <a:spcPts val="360"/>
              </a:spcBef>
              <a:spcAft>
                <a:spcPts val="160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a:t>
            </a:r>
            <a:endParaRPr b="0" i="0" sz="1800" u="none" cap="none" strike="noStrike">
              <a:solidFill>
                <a:schemeClr val="dk1"/>
              </a:solidFill>
              <a:latin typeface="Courier New"/>
              <a:ea typeface="Courier New"/>
              <a:cs typeface="Courier New"/>
              <a:sym typeface="Courier Ne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Singleton</a:t>
            </a:r>
            <a:endParaRPr b="0" i="0" sz="5400" u="none" cap="none" strike="noStrike">
              <a:solidFill>
                <a:schemeClr val="dk2"/>
              </a:solidFill>
              <a:latin typeface="Palatino Linotype"/>
              <a:ea typeface="Palatino Linotype"/>
              <a:cs typeface="Palatino Linotype"/>
              <a:sym typeface="Palatino Linotype"/>
            </a:endParaRPr>
          </a:p>
        </p:txBody>
      </p:sp>
      <p:sp>
        <p:nvSpPr>
          <p:cNvPr id="124" name="Shape 1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57150" marR="0" rtl="0" algn="l">
              <a:spcBef>
                <a:spcPts val="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public class LengthComparator implements Comparator&lt;String&gt; {</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private int compare(String s1, String s2) {</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return s1.length()-s2.length();</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 Singleton – Don’t instantiate */</a:t>
            </a:r>
            <a:endParaRPr b="0" i="0" sz="1600" u="none" cap="none" strike="noStrike">
              <a:solidFill>
                <a:schemeClr val="dk1"/>
              </a:solidFill>
              <a:latin typeface="Courier New"/>
              <a:ea typeface="Courier New"/>
              <a:cs typeface="Courier New"/>
              <a:sym typeface="Courier New"/>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private LengthComparator() { … }</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private static LengthComparator comp = null;	</a:t>
            </a:r>
            <a:endParaRPr b="0" i="0" sz="1600" u="none" cap="none" strike="noStrike">
              <a:solidFill>
                <a:schemeClr val="dk1"/>
              </a:solidFill>
              <a:latin typeface="Courier New"/>
              <a:ea typeface="Courier New"/>
              <a:cs typeface="Courier New"/>
              <a:sym typeface="Courier New"/>
            </a:endParaRPr>
          </a:p>
          <a:p>
            <a:pPr indent="0" lvl="0" marL="57150" marR="0" rtl="0" algn="l">
              <a:spcBef>
                <a:spcPts val="320"/>
              </a:spcBef>
              <a:spcAft>
                <a:spcPts val="0"/>
              </a:spcAft>
              <a:buClr>
                <a:srgbClr val="7F7F7F"/>
              </a:buClr>
              <a:buSzPts val="1600"/>
              <a:buFont typeface="Arial"/>
              <a:buNone/>
            </a:pPr>
            <a:r>
              <a:t/>
            </a:r>
            <a:endParaRPr b="0" i="0" sz="1600" u="none" cap="none" strike="noStrike">
              <a:solidFill>
                <a:schemeClr val="dk1"/>
              </a:solidFill>
              <a:latin typeface="Courier New"/>
              <a:ea typeface="Courier New"/>
              <a:cs typeface="Courier New"/>
              <a:sym typeface="Courier New"/>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public static LengthComparator getInstance() {</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if (comp == null) {</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comp = new LengthComparator();</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return comp;</a:t>
            </a:r>
            <a:endParaRPr b="0" i="0" sz="1600" u="none" cap="none" strike="noStrike">
              <a:solidFill>
                <a:schemeClr val="dk1"/>
              </a:solidFill>
              <a:latin typeface="Courier New"/>
              <a:ea typeface="Courier New"/>
              <a:cs typeface="Courier New"/>
              <a:sym typeface="Courier New"/>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a:t>
            </a:r>
            <a:endParaRPr/>
          </a:p>
          <a:p>
            <a:pPr indent="0" lvl="0" marL="57150" marR="0" rtl="0" algn="l">
              <a:spcBef>
                <a:spcPts val="320"/>
              </a:spcBef>
              <a:spcAft>
                <a:spcPts val="160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a:t>
            </a:r>
            <a:endParaRPr b="0" i="0" sz="1600" u="none" cap="none" strike="noStrike">
              <a:solidFill>
                <a:schemeClr val="dk1"/>
              </a:solidFill>
              <a:latin typeface="Courier New"/>
              <a:ea typeface="Courier New"/>
              <a:cs typeface="Courier New"/>
              <a:sym typeface="Courier Ne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Interning</a:t>
            </a:r>
            <a:endParaRPr b="0" i="0" sz="5400" u="none" cap="none" strike="noStrike">
              <a:solidFill>
                <a:schemeClr val="dk2"/>
              </a:solidFill>
              <a:latin typeface="Palatino Linotype"/>
              <a:ea typeface="Palatino Linotype"/>
              <a:cs typeface="Palatino Linotype"/>
              <a:sym typeface="Palatino Linotype"/>
            </a:endParaRPr>
          </a:p>
        </p:txBody>
      </p:sp>
      <p:sp>
        <p:nvSpPr>
          <p:cNvPr id="130" name="Shape 130"/>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Similar to Singleton, except instead of just having one object per class, there’s one object per </a:t>
            </a:r>
            <a:r>
              <a:rPr b="1" i="0" lang="en-US" sz="2400" u="sng" cap="none" strike="noStrike">
                <a:solidFill>
                  <a:srgbClr val="7F7F7F"/>
                </a:solidFill>
                <a:latin typeface="Century Gothic"/>
                <a:ea typeface="Century Gothic"/>
                <a:cs typeface="Century Gothic"/>
                <a:sym typeface="Century Gothic"/>
              </a:rPr>
              <a:t>abstract value</a:t>
            </a:r>
            <a:r>
              <a:rPr b="0" i="0" lang="en-US" sz="2400" u="none" cap="none" strike="noStrike">
                <a:solidFill>
                  <a:srgbClr val="7F7F7F"/>
                </a:solidFill>
                <a:latin typeface="Century Gothic"/>
                <a:ea typeface="Century Gothic"/>
                <a:cs typeface="Century Gothic"/>
                <a:sym typeface="Century Gothic"/>
              </a:rPr>
              <a:t> of the class</a:t>
            </a:r>
            <a:endParaRPr/>
          </a:p>
          <a:p>
            <a:pPr indent="-342900" lvl="0" marL="342900" marR="0" rtl="0" algn="l">
              <a:spcBef>
                <a:spcPts val="480"/>
              </a:spcBef>
              <a:spcAft>
                <a:spcPts val="160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Saves memory by compacting multiple copies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0" y="0"/>
            <a:ext cx="91440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Interning</a:t>
            </a:r>
            <a:endParaRPr b="0" i="0" sz="5400" u="none" cap="none" strike="noStrike">
              <a:solidFill>
                <a:schemeClr val="dk2"/>
              </a:solidFill>
              <a:latin typeface="Palatino Linotype"/>
              <a:ea typeface="Palatino Linotype"/>
              <a:cs typeface="Palatino Linotype"/>
              <a:sym typeface="Palatino Linotype"/>
            </a:endParaRPr>
          </a:p>
        </p:txBody>
      </p:sp>
      <p:sp>
        <p:nvSpPr>
          <p:cNvPr id="136" name="Shape 1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57150" marR="0" rtl="0" algn="l">
              <a:spcBef>
                <a:spcPts val="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public class Point {</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private int x, y;</a:t>
            </a:r>
            <a:endParaRPr/>
          </a:p>
          <a:p>
            <a:pPr indent="0" lvl="0" marL="57150" marR="0" rtl="0" algn="l">
              <a:spcBef>
                <a:spcPts val="360"/>
              </a:spcBef>
              <a:spcAft>
                <a:spcPts val="0"/>
              </a:spcAft>
              <a:buClr>
                <a:srgbClr val="7F7F7F"/>
              </a:buClr>
              <a:buSzPts val="1800"/>
              <a:buFont typeface="Arial"/>
              <a:buNone/>
            </a:pPr>
            <a:r>
              <a:t/>
            </a:r>
            <a:endParaRPr b="0" i="0" sz="1800" u="none" cap="none" strike="noStrike">
              <a:solidFill>
                <a:schemeClr val="dk1"/>
              </a:solidFill>
              <a:latin typeface="Courier New"/>
              <a:ea typeface="Courier New"/>
              <a:cs typeface="Courier New"/>
              <a:sym typeface="Courier New"/>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public Point(int x, int y) {</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this.x = x;</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this.y = y;</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public int getX() { return x; }</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public int getY() { return y; }</a:t>
            </a:r>
            <a:endParaRPr/>
          </a:p>
          <a:p>
            <a:pPr indent="0" lvl="0" marL="57150" marR="0" rtl="0" algn="l">
              <a:spcBef>
                <a:spcPts val="360"/>
              </a:spcBef>
              <a:spcAft>
                <a:spcPts val="0"/>
              </a:spcAft>
              <a:buClr>
                <a:srgbClr val="7F7F7F"/>
              </a:buClr>
              <a:buSzPts val="1800"/>
              <a:buFont typeface="Arial"/>
              <a:buNone/>
            </a:pPr>
            <a:r>
              <a:t/>
            </a:r>
            <a:endParaRPr b="0" i="0" sz="1800" u="none" cap="none" strike="noStrike">
              <a:solidFill>
                <a:schemeClr val="dk1"/>
              </a:solidFill>
              <a:latin typeface="Courier New"/>
              <a:ea typeface="Courier New"/>
              <a:cs typeface="Courier New"/>
              <a:sym typeface="Courier New"/>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@Override</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public String toString() {</a:t>
            </a:r>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return “(” + x + “,” + y + “)”;</a:t>
            </a:r>
            <a:endParaRPr b="0" i="0" sz="1800" u="none" cap="none" strike="noStrike">
              <a:solidFill>
                <a:schemeClr val="dk1"/>
              </a:solidFill>
              <a:latin typeface="Courier New"/>
              <a:ea typeface="Courier New"/>
              <a:cs typeface="Courier New"/>
              <a:sym typeface="Courier New"/>
            </a:endParaRPr>
          </a:p>
          <a:p>
            <a:pPr indent="0" lvl="0" marL="57150" marR="0" rtl="0" algn="l">
              <a:spcBef>
                <a:spcPts val="360"/>
              </a:spcBef>
              <a:spcAft>
                <a:spcPts val="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	}</a:t>
            </a:r>
            <a:endParaRPr/>
          </a:p>
          <a:p>
            <a:pPr indent="0" lvl="0" marL="57150" marR="0" rtl="0" algn="l">
              <a:spcBef>
                <a:spcPts val="360"/>
              </a:spcBef>
              <a:spcAft>
                <a:spcPts val="1600"/>
              </a:spcAft>
              <a:buClr>
                <a:schemeClr val="dk1"/>
              </a:buClr>
              <a:buSzPts val="1800"/>
              <a:buFont typeface="Arial"/>
              <a:buNone/>
            </a:pPr>
            <a:r>
              <a:rPr b="0" i="0" lang="en-US" sz="1800" u="none" cap="none" strike="noStrike">
                <a:solidFill>
                  <a:schemeClr val="dk1"/>
                </a:solidFill>
                <a:latin typeface="Courier New"/>
                <a:ea typeface="Courier New"/>
                <a:cs typeface="Courier New"/>
                <a:sym typeface="Courier New"/>
              </a:rPr>
              <a:t>}</a:t>
            </a:r>
            <a:endParaRPr b="0" i="0" sz="1800" u="none" cap="none" strike="noStrike">
              <a:solidFill>
                <a:schemeClr val="dk1"/>
              </a:solidFill>
              <a:latin typeface="Courier New"/>
              <a:ea typeface="Courier New"/>
              <a:cs typeface="Courier New"/>
              <a:sym typeface="Courier Ne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Interning</a:t>
            </a:r>
            <a:endParaRPr b="0" i="0" sz="5400" u="none" cap="none" strike="noStrike">
              <a:solidFill>
                <a:schemeClr val="dk2"/>
              </a:solidFill>
              <a:latin typeface="Palatino Linotype"/>
              <a:ea typeface="Palatino Linotype"/>
              <a:cs typeface="Palatino Linotype"/>
              <a:sym typeface="Palatino Linotype"/>
            </a:endParaRPr>
          </a:p>
        </p:txBody>
      </p:sp>
      <p:sp>
        <p:nvSpPr>
          <p:cNvPr id="143" name="Shape 1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57150" marR="0" rtl="0" algn="l">
              <a:spcBef>
                <a:spcPts val="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public class Point {</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private static Map&lt;String, Point&gt; instances = </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new WeakHashMap&lt;String, Point&gt;();</a:t>
            </a:r>
            <a:endParaRPr/>
          </a:p>
          <a:p>
            <a:pPr indent="0" lvl="0" marL="57150" marR="0" rtl="0" algn="l">
              <a:spcBef>
                <a:spcPts val="320"/>
              </a:spcBef>
              <a:spcAft>
                <a:spcPts val="0"/>
              </a:spcAft>
              <a:buClr>
                <a:srgbClr val="7F7F7F"/>
              </a:buClr>
              <a:buSzPts val="1600"/>
              <a:buFont typeface="Arial"/>
              <a:buNone/>
            </a:pPr>
            <a:r>
              <a:t/>
            </a:r>
            <a:endParaRPr b="0" i="0" sz="1600" u="none" cap="none" strike="noStrike">
              <a:solidFill>
                <a:schemeClr val="dk1"/>
              </a:solidFill>
              <a:latin typeface="Courier New"/>
              <a:ea typeface="Courier New"/>
              <a:cs typeface="Courier New"/>
              <a:sym typeface="Courier New"/>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public static Point getInstance(int x, int y) {</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String key = x + “,”, + y;</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if (!instances.containsKey(key))</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instances.put(key, new Point(x,y));</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return instances.get(key);</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a:t>
            </a:r>
            <a:endParaRPr/>
          </a:p>
          <a:p>
            <a:pPr indent="0" lvl="0" marL="57150" marR="0" rtl="0" algn="l">
              <a:spcBef>
                <a:spcPts val="320"/>
              </a:spcBef>
              <a:spcAft>
                <a:spcPts val="0"/>
              </a:spcAft>
              <a:buClr>
                <a:srgbClr val="7F7F7F"/>
              </a:buClr>
              <a:buSzPts val="1600"/>
              <a:buFont typeface="Arial"/>
              <a:buNone/>
            </a:pPr>
            <a:r>
              <a:t/>
            </a:r>
            <a:endParaRPr b="0" i="0" sz="1600" u="none" cap="none" strike="noStrike">
              <a:solidFill>
                <a:schemeClr val="dk1"/>
              </a:solidFill>
              <a:latin typeface="Courier New"/>
              <a:ea typeface="Courier New"/>
              <a:cs typeface="Courier New"/>
              <a:sym typeface="Courier New"/>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private final int x, y; // immutable</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private Point(int x, int y) {…}</a:t>
            </a:r>
            <a:endParaRPr b="0" i="0" sz="1600" u="none" cap="none" strike="noStrike">
              <a:solidFill>
                <a:schemeClr val="dk1"/>
              </a:solidFill>
              <a:latin typeface="Courier New"/>
              <a:ea typeface="Courier New"/>
              <a:cs typeface="Courier New"/>
              <a:sym typeface="Courier New"/>
            </a:endParaRPr>
          </a:p>
          <a:p>
            <a:pPr indent="0" lvl="0" marL="57150" marR="0" rtl="0" algn="l">
              <a:spcBef>
                <a:spcPts val="320"/>
              </a:spcBef>
              <a:spcAft>
                <a:spcPts val="160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a:t>
            </a:r>
            <a:endParaRPr b="0" i="0" sz="1600" u="none" cap="none" strike="noStrike">
              <a:solidFill>
                <a:schemeClr val="dk1"/>
              </a:solidFill>
              <a:latin typeface="Courier New"/>
              <a:ea typeface="Courier New"/>
              <a:cs typeface="Courier New"/>
              <a:sym typeface="Courier New"/>
            </a:endParaRPr>
          </a:p>
        </p:txBody>
      </p:sp>
      <p:sp>
        <p:nvSpPr>
          <p:cNvPr id="144" name="Shape 144"/>
          <p:cNvSpPr txBox="1"/>
          <p:nvPr/>
        </p:nvSpPr>
        <p:spPr>
          <a:xfrm>
            <a:off x="457200" y="6126175"/>
            <a:ext cx="8763000" cy="68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rgbClr val="C00000"/>
                </a:solidFill>
                <a:latin typeface="Century Gothic"/>
                <a:ea typeface="Century Gothic"/>
                <a:cs typeface="Century Gothic"/>
                <a:sym typeface="Century Gothic"/>
              </a:rPr>
              <a:t>Requires the class being interned to be immutable. Why?</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Interning</a:t>
            </a:r>
            <a:endParaRPr b="0" i="0" sz="5400" u="none" cap="none" strike="noStrike">
              <a:solidFill>
                <a:schemeClr val="dk2"/>
              </a:solidFill>
              <a:latin typeface="Palatino Linotype"/>
              <a:ea typeface="Palatino Linotype"/>
              <a:cs typeface="Palatino Linotype"/>
              <a:sym typeface="Palatino Linotype"/>
            </a:endParaRPr>
          </a:p>
        </p:txBody>
      </p:sp>
      <p:sp>
        <p:nvSpPr>
          <p:cNvPr id="151" name="Shape 15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85750" lvl="0" marL="342900" marR="0" rtl="0" algn="l">
              <a:spcBef>
                <a:spcPts val="0"/>
              </a:spcBef>
              <a:spcAft>
                <a:spcPts val="0"/>
              </a:spcAft>
              <a:buClr>
                <a:srgbClr val="7F7F7F"/>
              </a:buClr>
              <a:buSzPts val="2800"/>
              <a:buFont typeface="Arial"/>
              <a:buChar char="•"/>
            </a:pPr>
            <a:r>
              <a:rPr b="0" i="0" lang="en-US" sz="2800" u="none" cap="none" strike="noStrike">
                <a:solidFill>
                  <a:srgbClr val="7F7F7F"/>
                </a:solidFill>
                <a:latin typeface="Century Gothic"/>
                <a:ea typeface="Century Gothic"/>
                <a:cs typeface="Century Gothic"/>
                <a:sym typeface="Century Gothic"/>
              </a:rPr>
              <a:t>What if </a:t>
            </a:r>
            <a:r>
              <a:rPr b="0" i="0" lang="en-US" sz="2800" u="none" cap="none" strike="noStrike">
                <a:solidFill>
                  <a:srgbClr val="7F7F7F"/>
                </a:solidFill>
                <a:latin typeface="Courier New"/>
                <a:ea typeface="Courier New"/>
                <a:cs typeface="Courier New"/>
                <a:sym typeface="Courier New"/>
              </a:rPr>
              <a:t>Point</a:t>
            </a:r>
            <a:r>
              <a:rPr b="0" i="0" lang="en-US" sz="2800" u="none" cap="none" strike="noStrike">
                <a:solidFill>
                  <a:srgbClr val="7F7F7F"/>
                </a:solidFill>
                <a:latin typeface="Century Gothic"/>
                <a:ea typeface="Century Gothic"/>
                <a:cs typeface="Century Gothic"/>
                <a:sym typeface="Century Gothic"/>
              </a:rPr>
              <a:t>s were represented in polar coordinates?</a:t>
            </a:r>
            <a:endParaRPr/>
          </a:p>
          <a:p>
            <a:pPr indent="-285750" lvl="0" marL="342900" marR="0" rtl="0" algn="l">
              <a:spcBef>
                <a:spcPts val="560"/>
              </a:spcBef>
              <a:spcAft>
                <a:spcPts val="1600"/>
              </a:spcAft>
              <a:buClr>
                <a:srgbClr val="7F7F7F"/>
              </a:buClr>
              <a:buSzPts val="2800"/>
              <a:buFont typeface="Arial"/>
              <a:buChar char="•"/>
            </a:pPr>
            <a:r>
              <a:rPr b="0" i="0" lang="en-US" sz="2800" u="none" cap="none" strike="noStrike">
                <a:solidFill>
                  <a:srgbClr val="7F7F7F"/>
                </a:solidFill>
                <a:latin typeface="Century Gothic"/>
                <a:ea typeface="Century Gothic"/>
                <a:cs typeface="Century Gothic"/>
                <a:sym typeface="Century Gothic"/>
              </a:rPr>
              <a:t>What further checks are necessary to make sure these kinds of </a:t>
            </a:r>
            <a:r>
              <a:rPr b="0" i="0" lang="en-US" sz="2800" u="none" cap="none" strike="noStrike">
                <a:solidFill>
                  <a:srgbClr val="7F7F7F"/>
                </a:solidFill>
                <a:latin typeface="Courier New"/>
                <a:ea typeface="Courier New"/>
                <a:cs typeface="Courier New"/>
                <a:sym typeface="Courier New"/>
              </a:rPr>
              <a:t>Point</a:t>
            </a:r>
            <a:r>
              <a:rPr b="0" i="0" lang="en-US" sz="2800" u="none" cap="none" strike="noStrike">
                <a:solidFill>
                  <a:srgbClr val="7F7F7F"/>
                </a:solidFill>
                <a:latin typeface="Century Gothic"/>
                <a:ea typeface="Century Gothic"/>
                <a:cs typeface="Century Gothic"/>
                <a:sym typeface="Century Gothic"/>
              </a:rPr>
              <a:t>s are interned correctly?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Interning</a:t>
            </a:r>
            <a:endParaRPr b="0" i="0" sz="5400" u="none" cap="none" strike="noStrike">
              <a:solidFill>
                <a:schemeClr val="dk2"/>
              </a:solidFill>
              <a:latin typeface="Palatino Linotype"/>
              <a:ea typeface="Palatino Linotype"/>
              <a:cs typeface="Palatino Linotype"/>
              <a:sym typeface="Palatino Linotype"/>
            </a:endParaRPr>
          </a:p>
        </p:txBody>
      </p:sp>
      <p:sp>
        <p:nvSpPr>
          <p:cNvPr id="157" name="Shape 157"/>
          <p:cNvSpPr txBox="1"/>
          <p:nvPr>
            <p:ph idx="1" type="body"/>
          </p:nvPr>
        </p:nvSpPr>
        <p:spPr>
          <a:xfrm>
            <a:off x="457200" y="1447800"/>
            <a:ext cx="8229600" cy="4525963"/>
          </a:xfrm>
          <a:prstGeom prst="rect">
            <a:avLst/>
          </a:prstGeom>
          <a:noFill/>
          <a:ln>
            <a:noFill/>
          </a:ln>
        </p:spPr>
        <p:txBody>
          <a:bodyPr anchorCtr="0" anchor="t" bIns="45700" lIns="91425" spcFirstLastPara="1" rIns="91425" wrap="square" tIns="45700">
            <a:noAutofit/>
          </a:bodyPr>
          <a:lstStyle/>
          <a:p>
            <a:pPr indent="0" lvl="0" marL="57150" marR="0" rtl="0" algn="l">
              <a:spcBef>
                <a:spcPts val="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public class Point {</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private static Map&lt;String, Point&gt; instances = </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new WeakHashMap&lt;String, Point&gt;();</a:t>
            </a:r>
            <a:endParaRPr/>
          </a:p>
          <a:p>
            <a:pPr indent="0" lvl="0" marL="57150" marR="0" rtl="0" algn="l">
              <a:spcBef>
                <a:spcPts val="320"/>
              </a:spcBef>
              <a:spcAft>
                <a:spcPts val="0"/>
              </a:spcAft>
              <a:buClr>
                <a:srgbClr val="7F7F7F"/>
              </a:buClr>
              <a:buSzPts val="1600"/>
              <a:buFont typeface="Arial"/>
              <a:buNone/>
            </a:pPr>
            <a:r>
              <a:t/>
            </a:r>
            <a:endParaRPr b="0" i="0" sz="1600" u="none" cap="none" strike="noStrike">
              <a:solidFill>
                <a:schemeClr val="dk1"/>
              </a:solidFill>
              <a:latin typeface="Courier New"/>
              <a:ea typeface="Courier New"/>
              <a:cs typeface="Courier New"/>
              <a:sym typeface="Courier New"/>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public static Point getInstance(double r, double theta) {</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double normalizedTheta = normalize(theta);</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String key = r + “,” + normalizedTheta;</a:t>
            </a:r>
            <a:endParaRPr b="0" i="0" sz="1600" u="none" cap="none" strike="noStrike">
              <a:solidFill>
                <a:schemeClr val="dk1"/>
              </a:solidFill>
              <a:latin typeface="Courier New"/>
              <a:ea typeface="Courier New"/>
              <a:cs typeface="Courier New"/>
              <a:sym typeface="Courier New"/>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if (!instances.containsKey(key))</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instances.put(key, </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new Point(r, normalizedTheta));</a:t>
            </a:r>
            <a:endParaRPr b="0" i="0" sz="1600" u="none" cap="none" strike="noStrike">
              <a:solidFill>
                <a:schemeClr val="dk1"/>
              </a:solidFill>
              <a:latin typeface="Courier New"/>
              <a:ea typeface="Courier New"/>
              <a:cs typeface="Courier New"/>
              <a:sym typeface="Courier New"/>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return instances.get(key);</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a:t>
            </a:r>
            <a:endParaRPr b="0" i="0" sz="1600" u="none" cap="none" strike="noStrike">
              <a:solidFill>
                <a:schemeClr val="dk1"/>
              </a:solidFill>
              <a:latin typeface="Courier New"/>
              <a:ea typeface="Courier New"/>
              <a:cs typeface="Courier New"/>
              <a:sym typeface="Courier New"/>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private final double r, theta; // immutable</a:t>
            </a:r>
            <a:endParaRPr/>
          </a:p>
          <a:p>
            <a:pPr indent="0" lvl="0" marL="57150" marR="0" rtl="0" algn="l">
              <a:spcBef>
                <a:spcPts val="320"/>
              </a:spcBef>
              <a:spcAft>
                <a:spcPts val="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	private Point(double r, double theta) {...}</a:t>
            </a:r>
            <a:endParaRPr b="0" i="0" sz="1600" u="none" cap="none" strike="noStrike">
              <a:solidFill>
                <a:schemeClr val="dk1"/>
              </a:solidFill>
              <a:latin typeface="Courier New"/>
              <a:ea typeface="Courier New"/>
              <a:cs typeface="Courier New"/>
              <a:sym typeface="Courier New"/>
            </a:endParaRPr>
          </a:p>
          <a:p>
            <a:pPr indent="0" lvl="0" marL="57150" marR="0" rtl="0" algn="l">
              <a:spcBef>
                <a:spcPts val="320"/>
              </a:spcBef>
              <a:spcAft>
                <a:spcPts val="1600"/>
              </a:spcAft>
              <a:buClr>
                <a:schemeClr val="dk1"/>
              </a:buClr>
              <a:buSzPts val="1600"/>
              <a:buFont typeface="Arial"/>
              <a:buNone/>
            </a:pPr>
            <a:r>
              <a:rPr b="0" i="0" lang="en-US" sz="1600" u="none" cap="none" strike="noStrike">
                <a:solidFill>
                  <a:schemeClr val="dk1"/>
                </a:solidFill>
                <a:latin typeface="Courier New"/>
                <a:ea typeface="Courier New"/>
                <a:cs typeface="Courier New"/>
                <a:sym typeface="Courier New"/>
              </a:rPr>
              <a:t>}</a:t>
            </a:r>
            <a:endParaRPr b="0" i="0" sz="1600" u="none" cap="none" strike="noStrike">
              <a:solidFill>
                <a:schemeClr val="dk1"/>
              </a:solidFill>
              <a:latin typeface="Courier New"/>
              <a:ea typeface="Courier New"/>
              <a:cs typeface="Courier New"/>
              <a:sym typeface="Courier New"/>
            </a:endParaRPr>
          </a:p>
        </p:txBody>
      </p:sp>
      <p:sp>
        <p:nvSpPr>
          <p:cNvPr id="158" name="Shape 158"/>
          <p:cNvSpPr txBox="1"/>
          <p:nvPr/>
        </p:nvSpPr>
        <p:spPr>
          <a:xfrm>
            <a:off x="592550" y="6295025"/>
            <a:ext cx="8763000" cy="56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0000"/>
              </a:buClr>
              <a:buSzPts val="450"/>
              <a:buFont typeface="Century Gothic"/>
              <a:buNone/>
            </a:pPr>
            <a:r>
              <a:rPr b="1" lang="en-US" sz="1800">
                <a:solidFill>
                  <a:srgbClr val="C00000"/>
                </a:solidFill>
                <a:latin typeface="Century Gothic"/>
                <a:ea typeface="Century Gothic"/>
                <a:cs typeface="Century Gothic"/>
                <a:sym typeface="Century Gothic"/>
              </a:rPr>
              <a:t>Why do we need to normalize?</a:t>
            </a:r>
            <a:endParaRPr b="1" i="0" sz="1800" u="none" cap="none" strike="noStrike">
              <a:solidFill>
                <a:srgbClr val="C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Factories</a:t>
            </a:r>
            <a:endParaRPr b="0" i="0" sz="5400" u="none" cap="none" strike="noStrike">
              <a:solidFill>
                <a:schemeClr val="dk2"/>
              </a:solidFill>
              <a:latin typeface="Palatino Linotype"/>
              <a:ea typeface="Palatino Linotype"/>
              <a:cs typeface="Palatino Linotype"/>
              <a:sym typeface="Palatino Linotype"/>
            </a:endParaRPr>
          </a:p>
        </p:txBody>
      </p:sp>
      <p:sp>
        <p:nvSpPr>
          <p:cNvPr id="164" name="Shape 16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rtl="0">
              <a:spcBef>
                <a:spcPts val="0"/>
              </a:spcBef>
              <a:spcAft>
                <a:spcPts val="0"/>
              </a:spcAft>
              <a:buSzPts val="2400"/>
              <a:buChar char="•"/>
            </a:pPr>
            <a:r>
              <a:rPr lang="en-US"/>
              <a:t>Suppose we want a constructor for Set that takes a list as a parameter, and produces a TreeSet if the list is sorted, and a HashSet otherwise.</a:t>
            </a:r>
            <a:endParaRPr/>
          </a:p>
          <a:p>
            <a:pPr indent="-342900" lvl="0" marL="342900" rtl="0">
              <a:spcBef>
                <a:spcPts val="0"/>
              </a:spcBef>
              <a:spcAft>
                <a:spcPts val="0"/>
              </a:spcAft>
              <a:buSzPts val="2400"/>
              <a:buChar char="•"/>
            </a:pPr>
            <a:r>
              <a:rPr lang="en-US"/>
              <a:t>Is this possible?</a:t>
            </a:r>
            <a:endParaRPr/>
          </a:p>
        </p:txBody>
      </p:sp>
      <p:sp>
        <p:nvSpPr>
          <p:cNvPr descr="https://encrypted-tbn3.gstatic.com/images?q=tbn:ANd9GcQXd-rkEnD-T0txDT4pXkJ2mJpv23rXgocaqFoQ3ZqETvMKj2Mi" id="165" name="Shape 16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Factories</a:t>
            </a:r>
            <a:endParaRPr b="0" i="0" sz="5400" u="none" cap="none" strike="noStrike">
              <a:solidFill>
                <a:schemeClr val="dk2"/>
              </a:solidFill>
              <a:latin typeface="Palatino Linotype"/>
              <a:ea typeface="Palatino Linotype"/>
              <a:cs typeface="Palatino Linotype"/>
              <a:sym typeface="Palatino Linotype"/>
            </a:endParaRPr>
          </a:p>
        </p:txBody>
      </p:sp>
      <p:sp>
        <p:nvSpPr>
          <p:cNvPr id="171" name="Shape 171"/>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Factories solve the problem that Java constructors cannot return a subtype of the class they belong to</a:t>
            </a:r>
            <a:endParaRPr/>
          </a:p>
          <a:p>
            <a:pPr indent="-342900" lvl="0" marL="342900" marR="0" rtl="0" algn="l">
              <a:spcBef>
                <a:spcPts val="48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Two options:</a:t>
            </a:r>
            <a:endParaRPr/>
          </a:p>
          <a:p>
            <a:pPr indent="-285750" lvl="1" marL="742950" marR="0" rtl="0" algn="l">
              <a:spcBef>
                <a:spcPts val="400"/>
              </a:spcBef>
              <a:spcAft>
                <a:spcPts val="0"/>
              </a:spcAft>
              <a:buClr>
                <a:srgbClr val="7F7F7F"/>
              </a:buClr>
              <a:buSzPts val="2000"/>
              <a:buFont typeface="Courier New"/>
              <a:buChar char="o"/>
            </a:pPr>
            <a:r>
              <a:rPr b="0" i="0" lang="en-US" sz="2000" u="none" cap="none" strike="noStrike">
                <a:solidFill>
                  <a:srgbClr val="7F7F7F"/>
                </a:solidFill>
                <a:latin typeface="Century Gothic"/>
                <a:ea typeface="Century Gothic"/>
                <a:cs typeface="Century Gothic"/>
                <a:sym typeface="Century Gothic"/>
              </a:rPr>
              <a:t>Factory method</a:t>
            </a:r>
            <a:endParaRPr/>
          </a:p>
          <a:p>
            <a:pPr indent="-228600" lvl="2" marL="1143000" marR="0" rtl="0" algn="l">
              <a:spcBef>
                <a:spcPts val="400"/>
              </a:spcBef>
              <a:spcAft>
                <a:spcPts val="0"/>
              </a:spcAft>
              <a:buClr>
                <a:srgbClr val="7F7F7F"/>
              </a:buClr>
              <a:buSzPts val="2000"/>
              <a:buFont typeface="Arial"/>
              <a:buChar char="•"/>
            </a:pPr>
            <a:r>
              <a:rPr b="0" i="0" lang="en-US" sz="2000" u="none" cap="none" strike="noStrike">
                <a:solidFill>
                  <a:srgbClr val="7F7F7F"/>
                </a:solidFill>
                <a:latin typeface="Century Gothic"/>
                <a:ea typeface="Century Gothic"/>
                <a:cs typeface="Century Gothic"/>
                <a:sym typeface="Century Gothic"/>
              </a:rPr>
              <a:t>Helper method creates and returns objects</a:t>
            </a:r>
            <a:endParaRPr/>
          </a:p>
          <a:p>
            <a:pPr indent="-228600" lvl="2" marL="1143000" marR="0" rtl="0" algn="l">
              <a:spcBef>
                <a:spcPts val="400"/>
              </a:spcBef>
              <a:spcAft>
                <a:spcPts val="0"/>
              </a:spcAft>
              <a:buClr>
                <a:srgbClr val="7F7F7F"/>
              </a:buClr>
              <a:buSzPts val="2000"/>
              <a:buFont typeface="Arial"/>
              <a:buChar char="•"/>
            </a:pPr>
            <a:r>
              <a:rPr b="0" i="0" lang="en-US" sz="2000" u="none" cap="none" strike="noStrike">
                <a:solidFill>
                  <a:srgbClr val="7F7F7F"/>
                </a:solidFill>
                <a:latin typeface="Century Gothic"/>
                <a:ea typeface="Century Gothic"/>
                <a:cs typeface="Century Gothic"/>
                <a:sym typeface="Century Gothic"/>
              </a:rPr>
              <a:t>Method defines the interface for creating an object, but defers instantiation to subclasses </a:t>
            </a:r>
            <a:endParaRPr/>
          </a:p>
          <a:p>
            <a:pPr indent="-285750" lvl="1" marL="742950" marR="0" rtl="0" algn="l">
              <a:spcBef>
                <a:spcPts val="400"/>
              </a:spcBef>
              <a:spcAft>
                <a:spcPts val="0"/>
              </a:spcAft>
              <a:buClr>
                <a:srgbClr val="7F7F7F"/>
              </a:buClr>
              <a:buSzPts val="2000"/>
              <a:buFont typeface="Courier New"/>
              <a:buChar char="o"/>
            </a:pPr>
            <a:r>
              <a:rPr b="0" i="0" lang="en-US" sz="2000" u="none" cap="none" strike="noStrike">
                <a:solidFill>
                  <a:srgbClr val="7F7F7F"/>
                </a:solidFill>
                <a:latin typeface="Century Gothic"/>
                <a:ea typeface="Century Gothic"/>
                <a:cs typeface="Century Gothic"/>
                <a:sym typeface="Century Gothic"/>
              </a:rPr>
              <a:t>Factory object</a:t>
            </a:r>
            <a:endParaRPr/>
          </a:p>
          <a:p>
            <a:pPr indent="-228600" lvl="2" marL="1143000" marR="0" rtl="0" algn="l">
              <a:spcBef>
                <a:spcPts val="400"/>
              </a:spcBef>
              <a:spcAft>
                <a:spcPts val="0"/>
              </a:spcAft>
              <a:buClr>
                <a:srgbClr val="7F7F7F"/>
              </a:buClr>
              <a:buSzPts val="2000"/>
              <a:buFont typeface="Arial"/>
              <a:buChar char="•"/>
            </a:pPr>
            <a:r>
              <a:rPr b="0" i="0" lang="en-US" sz="2000" u="none" cap="none" strike="noStrike">
                <a:solidFill>
                  <a:srgbClr val="7F7F7F"/>
                </a:solidFill>
                <a:latin typeface="Century Gothic"/>
                <a:ea typeface="Century Gothic"/>
                <a:cs typeface="Century Gothic"/>
                <a:sym typeface="Century Gothic"/>
              </a:rPr>
              <a:t>Abstract superclass defines what can be customized</a:t>
            </a:r>
            <a:endParaRPr/>
          </a:p>
          <a:p>
            <a:pPr indent="-228600" lvl="2" marL="1143000" marR="0" rtl="0" algn="l">
              <a:spcBef>
                <a:spcPts val="400"/>
              </a:spcBef>
              <a:spcAft>
                <a:spcPts val="1600"/>
              </a:spcAft>
              <a:buClr>
                <a:srgbClr val="7F7F7F"/>
              </a:buClr>
              <a:buSzPts val="2000"/>
              <a:buFont typeface="Arial"/>
              <a:buChar char="•"/>
            </a:pPr>
            <a:r>
              <a:rPr b="0" i="0" lang="en-US" sz="2000" u="none" cap="none" strike="noStrike">
                <a:solidFill>
                  <a:srgbClr val="7F7F7F"/>
                </a:solidFill>
                <a:latin typeface="Century Gothic"/>
                <a:ea typeface="Century Gothic"/>
                <a:cs typeface="Century Gothic"/>
                <a:sym typeface="Century Gothic"/>
              </a:rPr>
              <a:t>Concrete subclass does the customization, returns appropriate subclass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Factory Method</a:t>
            </a:r>
            <a:endParaRPr b="0" i="0" sz="5400" u="none" cap="none" strike="noStrike">
              <a:solidFill>
                <a:schemeClr val="dk2"/>
              </a:solidFill>
              <a:latin typeface="Palatino Linotype"/>
              <a:ea typeface="Palatino Linotype"/>
              <a:cs typeface="Palatino Linotype"/>
              <a:sym typeface="Palatino Linotype"/>
            </a:endParaRPr>
          </a:p>
        </p:txBody>
      </p:sp>
      <p:sp>
        <p:nvSpPr>
          <p:cNvPr id="177" name="Shape 17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nSpc>
                <a:spcPct val="100000"/>
              </a:lnSpc>
              <a:spcBef>
                <a:spcPts val="36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a:t>
            </a:r>
            <a:endParaRPr sz="1800">
              <a:solidFill>
                <a:schemeClr val="dk1"/>
              </a:solidFill>
              <a:latin typeface="Courier New"/>
              <a:ea typeface="Courier New"/>
              <a:cs typeface="Courier New"/>
              <a:sym typeface="Courier New"/>
            </a:endParaRPr>
          </a:p>
          <a:p>
            <a:pPr indent="0" lvl="0" marL="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public static Set produceSet(List list) {</a:t>
            </a:r>
            <a:endParaRPr sz="1800">
              <a:solidFill>
                <a:schemeClr val="dk1"/>
              </a:solidFill>
              <a:latin typeface="Courier New"/>
              <a:ea typeface="Courier New"/>
              <a:cs typeface="Courier New"/>
              <a:sym typeface="Courier New"/>
            </a:endParaRPr>
          </a:p>
          <a:p>
            <a:pPr indent="0" lvl="0" marL="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if (isSorted(list)) {</a:t>
            </a:r>
            <a:endParaRPr sz="1800">
              <a:solidFill>
                <a:schemeClr val="dk1"/>
              </a:solidFill>
              <a:latin typeface="Courier New"/>
              <a:ea typeface="Courier New"/>
              <a:cs typeface="Courier New"/>
              <a:sym typeface="Courier New"/>
            </a:endParaRPr>
          </a:p>
          <a:p>
            <a:pPr indent="0" lvl="0" marL="5715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return new TreeSet(list);</a:t>
            </a:r>
            <a:endParaRPr sz="1800">
              <a:solidFill>
                <a:schemeClr val="dk1"/>
              </a:solidFill>
              <a:latin typeface="Courier New"/>
              <a:ea typeface="Courier New"/>
              <a:cs typeface="Courier New"/>
              <a:sym typeface="Courier New"/>
            </a:endParaRPr>
          </a:p>
          <a:p>
            <a:pPr indent="0" lvl="0" marL="5715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 else {</a:t>
            </a:r>
            <a:endParaRPr sz="1800">
              <a:solidFill>
                <a:schemeClr val="dk1"/>
              </a:solidFill>
              <a:latin typeface="Courier New"/>
              <a:ea typeface="Courier New"/>
              <a:cs typeface="Courier New"/>
              <a:sym typeface="Courier New"/>
            </a:endParaRPr>
          </a:p>
          <a:p>
            <a:pPr indent="0" lvl="0" marL="5715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return new HashSet(list);</a:t>
            </a:r>
            <a:endParaRPr sz="1800">
              <a:solidFill>
                <a:schemeClr val="dk1"/>
              </a:solidFill>
              <a:latin typeface="Courier New"/>
              <a:ea typeface="Courier New"/>
              <a:cs typeface="Courier New"/>
              <a:sym typeface="Courier New"/>
            </a:endParaRPr>
          </a:p>
          <a:p>
            <a:pPr indent="0" lvl="0" marL="5715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a:t>
            </a:r>
            <a:endParaRPr sz="1800">
              <a:solidFill>
                <a:schemeClr val="dk1"/>
              </a:solidFill>
              <a:latin typeface="Courier New"/>
              <a:ea typeface="Courier New"/>
              <a:cs typeface="Courier New"/>
              <a:sym typeface="Courier New"/>
            </a:endParaRPr>
          </a:p>
          <a:p>
            <a:pPr indent="0" lvl="0" marL="5715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a:t>
            </a:r>
            <a:endParaRPr sz="1800">
              <a:solidFill>
                <a:schemeClr val="dk1"/>
              </a:solidFill>
              <a:latin typeface="Courier New"/>
              <a:ea typeface="Courier New"/>
              <a:cs typeface="Courier New"/>
              <a:sym typeface="Courier New"/>
            </a:endParaRPr>
          </a:p>
          <a:p>
            <a:pPr indent="0" lvl="0" marL="57150" rtl="0">
              <a:lnSpc>
                <a:spcPct val="100000"/>
              </a:lnSpc>
              <a:spcBef>
                <a:spcPts val="1600"/>
              </a:spcBef>
              <a:spcAft>
                <a:spcPts val="0"/>
              </a:spcAft>
              <a:buClr>
                <a:schemeClr val="dk1"/>
              </a:buClr>
              <a:buSzPts val="1800"/>
              <a:buFont typeface="Arial"/>
              <a:buNone/>
            </a:pPr>
            <a:r>
              <a:t/>
            </a:r>
            <a:endParaRPr sz="1800">
              <a:solidFill>
                <a:schemeClr val="dk1"/>
              </a:solidFill>
              <a:latin typeface="Courier New"/>
              <a:ea typeface="Courier New"/>
              <a:cs typeface="Courier New"/>
              <a:sym typeface="Courier New"/>
            </a:endParaRPr>
          </a:p>
          <a:p>
            <a:pPr indent="0" lvl="0" marL="57150" marR="0" rtl="0" algn="l">
              <a:spcBef>
                <a:spcPts val="1600"/>
              </a:spcBef>
              <a:spcAft>
                <a:spcPts val="1600"/>
              </a:spcAft>
              <a:buClr>
                <a:schemeClr val="dk1"/>
              </a:buClr>
              <a:buSzPts val="1800"/>
              <a:buFont typeface="Arial"/>
              <a:buNone/>
            </a:pPr>
            <a:r>
              <a:t/>
            </a:r>
            <a:endParaRPr sz="1800">
              <a:solidFill>
                <a:schemeClr val="dk1"/>
              </a:solidFill>
              <a:latin typeface="Courier New"/>
              <a:ea typeface="Courier New"/>
              <a:cs typeface="Courier New"/>
              <a:sym typeface="Courier New"/>
            </a:endParaRPr>
          </a:p>
        </p:txBody>
      </p:sp>
      <p:sp>
        <p:nvSpPr>
          <p:cNvPr descr="https://encrypted-tbn3.gstatic.com/images?q=tbn:ANd9GcQXd-rkEnD-T0txDT4pXkJ2mJpv23rXgocaqFoQ3ZqETvMKj2Mi" id="178" name="Shape 17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idx="1" type="subTitle"/>
          </p:nvPr>
        </p:nvSpPr>
        <p:spPr>
          <a:xfrm>
            <a:off x="1371600" y="3886200"/>
            <a:ext cx="6400800" cy="2590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2400"/>
              <a:buFont typeface="Arial"/>
              <a:buNone/>
            </a:pPr>
            <a:r>
              <a:t/>
            </a:r>
            <a:endParaRPr b="0" i="0" sz="2400" u="none" cap="none" strike="noStrike">
              <a:solidFill>
                <a:srgbClr val="888888"/>
              </a:solidFill>
              <a:latin typeface="Century Gothic"/>
              <a:ea typeface="Century Gothic"/>
              <a:cs typeface="Century Gothic"/>
              <a:sym typeface="Century Gothic"/>
            </a:endParaRPr>
          </a:p>
          <a:p>
            <a:pPr indent="0" lvl="0" marL="0" marR="0" rtl="0" algn="ctr">
              <a:spcBef>
                <a:spcPts val="520"/>
              </a:spcBef>
              <a:spcAft>
                <a:spcPts val="0"/>
              </a:spcAft>
              <a:buClr>
                <a:srgbClr val="888888"/>
              </a:buClr>
              <a:buSzPts val="2600"/>
              <a:buFont typeface="Arial"/>
              <a:buNone/>
            </a:pPr>
            <a:r>
              <a:rPr b="0" i="0" lang="en-US" sz="2600" u="none" cap="none" strike="noStrike">
                <a:solidFill>
                  <a:srgbClr val="888888"/>
                </a:solidFill>
                <a:latin typeface="Century Gothic"/>
                <a:ea typeface="Century Gothic"/>
                <a:cs typeface="Century Gothic"/>
                <a:sym typeface="Century Gothic"/>
              </a:rPr>
              <a:t>Slides by Alex Mariakakis</a:t>
            </a:r>
            <a:endParaRPr b="0" i="0" sz="2600" u="none" cap="none" strike="noStrike">
              <a:solidFill>
                <a:srgbClr val="888888"/>
              </a:solidFill>
              <a:latin typeface="Century Gothic"/>
              <a:ea typeface="Century Gothic"/>
              <a:cs typeface="Century Gothic"/>
              <a:sym typeface="Century Gothic"/>
            </a:endParaRPr>
          </a:p>
          <a:p>
            <a:pPr indent="0" lvl="0" marL="0" marR="0" rtl="0" algn="ctr">
              <a:spcBef>
                <a:spcPts val="520"/>
              </a:spcBef>
              <a:spcAft>
                <a:spcPts val="0"/>
              </a:spcAft>
              <a:buClr>
                <a:srgbClr val="888888"/>
              </a:buClr>
              <a:buSzPts val="2600"/>
              <a:buFont typeface="Arial"/>
              <a:buNone/>
            </a:pPr>
            <a:r>
              <a:t/>
            </a:r>
            <a:endParaRPr b="0" i="0" sz="2600" u="none" cap="none" strike="noStrike">
              <a:solidFill>
                <a:srgbClr val="888888"/>
              </a:solidFill>
              <a:latin typeface="Century Gothic"/>
              <a:ea typeface="Century Gothic"/>
              <a:cs typeface="Century Gothic"/>
              <a:sym typeface="Century Gothic"/>
            </a:endParaRPr>
          </a:p>
          <a:p>
            <a:pPr indent="0" lvl="0" marL="0" marR="0" rtl="0" algn="ctr">
              <a:spcBef>
                <a:spcPts val="520"/>
              </a:spcBef>
              <a:spcAft>
                <a:spcPts val="0"/>
              </a:spcAft>
              <a:buClr>
                <a:srgbClr val="888888"/>
              </a:buClr>
              <a:buSzPts val="2600"/>
              <a:buFont typeface="Arial"/>
              <a:buNone/>
            </a:pPr>
            <a:r>
              <a:rPr b="0" i="0" lang="en-US" sz="2600" u="none" cap="none" strike="noStrike">
                <a:solidFill>
                  <a:srgbClr val="888888"/>
                </a:solidFill>
                <a:latin typeface="Century Gothic"/>
                <a:ea typeface="Century Gothic"/>
                <a:cs typeface="Century Gothic"/>
                <a:sym typeface="Century Gothic"/>
              </a:rPr>
              <a:t>with material from David Mailhot, </a:t>
            </a:r>
            <a:endParaRPr/>
          </a:p>
          <a:p>
            <a:pPr indent="0" lvl="0" marL="0" marR="0" rtl="0" algn="ctr">
              <a:spcBef>
                <a:spcPts val="520"/>
              </a:spcBef>
              <a:spcAft>
                <a:spcPts val="0"/>
              </a:spcAft>
              <a:buClr>
                <a:srgbClr val="888888"/>
              </a:buClr>
              <a:buSzPts val="2600"/>
              <a:buFont typeface="Arial"/>
              <a:buNone/>
            </a:pPr>
            <a:r>
              <a:rPr b="0" i="0" lang="en-US" sz="2600" u="none" cap="none" strike="noStrike">
                <a:solidFill>
                  <a:srgbClr val="888888"/>
                </a:solidFill>
                <a:latin typeface="Century Gothic"/>
                <a:ea typeface="Century Gothic"/>
                <a:cs typeface="Century Gothic"/>
                <a:sym typeface="Century Gothic"/>
              </a:rPr>
              <a:t>Hal Perkins, Mike Ernst</a:t>
            </a:r>
            <a:endParaRPr b="0" i="0" sz="2600" u="none" cap="none" strike="noStrike">
              <a:solidFill>
                <a:srgbClr val="888888"/>
              </a:solidFill>
              <a:latin typeface="Century Gothic"/>
              <a:ea typeface="Century Gothic"/>
              <a:cs typeface="Century Gothic"/>
              <a:sym typeface="Century Gothic"/>
            </a:endParaRPr>
          </a:p>
        </p:txBody>
      </p:sp>
      <p:sp>
        <p:nvSpPr>
          <p:cNvPr id="70" name="Shape 70"/>
          <p:cNvSpPr txBox="1"/>
          <p:nvPr/>
        </p:nvSpPr>
        <p:spPr>
          <a:xfrm>
            <a:off x="685800" y="838200"/>
            <a:ext cx="7772400" cy="25908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6600"/>
              <a:buFont typeface="Palatino Linotype"/>
              <a:buNone/>
            </a:pPr>
            <a:r>
              <a:rPr b="1" i="0" lang="en-US" sz="6600" u="none" cap="none" strike="noStrike">
                <a:solidFill>
                  <a:schemeClr val="dk2"/>
                </a:solidFill>
                <a:latin typeface="Palatino Linotype"/>
                <a:ea typeface="Palatino Linotype"/>
                <a:cs typeface="Palatino Linotype"/>
                <a:sym typeface="Palatino Linotype"/>
              </a:rPr>
              <a:t>Section 9:</a:t>
            </a:r>
            <a:br>
              <a:rPr b="0" i="0" lang="en-US" sz="6600" u="none" cap="none" strike="noStrike">
                <a:solidFill>
                  <a:schemeClr val="dk2"/>
                </a:solidFill>
                <a:latin typeface="Palatino Linotype"/>
                <a:ea typeface="Palatino Linotype"/>
                <a:cs typeface="Palatino Linotype"/>
                <a:sym typeface="Palatino Linotype"/>
              </a:rPr>
            </a:br>
            <a:r>
              <a:rPr b="0" i="0" lang="en-US" sz="5500" u="none" cap="none" strike="noStrike">
                <a:solidFill>
                  <a:schemeClr val="dk2"/>
                </a:solidFill>
                <a:latin typeface="Palatino Linotype"/>
                <a:ea typeface="Palatino Linotype"/>
                <a:cs typeface="Palatino Linotype"/>
                <a:sym typeface="Palatino Linotype"/>
              </a:rPr>
              <a:t>Design Patterns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Factory Object</a:t>
            </a:r>
            <a:endParaRPr b="0" i="0" sz="5400" u="none" cap="none" strike="noStrike">
              <a:solidFill>
                <a:schemeClr val="dk2"/>
              </a:solidFill>
              <a:latin typeface="Palatino Linotype"/>
              <a:ea typeface="Palatino Linotype"/>
              <a:cs typeface="Palatino Linotype"/>
              <a:sym typeface="Palatino Linotype"/>
            </a:endParaRPr>
          </a:p>
        </p:txBody>
      </p:sp>
      <p:sp>
        <p:nvSpPr>
          <p:cNvPr id="184" name="Shape 184"/>
          <p:cNvSpPr txBox="1"/>
          <p:nvPr>
            <p:ph idx="1" type="body"/>
          </p:nvPr>
        </p:nvSpPr>
        <p:spPr>
          <a:xfrm>
            <a:off x="457200" y="1600200"/>
            <a:ext cx="8686800" cy="4876800"/>
          </a:xfrm>
          <a:prstGeom prst="rect">
            <a:avLst/>
          </a:prstGeom>
          <a:noFill/>
          <a:ln>
            <a:noFill/>
          </a:ln>
        </p:spPr>
        <p:txBody>
          <a:bodyPr anchorCtr="0" anchor="t" bIns="45700" lIns="91425" spcFirstLastPara="1" rIns="91425" wrap="square" tIns="45700">
            <a:noAutofit/>
          </a:bodyPr>
          <a:lstStyle/>
          <a:p>
            <a:pPr indent="0" lvl="0" marL="57150" marR="0" rtl="0" algn="l">
              <a:spcBef>
                <a:spcPts val="0"/>
              </a:spcBef>
              <a:spcAft>
                <a:spcPts val="0"/>
              </a:spcAft>
              <a:buClr>
                <a:schemeClr val="dk1"/>
              </a:buClr>
              <a:buSzPts val="1600"/>
              <a:buFont typeface="Arial"/>
              <a:buNone/>
            </a:pPr>
            <a:r>
              <a:t/>
            </a:r>
            <a:endParaRPr sz="1800">
              <a:solidFill>
                <a:schemeClr val="dk1"/>
              </a:solidFill>
              <a:latin typeface="Courier New"/>
              <a:ea typeface="Courier New"/>
              <a:cs typeface="Courier New"/>
              <a:sym typeface="Courier New"/>
            </a:endParaRPr>
          </a:p>
          <a:p>
            <a:pPr indent="0" lvl="0" marL="57150" marR="0" rtl="0" algn="l">
              <a:spcBef>
                <a:spcPts val="0"/>
              </a:spcBef>
              <a:spcAft>
                <a:spcPts val="0"/>
              </a:spcAft>
              <a:buClr>
                <a:schemeClr val="dk1"/>
              </a:buClr>
              <a:buSzPts val="1600"/>
              <a:buFont typeface="Arial"/>
              <a:buNone/>
            </a:pPr>
            <a:r>
              <a:t/>
            </a:r>
            <a:endParaRPr sz="1800">
              <a:solidFill>
                <a:schemeClr val="dk1"/>
              </a:solidFill>
              <a:latin typeface="Courier New"/>
              <a:ea typeface="Courier New"/>
              <a:cs typeface="Courier New"/>
              <a:sym typeface="Courier New"/>
            </a:endParaRPr>
          </a:p>
          <a:p>
            <a:pPr indent="0" lvl="0" marL="57150" marR="0" rtl="0" algn="l">
              <a:spcBef>
                <a:spcPts val="0"/>
              </a:spcBef>
              <a:spcAft>
                <a:spcPts val="0"/>
              </a:spcAft>
              <a:buClr>
                <a:schemeClr val="dk1"/>
              </a:buClr>
              <a:buSzPts val="1600"/>
              <a:buFont typeface="Arial"/>
              <a:buNone/>
            </a:pPr>
            <a:r>
              <a:rPr i="0" lang="en-US" sz="1800" u="none" cap="none" strike="noStrike">
                <a:solidFill>
                  <a:schemeClr val="dk1"/>
                </a:solidFill>
                <a:latin typeface="Courier New"/>
                <a:ea typeface="Courier New"/>
                <a:cs typeface="Courier New"/>
                <a:sym typeface="Courier New"/>
              </a:rPr>
              <a:t>interface </a:t>
            </a:r>
            <a:r>
              <a:rPr lang="en-US" sz="1800">
                <a:solidFill>
                  <a:schemeClr val="dk1"/>
                </a:solidFill>
                <a:latin typeface="Courier New"/>
                <a:ea typeface="Courier New"/>
                <a:cs typeface="Courier New"/>
                <a:sym typeface="Courier New"/>
              </a:rPr>
              <a:t>SetFactory</a:t>
            </a:r>
            <a:r>
              <a:rPr i="0" lang="en-US" sz="1800" u="none" cap="none" strike="noStrike">
                <a:solidFill>
                  <a:schemeClr val="dk1"/>
                </a:solidFill>
                <a:latin typeface="Courier New"/>
                <a:ea typeface="Courier New"/>
                <a:cs typeface="Courier New"/>
                <a:sym typeface="Courier New"/>
              </a:rPr>
              <a:t> {</a:t>
            </a:r>
            <a:endParaRPr sz="1800"/>
          </a:p>
          <a:p>
            <a:pPr indent="0" lvl="0" marL="57150" marR="0" rtl="0" algn="l">
              <a:spcBef>
                <a:spcPts val="320"/>
              </a:spcBef>
              <a:spcAft>
                <a:spcPts val="0"/>
              </a:spcAft>
              <a:buClr>
                <a:schemeClr val="dk1"/>
              </a:buClr>
              <a:buSzPts val="1600"/>
              <a:buFont typeface="Arial"/>
              <a:buNone/>
            </a:pPr>
            <a:r>
              <a:rPr i="0" lang="en-US" sz="1800" u="none" cap="none" strike="noStrike">
                <a:solidFill>
                  <a:schemeClr val="dk1"/>
                </a:solidFill>
                <a:latin typeface="Courier New"/>
                <a:ea typeface="Courier New"/>
                <a:cs typeface="Courier New"/>
                <a:sym typeface="Courier New"/>
              </a:rPr>
              <a:t>	</a:t>
            </a:r>
            <a:r>
              <a:rPr lang="en-US" sz="1800">
                <a:solidFill>
                  <a:schemeClr val="dk1"/>
                </a:solidFill>
                <a:latin typeface="Courier New"/>
                <a:ea typeface="Courier New"/>
                <a:cs typeface="Courier New"/>
                <a:sym typeface="Courier New"/>
              </a:rPr>
              <a:t>Set</a:t>
            </a:r>
            <a:r>
              <a:rPr i="0" lang="en-US" sz="1800" u="none" cap="none" strike="noStrike">
                <a:solidFill>
                  <a:schemeClr val="dk1"/>
                </a:solidFill>
                <a:latin typeface="Courier New"/>
                <a:ea typeface="Courier New"/>
                <a:cs typeface="Courier New"/>
                <a:sym typeface="Courier New"/>
              </a:rPr>
              <a:t> </a:t>
            </a:r>
            <a:r>
              <a:rPr lang="en-US" sz="1800">
                <a:solidFill>
                  <a:schemeClr val="dk1"/>
                </a:solidFill>
                <a:latin typeface="Courier New"/>
                <a:ea typeface="Courier New"/>
                <a:cs typeface="Courier New"/>
                <a:sym typeface="Courier New"/>
              </a:rPr>
              <a:t>getSet</a:t>
            </a:r>
            <a:r>
              <a:rPr i="0" lang="en-US" sz="1800" u="none" cap="none" strike="noStrike">
                <a:solidFill>
                  <a:schemeClr val="dk1"/>
                </a:solidFill>
                <a:latin typeface="Courier New"/>
                <a:ea typeface="Courier New"/>
                <a:cs typeface="Courier New"/>
                <a:sym typeface="Courier New"/>
              </a:rPr>
              <a:t>();</a:t>
            </a:r>
            <a:endParaRPr i="0" sz="1800" u="none" cap="none" strike="noStrike">
              <a:solidFill>
                <a:schemeClr val="dk1"/>
              </a:solidFill>
              <a:latin typeface="Courier New"/>
              <a:ea typeface="Courier New"/>
              <a:cs typeface="Courier New"/>
              <a:sym typeface="Courier New"/>
            </a:endParaRPr>
          </a:p>
          <a:p>
            <a:pPr indent="0" lvl="0" marL="57150" marR="0" rtl="0" algn="l">
              <a:spcBef>
                <a:spcPts val="320"/>
              </a:spcBef>
              <a:spcAft>
                <a:spcPts val="0"/>
              </a:spcAft>
              <a:buClr>
                <a:schemeClr val="dk1"/>
              </a:buClr>
              <a:buSzPts val="1600"/>
              <a:buFont typeface="Arial"/>
              <a:buNone/>
            </a:pPr>
            <a:r>
              <a:rPr i="0" lang="en-US" sz="1800" u="none" cap="none" strike="noStrike">
                <a:solidFill>
                  <a:schemeClr val="dk1"/>
                </a:solidFill>
                <a:latin typeface="Courier New"/>
                <a:ea typeface="Courier New"/>
                <a:cs typeface="Courier New"/>
                <a:sym typeface="Courier New"/>
              </a:rPr>
              <a:t>}</a:t>
            </a:r>
            <a:endParaRPr sz="1800"/>
          </a:p>
          <a:p>
            <a:pPr indent="0" lvl="0" marL="57150" marR="0" rtl="0" algn="l">
              <a:spcBef>
                <a:spcPts val="320"/>
              </a:spcBef>
              <a:spcAft>
                <a:spcPts val="0"/>
              </a:spcAft>
              <a:buClr>
                <a:schemeClr val="dk1"/>
              </a:buClr>
              <a:buSzPts val="1600"/>
              <a:buFont typeface="Arial"/>
              <a:buNone/>
            </a:pPr>
            <a:r>
              <a:rPr i="0" lang="en-US" sz="1800" u="none" cap="none" strike="noStrike">
                <a:solidFill>
                  <a:schemeClr val="dk1"/>
                </a:solidFill>
                <a:latin typeface="Courier New"/>
                <a:ea typeface="Courier New"/>
                <a:cs typeface="Courier New"/>
                <a:sym typeface="Courier New"/>
              </a:rPr>
              <a:t>class </a:t>
            </a:r>
            <a:r>
              <a:rPr lang="en-US" sz="1800">
                <a:solidFill>
                  <a:schemeClr val="dk1"/>
                </a:solidFill>
                <a:latin typeface="Courier New"/>
                <a:ea typeface="Courier New"/>
                <a:cs typeface="Courier New"/>
                <a:sym typeface="Courier New"/>
              </a:rPr>
              <a:t>HashSet</a:t>
            </a:r>
            <a:r>
              <a:rPr i="0" lang="en-US" sz="1800" u="none" cap="none" strike="noStrike">
                <a:solidFill>
                  <a:schemeClr val="dk1"/>
                </a:solidFill>
                <a:latin typeface="Courier New"/>
                <a:ea typeface="Courier New"/>
                <a:cs typeface="Courier New"/>
                <a:sym typeface="Courier New"/>
              </a:rPr>
              <a:t>Factory implements </a:t>
            </a:r>
            <a:r>
              <a:rPr lang="en-US" sz="1800">
                <a:solidFill>
                  <a:schemeClr val="dk1"/>
                </a:solidFill>
                <a:latin typeface="Courier New"/>
                <a:ea typeface="Courier New"/>
                <a:cs typeface="Courier New"/>
                <a:sym typeface="Courier New"/>
              </a:rPr>
              <a:t>Set</a:t>
            </a:r>
            <a:r>
              <a:rPr i="0" lang="en-US" sz="1800" u="none" cap="none" strike="noStrike">
                <a:solidFill>
                  <a:schemeClr val="dk1"/>
                </a:solidFill>
                <a:latin typeface="Courier New"/>
                <a:ea typeface="Courier New"/>
                <a:cs typeface="Courier New"/>
                <a:sym typeface="Courier New"/>
              </a:rPr>
              <a:t>Factory {</a:t>
            </a:r>
            <a:endParaRPr sz="1800"/>
          </a:p>
          <a:p>
            <a:pPr indent="0" lvl="0" marL="57150" marR="0" rtl="0" algn="l">
              <a:spcBef>
                <a:spcPts val="320"/>
              </a:spcBef>
              <a:spcAft>
                <a:spcPts val="0"/>
              </a:spcAft>
              <a:buClr>
                <a:schemeClr val="dk1"/>
              </a:buClr>
              <a:buSzPts val="1600"/>
              <a:buFont typeface="Arial"/>
              <a:buNone/>
            </a:pPr>
            <a:r>
              <a:rPr i="0" lang="en-US" sz="1800" u="none" cap="none" strike="noStrike">
                <a:solidFill>
                  <a:schemeClr val="dk1"/>
                </a:solidFill>
                <a:latin typeface="Courier New"/>
                <a:ea typeface="Courier New"/>
                <a:cs typeface="Courier New"/>
                <a:sym typeface="Courier New"/>
              </a:rPr>
              <a:t>	public </a:t>
            </a:r>
            <a:r>
              <a:rPr lang="en-US" sz="1800">
                <a:solidFill>
                  <a:schemeClr val="dk1"/>
                </a:solidFill>
                <a:latin typeface="Courier New"/>
                <a:ea typeface="Courier New"/>
                <a:cs typeface="Courier New"/>
                <a:sym typeface="Courier New"/>
              </a:rPr>
              <a:t>Set</a:t>
            </a:r>
            <a:r>
              <a:rPr i="0" lang="en-US" sz="1800" u="none" cap="none" strike="noStrike">
                <a:solidFill>
                  <a:schemeClr val="dk1"/>
                </a:solidFill>
                <a:latin typeface="Courier New"/>
                <a:ea typeface="Courier New"/>
                <a:cs typeface="Courier New"/>
                <a:sym typeface="Courier New"/>
              </a:rPr>
              <a:t> </a:t>
            </a:r>
            <a:r>
              <a:rPr lang="en-US" sz="1800">
                <a:solidFill>
                  <a:schemeClr val="dk1"/>
                </a:solidFill>
                <a:latin typeface="Courier New"/>
                <a:ea typeface="Courier New"/>
                <a:cs typeface="Courier New"/>
                <a:sym typeface="Courier New"/>
              </a:rPr>
              <a:t>getSet</a:t>
            </a:r>
            <a:r>
              <a:rPr i="0" lang="en-US" sz="1800" u="none" cap="none" strike="noStrike">
                <a:solidFill>
                  <a:schemeClr val="dk1"/>
                </a:solidFill>
                <a:latin typeface="Courier New"/>
                <a:ea typeface="Courier New"/>
                <a:cs typeface="Courier New"/>
                <a:sym typeface="Courier New"/>
              </a:rPr>
              <a:t>() {</a:t>
            </a:r>
            <a:endParaRPr sz="1800"/>
          </a:p>
          <a:p>
            <a:pPr indent="0" lvl="0" marL="57150" marR="0" rtl="0" algn="l">
              <a:spcBef>
                <a:spcPts val="320"/>
              </a:spcBef>
              <a:spcAft>
                <a:spcPts val="0"/>
              </a:spcAft>
              <a:buClr>
                <a:schemeClr val="dk1"/>
              </a:buClr>
              <a:buSzPts val="1600"/>
              <a:buFont typeface="Arial"/>
              <a:buNone/>
            </a:pPr>
            <a:r>
              <a:rPr i="0" lang="en-US" sz="1800" u="none" cap="none" strike="noStrike">
                <a:solidFill>
                  <a:schemeClr val="dk1"/>
                </a:solidFill>
                <a:latin typeface="Courier New"/>
                <a:ea typeface="Courier New"/>
                <a:cs typeface="Courier New"/>
                <a:sym typeface="Courier New"/>
              </a:rPr>
              <a:t>		return new </a:t>
            </a:r>
            <a:r>
              <a:rPr lang="en-US" sz="1800">
                <a:solidFill>
                  <a:schemeClr val="dk1"/>
                </a:solidFill>
                <a:latin typeface="Courier New"/>
                <a:ea typeface="Courier New"/>
                <a:cs typeface="Courier New"/>
                <a:sym typeface="Courier New"/>
              </a:rPr>
              <a:t>HashSet</a:t>
            </a:r>
            <a:r>
              <a:rPr i="0" lang="en-US" sz="1800" u="none" cap="none" strike="noStrike">
                <a:solidFill>
                  <a:schemeClr val="dk1"/>
                </a:solidFill>
                <a:latin typeface="Courier New"/>
                <a:ea typeface="Courier New"/>
                <a:cs typeface="Courier New"/>
                <a:sym typeface="Courier New"/>
              </a:rPr>
              <a:t>();</a:t>
            </a:r>
            <a:endParaRPr sz="1800"/>
          </a:p>
          <a:p>
            <a:pPr indent="0" lvl="0" marL="57150" marR="0" rtl="0" algn="l">
              <a:spcBef>
                <a:spcPts val="320"/>
              </a:spcBef>
              <a:spcAft>
                <a:spcPts val="0"/>
              </a:spcAft>
              <a:buClr>
                <a:schemeClr val="dk1"/>
              </a:buClr>
              <a:buSzPts val="1600"/>
              <a:buFont typeface="Arial"/>
              <a:buNone/>
            </a:pPr>
            <a:r>
              <a:rPr i="0" lang="en-US" sz="1800" u="none" cap="none" strike="noStrike">
                <a:solidFill>
                  <a:schemeClr val="dk1"/>
                </a:solidFill>
                <a:latin typeface="Courier New"/>
                <a:ea typeface="Courier New"/>
                <a:cs typeface="Courier New"/>
                <a:sym typeface="Courier New"/>
              </a:rPr>
              <a:t>	}</a:t>
            </a:r>
            <a:endParaRPr sz="1800"/>
          </a:p>
          <a:p>
            <a:pPr indent="0" lvl="0" marL="57150" marR="0" rtl="0" algn="l">
              <a:spcBef>
                <a:spcPts val="320"/>
              </a:spcBef>
              <a:spcAft>
                <a:spcPts val="0"/>
              </a:spcAft>
              <a:buClr>
                <a:schemeClr val="dk1"/>
              </a:buClr>
              <a:buSzPts val="1600"/>
              <a:buFont typeface="Arial"/>
              <a:buNone/>
            </a:pPr>
            <a:r>
              <a:rPr i="0" lang="en-US" sz="1800" u="none" cap="none" strike="noStrike">
                <a:solidFill>
                  <a:schemeClr val="dk1"/>
                </a:solidFill>
                <a:latin typeface="Courier New"/>
                <a:ea typeface="Courier New"/>
                <a:cs typeface="Courier New"/>
                <a:sym typeface="Courier New"/>
              </a:rPr>
              <a:t>}</a:t>
            </a:r>
            <a:endParaRPr i="0" sz="1800" u="none" cap="none" strike="noStrike">
              <a:solidFill>
                <a:schemeClr val="dk1"/>
              </a:solidFill>
              <a:latin typeface="Courier New"/>
              <a:ea typeface="Courier New"/>
              <a:cs typeface="Courier New"/>
              <a:sym typeface="Courier New"/>
            </a:endParaRPr>
          </a:p>
          <a:p>
            <a:pPr indent="0" lvl="0" marL="57150" marR="0" rtl="0" algn="l">
              <a:spcBef>
                <a:spcPts val="320"/>
              </a:spcBef>
              <a:spcAft>
                <a:spcPts val="0"/>
              </a:spcAft>
              <a:buClr>
                <a:schemeClr val="dk1"/>
              </a:buClr>
              <a:buSzPts val="1600"/>
              <a:buFont typeface="Arial"/>
              <a:buNone/>
            </a:pPr>
            <a:r>
              <a:t/>
            </a:r>
            <a:endParaRPr/>
          </a:p>
          <a:p>
            <a:pPr indent="0" lvl="0" marL="57150" marR="0" rtl="0" algn="l">
              <a:spcBef>
                <a:spcPts val="320"/>
              </a:spcBef>
              <a:spcAft>
                <a:spcPts val="1600"/>
              </a:spcAft>
              <a:buClr>
                <a:srgbClr val="7F7F7F"/>
              </a:buClr>
              <a:buSzPts val="1600"/>
              <a:buFont typeface="Arial"/>
              <a:buNone/>
            </a:pPr>
            <a:r>
              <a:t/>
            </a:r>
            <a:endParaRPr b="1" i="0" sz="1600" u="none" cap="none" strike="noStrike">
              <a:solidFill>
                <a:schemeClr val="dk1"/>
              </a:solidFill>
              <a:latin typeface="Courier New"/>
              <a:ea typeface="Courier New"/>
              <a:cs typeface="Courier New"/>
              <a:sym typeface="Courier New"/>
            </a:endParaRPr>
          </a:p>
        </p:txBody>
      </p:sp>
      <p:sp>
        <p:nvSpPr>
          <p:cNvPr descr="https://encrypted-tbn3.gstatic.com/images?q=tbn:ANd9GcQXd-rkEnD-T0txDT4pXkJ2mJpv23rXgocaqFoQ3ZqETvMKj2Mi" id="185" name="Shape 185"/>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Builder</a:t>
            </a:r>
            <a:endParaRPr b="0" i="0" sz="5400" u="none" cap="none" strike="noStrike">
              <a:solidFill>
                <a:schemeClr val="dk2"/>
              </a:solidFill>
              <a:latin typeface="Palatino Linotype"/>
              <a:ea typeface="Palatino Linotype"/>
              <a:cs typeface="Palatino Linotype"/>
              <a:sym typeface="Palatino Linotype"/>
            </a:endParaRPr>
          </a:p>
        </p:txBody>
      </p:sp>
      <p:sp>
        <p:nvSpPr>
          <p:cNvPr id="191" name="Shape 191"/>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The class has an inner class </a:t>
            </a:r>
            <a:r>
              <a:rPr b="0" i="0" lang="en-US" sz="2400" u="none" cap="none" strike="noStrike">
                <a:solidFill>
                  <a:schemeClr val="dk1"/>
                </a:solidFill>
                <a:latin typeface="Courier New"/>
                <a:ea typeface="Courier New"/>
                <a:cs typeface="Courier New"/>
                <a:sym typeface="Courier New"/>
              </a:rPr>
              <a:t>Builder</a:t>
            </a:r>
            <a:r>
              <a:rPr b="0" i="0" lang="en-US" sz="2400" u="none" cap="none" strike="noStrike">
                <a:solidFill>
                  <a:srgbClr val="7F7F7F"/>
                </a:solidFill>
                <a:latin typeface="Century Gothic"/>
                <a:ea typeface="Century Gothic"/>
                <a:cs typeface="Century Gothic"/>
                <a:sym typeface="Century Gothic"/>
              </a:rPr>
              <a:t> and is created using the </a:t>
            </a:r>
            <a:r>
              <a:rPr b="0" i="0" lang="en-US" sz="2400" u="none" cap="none" strike="noStrike">
                <a:solidFill>
                  <a:schemeClr val="dk1"/>
                </a:solidFill>
                <a:latin typeface="Courier New"/>
                <a:ea typeface="Courier New"/>
                <a:cs typeface="Courier New"/>
                <a:sym typeface="Courier New"/>
              </a:rPr>
              <a:t>Builder</a:t>
            </a:r>
            <a:r>
              <a:rPr b="0" i="0" lang="en-US" sz="2400" u="none" cap="none" strike="noStrike">
                <a:solidFill>
                  <a:srgbClr val="7F7F7F"/>
                </a:solidFill>
                <a:latin typeface="Century Gothic"/>
                <a:ea typeface="Century Gothic"/>
                <a:cs typeface="Century Gothic"/>
                <a:sym typeface="Century Gothic"/>
              </a:rPr>
              <a:t> instead of the constructor</a:t>
            </a:r>
            <a:endParaRPr/>
          </a:p>
          <a:p>
            <a:pPr indent="-342900" lvl="0" marL="342900" marR="0" rtl="0" algn="l">
              <a:lnSpc>
                <a:spcPct val="90000"/>
              </a:lnSpc>
              <a:spcBef>
                <a:spcPts val="48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The </a:t>
            </a:r>
            <a:r>
              <a:rPr b="0" i="0" lang="en-US" sz="2400" u="none" cap="none" strike="noStrike">
                <a:solidFill>
                  <a:schemeClr val="dk1"/>
                </a:solidFill>
                <a:latin typeface="Courier New"/>
                <a:ea typeface="Courier New"/>
                <a:cs typeface="Courier New"/>
                <a:sym typeface="Courier New"/>
              </a:rPr>
              <a:t>Builder</a:t>
            </a:r>
            <a:r>
              <a:rPr b="0" i="0" lang="en-US" sz="2400" u="none" cap="none" strike="noStrike">
                <a:solidFill>
                  <a:srgbClr val="7F7F7F"/>
                </a:solidFill>
                <a:latin typeface="Century Gothic"/>
                <a:ea typeface="Century Gothic"/>
                <a:cs typeface="Century Gothic"/>
                <a:sym typeface="Century Gothic"/>
              </a:rPr>
              <a:t> takes optional parameters via setter methods (e.g., </a:t>
            </a:r>
            <a:r>
              <a:rPr b="0" i="0" lang="en-US" sz="2400" u="none" cap="none" strike="noStrike">
                <a:solidFill>
                  <a:schemeClr val="dk1"/>
                </a:solidFill>
                <a:latin typeface="Courier New"/>
                <a:ea typeface="Courier New"/>
                <a:cs typeface="Courier New"/>
                <a:sym typeface="Courier New"/>
              </a:rPr>
              <a:t>setX()</a:t>
            </a:r>
            <a:r>
              <a:rPr b="0" i="0" lang="en-US" sz="2400" u="none" cap="none" strike="noStrike">
                <a:solidFill>
                  <a:srgbClr val="7F7F7F"/>
                </a:solidFill>
                <a:latin typeface="Century Gothic"/>
                <a:ea typeface="Century Gothic"/>
                <a:cs typeface="Century Gothic"/>
                <a:sym typeface="Century Gothic"/>
              </a:rPr>
              <a:t>,</a:t>
            </a:r>
            <a:r>
              <a:rPr b="0" i="0" lang="en-US" sz="2400" u="none" cap="none" strike="noStrike">
                <a:solidFill>
                  <a:schemeClr val="dk1"/>
                </a:solidFill>
                <a:latin typeface="Courier New"/>
                <a:ea typeface="Courier New"/>
                <a:cs typeface="Courier New"/>
                <a:sym typeface="Courier New"/>
              </a:rPr>
              <a:t> setY()</a:t>
            </a:r>
            <a:r>
              <a:rPr b="0" i="0" lang="en-US" sz="2400" u="none" cap="none" strike="noStrike">
                <a:solidFill>
                  <a:srgbClr val="7F7F7F"/>
                </a:solidFill>
                <a:latin typeface="Century Gothic"/>
                <a:ea typeface="Century Gothic"/>
                <a:cs typeface="Century Gothic"/>
                <a:sym typeface="Century Gothic"/>
              </a:rPr>
              <a:t>, etc.)</a:t>
            </a:r>
            <a:endParaRPr/>
          </a:p>
          <a:p>
            <a:pPr indent="-342900" lvl="0" marL="342900" marR="0" rtl="0" algn="l">
              <a:lnSpc>
                <a:spcPct val="90000"/>
              </a:lnSpc>
              <a:spcBef>
                <a:spcPts val="48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When the client is done supplying parameters, she calls </a:t>
            </a:r>
            <a:r>
              <a:rPr b="0" i="0" lang="en-US" sz="2400" u="none" cap="none" strike="noStrike">
                <a:solidFill>
                  <a:schemeClr val="dk1"/>
                </a:solidFill>
                <a:latin typeface="Courier New"/>
                <a:ea typeface="Courier New"/>
                <a:cs typeface="Courier New"/>
                <a:sym typeface="Courier New"/>
              </a:rPr>
              <a:t>build()</a:t>
            </a:r>
            <a:r>
              <a:rPr b="0" i="0" lang="en-US" sz="2400" u="none" cap="none" strike="noStrike">
                <a:solidFill>
                  <a:schemeClr val="dk1"/>
                </a:solidFill>
                <a:latin typeface="Century Gothic"/>
                <a:ea typeface="Century Gothic"/>
                <a:cs typeface="Century Gothic"/>
                <a:sym typeface="Century Gothic"/>
              </a:rPr>
              <a:t> </a:t>
            </a:r>
            <a:r>
              <a:rPr b="0" i="0" lang="en-US" sz="2400" u="none" cap="none" strike="noStrike">
                <a:solidFill>
                  <a:srgbClr val="7F7F7F"/>
                </a:solidFill>
                <a:latin typeface="Century Gothic"/>
                <a:ea typeface="Century Gothic"/>
                <a:cs typeface="Century Gothic"/>
                <a:sym typeface="Century Gothic"/>
              </a:rPr>
              <a:t>on the </a:t>
            </a:r>
            <a:r>
              <a:rPr b="0" i="0" lang="en-US" sz="2400" u="none" cap="none" strike="noStrike">
                <a:solidFill>
                  <a:schemeClr val="dk1"/>
                </a:solidFill>
                <a:latin typeface="Courier New"/>
                <a:ea typeface="Courier New"/>
                <a:cs typeface="Courier New"/>
                <a:sym typeface="Courier New"/>
              </a:rPr>
              <a:t>Builder</a:t>
            </a:r>
            <a:r>
              <a:rPr b="0" i="0" lang="en-US" sz="2400" u="none" cap="none" strike="noStrike">
                <a:solidFill>
                  <a:srgbClr val="7F7F7F"/>
                </a:solidFill>
                <a:latin typeface="Century Gothic"/>
                <a:ea typeface="Century Gothic"/>
                <a:cs typeface="Century Gothic"/>
                <a:sym typeface="Century Gothic"/>
              </a:rPr>
              <a:t>, finalizing the builder and returning an instance of the object desired</a:t>
            </a:r>
            <a:endParaRPr/>
          </a:p>
          <a:p>
            <a:pPr indent="-342900" lvl="0" marL="342900" marR="0" rtl="0" algn="l">
              <a:lnSpc>
                <a:spcPct val="90000"/>
              </a:lnSpc>
              <a:spcBef>
                <a:spcPts val="48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Useful when you have many constructor parameters</a:t>
            </a:r>
            <a:endParaRPr/>
          </a:p>
          <a:p>
            <a:pPr indent="-285750" lvl="1" marL="742950" marR="0" rtl="0" algn="l">
              <a:lnSpc>
                <a:spcPct val="90000"/>
              </a:lnSpc>
              <a:spcBef>
                <a:spcPts val="360"/>
              </a:spcBef>
              <a:spcAft>
                <a:spcPts val="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It is hard to remember which order they should all go in</a:t>
            </a:r>
            <a:endParaRPr/>
          </a:p>
          <a:p>
            <a:pPr indent="-342900" lvl="0" marL="342900" marR="0" rtl="0" algn="l">
              <a:lnSpc>
                <a:spcPct val="90000"/>
              </a:lnSpc>
              <a:spcBef>
                <a:spcPts val="48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Easily allows for optional parameters</a:t>
            </a:r>
            <a:endParaRPr/>
          </a:p>
          <a:p>
            <a:pPr indent="-285750" lvl="1" marL="742950" marR="0" rtl="0" algn="l">
              <a:lnSpc>
                <a:spcPct val="90000"/>
              </a:lnSpc>
              <a:spcBef>
                <a:spcPts val="360"/>
              </a:spcBef>
              <a:spcAft>
                <a:spcPts val="160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If you have n optional parameters, you need 2^n constructors, but only one builder</a:t>
            </a:r>
            <a:endParaRPr b="0" i="0" sz="1800" u="none" cap="none" strike="noStrike">
              <a:solidFill>
                <a:srgbClr val="7F7F7F"/>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Builder</a:t>
            </a:r>
            <a:endParaRPr b="0" i="0" sz="5400" u="none" cap="none" strike="noStrike">
              <a:solidFill>
                <a:schemeClr val="dk2"/>
              </a:solidFill>
              <a:latin typeface="Palatino Linotype"/>
              <a:ea typeface="Palatino Linotype"/>
              <a:cs typeface="Palatino Linotype"/>
              <a:sym typeface="Palatino Linotype"/>
            </a:endParaRPr>
          </a:p>
        </p:txBody>
      </p:sp>
      <p:sp>
        <p:nvSpPr>
          <p:cNvPr descr="https://encrypted-tbn3.gstatic.com/images?q=tbn:ANd9GcQXd-rkEnD-T0txDT4pXkJ2mJpv23rXgocaqFoQ3ZqETvMKj2Mi" id="197" name="Shape 19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198" name="Shape 198"/>
          <p:cNvSpPr txBox="1"/>
          <p:nvPr/>
        </p:nvSpPr>
        <p:spPr>
          <a:xfrm>
            <a:off x="183824" y="1600200"/>
            <a:ext cx="8731576" cy="469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public class NutritionFacts {</a:t>
            </a:r>
            <a:endParaRPr/>
          </a:p>
          <a:p>
            <a:pPr indent="0" lvl="0" marL="0" marR="0" rtl="0" algn="l">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 required</a:t>
            </a:r>
            <a:endParaRPr/>
          </a:p>
          <a:p>
            <a:pPr indent="0" lvl="0" marL="0" marR="0" rtl="0" algn="l">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private final int servingSize, servings;		</a:t>
            </a:r>
            <a:endParaRPr sz="1300">
              <a:solidFill>
                <a:schemeClr val="dk1"/>
              </a:solidFill>
              <a:latin typeface="Courier New"/>
              <a:ea typeface="Courier New"/>
              <a:cs typeface="Courier New"/>
              <a:sym typeface="Courier New"/>
            </a:endParaRPr>
          </a:p>
          <a:p>
            <a:pPr indent="0" lvl="0" marL="0" marR="0" rtl="0" algn="l">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 optional</a:t>
            </a:r>
            <a:endParaRPr/>
          </a:p>
          <a:p>
            <a:pPr indent="0" lvl="0" marL="0" marR="0" rtl="0" algn="l">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private final int calories, fat, sodium;</a:t>
            </a:r>
            <a:endParaRPr/>
          </a:p>
          <a:p>
            <a:pPr indent="0" lvl="0" marL="0" marR="0" rtl="0" algn="l">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a:t>
            </a:r>
            <a:endParaRPr sz="1300">
              <a:solidFill>
                <a:schemeClr val="dk1"/>
              </a:solidFill>
              <a:latin typeface="Courier New"/>
              <a:ea typeface="Courier New"/>
              <a:cs typeface="Courier New"/>
              <a:sym typeface="Courier New"/>
            </a:endParaRPr>
          </a:p>
          <a:p>
            <a:pPr indent="0" lvl="0" marL="0" marR="0" rtl="0" algn="l">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public NutritionFacts(int servingSize, int servings) {</a:t>
            </a:r>
            <a:endParaRPr/>
          </a:p>
          <a:p>
            <a:pPr indent="0" lvl="0" marL="0" marR="0" rtl="0" algn="l">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this(servingSize, servings, 0);	</a:t>
            </a:r>
            <a:endParaRPr/>
          </a:p>
          <a:p>
            <a:pPr indent="0" lvl="1" marL="400050" marR="0" rtl="0" algn="l">
              <a:spcBef>
                <a:spcPts val="0"/>
              </a:spcBef>
              <a:spcAft>
                <a:spcPts val="0"/>
              </a:spcAft>
              <a:buClr>
                <a:schemeClr val="dk1"/>
              </a:buClr>
              <a:buSzPts val="325"/>
              <a:buFont typeface="Consolas"/>
              <a:buNone/>
            </a:pPr>
            <a:r>
              <a:rPr b="0" i="0" lang="en-US" sz="1300" u="none" cap="none" strike="noStrike">
                <a:solidFill>
                  <a:schemeClr val="dk1"/>
                </a:solidFill>
                <a:latin typeface="Courier New"/>
                <a:ea typeface="Courier New"/>
                <a:cs typeface="Courier New"/>
                <a:sym typeface="Courier New"/>
              </a:rPr>
              <a:t>	}</a:t>
            </a:r>
            <a:endParaRPr/>
          </a:p>
          <a:p>
            <a:pPr indent="0" lvl="1" marL="400050" marR="0" rtl="0" algn="l">
              <a:spcBef>
                <a:spcPts val="0"/>
              </a:spcBef>
              <a:spcAft>
                <a:spcPts val="0"/>
              </a:spcAft>
              <a:buClr>
                <a:schemeClr val="dk1"/>
              </a:buClr>
              <a:buSzPts val="325"/>
              <a:buFont typeface="Consolas"/>
              <a:buNone/>
            </a:pPr>
            <a:r>
              <a:rPr b="0" i="0" lang="en-US" sz="1300" u="none" cap="none" strike="noStrike">
                <a:solidFill>
                  <a:schemeClr val="dk1"/>
                </a:solidFill>
                <a:latin typeface="Courier New"/>
                <a:ea typeface="Courier New"/>
                <a:cs typeface="Courier New"/>
                <a:sym typeface="Courier New"/>
              </a:rPr>
              <a:t>	public NutritionFacts(int servingSize, int servings, int calories) {</a:t>
            </a:r>
            <a:endParaRPr/>
          </a:p>
          <a:p>
            <a:pPr indent="0" lvl="1" marL="400050" marR="0" rtl="0" algn="l">
              <a:spcBef>
                <a:spcPts val="0"/>
              </a:spcBef>
              <a:spcAft>
                <a:spcPts val="0"/>
              </a:spcAft>
              <a:buClr>
                <a:schemeClr val="dk1"/>
              </a:buClr>
              <a:buSzPts val="325"/>
              <a:buFont typeface="Consolas"/>
              <a:buNone/>
            </a:pPr>
            <a:r>
              <a:rPr b="0" i="0" lang="en-US" sz="1300" u="none" cap="none" strike="noStrike">
                <a:solidFill>
                  <a:schemeClr val="dk1"/>
                </a:solidFill>
                <a:latin typeface="Courier New"/>
                <a:ea typeface="Courier New"/>
                <a:cs typeface="Courier New"/>
                <a:sym typeface="Courier New"/>
              </a:rPr>
              <a:t>    		this(servingSize, servings, calories, 0);</a:t>
            </a:r>
            <a:endParaRPr/>
          </a:p>
          <a:p>
            <a:pPr indent="0" lvl="1" marL="400050" marR="0" rtl="0" algn="l">
              <a:spcBef>
                <a:spcPts val="0"/>
              </a:spcBef>
              <a:spcAft>
                <a:spcPts val="0"/>
              </a:spcAft>
              <a:buClr>
                <a:schemeClr val="dk1"/>
              </a:buClr>
              <a:buSzPts val="325"/>
              <a:buFont typeface="Consolas"/>
              <a:buNone/>
            </a:pPr>
            <a:r>
              <a:rPr b="0" i="0" lang="en-US" sz="1300" u="none" cap="none" strike="noStrike">
                <a:solidFill>
                  <a:schemeClr val="dk1"/>
                </a:solidFill>
                <a:latin typeface="Courier New"/>
                <a:ea typeface="Courier New"/>
                <a:cs typeface="Courier New"/>
                <a:sym typeface="Courier New"/>
              </a:rPr>
              <a:t>	}</a:t>
            </a:r>
            <a:endParaRPr/>
          </a:p>
          <a:p>
            <a:pPr indent="0" lvl="1" marL="400050" marR="0" rtl="0" algn="l">
              <a:spcBef>
                <a:spcPts val="0"/>
              </a:spcBef>
              <a:spcAft>
                <a:spcPts val="0"/>
              </a:spcAft>
              <a:buClr>
                <a:schemeClr val="dk1"/>
              </a:buClr>
              <a:buSzPts val="325"/>
              <a:buFont typeface="Consolas"/>
              <a:buNone/>
            </a:pPr>
            <a:r>
              <a:rPr b="0" i="0" lang="en-US" sz="1300" u="none" cap="none" strike="noStrike">
                <a:solidFill>
                  <a:schemeClr val="dk1"/>
                </a:solidFill>
                <a:latin typeface="Courier New"/>
                <a:ea typeface="Courier New"/>
                <a:cs typeface="Courier New"/>
                <a:sym typeface="Courier New"/>
              </a:rPr>
              <a:t>	public NutritionFacts(int servingSize, int servings, int calories, int fat) {</a:t>
            </a:r>
            <a:endParaRPr/>
          </a:p>
          <a:p>
            <a:pPr indent="0" lvl="1" marL="400050" marR="0" rtl="0" algn="l">
              <a:spcBef>
                <a:spcPts val="0"/>
              </a:spcBef>
              <a:spcAft>
                <a:spcPts val="0"/>
              </a:spcAft>
              <a:buClr>
                <a:schemeClr val="dk1"/>
              </a:buClr>
              <a:buSzPts val="325"/>
              <a:buFont typeface="Consolas"/>
              <a:buNone/>
            </a:pPr>
            <a:r>
              <a:rPr b="0" i="0" lang="en-US" sz="1300" u="none" cap="none" strike="noStrike">
                <a:solidFill>
                  <a:schemeClr val="dk1"/>
                </a:solidFill>
                <a:latin typeface="Courier New"/>
                <a:ea typeface="Courier New"/>
                <a:cs typeface="Courier New"/>
                <a:sym typeface="Courier New"/>
              </a:rPr>
              <a:t>    		this(servingSize, servings, calories, fat, 0);</a:t>
            </a:r>
            <a:endParaRPr/>
          </a:p>
          <a:p>
            <a:pPr indent="0" lvl="1" marL="400050" marR="0" rtl="0" algn="l">
              <a:spcBef>
                <a:spcPts val="0"/>
              </a:spcBef>
              <a:spcAft>
                <a:spcPts val="0"/>
              </a:spcAft>
              <a:buClr>
                <a:schemeClr val="dk1"/>
              </a:buClr>
              <a:buSzPts val="325"/>
              <a:buFont typeface="Consolas"/>
              <a:buNone/>
            </a:pPr>
            <a:r>
              <a:rPr b="0" i="0" lang="en-US" sz="1300" u="none" cap="none" strike="noStrike">
                <a:solidFill>
                  <a:schemeClr val="dk1"/>
                </a:solidFill>
                <a:latin typeface="Courier New"/>
                <a:ea typeface="Courier New"/>
                <a:cs typeface="Courier New"/>
                <a:sym typeface="Courier New"/>
              </a:rPr>
              <a:t>	}</a:t>
            </a:r>
            <a:endParaRPr/>
          </a:p>
          <a:p>
            <a:pPr indent="0" lvl="1" marL="400050" marR="0" rtl="0" algn="l">
              <a:spcBef>
                <a:spcPts val="0"/>
              </a:spcBef>
              <a:spcAft>
                <a:spcPts val="0"/>
              </a:spcAft>
              <a:buClr>
                <a:schemeClr val="dk1"/>
              </a:buClr>
              <a:buSzPts val="325"/>
              <a:buFont typeface="Consolas"/>
              <a:buNone/>
            </a:pPr>
            <a:r>
              <a:rPr b="0" i="0" lang="en-US" sz="1300" u="none" cap="none" strike="noStrike">
                <a:solidFill>
                  <a:schemeClr val="dk1"/>
                </a:solidFill>
                <a:latin typeface="Courier New"/>
                <a:ea typeface="Courier New"/>
                <a:cs typeface="Courier New"/>
                <a:sym typeface="Courier New"/>
              </a:rPr>
              <a:t>	…</a:t>
            </a:r>
            <a:endParaRPr/>
          </a:p>
          <a:p>
            <a:pPr indent="0" lvl="0" marL="0" marR="0" rtl="0" algn="l">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public NutritionFacts(int servingSize, int servings, int calories, int fat, 	int sodium) {</a:t>
            </a:r>
            <a:endParaRPr/>
          </a:p>
          <a:p>
            <a:pPr indent="0" lvl="0" marL="0" marR="0" rtl="0" algn="l">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this.servingSize  = servingSize;</a:t>
            </a:r>
            <a:endParaRPr/>
          </a:p>
          <a:p>
            <a:pPr indent="0" lvl="0" marL="0" marR="0" rtl="0" algn="l">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this.servings     = servings;</a:t>
            </a:r>
            <a:endParaRPr/>
          </a:p>
          <a:p>
            <a:pPr indent="0" lvl="0" marL="0" marR="0" rtl="0" algn="l">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this.calories     = calories;</a:t>
            </a:r>
            <a:endParaRPr/>
          </a:p>
          <a:p>
            <a:pPr indent="0" lvl="0" marL="0" marR="0" rtl="0" algn="l">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this.fat          = fat;</a:t>
            </a:r>
            <a:endParaRPr/>
          </a:p>
          <a:p>
            <a:pPr indent="0" lvl="0" marL="0" marR="0" rtl="0" algn="l">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this.sodium       = sodium;</a:t>
            </a:r>
            <a:endParaRPr/>
          </a:p>
          <a:p>
            <a:pPr indent="0" lvl="0" marL="0" marR="0" rtl="0" algn="l">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	</a:t>
            </a:r>
            <a:endParaRPr/>
          </a:p>
          <a:p>
            <a:pPr indent="0" lvl="0" marL="0" marR="0" rtl="0" algn="l">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a:t>
            </a:r>
            <a:endParaRPr sz="1300">
              <a:solidFill>
                <a:schemeClr val="dk1"/>
              </a:solidFill>
              <a:latin typeface="Courier New"/>
              <a:ea typeface="Courier New"/>
              <a:cs typeface="Courier New"/>
              <a:sym typeface="Courier Ne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Builder</a:t>
            </a:r>
            <a:endParaRPr b="0" i="0" sz="5400" u="none" cap="none" strike="noStrike">
              <a:solidFill>
                <a:schemeClr val="dk2"/>
              </a:solidFill>
              <a:latin typeface="Palatino Linotype"/>
              <a:ea typeface="Palatino Linotype"/>
              <a:cs typeface="Palatino Linotype"/>
              <a:sym typeface="Palatino Linotype"/>
            </a:endParaRPr>
          </a:p>
        </p:txBody>
      </p:sp>
      <p:sp>
        <p:nvSpPr>
          <p:cNvPr descr="https://encrypted-tbn3.gstatic.com/images?q=tbn:ANd9GcQXd-rkEnD-T0txDT4pXkJ2mJpv23rXgocaqFoQ3ZqETvMKj2Mi" id="205" name="Shape 20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206" name="Shape 206"/>
          <p:cNvSpPr txBox="1"/>
          <p:nvPr/>
        </p:nvSpPr>
        <p:spPr>
          <a:xfrm>
            <a:off x="183824" y="1600200"/>
            <a:ext cx="8731576" cy="469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public class NutritionFacts {</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private final int servingSize, servings, calories, fat, sodium;</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a:t>
            </a:r>
            <a:endParaRPr sz="1100">
              <a:solidFill>
                <a:schemeClr val="dk1"/>
              </a:solidFill>
              <a:latin typeface="Courier New"/>
              <a:ea typeface="Courier New"/>
              <a:cs typeface="Courier New"/>
              <a:sym typeface="Courier New"/>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public static class Builder {</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 required</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private int servingSize, servings;		</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 optional, initialized to default values</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private int calories = 0;</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private int fat = 0;</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private int sodium = 0;</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public Builder(int servingSize, int servings) {</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this.servingSize = servingSize;</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this.servings = servings;</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public Builder calories(int val) { calories = val; return this; }</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public Builder fat(int val) { fat = val; return this; }</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public Builder sodium(int val) { sodium = val; return this; }</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a:t>
            </a:r>
            <a:r>
              <a:rPr b="1" lang="en-US" sz="1100">
                <a:solidFill>
                  <a:srgbClr val="FF0000"/>
                </a:solidFill>
                <a:latin typeface="Courier New"/>
                <a:ea typeface="Courier New"/>
                <a:cs typeface="Courier New"/>
                <a:sym typeface="Courier New"/>
              </a:rPr>
              <a:t>public NutritionFacts build() { return new NutritionFacts(this); }</a:t>
            </a:r>
            <a:r>
              <a:rPr lang="en-US" sz="1100">
                <a:solidFill>
                  <a:schemeClr val="dk1"/>
                </a:solidFill>
                <a:latin typeface="Courier New"/>
                <a:ea typeface="Courier New"/>
                <a:cs typeface="Courier New"/>
                <a:sym typeface="Courier New"/>
              </a:rPr>
              <a:t>	</a:t>
            </a:r>
            <a:endParaRPr/>
          </a:p>
          <a:p>
            <a:pPr indent="0" lvl="1" marL="400050" marR="0" rtl="0" algn="l">
              <a:spcBef>
                <a:spcPts val="0"/>
              </a:spcBef>
              <a:spcAft>
                <a:spcPts val="0"/>
              </a:spcAft>
              <a:buClr>
                <a:schemeClr val="dk1"/>
              </a:buClr>
              <a:buSzPts val="275"/>
              <a:buFont typeface="Consolas"/>
              <a:buNone/>
            </a:pPr>
            <a:r>
              <a:rPr b="0" i="0" lang="en-US" sz="1100" u="none" cap="none" strike="noStrike">
                <a:solidFill>
                  <a:schemeClr val="dk1"/>
                </a:solidFill>
                <a:latin typeface="Courier New"/>
                <a:ea typeface="Courier New"/>
                <a:cs typeface="Courier New"/>
                <a:sym typeface="Courier New"/>
              </a:rPr>
              <a:t>	}</a:t>
            </a:r>
            <a:endParaRPr/>
          </a:p>
          <a:p>
            <a:pPr indent="0" lvl="1" marL="400050" marR="0" rtl="0" algn="l">
              <a:spcBef>
                <a:spcPts val="0"/>
              </a:spcBef>
              <a:spcAft>
                <a:spcPts val="0"/>
              </a:spcAft>
              <a:buClr>
                <a:schemeClr val="dk1"/>
              </a:buClr>
              <a:buSzPts val="275"/>
              <a:buFont typeface="Consolas"/>
              <a:buNone/>
            </a:pPr>
            <a:r>
              <a:t/>
            </a:r>
            <a:endParaRPr b="0" i="0" sz="1100" u="none" cap="none" strike="noStrike">
              <a:solidFill>
                <a:schemeClr val="dk1"/>
              </a:solidFill>
              <a:latin typeface="Courier New"/>
              <a:ea typeface="Courier New"/>
              <a:cs typeface="Courier New"/>
              <a:sym typeface="Courier New"/>
            </a:endParaRPr>
          </a:p>
          <a:p>
            <a:pPr indent="0" lvl="1" marL="400050" marR="0" rtl="0" algn="l">
              <a:spcBef>
                <a:spcPts val="0"/>
              </a:spcBef>
              <a:spcAft>
                <a:spcPts val="0"/>
              </a:spcAft>
              <a:buClr>
                <a:schemeClr val="dk1"/>
              </a:buClr>
              <a:buSzPts val="275"/>
              <a:buFont typeface="Consolas"/>
              <a:buNone/>
            </a:pPr>
            <a:r>
              <a:rPr b="0" i="0" lang="en-US" sz="1100" u="none" cap="none" strike="noStrike">
                <a:solidFill>
                  <a:schemeClr val="dk1"/>
                </a:solidFill>
                <a:latin typeface="Courier New"/>
                <a:ea typeface="Courier New"/>
                <a:cs typeface="Courier New"/>
                <a:sym typeface="Courier New"/>
              </a:rPr>
              <a:t> 	public NutritionFacts(Builder builder) {</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this.servingSize  = builder.servingSize;</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this.servings     = builder.servings;</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this.calories     = builder.calories;</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this.fat          = builder.fat;</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this.sodium       = builder.sodium;</a:t>
            </a:r>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a:t>
            </a:r>
            <a:endParaRPr sz="1100">
              <a:solidFill>
                <a:schemeClr val="dk1"/>
              </a:solidFill>
              <a:latin typeface="Courier New"/>
              <a:ea typeface="Courier New"/>
              <a:cs typeface="Courier New"/>
              <a:sym typeface="Courier New"/>
            </a:endParaRPr>
          </a:p>
          <a:p>
            <a:pPr indent="0" lvl="0" marL="0" marR="0" rtl="0" algn="l">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a:t>
            </a:r>
            <a:endParaRPr sz="1100">
              <a:solidFill>
                <a:schemeClr val="dk1"/>
              </a:solidFill>
              <a:latin typeface="Courier New"/>
              <a:ea typeface="Courier New"/>
              <a:cs typeface="Courier New"/>
              <a:sym typeface="Courier New"/>
            </a:endParaRPr>
          </a:p>
          <a:p>
            <a:pPr indent="-266700" lvl="0" marL="342900" marR="0" rtl="0" algn="l">
              <a:spcBef>
                <a:spcPts val="0"/>
              </a:spcBef>
              <a:spcAft>
                <a:spcPts val="0"/>
              </a:spcAft>
              <a:buClr>
                <a:srgbClr val="7F7F7F"/>
              </a:buClr>
              <a:buSzPts val="1200"/>
              <a:buFont typeface="Arial"/>
              <a:buNone/>
            </a:pPr>
            <a:r>
              <a:t/>
            </a:r>
            <a:endParaRPr sz="1200">
              <a:solidFill>
                <a:schemeClr val="dk1"/>
              </a:solidFill>
              <a:latin typeface="Consolas"/>
              <a:ea typeface="Consolas"/>
              <a:cs typeface="Consolas"/>
              <a:sym typeface="Consola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Structural Patterns</a:t>
            </a:r>
            <a:endParaRPr b="0" i="0" sz="5400" u="none" cap="none" strike="noStrike">
              <a:solidFill>
                <a:schemeClr val="dk2"/>
              </a:solidFill>
              <a:latin typeface="Palatino Linotype"/>
              <a:ea typeface="Palatino Linotype"/>
              <a:cs typeface="Palatino Linotype"/>
              <a:sym typeface="Palatino Linotype"/>
            </a:endParaRPr>
          </a:p>
        </p:txBody>
      </p:sp>
      <p:sp>
        <p:nvSpPr>
          <p:cNvPr id="212" name="Shape 2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Problem: Sometimes difficult to realize relationships between entities</a:t>
            </a:r>
            <a:endParaRPr/>
          </a:p>
          <a:p>
            <a:pPr indent="-285750" lvl="1" marL="742950" marR="0" rtl="0" algn="l">
              <a:spcBef>
                <a:spcPts val="360"/>
              </a:spcBef>
              <a:spcAft>
                <a:spcPts val="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Important for code readability</a:t>
            </a:r>
            <a:endParaRPr/>
          </a:p>
          <a:p>
            <a:pPr indent="-342900" lvl="0" marL="342900" marR="0" rtl="0" algn="l">
              <a:spcBef>
                <a:spcPts val="48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Solution: Structural patterns!</a:t>
            </a:r>
            <a:endParaRPr b="0" i="0" sz="2400" u="none" cap="none" strike="noStrike">
              <a:solidFill>
                <a:srgbClr val="7F7F7F"/>
              </a:solidFill>
              <a:latin typeface="Century Gothic"/>
              <a:ea typeface="Century Gothic"/>
              <a:cs typeface="Century Gothic"/>
              <a:sym typeface="Century Gothic"/>
            </a:endParaRPr>
          </a:p>
          <a:p>
            <a:pPr indent="-285750" lvl="1" marL="742950" marR="0" rtl="0" algn="l">
              <a:spcBef>
                <a:spcPts val="360"/>
              </a:spcBef>
              <a:spcAft>
                <a:spcPts val="160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We’re just going to talk about </a:t>
            </a:r>
            <a:r>
              <a:rPr b="1" i="0" lang="en-US" sz="1800" u="none" cap="none" strike="noStrike">
                <a:solidFill>
                  <a:srgbClr val="7F7F7F"/>
                </a:solidFill>
                <a:latin typeface="Century Gothic"/>
                <a:ea typeface="Century Gothic"/>
                <a:cs typeface="Century Gothic"/>
                <a:sym typeface="Century Gothic"/>
              </a:rPr>
              <a:t>wrappers</a:t>
            </a:r>
            <a:r>
              <a:rPr b="0" i="0" lang="en-US" sz="1800" u="none" cap="none" strike="noStrike">
                <a:solidFill>
                  <a:srgbClr val="7F7F7F"/>
                </a:solidFill>
                <a:latin typeface="Century Gothic"/>
                <a:ea typeface="Century Gothic"/>
                <a:cs typeface="Century Gothic"/>
                <a:sym typeface="Century Gothic"/>
              </a:rPr>
              <a:t>, which translate between incompatible interfaces </a:t>
            </a:r>
            <a:endParaRPr b="0" i="0" sz="1800" u="none" cap="none" strike="noStrike">
              <a:solidFill>
                <a:srgbClr val="7F7F7F"/>
              </a:solidFill>
              <a:latin typeface="Century Gothic"/>
              <a:ea typeface="Century Gothic"/>
              <a:cs typeface="Century Gothic"/>
              <a:sym typeface="Century Gothic"/>
            </a:endParaRPr>
          </a:p>
        </p:txBody>
      </p:sp>
      <p:graphicFrame>
        <p:nvGraphicFramePr>
          <p:cNvPr id="213" name="Shape 213"/>
          <p:cNvGraphicFramePr/>
          <p:nvPr/>
        </p:nvGraphicFramePr>
        <p:xfrm>
          <a:off x="762000" y="4114800"/>
          <a:ext cx="3000000" cy="3000000"/>
        </p:xfrm>
        <a:graphic>
          <a:graphicData uri="http://schemas.openxmlformats.org/drawingml/2006/table">
            <a:tbl>
              <a:tblPr bandRow="1" firstRow="1">
                <a:noFill/>
                <a:tableStyleId>{C1333F21-29A5-42E7-92EF-5D69465271F2}</a:tableStyleId>
              </a:tblPr>
              <a:tblGrid>
                <a:gridCol w="1676400"/>
                <a:gridCol w="1752600"/>
                <a:gridCol w="1676400"/>
                <a:gridCol w="2667000"/>
              </a:tblGrid>
              <a:tr h="438150">
                <a:tc>
                  <a:txBody>
                    <a:bodyPr>
                      <a:noAutofit/>
                    </a:bodyPr>
                    <a:lstStyle/>
                    <a:p>
                      <a:pPr indent="0" lvl="0" marL="0" marR="0" rtl="0" algn="ctr">
                        <a:lnSpc>
                          <a:spcPct val="100000"/>
                        </a:lnSpc>
                        <a:spcBef>
                          <a:spcPts val="0"/>
                        </a:spcBef>
                        <a:spcAft>
                          <a:spcPts val="0"/>
                        </a:spcAft>
                        <a:buClr>
                          <a:schemeClr val="dk1"/>
                        </a:buClr>
                        <a:buSzPts val="500"/>
                        <a:buFont typeface="Arial"/>
                        <a:buNone/>
                      </a:pPr>
                      <a:r>
                        <a:rPr lang="en-US" sz="2000" u="none" cap="none" strike="noStrike"/>
                        <a:t>Pattern</a:t>
                      </a:r>
                      <a:endParaRPr b="1" i="0" sz="2000" u="none" cap="none" strike="noStrike">
                        <a:solidFill>
                          <a:schemeClr val="dk1"/>
                        </a:solidFill>
                        <a:latin typeface="Century Gothic"/>
                        <a:ea typeface="Century Gothic"/>
                        <a:cs typeface="Century Gothic"/>
                        <a:sym typeface="Century Gothic"/>
                      </a:endParaRPr>
                    </a:p>
                  </a:txBody>
                  <a:tcPr marT="45725" marB="45725" marR="91450" marL="91450"/>
                </a:tc>
                <a:tc>
                  <a:txBody>
                    <a:bodyPr>
                      <a:noAutofit/>
                    </a:bodyPr>
                    <a:lstStyle/>
                    <a:p>
                      <a:pPr indent="0" lvl="0" marL="0" marR="0" rtl="0" algn="ctr">
                        <a:lnSpc>
                          <a:spcPct val="100000"/>
                        </a:lnSpc>
                        <a:spcBef>
                          <a:spcPts val="0"/>
                        </a:spcBef>
                        <a:spcAft>
                          <a:spcPts val="0"/>
                        </a:spcAft>
                        <a:buClr>
                          <a:schemeClr val="dk1"/>
                        </a:buClr>
                        <a:buSzPts val="500"/>
                        <a:buFont typeface="Arial"/>
                        <a:buNone/>
                      </a:pPr>
                      <a:r>
                        <a:rPr lang="en-US" sz="2000" u="none" cap="none" strike="noStrike"/>
                        <a:t>Functionality</a:t>
                      </a:r>
                      <a:endParaRPr b="1" i="0" sz="2000" u="none" cap="none" strike="noStrike">
                        <a:solidFill>
                          <a:schemeClr val="dk1"/>
                        </a:solidFill>
                        <a:latin typeface="Century Gothic"/>
                        <a:ea typeface="Century Gothic"/>
                        <a:cs typeface="Century Gothic"/>
                        <a:sym typeface="Century Gothic"/>
                      </a:endParaRPr>
                    </a:p>
                  </a:txBody>
                  <a:tcPr marT="45725" marB="45725" marR="91450" marL="91450"/>
                </a:tc>
                <a:tc>
                  <a:txBody>
                    <a:bodyPr>
                      <a:noAutofit/>
                    </a:bodyPr>
                    <a:lstStyle/>
                    <a:p>
                      <a:pPr indent="0" lvl="0" marL="0" marR="0" rtl="0" algn="ctr">
                        <a:lnSpc>
                          <a:spcPct val="100000"/>
                        </a:lnSpc>
                        <a:spcBef>
                          <a:spcPts val="0"/>
                        </a:spcBef>
                        <a:spcAft>
                          <a:spcPts val="0"/>
                        </a:spcAft>
                        <a:buClr>
                          <a:schemeClr val="dk1"/>
                        </a:buClr>
                        <a:buSzPts val="500"/>
                        <a:buFont typeface="Arial"/>
                        <a:buNone/>
                      </a:pPr>
                      <a:r>
                        <a:rPr lang="en-US" sz="2000" u="none" cap="none" strike="noStrike"/>
                        <a:t>Interface</a:t>
                      </a:r>
                      <a:endParaRPr b="1" i="0" sz="2000" u="none" cap="none" strike="noStrike">
                        <a:solidFill>
                          <a:schemeClr val="dk1"/>
                        </a:solidFill>
                        <a:latin typeface="Century Gothic"/>
                        <a:ea typeface="Century Gothic"/>
                        <a:cs typeface="Century Gothic"/>
                        <a:sym typeface="Century Gothic"/>
                      </a:endParaRPr>
                    </a:p>
                  </a:txBody>
                  <a:tcPr marT="45725" marB="45725" marR="91450" marL="91450"/>
                </a:tc>
                <a:tc>
                  <a:txBody>
                    <a:bodyPr>
                      <a:noAutofit/>
                    </a:bodyPr>
                    <a:lstStyle/>
                    <a:p>
                      <a:pPr indent="0" lvl="0" marL="0" marR="0" rtl="0" algn="ctr">
                        <a:lnSpc>
                          <a:spcPct val="100000"/>
                        </a:lnSpc>
                        <a:spcBef>
                          <a:spcPts val="0"/>
                        </a:spcBef>
                        <a:spcAft>
                          <a:spcPts val="0"/>
                        </a:spcAft>
                        <a:buClr>
                          <a:schemeClr val="dk1"/>
                        </a:buClr>
                        <a:buSzPts val="500"/>
                        <a:buFont typeface="Arial"/>
                        <a:buNone/>
                      </a:pPr>
                      <a:r>
                        <a:rPr b="1" lang="en-US" sz="2000" u="none" cap="none" strike="noStrike">
                          <a:solidFill>
                            <a:schemeClr val="lt1"/>
                          </a:solidFill>
                          <a:latin typeface="Palatino Linotype"/>
                          <a:ea typeface="Palatino Linotype"/>
                          <a:cs typeface="Palatino Linotype"/>
                          <a:sym typeface="Palatino Linotype"/>
                        </a:rPr>
                        <a:t>Purpose</a:t>
                      </a:r>
                      <a:endParaRPr b="1" sz="2000" u="none" cap="none" strike="noStrike">
                        <a:solidFill>
                          <a:schemeClr val="lt1"/>
                        </a:solidFill>
                        <a:latin typeface="Palatino Linotype"/>
                        <a:ea typeface="Palatino Linotype"/>
                        <a:cs typeface="Palatino Linotype"/>
                        <a:sym typeface="Palatino Linotype"/>
                      </a:endParaRPr>
                    </a:p>
                  </a:txBody>
                  <a:tcPr marT="45725" marB="45725" marR="91450" marL="91450"/>
                </a:tc>
              </a:tr>
              <a:tr h="438150">
                <a:tc>
                  <a:txBody>
                    <a:bodyPr>
                      <a:noAutofit/>
                    </a:bodyPr>
                    <a:lstStyle/>
                    <a:p>
                      <a:pPr indent="0" lvl="0" marL="0" marR="0" rtl="0" algn="ctr">
                        <a:lnSpc>
                          <a:spcPct val="100000"/>
                        </a:lnSpc>
                        <a:spcBef>
                          <a:spcPts val="0"/>
                        </a:spcBef>
                        <a:spcAft>
                          <a:spcPts val="0"/>
                        </a:spcAft>
                        <a:buClr>
                          <a:schemeClr val="dk1"/>
                        </a:buClr>
                        <a:buSzPts val="500"/>
                        <a:buFont typeface="Arial"/>
                        <a:buNone/>
                      </a:pPr>
                      <a:r>
                        <a:rPr lang="en-US" sz="2000" u="none" cap="none" strike="noStrike"/>
                        <a:t>Adapter</a:t>
                      </a:r>
                      <a:endParaRPr b="1" i="0" sz="2000" u="none" cap="none" strike="noStrike">
                        <a:solidFill>
                          <a:schemeClr val="dk1"/>
                        </a:solidFill>
                        <a:latin typeface="Century Gothic"/>
                        <a:ea typeface="Century Gothic"/>
                        <a:cs typeface="Century Gothic"/>
                        <a:sym typeface="Century Gothic"/>
                      </a:endParaRPr>
                    </a:p>
                  </a:txBody>
                  <a:tcPr marT="45725" marB="45725" marR="91450" marL="91450"/>
                </a:tc>
                <a:tc>
                  <a:txBody>
                    <a:bodyPr>
                      <a:noAutofit/>
                    </a:bodyPr>
                    <a:lstStyle/>
                    <a:p>
                      <a:pPr indent="0" lvl="0" marL="0" marR="0" rtl="0" algn="ctr">
                        <a:lnSpc>
                          <a:spcPct val="100000"/>
                        </a:lnSpc>
                        <a:spcBef>
                          <a:spcPts val="0"/>
                        </a:spcBef>
                        <a:spcAft>
                          <a:spcPts val="0"/>
                        </a:spcAft>
                        <a:buClr>
                          <a:schemeClr val="dk1"/>
                        </a:buClr>
                        <a:buSzPts val="500"/>
                        <a:buFont typeface="Arial"/>
                        <a:buNone/>
                      </a:pPr>
                      <a:r>
                        <a:rPr lang="en-US" sz="2000" u="none" cap="none" strike="noStrike"/>
                        <a:t>same</a:t>
                      </a:r>
                      <a:endParaRPr b="1" i="0" sz="2000" u="none" cap="none" strike="noStrike">
                        <a:solidFill>
                          <a:schemeClr val="dk1"/>
                        </a:solidFill>
                        <a:latin typeface="Century Gothic"/>
                        <a:ea typeface="Century Gothic"/>
                        <a:cs typeface="Century Gothic"/>
                        <a:sym typeface="Century Gothic"/>
                      </a:endParaRPr>
                    </a:p>
                  </a:txBody>
                  <a:tcPr marT="45725" marB="45725" marR="91450" marL="91450"/>
                </a:tc>
                <a:tc>
                  <a:txBody>
                    <a:bodyPr>
                      <a:noAutofit/>
                    </a:bodyPr>
                    <a:lstStyle/>
                    <a:p>
                      <a:pPr indent="0" lvl="0" marL="0" marR="0" rtl="0" algn="ctr">
                        <a:lnSpc>
                          <a:spcPct val="100000"/>
                        </a:lnSpc>
                        <a:spcBef>
                          <a:spcPts val="0"/>
                        </a:spcBef>
                        <a:spcAft>
                          <a:spcPts val="0"/>
                        </a:spcAft>
                        <a:buClr>
                          <a:schemeClr val="dk1"/>
                        </a:buClr>
                        <a:buSzPts val="500"/>
                        <a:buFont typeface="Arial"/>
                        <a:buNone/>
                      </a:pPr>
                      <a:r>
                        <a:rPr lang="en-US" sz="2000" u="none" cap="none" strike="noStrike"/>
                        <a:t>different</a:t>
                      </a:r>
                      <a:endParaRPr b="1" i="0" sz="2000" u="none" cap="none" strike="noStrike">
                        <a:solidFill>
                          <a:schemeClr val="dk1"/>
                        </a:solidFill>
                        <a:latin typeface="Century Gothic"/>
                        <a:ea typeface="Century Gothic"/>
                        <a:cs typeface="Century Gothic"/>
                        <a:sym typeface="Century Gothic"/>
                      </a:endParaRPr>
                    </a:p>
                  </a:txBody>
                  <a:tcPr marT="45725" marB="45725" marR="91450" marL="91450"/>
                </a:tc>
                <a:tc>
                  <a:txBody>
                    <a:bodyPr>
                      <a:noAutofit/>
                    </a:bodyPr>
                    <a:lstStyle/>
                    <a:p>
                      <a:pPr indent="0" lvl="0" marL="0" marR="0" rtl="0" algn="ctr">
                        <a:lnSpc>
                          <a:spcPct val="100000"/>
                        </a:lnSpc>
                        <a:spcBef>
                          <a:spcPts val="0"/>
                        </a:spcBef>
                        <a:spcAft>
                          <a:spcPts val="0"/>
                        </a:spcAft>
                        <a:buClr>
                          <a:schemeClr val="dk1"/>
                        </a:buClr>
                        <a:buSzPts val="500"/>
                        <a:buFont typeface="Arial"/>
                        <a:buNone/>
                      </a:pPr>
                      <a:r>
                        <a:rPr b="0" i="0" lang="en-US" sz="2000" u="none" cap="none" strike="noStrike">
                          <a:solidFill>
                            <a:schemeClr val="dk1"/>
                          </a:solidFill>
                          <a:latin typeface="Palatino Linotype"/>
                          <a:ea typeface="Palatino Linotype"/>
                          <a:cs typeface="Palatino Linotype"/>
                          <a:sym typeface="Palatino Linotype"/>
                        </a:rPr>
                        <a:t>modify the interface</a:t>
                      </a:r>
                      <a:endParaRPr b="1" i="0" sz="2000" u="none" cap="none" strike="noStrike">
                        <a:solidFill>
                          <a:schemeClr val="dk1"/>
                        </a:solidFill>
                        <a:latin typeface="Century Gothic"/>
                        <a:ea typeface="Century Gothic"/>
                        <a:cs typeface="Century Gothic"/>
                        <a:sym typeface="Century Gothic"/>
                      </a:endParaRPr>
                    </a:p>
                  </a:txBody>
                  <a:tcPr marT="45725" marB="45725" marR="91450" marL="91450"/>
                </a:tc>
              </a:tr>
              <a:tr h="438150">
                <a:tc>
                  <a:txBody>
                    <a:bodyPr>
                      <a:noAutofit/>
                    </a:bodyPr>
                    <a:lstStyle/>
                    <a:p>
                      <a:pPr indent="0" lvl="0" marL="0" marR="0" rtl="0" algn="ctr">
                        <a:lnSpc>
                          <a:spcPct val="100000"/>
                        </a:lnSpc>
                        <a:spcBef>
                          <a:spcPts val="0"/>
                        </a:spcBef>
                        <a:spcAft>
                          <a:spcPts val="0"/>
                        </a:spcAft>
                        <a:buClr>
                          <a:schemeClr val="dk1"/>
                        </a:buClr>
                        <a:buSzPts val="500"/>
                        <a:buFont typeface="Arial"/>
                        <a:buNone/>
                      </a:pPr>
                      <a:r>
                        <a:rPr lang="en-US" sz="2000" u="none" cap="none" strike="noStrike"/>
                        <a:t>Decorator</a:t>
                      </a:r>
                      <a:endParaRPr b="1" i="0" sz="2000" u="none" cap="none" strike="noStrike">
                        <a:solidFill>
                          <a:schemeClr val="dk1"/>
                        </a:solidFill>
                        <a:latin typeface="Century Gothic"/>
                        <a:ea typeface="Century Gothic"/>
                        <a:cs typeface="Century Gothic"/>
                        <a:sym typeface="Century Gothic"/>
                      </a:endParaRPr>
                    </a:p>
                  </a:txBody>
                  <a:tcPr marT="45725" marB="45725" marR="91450" marL="91450"/>
                </a:tc>
                <a:tc>
                  <a:txBody>
                    <a:bodyPr>
                      <a:noAutofit/>
                    </a:bodyPr>
                    <a:lstStyle/>
                    <a:p>
                      <a:pPr indent="0" lvl="0" marL="0" marR="0" rtl="0" algn="ctr">
                        <a:lnSpc>
                          <a:spcPct val="100000"/>
                        </a:lnSpc>
                        <a:spcBef>
                          <a:spcPts val="0"/>
                        </a:spcBef>
                        <a:spcAft>
                          <a:spcPts val="0"/>
                        </a:spcAft>
                        <a:buClr>
                          <a:schemeClr val="dk1"/>
                        </a:buClr>
                        <a:buSzPts val="500"/>
                        <a:buFont typeface="Arial"/>
                        <a:buNone/>
                      </a:pPr>
                      <a:r>
                        <a:rPr lang="en-US" sz="2000" u="none" cap="none" strike="noStrike"/>
                        <a:t>different</a:t>
                      </a:r>
                      <a:endParaRPr b="1" i="0" sz="2000" u="none" cap="none" strike="noStrike">
                        <a:solidFill>
                          <a:schemeClr val="dk1"/>
                        </a:solidFill>
                        <a:latin typeface="Century Gothic"/>
                        <a:ea typeface="Century Gothic"/>
                        <a:cs typeface="Century Gothic"/>
                        <a:sym typeface="Century Gothic"/>
                      </a:endParaRPr>
                    </a:p>
                  </a:txBody>
                  <a:tcPr marT="45725" marB="45725" marR="91450" marL="91450"/>
                </a:tc>
                <a:tc>
                  <a:txBody>
                    <a:bodyPr>
                      <a:noAutofit/>
                    </a:bodyPr>
                    <a:lstStyle/>
                    <a:p>
                      <a:pPr indent="0" lvl="0" marL="0" marR="0" rtl="0" algn="ctr">
                        <a:lnSpc>
                          <a:spcPct val="100000"/>
                        </a:lnSpc>
                        <a:spcBef>
                          <a:spcPts val="0"/>
                        </a:spcBef>
                        <a:spcAft>
                          <a:spcPts val="0"/>
                        </a:spcAft>
                        <a:buClr>
                          <a:schemeClr val="dk1"/>
                        </a:buClr>
                        <a:buSzPts val="500"/>
                        <a:buFont typeface="Arial"/>
                        <a:buNone/>
                      </a:pPr>
                      <a:r>
                        <a:rPr lang="en-US" sz="2000" u="none" cap="none" strike="noStrike"/>
                        <a:t>same</a:t>
                      </a:r>
                      <a:endParaRPr b="1" i="0" sz="2000" u="none" cap="none" strike="noStrike">
                        <a:solidFill>
                          <a:schemeClr val="dk1"/>
                        </a:solidFill>
                        <a:latin typeface="Century Gothic"/>
                        <a:ea typeface="Century Gothic"/>
                        <a:cs typeface="Century Gothic"/>
                        <a:sym typeface="Century Gothic"/>
                      </a:endParaRPr>
                    </a:p>
                  </a:txBody>
                  <a:tcPr marT="45725" marB="45725" marR="91450" marL="91450"/>
                </a:tc>
                <a:tc>
                  <a:txBody>
                    <a:bodyPr>
                      <a:noAutofit/>
                    </a:bodyPr>
                    <a:lstStyle/>
                    <a:p>
                      <a:pPr indent="0" lvl="0" marL="0" marR="0" rtl="0" algn="ctr">
                        <a:lnSpc>
                          <a:spcPct val="100000"/>
                        </a:lnSpc>
                        <a:spcBef>
                          <a:spcPts val="0"/>
                        </a:spcBef>
                        <a:spcAft>
                          <a:spcPts val="0"/>
                        </a:spcAft>
                        <a:buClr>
                          <a:schemeClr val="dk1"/>
                        </a:buClr>
                        <a:buSzPts val="500"/>
                        <a:buFont typeface="Arial"/>
                        <a:buNone/>
                      </a:pPr>
                      <a:r>
                        <a:rPr b="0" i="0" lang="en-US" sz="2000" u="none" cap="none" strike="noStrike">
                          <a:solidFill>
                            <a:schemeClr val="dk1"/>
                          </a:solidFill>
                          <a:latin typeface="Palatino Linotype"/>
                          <a:ea typeface="Palatino Linotype"/>
                          <a:cs typeface="Palatino Linotype"/>
                          <a:sym typeface="Palatino Linotype"/>
                        </a:rPr>
                        <a:t>extend behavior</a:t>
                      </a:r>
                      <a:endParaRPr b="0" i="0" sz="2000" u="none" cap="none" strike="noStrike">
                        <a:solidFill>
                          <a:schemeClr val="dk1"/>
                        </a:solidFill>
                        <a:latin typeface="Century Gothic"/>
                        <a:ea typeface="Century Gothic"/>
                        <a:cs typeface="Century Gothic"/>
                        <a:sym typeface="Century Gothic"/>
                      </a:endParaRPr>
                    </a:p>
                  </a:txBody>
                  <a:tcPr marT="45725" marB="45725" marR="91450" marL="91450"/>
                </a:tc>
              </a:tr>
              <a:tr h="438150">
                <a:tc>
                  <a:txBody>
                    <a:bodyPr>
                      <a:noAutofit/>
                    </a:bodyPr>
                    <a:lstStyle/>
                    <a:p>
                      <a:pPr indent="0" lvl="0" marL="0" marR="0" rtl="0" algn="ctr">
                        <a:lnSpc>
                          <a:spcPct val="100000"/>
                        </a:lnSpc>
                        <a:spcBef>
                          <a:spcPts val="0"/>
                        </a:spcBef>
                        <a:spcAft>
                          <a:spcPts val="0"/>
                        </a:spcAft>
                        <a:buClr>
                          <a:schemeClr val="dk1"/>
                        </a:buClr>
                        <a:buSzPts val="500"/>
                        <a:buFont typeface="Arial"/>
                        <a:buNone/>
                      </a:pPr>
                      <a:r>
                        <a:rPr lang="en-US" sz="2000" u="none" cap="none" strike="noStrike"/>
                        <a:t>Proxy</a:t>
                      </a:r>
                      <a:endParaRPr b="1" i="0" sz="2000" u="none" cap="none" strike="noStrike">
                        <a:solidFill>
                          <a:schemeClr val="dk1"/>
                        </a:solidFill>
                        <a:latin typeface="Century Gothic"/>
                        <a:ea typeface="Century Gothic"/>
                        <a:cs typeface="Century Gothic"/>
                        <a:sym typeface="Century Gothic"/>
                      </a:endParaRPr>
                    </a:p>
                  </a:txBody>
                  <a:tcPr marT="45725" marB="45725" marR="91450" marL="91450"/>
                </a:tc>
                <a:tc>
                  <a:txBody>
                    <a:bodyPr>
                      <a:noAutofit/>
                    </a:bodyPr>
                    <a:lstStyle/>
                    <a:p>
                      <a:pPr indent="0" lvl="0" marL="0" marR="0" rtl="0" algn="ctr">
                        <a:lnSpc>
                          <a:spcPct val="100000"/>
                        </a:lnSpc>
                        <a:spcBef>
                          <a:spcPts val="0"/>
                        </a:spcBef>
                        <a:spcAft>
                          <a:spcPts val="0"/>
                        </a:spcAft>
                        <a:buClr>
                          <a:schemeClr val="dk1"/>
                        </a:buClr>
                        <a:buSzPts val="500"/>
                        <a:buFont typeface="Arial"/>
                        <a:buNone/>
                      </a:pPr>
                      <a:r>
                        <a:rPr lang="en-US" sz="2000" u="none" cap="none" strike="noStrike"/>
                        <a:t>same</a:t>
                      </a:r>
                      <a:endParaRPr b="1" i="0" sz="2000" u="none" cap="none" strike="noStrike">
                        <a:solidFill>
                          <a:schemeClr val="dk1"/>
                        </a:solidFill>
                        <a:latin typeface="Century Gothic"/>
                        <a:ea typeface="Century Gothic"/>
                        <a:cs typeface="Century Gothic"/>
                        <a:sym typeface="Century Gothic"/>
                      </a:endParaRPr>
                    </a:p>
                  </a:txBody>
                  <a:tcPr marT="45725" marB="45725" marR="91450" marL="91450"/>
                </a:tc>
                <a:tc>
                  <a:txBody>
                    <a:bodyPr>
                      <a:noAutofit/>
                    </a:bodyPr>
                    <a:lstStyle/>
                    <a:p>
                      <a:pPr indent="0" lvl="0" marL="0" marR="0" rtl="0" algn="ctr">
                        <a:lnSpc>
                          <a:spcPct val="100000"/>
                        </a:lnSpc>
                        <a:spcBef>
                          <a:spcPts val="0"/>
                        </a:spcBef>
                        <a:spcAft>
                          <a:spcPts val="0"/>
                        </a:spcAft>
                        <a:buClr>
                          <a:schemeClr val="dk1"/>
                        </a:buClr>
                        <a:buSzPts val="500"/>
                        <a:buFont typeface="Arial"/>
                        <a:buNone/>
                      </a:pPr>
                      <a:r>
                        <a:rPr lang="en-US" sz="2000" u="none" cap="none" strike="noStrike"/>
                        <a:t>same</a:t>
                      </a:r>
                      <a:endParaRPr b="1" i="0" sz="2000" u="none" cap="none" strike="noStrike">
                        <a:solidFill>
                          <a:schemeClr val="dk1"/>
                        </a:solidFill>
                        <a:latin typeface="Century Gothic"/>
                        <a:ea typeface="Century Gothic"/>
                        <a:cs typeface="Century Gothic"/>
                        <a:sym typeface="Century Gothic"/>
                      </a:endParaRPr>
                    </a:p>
                  </a:txBody>
                  <a:tcPr marT="45725" marB="45725" marR="91450" marL="91450"/>
                </a:tc>
                <a:tc>
                  <a:txBody>
                    <a:bodyPr>
                      <a:noAutofit/>
                    </a:bodyPr>
                    <a:lstStyle/>
                    <a:p>
                      <a:pPr indent="0" lvl="0" marL="0" marR="0" rtl="0" algn="ctr">
                        <a:lnSpc>
                          <a:spcPct val="100000"/>
                        </a:lnSpc>
                        <a:spcBef>
                          <a:spcPts val="0"/>
                        </a:spcBef>
                        <a:spcAft>
                          <a:spcPts val="0"/>
                        </a:spcAft>
                        <a:buClr>
                          <a:schemeClr val="dk1"/>
                        </a:buClr>
                        <a:buSzPts val="500"/>
                        <a:buFont typeface="Arial"/>
                        <a:buNone/>
                      </a:pPr>
                      <a:r>
                        <a:rPr b="0" i="0" lang="en-US" sz="2000" u="none" cap="none" strike="noStrike">
                          <a:solidFill>
                            <a:schemeClr val="dk1"/>
                          </a:solidFill>
                          <a:latin typeface="Palatino Linotype"/>
                          <a:ea typeface="Palatino Linotype"/>
                          <a:cs typeface="Palatino Linotype"/>
                          <a:sym typeface="Palatino Linotype"/>
                        </a:rPr>
                        <a:t>restrict access</a:t>
                      </a:r>
                      <a:endParaRPr b="0" i="0" sz="2000" u="none" cap="none" strike="noStrike">
                        <a:solidFill>
                          <a:schemeClr val="dk1"/>
                        </a:solidFill>
                        <a:latin typeface="Century Gothic"/>
                        <a:ea typeface="Century Gothic"/>
                        <a:cs typeface="Century Gothic"/>
                        <a:sym typeface="Century Gothic"/>
                      </a:endParaRPr>
                    </a:p>
                  </a:txBody>
                  <a:tcPr marT="45725" marB="45725" marR="91450" marL="9145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Adapter</a:t>
            </a:r>
            <a:endParaRPr b="0" i="0" sz="5400" u="none" cap="none" strike="noStrike">
              <a:solidFill>
                <a:schemeClr val="dk2"/>
              </a:solidFill>
              <a:latin typeface="Palatino Linotype"/>
              <a:ea typeface="Palatino Linotype"/>
              <a:cs typeface="Palatino Linotype"/>
              <a:sym typeface="Palatino Linotype"/>
            </a:endParaRPr>
          </a:p>
        </p:txBody>
      </p:sp>
      <p:sp>
        <p:nvSpPr>
          <p:cNvPr id="219" name="Shape 2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Changes an interface without changing functionality</a:t>
            </a:r>
            <a:endParaRPr/>
          </a:p>
          <a:p>
            <a:pPr indent="-285750" lvl="1" marL="742950" marR="0" rtl="0" algn="l">
              <a:spcBef>
                <a:spcPts val="360"/>
              </a:spcBef>
              <a:spcAft>
                <a:spcPts val="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Rename a method </a:t>
            </a:r>
            <a:endParaRPr/>
          </a:p>
          <a:p>
            <a:pPr indent="-285750" lvl="1" marL="742950" marR="0" rtl="0" algn="l">
              <a:spcBef>
                <a:spcPts val="360"/>
              </a:spcBef>
              <a:spcAft>
                <a:spcPts val="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Convert units</a:t>
            </a:r>
            <a:endParaRPr/>
          </a:p>
          <a:p>
            <a:pPr indent="-342900" lvl="0" marL="342900" marR="0" rtl="0" algn="l">
              <a:spcBef>
                <a:spcPts val="48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Examples:</a:t>
            </a:r>
            <a:endParaRPr/>
          </a:p>
          <a:p>
            <a:pPr indent="-285750" lvl="1" marL="742950" marR="0" rtl="0" algn="l">
              <a:spcBef>
                <a:spcPts val="360"/>
              </a:spcBef>
              <a:spcAft>
                <a:spcPts val="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Angles passed in using radians vs. degrees</a:t>
            </a:r>
            <a:endParaRPr/>
          </a:p>
          <a:p>
            <a:pPr indent="-285750" lvl="1" marL="742950" marR="0" rtl="0" algn="l">
              <a:spcBef>
                <a:spcPts val="360"/>
              </a:spcBef>
              <a:spcAft>
                <a:spcPts val="160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Bytes vs. strings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Decorator</a:t>
            </a:r>
            <a:endParaRPr b="0" i="0" sz="5400" u="none" cap="none" strike="noStrike">
              <a:solidFill>
                <a:schemeClr val="dk2"/>
              </a:solidFill>
              <a:latin typeface="Palatino Linotype"/>
              <a:ea typeface="Palatino Linotype"/>
              <a:cs typeface="Palatino Linotype"/>
              <a:sym typeface="Palatino Linotype"/>
            </a:endParaRPr>
          </a:p>
        </p:txBody>
      </p:sp>
      <p:sp>
        <p:nvSpPr>
          <p:cNvPr id="225" name="Shape 2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Adds functionality without changing the interface</a:t>
            </a:r>
            <a:endParaRPr/>
          </a:p>
          <a:p>
            <a:pPr indent="-285750" lvl="1" marL="742950" marR="0" rtl="0" algn="l">
              <a:spcBef>
                <a:spcPts val="360"/>
              </a:spcBef>
              <a:spcAft>
                <a:spcPts val="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Add caching</a:t>
            </a:r>
            <a:endParaRPr b="0" i="0" sz="1800" u="none" cap="none" strike="noStrike">
              <a:solidFill>
                <a:srgbClr val="7F7F7F"/>
              </a:solidFill>
              <a:latin typeface="Century Gothic"/>
              <a:ea typeface="Century Gothic"/>
              <a:cs typeface="Century Gothic"/>
              <a:sym typeface="Century Gothic"/>
            </a:endParaRPr>
          </a:p>
          <a:p>
            <a:pPr indent="-342900" lvl="0" marL="342900" marR="0" rtl="0" algn="l">
              <a:spcBef>
                <a:spcPts val="48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Adds to existing methods to do something additional while still preserving the previous spec</a:t>
            </a:r>
            <a:endParaRPr/>
          </a:p>
          <a:p>
            <a:pPr indent="-285750" lvl="1" marL="742950" marR="0" rtl="0" algn="l">
              <a:spcBef>
                <a:spcPts val="360"/>
              </a:spcBef>
              <a:spcAft>
                <a:spcPts val="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Add logging</a:t>
            </a:r>
            <a:endParaRPr/>
          </a:p>
          <a:p>
            <a:pPr indent="-342900" lvl="0" marL="342900" marR="0" rtl="0" algn="l">
              <a:spcBef>
                <a:spcPts val="48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Decorators can remove</a:t>
            </a:r>
            <a:r>
              <a:rPr b="0" i="0" lang="en-US" sz="2400" u="none" cap="none" strike="noStrike">
                <a:solidFill>
                  <a:srgbClr val="7F7F7F"/>
                </a:solidFill>
                <a:latin typeface="Century Gothic"/>
                <a:ea typeface="Century Gothic"/>
                <a:cs typeface="Century Gothic"/>
                <a:sym typeface="Century Gothic"/>
              </a:rPr>
              <a:t> functionalit</a:t>
            </a:r>
            <a:r>
              <a:rPr b="0" i="0" lang="en-US" sz="2400" u="none" cap="none" strike="noStrike">
                <a:solidFill>
                  <a:srgbClr val="7F7F7F"/>
                </a:solidFill>
                <a:latin typeface="Century Gothic"/>
                <a:ea typeface="Century Gothic"/>
                <a:cs typeface="Century Gothic"/>
                <a:sym typeface="Century Gothic"/>
              </a:rPr>
              <a:t>y without changing the interface</a:t>
            </a:r>
            <a:endParaRPr/>
          </a:p>
          <a:p>
            <a:pPr indent="-285750" lvl="1" marL="742950" marR="0" rtl="0" algn="l">
              <a:spcBef>
                <a:spcPts val="360"/>
              </a:spcBef>
              <a:spcAft>
                <a:spcPts val="1600"/>
              </a:spcAft>
              <a:buClr>
                <a:schemeClr val="dk1"/>
              </a:buClr>
              <a:buSzPts val="1800"/>
              <a:buFont typeface="Courier New"/>
              <a:buChar char="o"/>
            </a:pPr>
            <a:r>
              <a:rPr b="0" i="0" lang="en-US" sz="1800" u="none" cap="none" strike="noStrike">
                <a:solidFill>
                  <a:schemeClr val="dk1"/>
                </a:solidFill>
                <a:latin typeface="Courier New"/>
                <a:ea typeface="Courier New"/>
                <a:cs typeface="Courier New"/>
                <a:sym typeface="Courier New"/>
              </a:rPr>
              <a:t>UnmodifiableList</a:t>
            </a:r>
            <a:r>
              <a:rPr b="0" i="0" lang="en-US" sz="1800" u="none" cap="none" strike="noStrike">
                <a:solidFill>
                  <a:srgbClr val="7F7F7F"/>
                </a:solidFill>
                <a:latin typeface="Century Gothic"/>
                <a:ea typeface="Century Gothic"/>
                <a:cs typeface="Century Gothic"/>
                <a:sym typeface="Century Gothic"/>
              </a:rPr>
              <a:t> with </a:t>
            </a:r>
            <a:r>
              <a:rPr b="0" i="0" lang="en-US" sz="1800" u="none" cap="none" strike="noStrike">
                <a:solidFill>
                  <a:schemeClr val="dk1"/>
                </a:solidFill>
                <a:latin typeface="Courier New"/>
                <a:ea typeface="Courier New"/>
                <a:cs typeface="Courier New"/>
                <a:sym typeface="Courier New"/>
              </a:rPr>
              <a:t>add()</a:t>
            </a:r>
            <a:r>
              <a:rPr b="0" i="0" lang="en-US" sz="1800" u="none" cap="none" strike="noStrike">
                <a:solidFill>
                  <a:srgbClr val="7F7F7F"/>
                </a:solidFill>
                <a:latin typeface="Century Gothic"/>
                <a:ea typeface="Century Gothic"/>
                <a:cs typeface="Century Gothic"/>
                <a:sym typeface="Century Gothic"/>
              </a:rPr>
              <a:t> and </a:t>
            </a:r>
            <a:r>
              <a:rPr b="0" i="0" lang="en-US" sz="1800" u="none" cap="none" strike="noStrike">
                <a:solidFill>
                  <a:schemeClr val="dk1"/>
                </a:solidFill>
                <a:latin typeface="Courier New"/>
                <a:ea typeface="Courier New"/>
                <a:cs typeface="Courier New"/>
                <a:sym typeface="Courier New"/>
              </a:rPr>
              <a:t>put()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br>
              <a:rPr b="0" i="0" lang="en-US" sz="5400" u="none" cap="none" strike="noStrike">
                <a:solidFill>
                  <a:schemeClr val="dk2"/>
                </a:solidFill>
                <a:latin typeface="Palatino Linotype"/>
                <a:ea typeface="Palatino Linotype"/>
                <a:cs typeface="Palatino Linotype"/>
                <a:sym typeface="Palatino Linotype"/>
              </a:rPr>
            </a:br>
            <a:r>
              <a:rPr b="0" i="0" lang="en-US" sz="5400" u="none" cap="none" strike="noStrike">
                <a:solidFill>
                  <a:schemeClr val="dk2"/>
                </a:solidFill>
                <a:latin typeface="Palatino Linotype"/>
                <a:ea typeface="Palatino Linotype"/>
                <a:cs typeface="Palatino Linotype"/>
                <a:sym typeface="Palatino Linotype"/>
              </a:rPr>
              <a:t>Proxy</a:t>
            </a:r>
            <a:endParaRPr b="0" i="0" sz="5400" u="none" cap="none" strike="noStrike">
              <a:solidFill>
                <a:schemeClr val="dk2"/>
              </a:solidFill>
              <a:latin typeface="Palatino Linotype"/>
              <a:ea typeface="Palatino Linotype"/>
              <a:cs typeface="Palatino Linotype"/>
              <a:sym typeface="Palatino Linotype"/>
            </a:endParaRPr>
          </a:p>
        </p:txBody>
      </p:sp>
      <p:sp>
        <p:nvSpPr>
          <p:cNvPr id="231" name="Shape 2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Wraps the class while maintaining the same interface and functionality</a:t>
            </a:r>
            <a:endParaRPr b="0" i="0" sz="2400" u="none" cap="none" strike="noStrike">
              <a:solidFill>
                <a:srgbClr val="7F7F7F"/>
              </a:solidFill>
              <a:latin typeface="Century Gothic"/>
              <a:ea typeface="Century Gothic"/>
              <a:cs typeface="Century Gothic"/>
              <a:sym typeface="Century Gothic"/>
            </a:endParaRPr>
          </a:p>
          <a:p>
            <a:pPr indent="-342900" lvl="0" marL="342900" marR="0" rtl="0" algn="l">
              <a:spcBef>
                <a:spcPts val="48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Integer vs. int, Boolean vs. boolean</a:t>
            </a:r>
            <a:endParaRPr b="0" i="0" sz="2400" u="none" cap="none" strike="noStrike">
              <a:solidFill>
                <a:srgbClr val="7F7F7F"/>
              </a:solidFill>
              <a:latin typeface="Century Gothic"/>
              <a:ea typeface="Century Gothic"/>
              <a:cs typeface="Century Gothic"/>
              <a:sym typeface="Century Gothic"/>
            </a:endParaRPr>
          </a:p>
          <a:p>
            <a:pPr indent="-342900" lvl="0" marL="342900" marR="0" rtl="0" algn="l">
              <a:spcBef>
                <a:spcPts val="48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Controls access to other objects</a:t>
            </a:r>
            <a:endParaRPr/>
          </a:p>
          <a:p>
            <a:pPr indent="-285750" lvl="1" marL="742950" marR="0" rtl="0" algn="l">
              <a:spcBef>
                <a:spcPts val="360"/>
              </a:spcBef>
              <a:spcAft>
                <a:spcPts val="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Communication: manage network details when using a remote object</a:t>
            </a:r>
            <a:endParaRPr/>
          </a:p>
          <a:p>
            <a:pPr indent="-285750" lvl="1" marL="742950" marR="0" rtl="0" algn="l">
              <a:spcBef>
                <a:spcPts val="360"/>
              </a:spcBef>
              <a:spcAft>
                <a:spcPts val="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Security: permit access only if proper credentials</a:t>
            </a:r>
            <a:endParaRPr/>
          </a:p>
          <a:p>
            <a:pPr indent="-285750" lvl="1" marL="742950" marR="0" rtl="0" algn="l">
              <a:spcBef>
                <a:spcPts val="360"/>
              </a:spcBef>
              <a:spcAft>
                <a:spcPts val="160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Creation: object might not yet exist because creation is expensive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Activity</a:t>
            </a:r>
            <a:endParaRPr b="0" i="0" sz="5400" u="none" cap="none" strike="noStrike">
              <a:solidFill>
                <a:schemeClr val="dk2"/>
              </a:solidFill>
              <a:latin typeface="Palatino Linotype"/>
              <a:ea typeface="Palatino Linotype"/>
              <a:cs typeface="Palatino Linotype"/>
              <a:sym typeface="Palatino Linotype"/>
            </a:endParaRPr>
          </a:p>
        </p:txBody>
      </p:sp>
      <p:sp>
        <p:nvSpPr>
          <p:cNvPr id="237" name="Shape 237"/>
          <p:cNvSpPr txBox="1"/>
          <p:nvPr>
            <p:ph idx="1" type="body"/>
          </p:nvPr>
        </p:nvSpPr>
        <p:spPr>
          <a:xfrm>
            <a:off x="457200" y="3042406"/>
            <a:ext cx="8229600" cy="3083757"/>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What pattern would you use to…</a:t>
            </a:r>
            <a:endParaRPr/>
          </a:p>
          <a:p>
            <a:pPr indent="-158750" lvl="1" marL="742950" marR="0" rtl="0" algn="l">
              <a:lnSpc>
                <a:spcPct val="90000"/>
              </a:lnSpc>
              <a:spcBef>
                <a:spcPts val="400"/>
              </a:spcBef>
              <a:spcAft>
                <a:spcPts val="0"/>
              </a:spcAft>
              <a:buClr>
                <a:srgbClr val="7F7F7F"/>
              </a:buClr>
              <a:buSzPts val="2000"/>
              <a:buFont typeface="Courier New"/>
              <a:buNone/>
            </a:pPr>
            <a:r>
              <a:t/>
            </a:r>
            <a:endParaRPr b="0" i="0" sz="2000" u="none" cap="none" strike="noStrike">
              <a:solidFill>
                <a:srgbClr val="7F7F7F"/>
              </a:solidFill>
              <a:latin typeface="Century Gothic"/>
              <a:ea typeface="Century Gothic"/>
              <a:cs typeface="Century Gothic"/>
              <a:sym typeface="Century Gothic"/>
            </a:endParaRPr>
          </a:p>
          <a:p>
            <a:pPr indent="-285750" lvl="1" marL="742950" marR="0" rtl="0" algn="l">
              <a:lnSpc>
                <a:spcPct val="90000"/>
              </a:lnSpc>
              <a:spcBef>
                <a:spcPts val="400"/>
              </a:spcBef>
              <a:spcAft>
                <a:spcPts val="0"/>
              </a:spcAft>
              <a:buClr>
                <a:srgbClr val="7F7F7F"/>
              </a:buClr>
              <a:buSzPts val="2000"/>
              <a:buFont typeface="Courier New"/>
              <a:buChar char="o"/>
            </a:pPr>
            <a:r>
              <a:rPr b="0" i="0" lang="en-US" sz="2000" u="none" cap="none" strike="noStrike">
                <a:solidFill>
                  <a:srgbClr val="7F7F7F"/>
                </a:solidFill>
                <a:latin typeface="Century Gothic"/>
                <a:ea typeface="Century Gothic"/>
                <a:cs typeface="Century Gothic"/>
                <a:sym typeface="Century Gothic"/>
              </a:rPr>
              <a:t>add a scroll bar to an existing window object in Swing</a:t>
            </a:r>
            <a:endParaRPr/>
          </a:p>
          <a:p>
            <a:pPr indent="-158750" lvl="1" marL="742950" marR="0" rtl="0" algn="l">
              <a:lnSpc>
                <a:spcPct val="90000"/>
              </a:lnSpc>
              <a:spcBef>
                <a:spcPts val="400"/>
              </a:spcBef>
              <a:spcAft>
                <a:spcPts val="0"/>
              </a:spcAft>
              <a:buClr>
                <a:srgbClr val="7F7F7F"/>
              </a:buClr>
              <a:buSzPts val="2000"/>
              <a:buFont typeface="Courier New"/>
              <a:buNone/>
            </a:pPr>
            <a:r>
              <a:t/>
            </a:r>
            <a:endParaRPr b="0" i="0" sz="2000" u="none" cap="none" strike="noStrike">
              <a:solidFill>
                <a:srgbClr val="7F7F7F"/>
              </a:solidFill>
              <a:latin typeface="Century Gothic"/>
              <a:ea typeface="Century Gothic"/>
              <a:cs typeface="Century Gothic"/>
              <a:sym typeface="Century Gothic"/>
            </a:endParaRPr>
          </a:p>
          <a:p>
            <a:pPr indent="-158750" lvl="1" marL="742950" marR="0" rtl="0" algn="l">
              <a:lnSpc>
                <a:spcPct val="90000"/>
              </a:lnSpc>
              <a:spcBef>
                <a:spcPts val="400"/>
              </a:spcBef>
              <a:spcAft>
                <a:spcPts val="0"/>
              </a:spcAft>
              <a:buClr>
                <a:srgbClr val="7F7F7F"/>
              </a:buClr>
              <a:buSzPts val="2000"/>
              <a:buFont typeface="Courier New"/>
              <a:buNone/>
            </a:pPr>
            <a:r>
              <a:t/>
            </a:r>
            <a:endParaRPr b="0" i="0" sz="2000" u="none" cap="none" strike="noStrike">
              <a:solidFill>
                <a:srgbClr val="7F7F7F"/>
              </a:solidFill>
              <a:latin typeface="Century Gothic"/>
              <a:ea typeface="Century Gothic"/>
              <a:cs typeface="Century Gothic"/>
              <a:sym typeface="Century Gothic"/>
            </a:endParaRPr>
          </a:p>
          <a:p>
            <a:pPr indent="-285750" lvl="1" marL="742950" marR="0" rtl="0" algn="l">
              <a:lnSpc>
                <a:spcPct val="90000"/>
              </a:lnSpc>
              <a:spcBef>
                <a:spcPts val="400"/>
              </a:spcBef>
              <a:spcAft>
                <a:spcPts val="1600"/>
              </a:spcAft>
              <a:buClr>
                <a:srgbClr val="7F7F7F"/>
              </a:buClr>
              <a:buSzPts val="2000"/>
              <a:buFont typeface="Courier New"/>
              <a:buChar char="o"/>
            </a:pPr>
            <a:r>
              <a:rPr b="0" i="0" lang="en-US" sz="2000" u="none" cap="none" strike="noStrike">
                <a:solidFill>
                  <a:srgbClr val="7F7F7F"/>
                </a:solidFill>
                <a:latin typeface="Century Gothic"/>
                <a:ea typeface="Century Gothic"/>
                <a:cs typeface="Century Gothic"/>
                <a:sym typeface="Century Gothic"/>
              </a:rPr>
              <a:t>We have an existing object that controls a communications channel. We would like to provide the same interface to clients but transmit and receive encrypted data over the existing channel.</a:t>
            </a:r>
            <a:endParaRPr b="0" i="0" sz="2000" u="none" cap="none" strike="noStrike">
              <a:solidFill>
                <a:srgbClr val="7F7F7F"/>
              </a:solidFill>
              <a:latin typeface="Century Gothic"/>
              <a:ea typeface="Century Gothic"/>
              <a:cs typeface="Century Gothic"/>
              <a:sym typeface="Century Gothic"/>
            </a:endParaRPr>
          </a:p>
        </p:txBody>
      </p:sp>
      <p:sp>
        <p:nvSpPr>
          <p:cNvPr id="238" name="Shape 238"/>
          <p:cNvSpPr/>
          <p:nvPr/>
        </p:nvSpPr>
        <p:spPr>
          <a:xfrm>
            <a:off x="609600" y="1828800"/>
            <a:ext cx="8243455" cy="914400"/>
          </a:xfrm>
          <a:prstGeom prst="rect">
            <a:avLst/>
          </a:prstGeom>
          <a:solidFill>
            <a:srgbClr val="ECDADA"/>
          </a:solidFill>
          <a:ln cap="flat" cmpd="sng" w="28575">
            <a:solidFill>
              <a:srgbClr val="46568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Adapter, Builder, Decorator, Factory, Flyweight, Intern, Model-View-Controller (MVC), Proxy, Singleton, Visitor, Wrapper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Shape 244"/>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Activity</a:t>
            </a:r>
            <a:endParaRPr b="0" i="0" sz="5400" u="none" cap="none" strike="noStrike">
              <a:solidFill>
                <a:schemeClr val="dk2"/>
              </a:solidFill>
              <a:latin typeface="Palatino Linotype"/>
              <a:ea typeface="Palatino Linotype"/>
              <a:cs typeface="Palatino Linotype"/>
              <a:sym typeface="Palatino Linotype"/>
            </a:endParaRPr>
          </a:p>
        </p:txBody>
      </p:sp>
      <p:sp>
        <p:nvSpPr>
          <p:cNvPr id="245" name="Shape 245"/>
          <p:cNvSpPr txBox="1"/>
          <p:nvPr>
            <p:ph idx="1" type="body"/>
          </p:nvPr>
        </p:nvSpPr>
        <p:spPr>
          <a:xfrm>
            <a:off x="457200" y="2625431"/>
            <a:ext cx="8229600" cy="36633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What pattern would you use to…</a:t>
            </a:r>
            <a:endParaRPr/>
          </a:p>
          <a:p>
            <a:pPr indent="-158750" lvl="1" marL="742950" marR="0" rtl="0" algn="l">
              <a:spcBef>
                <a:spcPts val="400"/>
              </a:spcBef>
              <a:spcAft>
                <a:spcPts val="0"/>
              </a:spcAft>
              <a:buClr>
                <a:srgbClr val="7F7F7F"/>
              </a:buClr>
              <a:buSzPts val="2000"/>
              <a:buFont typeface="Courier New"/>
              <a:buNone/>
            </a:pPr>
            <a:r>
              <a:t/>
            </a:r>
            <a:endParaRPr b="0" i="0" sz="2000" u="none" cap="none" strike="noStrike">
              <a:solidFill>
                <a:srgbClr val="7F7F7F"/>
              </a:solidFill>
              <a:latin typeface="Century Gothic"/>
              <a:ea typeface="Century Gothic"/>
              <a:cs typeface="Century Gothic"/>
              <a:sym typeface="Century Gothic"/>
            </a:endParaRPr>
          </a:p>
          <a:p>
            <a:pPr indent="-285750" lvl="1" marL="742950" marR="0" rtl="0" algn="l">
              <a:spcBef>
                <a:spcPts val="400"/>
              </a:spcBef>
              <a:spcAft>
                <a:spcPts val="0"/>
              </a:spcAft>
              <a:buClr>
                <a:srgbClr val="7F7F7F"/>
              </a:buClr>
              <a:buSzPts val="2000"/>
              <a:buFont typeface="Courier New"/>
              <a:buChar char="o"/>
            </a:pPr>
            <a:r>
              <a:rPr b="0" i="0" lang="en-US" sz="2000" u="none" cap="none" strike="noStrike">
                <a:solidFill>
                  <a:srgbClr val="7F7F7F"/>
                </a:solidFill>
                <a:latin typeface="Century Gothic"/>
                <a:ea typeface="Century Gothic"/>
                <a:cs typeface="Century Gothic"/>
                <a:sym typeface="Century Gothic"/>
              </a:rPr>
              <a:t>add a scroll bar to an existing window object in Swing</a:t>
            </a:r>
            <a:endParaRPr/>
          </a:p>
          <a:p>
            <a:pPr indent="-228600" lvl="2" marL="1143000" marR="0" rtl="0" algn="l">
              <a:spcBef>
                <a:spcPts val="400"/>
              </a:spcBef>
              <a:spcAft>
                <a:spcPts val="0"/>
              </a:spcAft>
              <a:buClr>
                <a:srgbClr val="7F7F7F"/>
              </a:buClr>
              <a:buSzPts val="2000"/>
              <a:buFont typeface="Arial"/>
              <a:buChar char="•"/>
            </a:pPr>
            <a:r>
              <a:rPr b="0" i="0" lang="en-US" sz="2000" u="none" cap="none" strike="noStrike">
                <a:solidFill>
                  <a:srgbClr val="7F7F7F"/>
                </a:solidFill>
                <a:latin typeface="Century Gothic"/>
                <a:ea typeface="Century Gothic"/>
                <a:cs typeface="Century Gothic"/>
                <a:sym typeface="Century Gothic"/>
              </a:rPr>
              <a:t>Decorator</a:t>
            </a:r>
            <a:endParaRPr b="0" i="0" sz="2000" u="none" cap="none" strike="noStrike">
              <a:solidFill>
                <a:srgbClr val="7F7F7F"/>
              </a:solidFill>
              <a:latin typeface="Century Gothic"/>
              <a:ea typeface="Century Gothic"/>
              <a:cs typeface="Century Gothic"/>
              <a:sym typeface="Century Gothic"/>
            </a:endParaRPr>
          </a:p>
          <a:p>
            <a:pPr indent="-158750" lvl="1" marL="742950" marR="0" rtl="0" algn="l">
              <a:spcBef>
                <a:spcPts val="400"/>
              </a:spcBef>
              <a:spcAft>
                <a:spcPts val="0"/>
              </a:spcAft>
              <a:buClr>
                <a:srgbClr val="7F7F7F"/>
              </a:buClr>
              <a:buSzPts val="2000"/>
              <a:buFont typeface="Courier New"/>
              <a:buNone/>
            </a:pPr>
            <a:r>
              <a:t/>
            </a:r>
            <a:endParaRPr b="0" i="0" sz="2000" u="none" cap="none" strike="noStrike">
              <a:solidFill>
                <a:srgbClr val="7F7F7F"/>
              </a:solidFill>
              <a:latin typeface="Century Gothic"/>
              <a:ea typeface="Century Gothic"/>
              <a:cs typeface="Century Gothic"/>
              <a:sym typeface="Century Gothic"/>
            </a:endParaRPr>
          </a:p>
          <a:p>
            <a:pPr indent="-285750" lvl="1" marL="742950" marR="0" rtl="0" algn="l">
              <a:spcBef>
                <a:spcPts val="400"/>
              </a:spcBef>
              <a:spcAft>
                <a:spcPts val="0"/>
              </a:spcAft>
              <a:buClr>
                <a:srgbClr val="7F7F7F"/>
              </a:buClr>
              <a:buSzPts val="2000"/>
              <a:buFont typeface="Courier New"/>
              <a:buChar char="o"/>
            </a:pPr>
            <a:r>
              <a:rPr b="0" i="0" lang="en-US" sz="2000" u="none" cap="none" strike="noStrike">
                <a:solidFill>
                  <a:srgbClr val="7F7F7F"/>
                </a:solidFill>
                <a:latin typeface="Century Gothic"/>
                <a:ea typeface="Century Gothic"/>
                <a:cs typeface="Century Gothic"/>
                <a:sym typeface="Century Gothic"/>
              </a:rPr>
              <a:t>We have an existing object that controls a communications channel. We would like to provide the same interface to clients but transmit and receive encrypted data over the existing channel.</a:t>
            </a:r>
            <a:endParaRPr/>
          </a:p>
          <a:p>
            <a:pPr indent="-228600" lvl="2" marL="1143000" marR="0" rtl="0" algn="l">
              <a:spcBef>
                <a:spcPts val="400"/>
              </a:spcBef>
              <a:spcAft>
                <a:spcPts val="1600"/>
              </a:spcAft>
              <a:buClr>
                <a:srgbClr val="7F7F7F"/>
              </a:buClr>
              <a:buSzPts val="2000"/>
              <a:buFont typeface="Arial"/>
              <a:buChar char="•"/>
            </a:pPr>
            <a:r>
              <a:rPr b="0" i="0" lang="en-US" sz="2000" u="none" cap="none" strike="noStrike">
                <a:solidFill>
                  <a:srgbClr val="7F7F7F"/>
                </a:solidFill>
                <a:latin typeface="Century Gothic"/>
                <a:ea typeface="Century Gothic"/>
                <a:cs typeface="Century Gothic"/>
                <a:sym typeface="Century Gothic"/>
              </a:rPr>
              <a:t>Proxy</a:t>
            </a:r>
            <a:endParaRPr b="0" i="0" sz="2000" u="none" cap="none" strike="noStrike">
              <a:solidFill>
                <a:srgbClr val="7F7F7F"/>
              </a:solidFill>
              <a:latin typeface="Century Gothic"/>
              <a:ea typeface="Century Gothic"/>
              <a:cs typeface="Century Gothic"/>
              <a:sym typeface="Century Gothic"/>
            </a:endParaRPr>
          </a:p>
        </p:txBody>
      </p:sp>
      <p:sp>
        <p:nvSpPr>
          <p:cNvPr id="246" name="Shape 246"/>
          <p:cNvSpPr/>
          <p:nvPr/>
        </p:nvSpPr>
        <p:spPr>
          <a:xfrm>
            <a:off x="576700" y="1600200"/>
            <a:ext cx="8243400" cy="914400"/>
          </a:xfrm>
          <a:prstGeom prst="rect">
            <a:avLst/>
          </a:prstGeom>
          <a:solidFill>
            <a:srgbClr val="ECDADA"/>
          </a:solidFill>
          <a:ln cap="flat" cmpd="sng" w="28575">
            <a:solidFill>
              <a:srgbClr val="46568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Adapter, Builder, Decorator, Factory, Flyweight, Intern, Model-View-Controller (MVC), Proxy, Singleton, Visitor, Wrapper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What Is A Design Pattern</a:t>
            </a:r>
            <a:endParaRPr b="0" i="0" sz="5400" u="none" cap="none" strike="noStrike">
              <a:solidFill>
                <a:schemeClr val="dk2"/>
              </a:solidFill>
              <a:latin typeface="Palatino Linotype"/>
              <a:ea typeface="Palatino Linotype"/>
              <a:cs typeface="Palatino Linotype"/>
              <a:sym typeface="Palatino Linotype"/>
            </a:endParaRPr>
          </a:p>
        </p:txBody>
      </p:sp>
      <p:sp>
        <p:nvSpPr>
          <p:cNvPr id="76" name="Shape 7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A standard solution to a common programming problem</a:t>
            </a:r>
            <a:endParaRPr b="0" i="0" sz="2400" u="none" cap="none" strike="noStrike">
              <a:solidFill>
                <a:srgbClr val="7F7F7F"/>
              </a:solidFill>
              <a:latin typeface="Century Gothic"/>
              <a:ea typeface="Century Gothic"/>
              <a:cs typeface="Century Gothic"/>
              <a:sym typeface="Century Gothic"/>
            </a:endParaRPr>
          </a:p>
          <a:p>
            <a:pPr indent="-342900" lvl="0" marL="342900" marR="0" rtl="0" algn="l">
              <a:spcBef>
                <a:spcPts val="48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A technique for making code more flexible</a:t>
            </a:r>
            <a:endParaRPr b="0" i="0" sz="2400" u="none" cap="none" strike="noStrike">
              <a:solidFill>
                <a:srgbClr val="7F7F7F"/>
              </a:solidFill>
              <a:latin typeface="Century Gothic"/>
              <a:ea typeface="Century Gothic"/>
              <a:cs typeface="Century Gothic"/>
              <a:sym typeface="Century Gothic"/>
            </a:endParaRPr>
          </a:p>
          <a:p>
            <a:pPr indent="-342900" lvl="0" marL="342900" marR="0" rtl="0" algn="l">
              <a:spcBef>
                <a:spcPts val="480"/>
              </a:spcBef>
              <a:spcAft>
                <a:spcPts val="160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Shorthand for describing program design and how program components are connected</a:t>
            </a:r>
            <a:endParaRPr b="0" i="0" sz="2400" u="none" cap="none" strike="noStrike">
              <a:solidFill>
                <a:srgbClr val="7F7F7F"/>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Creational Patterns</a:t>
            </a:r>
            <a:endParaRPr b="0" i="0" sz="5400" u="none" cap="none" strike="noStrike">
              <a:solidFill>
                <a:schemeClr val="dk2"/>
              </a:solidFill>
              <a:latin typeface="Palatino Linotype"/>
              <a:ea typeface="Palatino Linotype"/>
              <a:cs typeface="Palatino Linotype"/>
              <a:sym typeface="Palatino Linotype"/>
            </a:endParaRPr>
          </a:p>
        </p:txBody>
      </p:sp>
      <p:sp>
        <p:nvSpPr>
          <p:cNvPr id="82" name="Shape 8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Problem: Constructors in Java are not flexible</a:t>
            </a:r>
            <a:endParaRPr/>
          </a:p>
          <a:p>
            <a:pPr indent="-285750" lvl="1" marL="742950" marR="0" rtl="0" algn="l">
              <a:spcBef>
                <a:spcPts val="360"/>
              </a:spcBef>
              <a:spcAft>
                <a:spcPts val="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Always return a fresh new object, never reuse one</a:t>
            </a:r>
            <a:endParaRPr/>
          </a:p>
          <a:p>
            <a:pPr indent="-285750" lvl="1" marL="742950" marR="0" rtl="0" algn="l">
              <a:spcBef>
                <a:spcPts val="360"/>
              </a:spcBef>
              <a:spcAft>
                <a:spcPts val="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Can’t return a subtype of the class they belong to</a:t>
            </a:r>
            <a:endParaRPr/>
          </a:p>
          <a:p>
            <a:pPr indent="-342900" lvl="0" marL="342900" marR="0" rtl="0" algn="l">
              <a:spcBef>
                <a:spcPts val="48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Solution: Creational patterns!</a:t>
            </a:r>
            <a:endParaRPr/>
          </a:p>
          <a:p>
            <a:pPr indent="-285750" lvl="1" marL="742950" marR="0" rtl="0" algn="l">
              <a:spcBef>
                <a:spcPts val="360"/>
              </a:spcBef>
              <a:spcAft>
                <a:spcPts val="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Sharing</a:t>
            </a:r>
            <a:endParaRPr/>
          </a:p>
          <a:p>
            <a:pPr indent="-228600" lvl="2" marL="1143000" marR="0" rtl="0" algn="l">
              <a:spcBef>
                <a:spcPts val="360"/>
              </a:spcBef>
              <a:spcAft>
                <a:spcPts val="0"/>
              </a:spcAft>
              <a:buClr>
                <a:srgbClr val="7F7F7F"/>
              </a:buClr>
              <a:buSzPts val="1800"/>
              <a:buFont typeface="Arial"/>
              <a:buChar char="•"/>
            </a:pPr>
            <a:r>
              <a:rPr b="0" i="0" lang="en-US" sz="1800" u="none" cap="none" strike="noStrike">
                <a:solidFill>
                  <a:srgbClr val="7F7F7F"/>
                </a:solidFill>
                <a:latin typeface="Century Gothic"/>
                <a:ea typeface="Century Gothic"/>
                <a:cs typeface="Century Gothic"/>
                <a:sym typeface="Century Gothic"/>
              </a:rPr>
              <a:t>Singleton</a:t>
            </a:r>
            <a:endParaRPr/>
          </a:p>
          <a:p>
            <a:pPr indent="-228600" lvl="2" marL="1143000" marR="0" rtl="0" algn="l">
              <a:spcBef>
                <a:spcPts val="360"/>
              </a:spcBef>
              <a:spcAft>
                <a:spcPts val="0"/>
              </a:spcAft>
              <a:buClr>
                <a:srgbClr val="7F7F7F"/>
              </a:buClr>
              <a:buSzPts val="1800"/>
              <a:buFont typeface="Arial"/>
              <a:buChar char="•"/>
            </a:pPr>
            <a:r>
              <a:rPr b="0" i="0" lang="en-US" sz="1800" u="none" cap="none" strike="noStrike">
                <a:solidFill>
                  <a:srgbClr val="7F7F7F"/>
                </a:solidFill>
                <a:latin typeface="Century Gothic"/>
                <a:ea typeface="Century Gothic"/>
                <a:cs typeface="Century Gothic"/>
                <a:sym typeface="Century Gothic"/>
              </a:rPr>
              <a:t>Interning</a:t>
            </a:r>
            <a:endParaRPr/>
          </a:p>
          <a:p>
            <a:pPr indent="-228600" lvl="2" marL="1143000" marR="0" rtl="0" algn="l">
              <a:spcBef>
                <a:spcPts val="360"/>
              </a:spcBef>
              <a:spcAft>
                <a:spcPts val="0"/>
              </a:spcAft>
              <a:buClr>
                <a:srgbClr val="A5A5A5"/>
              </a:buClr>
              <a:buSzPts val="1800"/>
              <a:buFont typeface="Arial"/>
              <a:buChar char="•"/>
            </a:pPr>
            <a:r>
              <a:rPr b="0" i="0" lang="en-US" sz="1800" u="none" cap="none" strike="noStrike">
                <a:solidFill>
                  <a:srgbClr val="A5A5A5"/>
                </a:solidFill>
                <a:latin typeface="Century Gothic"/>
                <a:ea typeface="Century Gothic"/>
                <a:cs typeface="Century Gothic"/>
                <a:sym typeface="Century Gothic"/>
              </a:rPr>
              <a:t>Flyweight</a:t>
            </a:r>
            <a:endParaRPr/>
          </a:p>
          <a:p>
            <a:pPr indent="-285750" lvl="1" marL="742950" marR="0" rtl="0" algn="l">
              <a:spcBef>
                <a:spcPts val="360"/>
              </a:spcBef>
              <a:spcAft>
                <a:spcPts val="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Factories</a:t>
            </a:r>
            <a:endParaRPr/>
          </a:p>
          <a:p>
            <a:pPr indent="-228600" lvl="2" marL="1143000" marR="0" rtl="0" algn="l">
              <a:spcBef>
                <a:spcPts val="360"/>
              </a:spcBef>
              <a:spcAft>
                <a:spcPts val="0"/>
              </a:spcAft>
              <a:buClr>
                <a:srgbClr val="7F7F7F"/>
              </a:buClr>
              <a:buSzPts val="1800"/>
              <a:buFont typeface="Arial"/>
              <a:buChar char="•"/>
            </a:pPr>
            <a:r>
              <a:rPr b="0" i="0" lang="en-US" sz="1800" u="none" cap="none" strike="noStrike">
                <a:solidFill>
                  <a:srgbClr val="7F7F7F"/>
                </a:solidFill>
                <a:latin typeface="Century Gothic"/>
                <a:ea typeface="Century Gothic"/>
                <a:cs typeface="Century Gothic"/>
                <a:sym typeface="Century Gothic"/>
              </a:rPr>
              <a:t>Factory method</a:t>
            </a:r>
            <a:endParaRPr/>
          </a:p>
          <a:p>
            <a:pPr indent="-228600" lvl="2" marL="1143000" marR="0" rtl="0" algn="l">
              <a:spcBef>
                <a:spcPts val="360"/>
              </a:spcBef>
              <a:spcAft>
                <a:spcPts val="0"/>
              </a:spcAft>
              <a:buClr>
                <a:srgbClr val="7F7F7F"/>
              </a:buClr>
              <a:buSzPts val="1800"/>
              <a:buFont typeface="Arial"/>
              <a:buChar char="•"/>
            </a:pPr>
            <a:r>
              <a:rPr b="0" i="0" lang="en-US" sz="1800" u="none" cap="none" strike="noStrike">
                <a:solidFill>
                  <a:srgbClr val="7F7F7F"/>
                </a:solidFill>
                <a:latin typeface="Century Gothic"/>
                <a:ea typeface="Century Gothic"/>
                <a:cs typeface="Century Gothic"/>
                <a:sym typeface="Century Gothic"/>
              </a:rPr>
              <a:t>Factory object</a:t>
            </a:r>
            <a:endParaRPr/>
          </a:p>
          <a:p>
            <a:pPr indent="-285750" lvl="1" marL="742950" marR="0" rtl="0" algn="l">
              <a:spcBef>
                <a:spcPts val="360"/>
              </a:spcBef>
              <a:spcAft>
                <a:spcPts val="160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Builder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type="title"/>
          </p:nvPr>
        </p:nvSpPr>
        <p:spPr>
          <a:xfrm>
            <a:off x="153525" y="0"/>
            <a:ext cx="89904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Creational Patterns: Sharing</a:t>
            </a:r>
            <a:endParaRPr b="0" i="0" sz="5400" u="none" cap="none" strike="noStrike">
              <a:solidFill>
                <a:schemeClr val="dk2"/>
              </a:solidFill>
              <a:latin typeface="Palatino Linotype"/>
              <a:ea typeface="Palatino Linotype"/>
              <a:cs typeface="Palatino Linotype"/>
              <a:sym typeface="Palatino Linotype"/>
            </a:endParaRPr>
          </a:p>
        </p:txBody>
      </p:sp>
      <p:sp>
        <p:nvSpPr>
          <p:cNvPr id="88" name="Shape 8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The old way: Java constructors always create a new object</a:t>
            </a:r>
            <a:endParaRPr/>
          </a:p>
          <a:p>
            <a:pPr indent="-342900" lvl="0" marL="342900" marR="0" rtl="0" algn="l">
              <a:spcBef>
                <a:spcPts val="480"/>
              </a:spcBef>
              <a:spcAft>
                <a:spcPts val="0"/>
              </a:spcAft>
              <a:buClr>
                <a:srgbClr val="7F7F7F"/>
              </a:buClr>
              <a:buSzPts val="2400"/>
              <a:buFont typeface="Arial"/>
              <a:buChar char="•"/>
            </a:pPr>
            <a:r>
              <a:rPr b="1" i="0" lang="en-US" sz="2400" u="none" cap="none" strike="noStrike">
                <a:solidFill>
                  <a:srgbClr val="7F7F7F"/>
                </a:solidFill>
                <a:latin typeface="Century Gothic"/>
                <a:ea typeface="Century Gothic"/>
                <a:cs typeface="Century Gothic"/>
                <a:sym typeface="Century Gothic"/>
              </a:rPr>
              <a:t>Singleton:</a:t>
            </a:r>
            <a:r>
              <a:rPr b="0" i="0" lang="en-US" sz="2400" u="none" cap="none" strike="noStrike">
                <a:solidFill>
                  <a:srgbClr val="7F7F7F"/>
                </a:solidFill>
                <a:latin typeface="Century Gothic"/>
                <a:ea typeface="Century Gothic"/>
                <a:cs typeface="Century Gothic"/>
                <a:sym typeface="Century Gothic"/>
              </a:rPr>
              <a:t> only one object exists at runtime</a:t>
            </a:r>
            <a:endParaRPr b="0" i="0" sz="1800" u="none" cap="none" strike="noStrike">
              <a:solidFill>
                <a:srgbClr val="7F7F7F"/>
              </a:solidFill>
              <a:latin typeface="Century Gothic"/>
              <a:ea typeface="Century Gothic"/>
              <a:cs typeface="Century Gothic"/>
              <a:sym typeface="Century Gothic"/>
            </a:endParaRPr>
          </a:p>
          <a:p>
            <a:pPr indent="-342900" lvl="0" marL="342900" marR="0" rtl="0" algn="l">
              <a:spcBef>
                <a:spcPts val="480"/>
              </a:spcBef>
              <a:spcAft>
                <a:spcPts val="0"/>
              </a:spcAft>
              <a:buClr>
                <a:srgbClr val="7F7F7F"/>
              </a:buClr>
              <a:buSzPts val="2400"/>
              <a:buFont typeface="Arial"/>
              <a:buChar char="•"/>
            </a:pPr>
            <a:r>
              <a:rPr b="1" i="0" lang="en-US" sz="2400" u="none" cap="none" strike="noStrike">
                <a:solidFill>
                  <a:srgbClr val="7F7F7F"/>
                </a:solidFill>
                <a:latin typeface="Century Gothic"/>
                <a:ea typeface="Century Gothic"/>
                <a:cs typeface="Century Gothic"/>
                <a:sym typeface="Century Gothic"/>
              </a:rPr>
              <a:t>Interning:</a:t>
            </a:r>
            <a:r>
              <a:rPr b="0" i="0" lang="en-US" sz="2400" u="none" cap="none" strike="noStrike">
                <a:solidFill>
                  <a:srgbClr val="7F7F7F"/>
                </a:solidFill>
                <a:latin typeface="Century Gothic"/>
                <a:ea typeface="Century Gothic"/>
                <a:cs typeface="Century Gothic"/>
                <a:sym typeface="Century Gothic"/>
              </a:rPr>
              <a:t> only one object </a:t>
            </a:r>
            <a:r>
              <a:rPr b="0" i="1" lang="en-US" sz="2400" u="none" cap="none" strike="noStrike">
                <a:solidFill>
                  <a:srgbClr val="7F7F7F"/>
                </a:solidFill>
                <a:latin typeface="Century Gothic"/>
                <a:ea typeface="Century Gothic"/>
                <a:cs typeface="Century Gothic"/>
                <a:sym typeface="Century Gothic"/>
              </a:rPr>
              <a:t>with a particular (abstract) value</a:t>
            </a:r>
            <a:r>
              <a:rPr b="0" i="0" lang="en-US" sz="2400" u="none" cap="none" strike="noStrike">
                <a:solidFill>
                  <a:srgbClr val="7F7F7F"/>
                </a:solidFill>
                <a:latin typeface="Century Gothic"/>
                <a:ea typeface="Century Gothic"/>
                <a:cs typeface="Century Gothic"/>
                <a:sym typeface="Century Gothic"/>
              </a:rPr>
              <a:t> exists at runtime</a:t>
            </a:r>
            <a:endParaRPr/>
          </a:p>
          <a:p>
            <a:pPr indent="-342900" lvl="0" marL="342900" marR="0" rtl="0" algn="l">
              <a:spcBef>
                <a:spcPts val="480"/>
              </a:spcBef>
              <a:spcAft>
                <a:spcPts val="1600"/>
              </a:spcAft>
              <a:buClr>
                <a:srgbClr val="7F7F7F"/>
              </a:buClr>
              <a:buSzPts val="2400"/>
              <a:buFont typeface="Arial"/>
              <a:buChar char="•"/>
            </a:pPr>
            <a:r>
              <a:rPr b="1" i="0" lang="en-US" sz="2400" u="none" cap="none" strike="noStrike">
                <a:solidFill>
                  <a:srgbClr val="7F7F7F"/>
                </a:solidFill>
                <a:latin typeface="Century Gothic"/>
                <a:ea typeface="Century Gothic"/>
                <a:cs typeface="Century Gothic"/>
                <a:sym typeface="Century Gothic"/>
              </a:rPr>
              <a:t>Flyweight:</a:t>
            </a:r>
            <a:r>
              <a:rPr b="0" i="0" lang="en-US" sz="2400" u="none" cap="none" strike="noStrike">
                <a:solidFill>
                  <a:srgbClr val="7F7F7F"/>
                </a:solidFill>
                <a:latin typeface="Century Gothic"/>
                <a:ea typeface="Century Gothic"/>
                <a:cs typeface="Century Gothic"/>
                <a:sym typeface="Century Gothic"/>
              </a:rPr>
              <a:t> separate intrinsic and extrinsic state, represents them separately, and interns the intrinsic state</a:t>
            </a:r>
            <a:endParaRPr b="0" i="0" sz="1800" u="none" cap="none" strike="noStrike">
              <a:solidFill>
                <a:srgbClr val="7F7F7F"/>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Singleton</a:t>
            </a:r>
            <a:endParaRPr b="0" i="0" sz="5400" u="none" cap="none" strike="noStrike">
              <a:solidFill>
                <a:schemeClr val="dk2"/>
              </a:solidFill>
              <a:latin typeface="Palatino Linotype"/>
              <a:ea typeface="Palatino Linotype"/>
              <a:cs typeface="Palatino Linotype"/>
              <a:sym typeface="Palatino Linotype"/>
            </a:endParaRPr>
          </a:p>
        </p:txBody>
      </p:sp>
      <p:sp>
        <p:nvSpPr>
          <p:cNvPr id="94" name="Shape 9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For a class where only one object of that class can ever exist</a:t>
            </a:r>
            <a:endParaRPr/>
          </a:p>
          <a:p>
            <a:pPr indent="-342900" lvl="0" marL="342900" marR="0" rtl="0" algn="l">
              <a:spcBef>
                <a:spcPts val="48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“Ensure a class has only one instance, and provide a global point of access to it.” </a:t>
            </a:r>
            <a:r>
              <a:rPr b="0" i="0" lang="en-US" sz="2200" u="none" cap="none" strike="noStrike">
                <a:solidFill>
                  <a:srgbClr val="7F7F7F"/>
                </a:solidFill>
                <a:latin typeface="Century Gothic"/>
                <a:ea typeface="Century Gothic"/>
                <a:cs typeface="Century Gothic"/>
                <a:sym typeface="Century Gothic"/>
              </a:rPr>
              <a:t>-- GoF, </a:t>
            </a:r>
            <a:r>
              <a:rPr b="0" i="1" lang="en-US" sz="2200" u="none" cap="none" strike="noStrike">
                <a:solidFill>
                  <a:srgbClr val="7F7F7F"/>
                </a:solidFill>
                <a:latin typeface="Century Gothic"/>
                <a:ea typeface="Century Gothic"/>
                <a:cs typeface="Century Gothic"/>
                <a:sym typeface="Century Gothic"/>
              </a:rPr>
              <a:t>Design Patterns</a:t>
            </a:r>
            <a:endParaRPr b="0" i="0" sz="2200" u="none" cap="none" strike="noStrike">
              <a:solidFill>
                <a:srgbClr val="7F7F7F"/>
              </a:solidFill>
              <a:latin typeface="Century Gothic"/>
              <a:ea typeface="Century Gothic"/>
              <a:cs typeface="Century Gothic"/>
              <a:sym typeface="Century Gothic"/>
            </a:endParaRPr>
          </a:p>
          <a:p>
            <a:pPr indent="-342900" lvl="0" marL="342900" marR="0" rtl="0" algn="l">
              <a:spcBef>
                <a:spcPts val="48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Two possible implementations</a:t>
            </a:r>
            <a:endParaRPr/>
          </a:p>
          <a:p>
            <a:pPr indent="-285750" lvl="1" marL="742950" marR="0" rtl="0" algn="l">
              <a:spcBef>
                <a:spcPts val="400"/>
              </a:spcBef>
              <a:spcAft>
                <a:spcPts val="0"/>
              </a:spcAft>
              <a:buClr>
                <a:srgbClr val="7F7F7F"/>
              </a:buClr>
              <a:buSzPts val="1800"/>
              <a:buFont typeface="Courier New"/>
              <a:buChar char="o"/>
            </a:pPr>
            <a:r>
              <a:rPr b="0" i="0" lang="en-US" sz="1800" u="none" cap="none" strike="noStrike">
                <a:solidFill>
                  <a:srgbClr val="7F7F7F"/>
                </a:solidFill>
                <a:latin typeface="Century Gothic"/>
                <a:ea typeface="Century Gothic"/>
                <a:cs typeface="Century Gothic"/>
                <a:sym typeface="Century Gothic"/>
              </a:rPr>
              <a:t>Eager </a:t>
            </a:r>
            <a:r>
              <a:rPr b="0" i="0" lang="en-US" sz="2000" u="none" cap="none" strike="noStrike">
                <a:solidFill>
                  <a:srgbClr val="7F7F7F"/>
                </a:solidFill>
                <a:latin typeface="Century Gothic"/>
                <a:ea typeface="Century Gothic"/>
                <a:cs typeface="Century Gothic"/>
                <a:sym typeface="Century Gothic"/>
              </a:rPr>
              <a:t>initialization: creates the instance when the class is loaded to guarantee availability</a:t>
            </a:r>
            <a:endParaRPr/>
          </a:p>
          <a:p>
            <a:pPr indent="-285750" lvl="1" marL="742950" marR="0" rtl="0" algn="l">
              <a:spcBef>
                <a:spcPts val="400"/>
              </a:spcBef>
              <a:spcAft>
                <a:spcPts val="1600"/>
              </a:spcAft>
              <a:buClr>
                <a:srgbClr val="7F7F7F"/>
              </a:buClr>
              <a:buSzPts val="2000"/>
              <a:buFont typeface="Courier New"/>
              <a:buChar char="o"/>
            </a:pPr>
            <a:r>
              <a:rPr b="0" i="0" lang="en-US" sz="2000" u="none" cap="none" strike="noStrike">
                <a:solidFill>
                  <a:srgbClr val="7F7F7F"/>
                </a:solidFill>
                <a:latin typeface="Century Gothic"/>
                <a:ea typeface="Century Gothic"/>
                <a:cs typeface="Century Gothic"/>
                <a:sym typeface="Century Gothic"/>
              </a:rPr>
              <a:t>Lazy initialization: only creates the instance once it’s needed to avoid unnecessary creation</a:t>
            </a:r>
            <a:endParaRPr b="0" i="0" sz="2800" u="none" cap="none" strike="noStrike">
              <a:solidFill>
                <a:srgbClr val="7F7F7F"/>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Singleton</a:t>
            </a:r>
            <a:endParaRPr b="0" i="0" sz="5400" u="none" cap="none" strike="noStrike">
              <a:solidFill>
                <a:schemeClr val="dk2"/>
              </a:solidFill>
              <a:latin typeface="Palatino Linotype"/>
              <a:ea typeface="Palatino Linotype"/>
              <a:cs typeface="Palatino Linotype"/>
              <a:sym typeface="Palatino Linotype"/>
            </a:endParaRPr>
          </a:p>
        </p:txBody>
      </p:sp>
      <p:sp>
        <p:nvSpPr>
          <p:cNvPr id="100" name="Shape 10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7F7F7F"/>
              </a:buClr>
              <a:buSzPts val="2400"/>
              <a:buFont typeface="Arial"/>
              <a:buChar char="•"/>
            </a:pPr>
            <a:r>
              <a:rPr i="0" lang="en-US" sz="2400" u="none" cap="none" strike="noStrike">
                <a:solidFill>
                  <a:srgbClr val="7F7F7F"/>
                </a:solidFill>
              </a:rPr>
              <a:t>Eager initialization</a:t>
            </a:r>
            <a:endParaRPr>
              <a:solidFill>
                <a:srgbClr val="7F7F7F"/>
              </a:solidFill>
            </a:endParaRPr>
          </a:p>
          <a:p>
            <a:pPr indent="0" lvl="1" marL="457200" marR="0" rtl="0" algn="l">
              <a:lnSpc>
                <a:spcPct val="90000"/>
              </a:lnSpc>
              <a:spcBef>
                <a:spcPts val="320"/>
              </a:spcBef>
              <a:spcAft>
                <a:spcPts val="0"/>
              </a:spcAft>
              <a:buClr>
                <a:srgbClr val="7F7F7F"/>
              </a:buClr>
              <a:buSzPts val="1600"/>
              <a:buFont typeface="Courier New"/>
              <a:buNone/>
            </a:pPr>
            <a:r>
              <a:t/>
            </a:r>
            <a:endParaRPr b="0" i="0" sz="1600" u="none" cap="none" strike="noStrike">
              <a:solidFill>
                <a:srgbClr val="7F7F7F"/>
              </a:solidFill>
              <a:latin typeface="Century Gothic"/>
              <a:ea typeface="Century Gothic"/>
              <a:cs typeface="Century Gothic"/>
              <a:sym typeface="Century Gothic"/>
            </a:endParaRPr>
          </a:p>
          <a:p>
            <a:pPr indent="0" lvl="1" marL="457200" marR="0" rtl="0" algn="l">
              <a:lnSpc>
                <a:spcPct val="90000"/>
              </a:lnSpc>
              <a:spcBef>
                <a:spcPts val="32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public class Bank {</a:t>
            </a:r>
            <a:endParaRPr/>
          </a:p>
          <a:p>
            <a:pPr indent="0" lvl="1" marL="457200" marR="0" rtl="0" algn="l">
              <a:lnSpc>
                <a:spcPct val="90000"/>
              </a:lnSpc>
              <a:spcBef>
                <a:spcPts val="32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	</a:t>
            </a:r>
            <a:r>
              <a:rPr b="1" i="0" lang="en-US" sz="1600" u="none" cap="none" strike="noStrike">
                <a:solidFill>
                  <a:schemeClr val="dk1"/>
                </a:solidFill>
                <a:latin typeface="Courier New"/>
                <a:ea typeface="Courier New"/>
                <a:cs typeface="Courier New"/>
                <a:sym typeface="Courier New"/>
              </a:rPr>
              <a:t>private static Bank INSTANCE = new Bank();</a:t>
            </a:r>
            <a:endParaRPr/>
          </a:p>
          <a:p>
            <a:pPr indent="0" lvl="1" marL="457200" marR="0" rtl="0" algn="l">
              <a:lnSpc>
                <a:spcPct val="90000"/>
              </a:lnSpc>
              <a:spcBef>
                <a:spcPts val="320"/>
              </a:spcBef>
              <a:spcAft>
                <a:spcPts val="0"/>
              </a:spcAft>
              <a:buClr>
                <a:srgbClr val="7F7F7F"/>
              </a:buClr>
              <a:buSzPts val="1600"/>
              <a:buFont typeface="Courier New"/>
              <a:buNone/>
            </a:pPr>
            <a:r>
              <a:t/>
            </a:r>
            <a:endParaRPr b="0" i="0" sz="1600" u="none" cap="none" strike="noStrike">
              <a:solidFill>
                <a:schemeClr val="dk1"/>
              </a:solidFill>
              <a:latin typeface="Courier New"/>
              <a:ea typeface="Courier New"/>
              <a:cs typeface="Courier New"/>
              <a:sym typeface="Courier New"/>
            </a:endParaRPr>
          </a:p>
          <a:p>
            <a:pPr indent="0" lvl="1" marL="457200" marR="0" rtl="0" algn="l">
              <a:lnSpc>
                <a:spcPct val="90000"/>
              </a:lnSpc>
              <a:spcBef>
                <a:spcPts val="32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	// private constructor</a:t>
            </a:r>
            <a:endParaRPr/>
          </a:p>
          <a:p>
            <a:pPr indent="0" lvl="1" marL="457200" marR="0" rtl="0" algn="l">
              <a:lnSpc>
                <a:spcPct val="90000"/>
              </a:lnSpc>
              <a:spcBef>
                <a:spcPts val="32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	private Bank() { … }</a:t>
            </a:r>
            <a:endParaRPr/>
          </a:p>
          <a:p>
            <a:pPr indent="0" lvl="1" marL="457200" marR="0" rtl="0" algn="l">
              <a:lnSpc>
                <a:spcPct val="90000"/>
              </a:lnSpc>
              <a:spcBef>
                <a:spcPts val="32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	</a:t>
            </a:r>
            <a:endParaRPr b="0" i="0" sz="1600" u="none" cap="none" strike="noStrike">
              <a:solidFill>
                <a:schemeClr val="dk1"/>
              </a:solidFill>
              <a:latin typeface="Courier New"/>
              <a:ea typeface="Courier New"/>
              <a:cs typeface="Courier New"/>
              <a:sym typeface="Courier New"/>
            </a:endParaRPr>
          </a:p>
          <a:p>
            <a:pPr indent="0" lvl="1" marL="457200" marR="0" rtl="0" algn="l">
              <a:lnSpc>
                <a:spcPct val="90000"/>
              </a:lnSpc>
              <a:spcBef>
                <a:spcPts val="32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	// factory method</a:t>
            </a:r>
            <a:endParaRPr/>
          </a:p>
          <a:p>
            <a:pPr indent="0" lvl="1" marL="457200" marR="0" rtl="0" algn="l">
              <a:lnSpc>
                <a:spcPct val="90000"/>
              </a:lnSpc>
              <a:spcBef>
                <a:spcPts val="32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	public static Bank getInstance() {</a:t>
            </a:r>
            <a:endParaRPr/>
          </a:p>
          <a:p>
            <a:pPr indent="0" lvl="1" marL="457200" marR="0" rtl="0" algn="l">
              <a:lnSpc>
                <a:spcPct val="90000"/>
              </a:lnSpc>
              <a:spcBef>
                <a:spcPts val="32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		</a:t>
            </a:r>
            <a:r>
              <a:rPr b="1" i="0" lang="en-US" sz="1600" u="none" cap="none" strike="noStrike">
                <a:solidFill>
                  <a:schemeClr val="dk1"/>
                </a:solidFill>
                <a:latin typeface="Courier New"/>
                <a:ea typeface="Courier New"/>
                <a:cs typeface="Courier New"/>
                <a:sym typeface="Courier New"/>
              </a:rPr>
              <a:t>return INSTANCE;</a:t>
            </a:r>
            <a:endParaRPr/>
          </a:p>
          <a:p>
            <a:pPr indent="0" lvl="1" marL="457200" marR="0" rtl="0" algn="l">
              <a:lnSpc>
                <a:spcPct val="90000"/>
              </a:lnSpc>
              <a:spcBef>
                <a:spcPts val="32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	}</a:t>
            </a:r>
            <a:endParaRPr b="0" i="0" sz="1600" u="none" cap="none" strike="noStrike">
              <a:solidFill>
                <a:schemeClr val="dk1"/>
              </a:solidFill>
              <a:latin typeface="Courier New"/>
              <a:ea typeface="Courier New"/>
              <a:cs typeface="Courier New"/>
              <a:sym typeface="Courier New"/>
            </a:endParaRPr>
          </a:p>
          <a:p>
            <a:pPr indent="0" lvl="1" marL="457200" marR="0" rtl="0" algn="l">
              <a:lnSpc>
                <a:spcPct val="90000"/>
              </a:lnSpc>
              <a:spcBef>
                <a:spcPts val="32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a:t>
            </a:r>
            <a:endParaRPr/>
          </a:p>
          <a:p>
            <a:pPr indent="0" lvl="1" marL="457200" marR="0" rtl="0" algn="l">
              <a:lnSpc>
                <a:spcPct val="90000"/>
              </a:lnSpc>
              <a:spcBef>
                <a:spcPts val="320"/>
              </a:spcBef>
              <a:spcAft>
                <a:spcPts val="0"/>
              </a:spcAft>
              <a:buClr>
                <a:srgbClr val="7F7F7F"/>
              </a:buClr>
              <a:buSzPts val="1600"/>
              <a:buFont typeface="Courier New"/>
              <a:buNone/>
            </a:pPr>
            <a:r>
              <a:t/>
            </a:r>
            <a:endParaRPr b="0" i="0" sz="1600" u="none" cap="none" strike="noStrike">
              <a:solidFill>
                <a:schemeClr val="dk1"/>
              </a:solidFill>
              <a:latin typeface="Courier New"/>
              <a:ea typeface="Courier New"/>
              <a:cs typeface="Courier New"/>
              <a:sym typeface="Courier New"/>
            </a:endParaRPr>
          </a:p>
          <a:p>
            <a:pPr indent="0" lvl="1" marL="457200" marR="0" rtl="0" algn="l">
              <a:lnSpc>
                <a:spcPct val="90000"/>
              </a:lnSpc>
              <a:spcBef>
                <a:spcPts val="320"/>
              </a:spcBef>
              <a:spcAft>
                <a:spcPts val="0"/>
              </a:spcAft>
              <a:buClr>
                <a:schemeClr val="dk1"/>
              </a:buClr>
              <a:buSzPts val="1600"/>
              <a:buFont typeface="Courier New"/>
              <a:buNone/>
            </a:pPr>
            <a:r>
              <a:rPr b="0" i="0" lang="en-US" sz="1600" u="none" cap="none" strike="sngStrike">
                <a:solidFill>
                  <a:schemeClr val="dk1"/>
                </a:solidFill>
                <a:latin typeface="Courier New"/>
                <a:ea typeface="Courier New"/>
                <a:cs typeface="Courier New"/>
                <a:sym typeface="Courier New"/>
              </a:rPr>
              <a:t>Bank b = new Bank();</a:t>
            </a:r>
            <a:endParaRPr b="0" i="0" sz="1600" u="none" cap="none" strike="sngStrike">
              <a:solidFill>
                <a:schemeClr val="dk1"/>
              </a:solidFill>
              <a:latin typeface="Courier New"/>
              <a:ea typeface="Courier New"/>
              <a:cs typeface="Courier New"/>
              <a:sym typeface="Courier New"/>
            </a:endParaRPr>
          </a:p>
          <a:p>
            <a:pPr indent="0" lvl="1" marL="457200" marR="0" rtl="0" algn="l">
              <a:lnSpc>
                <a:spcPct val="90000"/>
              </a:lnSpc>
              <a:spcBef>
                <a:spcPts val="320"/>
              </a:spcBef>
              <a:spcAft>
                <a:spcPts val="160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Bank b = Bank</a:t>
            </a:r>
            <a:r>
              <a:rPr b="1" i="0" lang="en-US" sz="1600" u="none" cap="none" strike="noStrike">
                <a:solidFill>
                  <a:schemeClr val="dk1"/>
                </a:solidFill>
                <a:latin typeface="Courier New"/>
                <a:ea typeface="Courier New"/>
                <a:cs typeface="Courier New"/>
                <a:sym typeface="Courier New"/>
              </a:rPr>
              <a:t>.getInstance();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Singleton</a:t>
            </a:r>
            <a:endParaRPr b="0" i="0" sz="5400" u="none" cap="none" strike="noStrike">
              <a:solidFill>
                <a:schemeClr val="dk2"/>
              </a:solidFill>
              <a:latin typeface="Palatino Linotype"/>
              <a:ea typeface="Palatino Linotype"/>
              <a:cs typeface="Palatino Linotype"/>
              <a:sym typeface="Palatino Linotype"/>
            </a:endParaRPr>
          </a:p>
        </p:txBody>
      </p:sp>
      <p:sp>
        <p:nvSpPr>
          <p:cNvPr id="106" name="Shape 106"/>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342900" lvl="0" marL="342900" rtl="0">
              <a:lnSpc>
                <a:spcPct val="90000"/>
              </a:lnSpc>
              <a:spcBef>
                <a:spcPts val="0"/>
              </a:spcBef>
              <a:spcAft>
                <a:spcPts val="0"/>
              </a:spcAft>
              <a:buClr>
                <a:srgbClr val="7F7F7F"/>
              </a:buClr>
              <a:buSzPts val="2400"/>
              <a:buFont typeface="Arial"/>
              <a:buChar char="•"/>
            </a:pPr>
            <a:r>
              <a:rPr lang="en-US"/>
              <a:t>Lazy</a:t>
            </a:r>
            <a:r>
              <a:rPr lang="en-US"/>
              <a:t> initialization</a:t>
            </a:r>
            <a:endParaRPr>
              <a:solidFill>
                <a:srgbClr val="7F7F7F"/>
              </a:solidFill>
            </a:endParaRPr>
          </a:p>
          <a:p>
            <a:pPr indent="457200" lvl="1" marL="0" marR="0" rtl="0" algn="l">
              <a:lnSpc>
                <a:spcPct val="80000"/>
              </a:lnSpc>
              <a:spcBef>
                <a:spcPts val="296"/>
              </a:spcBef>
              <a:spcAft>
                <a:spcPts val="0"/>
              </a:spcAft>
              <a:buClr>
                <a:schemeClr val="dk1"/>
              </a:buClr>
              <a:buSzPts val="1480"/>
              <a:buFont typeface="Courier New"/>
              <a:buNone/>
            </a:pPr>
            <a:r>
              <a:t/>
            </a:r>
            <a:endParaRPr>
              <a:solidFill>
                <a:schemeClr val="dk1"/>
              </a:solidFill>
              <a:latin typeface="Courier New"/>
              <a:ea typeface="Courier New"/>
              <a:cs typeface="Courier New"/>
              <a:sym typeface="Courier New"/>
            </a:endParaRPr>
          </a:p>
          <a:p>
            <a:pPr indent="457200" lvl="1" marL="0" marR="0" rtl="0" algn="l">
              <a:lnSpc>
                <a:spcPct val="80000"/>
              </a:lnSpc>
              <a:spcBef>
                <a:spcPts val="296"/>
              </a:spcBef>
              <a:spcAft>
                <a:spcPts val="0"/>
              </a:spcAft>
              <a:buClr>
                <a:schemeClr val="dk1"/>
              </a:buClr>
              <a:buSzPts val="1480"/>
              <a:buFont typeface="Courier New"/>
              <a:buNone/>
            </a:pPr>
            <a:r>
              <a:rPr b="0" i="0" lang="en-US" u="none" cap="none" strike="noStrike">
                <a:solidFill>
                  <a:schemeClr val="dk1"/>
                </a:solidFill>
                <a:latin typeface="Courier New"/>
                <a:ea typeface="Courier New"/>
                <a:cs typeface="Courier New"/>
                <a:sym typeface="Courier New"/>
              </a:rPr>
              <a:t>public class Bank {</a:t>
            </a:r>
            <a:endParaRPr/>
          </a:p>
          <a:p>
            <a:pPr indent="0" lvl="1" marL="457200" marR="0" rtl="0" algn="l">
              <a:lnSpc>
                <a:spcPct val="80000"/>
              </a:lnSpc>
              <a:spcBef>
                <a:spcPts val="296"/>
              </a:spcBef>
              <a:spcAft>
                <a:spcPts val="0"/>
              </a:spcAft>
              <a:buClr>
                <a:schemeClr val="dk1"/>
              </a:buClr>
              <a:buSzPts val="1480"/>
              <a:buFont typeface="Courier New"/>
              <a:buNone/>
            </a:pPr>
            <a:r>
              <a:rPr b="1" i="0" lang="en-US" u="none" cap="none" strike="noStrike">
                <a:solidFill>
                  <a:schemeClr val="dk1"/>
                </a:solidFill>
                <a:latin typeface="Courier New"/>
                <a:ea typeface="Courier New"/>
                <a:cs typeface="Courier New"/>
                <a:sym typeface="Courier New"/>
              </a:rPr>
              <a:t>	private static Bank INSTANCE;</a:t>
            </a:r>
            <a:endParaRPr/>
          </a:p>
          <a:p>
            <a:pPr indent="0" lvl="1" marL="457200" marR="0" rtl="0" algn="l">
              <a:lnSpc>
                <a:spcPct val="80000"/>
              </a:lnSpc>
              <a:spcBef>
                <a:spcPts val="296"/>
              </a:spcBef>
              <a:spcAft>
                <a:spcPts val="0"/>
              </a:spcAft>
              <a:buClr>
                <a:srgbClr val="7F7F7F"/>
              </a:buClr>
              <a:buSzPts val="1480"/>
              <a:buFont typeface="Courier New"/>
              <a:buNone/>
            </a:pPr>
            <a:r>
              <a:t/>
            </a:r>
            <a:endParaRPr b="0" i="0" u="none" cap="none" strike="noStrike">
              <a:solidFill>
                <a:schemeClr val="dk1"/>
              </a:solidFill>
              <a:latin typeface="Courier New"/>
              <a:ea typeface="Courier New"/>
              <a:cs typeface="Courier New"/>
              <a:sym typeface="Courier New"/>
            </a:endParaRPr>
          </a:p>
          <a:p>
            <a:pPr indent="0" lvl="1" marL="457200" marR="0" rtl="0" algn="l">
              <a:lnSpc>
                <a:spcPct val="80000"/>
              </a:lnSpc>
              <a:spcBef>
                <a:spcPts val="296"/>
              </a:spcBef>
              <a:spcAft>
                <a:spcPts val="0"/>
              </a:spcAft>
              <a:buClr>
                <a:schemeClr val="dk1"/>
              </a:buClr>
              <a:buSzPts val="1480"/>
              <a:buFont typeface="Courier New"/>
              <a:buNone/>
            </a:pPr>
            <a:r>
              <a:rPr b="0" i="0" lang="en-US" u="none" cap="none" strike="noStrike">
                <a:solidFill>
                  <a:schemeClr val="dk1"/>
                </a:solidFill>
                <a:latin typeface="Courier New"/>
                <a:ea typeface="Courier New"/>
                <a:cs typeface="Courier New"/>
                <a:sym typeface="Courier New"/>
              </a:rPr>
              <a:t>	// private constructor</a:t>
            </a:r>
            <a:endParaRPr/>
          </a:p>
          <a:p>
            <a:pPr indent="0" lvl="1" marL="457200" marR="0" rtl="0" algn="l">
              <a:lnSpc>
                <a:spcPct val="80000"/>
              </a:lnSpc>
              <a:spcBef>
                <a:spcPts val="296"/>
              </a:spcBef>
              <a:spcAft>
                <a:spcPts val="0"/>
              </a:spcAft>
              <a:buClr>
                <a:schemeClr val="dk1"/>
              </a:buClr>
              <a:buSzPts val="1480"/>
              <a:buFont typeface="Courier New"/>
              <a:buNone/>
            </a:pPr>
            <a:r>
              <a:rPr b="0" i="0" lang="en-US" u="none" cap="none" strike="noStrike">
                <a:solidFill>
                  <a:schemeClr val="dk1"/>
                </a:solidFill>
                <a:latin typeface="Courier New"/>
                <a:ea typeface="Courier New"/>
                <a:cs typeface="Courier New"/>
                <a:sym typeface="Courier New"/>
              </a:rPr>
              <a:t>	private Bank() { … }</a:t>
            </a:r>
            <a:endParaRPr/>
          </a:p>
          <a:p>
            <a:pPr indent="0" lvl="1" marL="457200" marR="0" rtl="0" algn="l">
              <a:lnSpc>
                <a:spcPct val="80000"/>
              </a:lnSpc>
              <a:spcBef>
                <a:spcPts val="296"/>
              </a:spcBef>
              <a:spcAft>
                <a:spcPts val="0"/>
              </a:spcAft>
              <a:buClr>
                <a:schemeClr val="dk1"/>
              </a:buClr>
              <a:buSzPts val="1480"/>
              <a:buFont typeface="Courier New"/>
              <a:buNone/>
            </a:pPr>
            <a:r>
              <a:rPr b="0" i="0" lang="en-US" u="none" cap="none" strike="noStrike">
                <a:solidFill>
                  <a:schemeClr val="dk1"/>
                </a:solidFill>
                <a:latin typeface="Courier New"/>
                <a:ea typeface="Courier New"/>
                <a:cs typeface="Courier New"/>
                <a:sym typeface="Courier New"/>
              </a:rPr>
              <a:t>	</a:t>
            </a:r>
            <a:endParaRPr b="0" i="0" u="none" cap="none" strike="noStrike">
              <a:solidFill>
                <a:schemeClr val="dk1"/>
              </a:solidFill>
              <a:latin typeface="Courier New"/>
              <a:ea typeface="Courier New"/>
              <a:cs typeface="Courier New"/>
              <a:sym typeface="Courier New"/>
            </a:endParaRPr>
          </a:p>
          <a:p>
            <a:pPr indent="0" lvl="1" marL="457200" marR="0" rtl="0" algn="l">
              <a:lnSpc>
                <a:spcPct val="80000"/>
              </a:lnSpc>
              <a:spcBef>
                <a:spcPts val="296"/>
              </a:spcBef>
              <a:spcAft>
                <a:spcPts val="0"/>
              </a:spcAft>
              <a:buClr>
                <a:schemeClr val="dk1"/>
              </a:buClr>
              <a:buSzPts val="1480"/>
              <a:buFont typeface="Courier New"/>
              <a:buNone/>
            </a:pPr>
            <a:r>
              <a:rPr b="0" i="0" lang="en-US" u="none" cap="none" strike="noStrike">
                <a:solidFill>
                  <a:schemeClr val="dk1"/>
                </a:solidFill>
                <a:latin typeface="Courier New"/>
                <a:ea typeface="Courier New"/>
                <a:cs typeface="Courier New"/>
                <a:sym typeface="Courier New"/>
              </a:rPr>
              <a:t>	// factory method</a:t>
            </a:r>
            <a:endParaRPr/>
          </a:p>
          <a:p>
            <a:pPr indent="0" lvl="1" marL="457200" marR="0" rtl="0" algn="l">
              <a:lnSpc>
                <a:spcPct val="80000"/>
              </a:lnSpc>
              <a:spcBef>
                <a:spcPts val="296"/>
              </a:spcBef>
              <a:spcAft>
                <a:spcPts val="0"/>
              </a:spcAft>
              <a:buClr>
                <a:schemeClr val="dk1"/>
              </a:buClr>
              <a:buSzPts val="1480"/>
              <a:buFont typeface="Courier New"/>
              <a:buNone/>
            </a:pPr>
            <a:r>
              <a:rPr b="0" i="0" lang="en-US" u="none" cap="none" strike="noStrike">
                <a:solidFill>
                  <a:schemeClr val="dk1"/>
                </a:solidFill>
                <a:latin typeface="Courier New"/>
                <a:ea typeface="Courier New"/>
                <a:cs typeface="Courier New"/>
                <a:sym typeface="Courier New"/>
              </a:rPr>
              <a:t>	public static Bank getInstance() {</a:t>
            </a:r>
            <a:endParaRPr/>
          </a:p>
          <a:p>
            <a:pPr indent="0" lvl="1" marL="457200" marR="0" rtl="0" algn="l">
              <a:lnSpc>
                <a:spcPct val="80000"/>
              </a:lnSpc>
              <a:spcBef>
                <a:spcPts val="296"/>
              </a:spcBef>
              <a:spcAft>
                <a:spcPts val="0"/>
              </a:spcAft>
              <a:buClr>
                <a:schemeClr val="dk1"/>
              </a:buClr>
              <a:buSzPts val="1480"/>
              <a:buFont typeface="Courier New"/>
              <a:buNone/>
            </a:pPr>
            <a:r>
              <a:rPr b="0" i="0" lang="en-US" u="none" cap="none" strike="noStrike">
                <a:solidFill>
                  <a:schemeClr val="dk1"/>
                </a:solidFill>
                <a:latin typeface="Courier New"/>
                <a:ea typeface="Courier New"/>
                <a:cs typeface="Courier New"/>
                <a:sym typeface="Courier New"/>
              </a:rPr>
              <a:t>		</a:t>
            </a:r>
            <a:r>
              <a:rPr b="1" i="0" lang="en-US" u="none" cap="none" strike="noStrike">
                <a:solidFill>
                  <a:schemeClr val="dk1"/>
                </a:solidFill>
                <a:latin typeface="Courier New"/>
                <a:ea typeface="Courier New"/>
                <a:cs typeface="Courier New"/>
                <a:sym typeface="Courier New"/>
              </a:rPr>
              <a:t>if (INSTANCE == null) {</a:t>
            </a:r>
            <a:endParaRPr/>
          </a:p>
          <a:p>
            <a:pPr indent="0" lvl="1" marL="457200" marR="0" rtl="0" algn="l">
              <a:lnSpc>
                <a:spcPct val="80000"/>
              </a:lnSpc>
              <a:spcBef>
                <a:spcPts val="296"/>
              </a:spcBef>
              <a:spcAft>
                <a:spcPts val="0"/>
              </a:spcAft>
              <a:buClr>
                <a:schemeClr val="dk1"/>
              </a:buClr>
              <a:buSzPts val="1480"/>
              <a:buFont typeface="Courier New"/>
              <a:buNone/>
            </a:pPr>
            <a:r>
              <a:rPr b="1" i="0" lang="en-US" u="none" cap="none" strike="noStrike">
                <a:solidFill>
                  <a:schemeClr val="dk1"/>
                </a:solidFill>
                <a:latin typeface="Courier New"/>
                <a:ea typeface="Courier New"/>
                <a:cs typeface="Courier New"/>
                <a:sym typeface="Courier New"/>
              </a:rPr>
              <a:t>			INSTANCE = new Bank();</a:t>
            </a:r>
            <a:endParaRPr/>
          </a:p>
          <a:p>
            <a:pPr indent="0" lvl="1" marL="457200" marR="0" rtl="0" algn="l">
              <a:lnSpc>
                <a:spcPct val="80000"/>
              </a:lnSpc>
              <a:spcBef>
                <a:spcPts val="296"/>
              </a:spcBef>
              <a:spcAft>
                <a:spcPts val="0"/>
              </a:spcAft>
              <a:buClr>
                <a:schemeClr val="dk1"/>
              </a:buClr>
              <a:buSzPts val="1480"/>
              <a:buFont typeface="Courier New"/>
              <a:buNone/>
            </a:pPr>
            <a:r>
              <a:rPr b="1" i="0" lang="en-US" u="none" cap="none" strike="noStrike">
                <a:solidFill>
                  <a:schemeClr val="dk1"/>
                </a:solidFill>
                <a:latin typeface="Courier New"/>
                <a:ea typeface="Courier New"/>
                <a:cs typeface="Courier New"/>
                <a:sym typeface="Courier New"/>
              </a:rPr>
              <a:t>		}</a:t>
            </a:r>
            <a:endParaRPr/>
          </a:p>
          <a:p>
            <a:pPr indent="0" lvl="1" marL="457200" marR="0" rtl="0" algn="l">
              <a:lnSpc>
                <a:spcPct val="80000"/>
              </a:lnSpc>
              <a:spcBef>
                <a:spcPts val="296"/>
              </a:spcBef>
              <a:spcAft>
                <a:spcPts val="0"/>
              </a:spcAft>
              <a:buClr>
                <a:schemeClr val="dk1"/>
              </a:buClr>
              <a:buSzPts val="1480"/>
              <a:buFont typeface="Courier New"/>
              <a:buNone/>
            </a:pPr>
            <a:r>
              <a:rPr b="1" i="0" lang="en-US" u="none" cap="none" strike="noStrike">
                <a:solidFill>
                  <a:schemeClr val="dk1"/>
                </a:solidFill>
                <a:latin typeface="Courier New"/>
                <a:ea typeface="Courier New"/>
                <a:cs typeface="Courier New"/>
                <a:sym typeface="Courier New"/>
              </a:rPr>
              <a:t>		return INSTANCE;</a:t>
            </a:r>
            <a:endParaRPr/>
          </a:p>
          <a:p>
            <a:pPr indent="0" lvl="1" marL="457200" marR="0" rtl="0" algn="l">
              <a:lnSpc>
                <a:spcPct val="80000"/>
              </a:lnSpc>
              <a:spcBef>
                <a:spcPts val="296"/>
              </a:spcBef>
              <a:spcAft>
                <a:spcPts val="0"/>
              </a:spcAft>
              <a:buClr>
                <a:schemeClr val="dk1"/>
              </a:buClr>
              <a:buSzPts val="1480"/>
              <a:buFont typeface="Courier New"/>
              <a:buNone/>
            </a:pPr>
            <a:r>
              <a:rPr b="0" i="0" lang="en-US" u="none" cap="none" strike="noStrike">
                <a:solidFill>
                  <a:schemeClr val="dk1"/>
                </a:solidFill>
                <a:latin typeface="Courier New"/>
                <a:ea typeface="Courier New"/>
                <a:cs typeface="Courier New"/>
                <a:sym typeface="Courier New"/>
              </a:rPr>
              <a:t>	}</a:t>
            </a:r>
            <a:endParaRPr b="0" i="0" u="none" cap="none" strike="noStrike">
              <a:solidFill>
                <a:schemeClr val="dk1"/>
              </a:solidFill>
              <a:latin typeface="Courier New"/>
              <a:ea typeface="Courier New"/>
              <a:cs typeface="Courier New"/>
              <a:sym typeface="Courier New"/>
            </a:endParaRPr>
          </a:p>
          <a:p>
            <a:pPr indent="0" lvl="1" marL="457200" marR="0" rtl="0" algn="l">
              <a:lnSpc>
                <a:spcPct val="80000"/>
              </a:lnSpc>
              <a:spcBef>
                <a:spcPts val="296"/>
              </a:spcBef>
              <a:spcAft>
                <a:spcPts val="0"/>
              </a:spcAft>
              <a:buClr>
                <a:schemeClr val="dk1"/>
              </a:buClr>
              <a:buSzPts val="1480"/>
              <a:buFont typeface="Courier New"/>
              <a:buNone/>
            </a:pPr>
            <a:r>
              <a:rPr b="0" i="0" lang="en-US" u="none" cap="none" strike="noStrike">
                <a:solidFill>
                  <a:schemeClr val="dk1"/>
                </a:solidFill>
                <a:latin typeface="Courier New"/>
                <a:ea typeface="Courier New"/>
                <a:cs typeface="Courier New"/>
                <a:sym typeface="Courier New"/>
              </a:rPr>
              <a:t>}</a:t>
            </a:r>
            <a:endParaRPr b="0" i="0" u="none" cap="none" strike="noStrike">
              <a:solidFill>
                <a:schemeClr val="dk1"/>
              </a:solidFill>
              <a:latin typeface="Courier New"/>
              <a:ea typeface="Courier New"/>
              <a:cs typeface="Courier New"/>
              <a:sym typeface="Courier New"/>
            </a:endParaRPr>
          </a:p>
          <a:p>
            <a:pPr indent="0" lvl="1" marL="457200" marR="0" rtl="0" algn="l">
              <a:lnSpc>
                <a:spcPct val="80000"/>
              </a:lnSpc>
              <a:spcBef>
                <a:spcPts val="296"/>
              </a:spcBef>
              <a:spcAft>
                <a:spcPts val="0"/>
              </a:spcAft>
              <a:buClr>
                <a:schemeClr val="dk1"/>
              </a:buClr>
              <a:buSzPts val="1480"/>
              <a:buFont typeface="Courier New"/>
              <a:buNone/>
            </a:pPr>
            <a:r>
              <a:rPr b="0" i="0" lang="en-US" u="none" cap="none" strike="sngStrike">
                <a:solidFill>
                  <a:schemeClr val="dk1"/>
                </a:solidFill>
                <a:latin typeface="Courier New"/>
                <a:ea typeface="Courier New"/>
                <a:cs typeface="Courier New"/>
                <a:sym typeface="Courier New"/>
              </a:rPr>
              <a:t>Bank b = new Bank();</a:t>
            </a:r>
            <a:endParaRPr/>
          </a:p>
          <a:p>
            <a:pPr indent="0" lvl="1" marL="457200" marR="0" rtl="0" algn="l">
              <a:lnSpc>
                <a:spcPct val="80000"/>
              </a:lnSpc>
              <a:spcBef>
                <a:spcPts val="296"/>
              </a:spcBef>
              <a:spcAft>
                <a:spcPts val="0"/>
              </a:spcAft>
              <a:buClr>
                <a:schemeClr val="dk1"/>
              </a:buClr>
              <a:buSzPts val="1480"/>
              <a:buFont typeface="Courier New"/>
              <a:buNone/>
            </a:pPr>
            <a:r>
              <a:rPr b="0" i="0" lang="en-US" u="none" cap="none" strike="noStrike">
                <a:solidFill>
                  <a:schemeClr val="dk1"/>
                </a:solidFill>
                <a:latin typeface="Courier New"/>
                <a:ea typeface="Courier New"/>
                <a:cs typeface="Courier New"/>
                <a:sym typeface="Courier New"/>
              </a:rPr>
              <a:t>Bank b = Bank.getInstance();</a:t>
            </a:r>
            <a:endParaRPr/>
          </a:p>
          <a:p>
            <a:pPr indent="0" lvl="1" marL="457200" marR="0" rtl="0" algn="l">
              <a:lnSpc>
                <a:spcPct val="80000"/>
              </a:lnSpc>
              <a:spcBef>
                <a:spcPts val="296"/>
              </a:spcBef>
              <a:spcAft>
                <a:spcPts val="1600"/>
              </a:spcAft>
              <a:buClr>
                <a:srgbClr val="7F7F7F"/>
              </a:buClr>
              <a:buSzPts val="1480"/>
              <a:buFont typeface="Courier New"/>
              <a:buNone/>
            </a:pPr>
            <a:r>
              <a:t/>
            </a:r>
            <a:endParaRPr b="0" i="0" sz="1480" u="none" cap="none" strike="noStrike">
              <a:solidFill>
                <a:schemeClr val="dk1"/>
              </a:solidFill>
              <a:latin typeface="Courier New"/>
              <a:ea typeface="Courier New"/>
              <a:cs typeface="Courier New"/>
              <a:sym typeface="Courier Ne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SzPts val="5400"/>
              <a:buFont typeface="Palatino Linotype"/>
              <a:buNone/>
            </a:pPr>
            <a:r>
              <a:rPr b="0" i="0" lang="en-US" sz="5400" u="none" cap="none" strike="noStrike">
                <a:solidFill>
                  <a:schemeClr val="dk2"/>
                </a:solidFill>
                <a:latin typeface="Palatino Linotype"/>
                <a:ea typeface="Palatino Linotype"/>
                <a:cs typeface="Palatino Linotype"/>
                <a:sym typeface="Palatino Linotype"/>
              </a:rPr>
              <a:t>Singleton</a:t>
            </a:r>
            <a:endParaRPr b="0" i="0" sz="5400" u="none" cap="none" strike="noStrike">
              <a:solidFill>
                <a:schemeClr val="dk2"/>
              </a:solidFill>
              <a:latin typeface="Palatino Linotype"/>
              <a:ea typeface="Palatino Linotype"/>
              <a:cs typeface="Palatino Linotype"/>
              <a:sym typeface="Palatino Linotype"/>
            </a:endParaRPr>
          </a:p>
        </p:txBody>
      </p:sp>
      <p:sp>
        <p:nvSpPr>
          <p:cNvPr id="112" name="Shape 112"/>
          <p:cNvSpPr txBox="1"/>
          <p:nvPr>
            <p:ph idx="1" type="body"/>
          </p:nvPr>
        </p:nvSpPr>
        <p:spPr>
          <a:xfrm>
            <a:off x="457200" y="1600200"/>
            <a:ext cx="8229600" cy="4800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Would you prefer eager or lazy instantiation for an HTTPRequest class?</a:t>
            </a:r>
            <a:endParaRPr/>
          </a:p>
          <a:p>
            <a:pPr indent="-285750" lvl="1" marL="742950" marR="0" rtl="0" algn="l">
              <a:spcBef>
                <a:spcPts val="400"/>
              </a:spcBef>
              <a:spcAft>
                <a:spcPts val="0"/>
              </a:spcAft>
              <a:buClr>
                <a:srgbClr val="7F7F7F"/>
              </a:buClr>
              <a:buSzPts val="2000"/>
              <a:buFont typeface="Courier New"/>
              <a:buChar char="o"/>
            </a:pPr>
            <a:r>
              <a:rPr b="0" i="0" lang="en-US" sz="2000" u="none" cap="none" strike="noStrike">
                <a:solidFill>
                  <a:srgbClr val="7F7F7F"/>
                </a:solidFill>
                <a:latin typeface="Century Gothic"/>
                <a:ea typeface="Century Gothic"/>
                <a:cs typeface="Century Gothic"/>
                <a:sym typeface="Century Gothic"/>
              </a:rPr>
              <a:t>handles authentication</a:t>
            </a:r>
            <a:endParaRPr/>
          </a:p>
          <a:p>
            <a:pPr indent="-285750" lvl="1" marL="742950" marR="0" rtl="0" algn="l">
              <a:spcBef>
                <a:spcPts val="400"/>
              </a:spcBef>
              <a:spcAft>
                <a:spcPts val="0"/>
              </a:spcAft>
              <a:buClr>
                <a:srgbClr val="7F7F7F"/>
              </a:buClr>
              <a:buSzPts val="2000"/>
              <a:buFont typeface="Courier New"/>
              <a:buChar char="o"/>
            </a:pPr>
            <a:r>
              <a:rPr b="0" i="0" lang="en-US" sz="2000" u="none" cap="none" strike="noStrike">
                <a:solidFill>
                  <a:srgbClr val="7F7F7F"/>
                </a:solidFill>
                <a:latin typeface="Century Gothic"/>
                <a:ea typeface="Century Gothic"/>
                <a:cs typeface="Century Gothic"/>
                <a:sym typeface="Century Gothic"/>
              </a:rPr>
              <a:t>definitely needed for any HTTP transaction</a:t>
            </a:r>
            <a:endParaRPr/>
          </a:p>
          <a:p>
            <a:pPr indent="-342900" lvl="0" marL="342900" marR="0" rtl="0" algn="l">
              <a:spcBef>
                <a:spcPts val="480"/>
              </a:spcBef>
              <a:spcAft>
                <a:spcPts val="0"/>
              </a:spcAft>
              <a:buClr>
                <a:srgbClr val="7F7F7F"/>
              </a:buClr>
              <a:buSzPts val="2400"/>
              <a:buFont typeface="Arial"/>
              <a:buChar char="•"/>
            </a:pPr>
            <a:r>
              <a:rPr b="0" i="0" lang="en-US" sz="2400" u="none" cap="none" strike="noStrike">
                <a:solidFill>
                  <a:srgbClr val="7F7F7F"/>
                </a:solidFill>
                <a:latin typeface="Century Gothic"/>
                <a:ea typeface="Century Gothic"/>
                <a:cs typeface="Century Gothic"/>
                <a:sym typeface="Century Gothic"/>
              </a:rPr>
              <a:t>Would you prefer eager or lazy instantiation for a Comparator class?</a:t>
            </a:r>
            <a:endParaRPr/>
          </a:p>
          <a:p>
            <a:pPr indent="-285750" lvl="1" marL="742950" marR="0" rtl="0" algn="l">
              <a:spcBef>
                <a:spcPts val="400"/>
              </a:spcBef>
              <a:spcAft>
                <a:spcPts val="0"/>
              </a:spcAft>
              <a:buClr>
                <a:srgbClr val="7F7F7F"/>
              </a:buClr>
              <a:buSzPts val="2000"/>
              <a:buFont typeface="Courier New"/>
              <a:buChar char="o"/>
            </a:pPr>
            <a:r>
              <a:rPr b="0" i="0" lang="en-US" sz="2000" u="none" cap="none" strike="noStrike">
                <a:solidFill>
                  <a:srgbClr val="7F7F7F"/>
                </a:solidFill>
                <a:latin typeface="Century Gothic"/>
                <a:ea typeface="Century Gothic"/>
                <a:cs typeface="Century Gothic"/>
                <a:sym typeface="Century Gothic"/>
              </a:rPr>
              <a:t>compares objects</a:t>
            </a:r>
            <a:endParaRPr/>
          </a:p>
          <a:p>
            <a:pPr indent="-285750" lvl="1" marL="742950" marR="0" rtl="0" algn="l">
              <a:spcBef>
                <a:spcPts val="400"/>
              </a:spcBef>
              <a:spcAft>
                <a:spcPts val="1600"/>
              </a:spcAft>
              <a:buClr>
                <a:srgbClr val="7F7F7F"/>
              </a:buClr>
              <a:buSzPts val="2000"/>
              <a:buFont typeface="Courier New"/>
              <a:buChar char="o"/>
            </a:pPr>
            <a:r>
              <a:rPr b="0" i="0" lang="en-US" sz="2000" u="none" cap="none" strike="noStrike">
                <a:solidFill>
                  <a:srgbClr val="7F7F7F"/>
                </a:solidFill>
                <a:latin typeface="Century Gothic"/>
                <a:ea typeface="Century Gothic"/>
                <a:cs typeface="Century Gothic"/>
                <a:sym typeface="Century Gothic"/>
              </a:rPr>
              <a:t>may or may not be used at runtime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