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embeddedFontLst>
    <p:embeddedFont>
      <p:font typeface="Source Sans Pr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AF2C584-F10F-4E84-80C6-1C03ABF5DE10}">
  <a:tblStyle styleId="{6AF2C584-F10F-4E84-80C6-1C03ABF5DE1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FF6E7"/>
          </a:solidFill>
        </a:fill>
      </a:tcStyle>
    </a:wholeTbl>
    <a:band1H>
      <a:tcTxStyle/>
      <a:tcStyle>
        <a:fill>
          <a:solidFill>
            <a:srgbClr val="DDECCC"/>
          </a:solidFill>
        </a:fill>
      </a:tcStyle>
    </a:band1H>
    <a:band2H>
      <a:tcTxStyle/>
    </a:band2H>
    <a:band1V>
      <a:tcTxStyle/>
      <a:tcStyle>
        <a:fill>
          <a:solidFill>
            <a:srgbClr val="DDECCC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italic.fntdata"/><Relationship Id="rId20" Type="http://schemas.openxmlformats.org/officeDocument/2006/relationships/slide" Target="slides/slide15.xml"/><Relationship Id="rId41" Type="http://schemas.openxmlformats.org/officeDocument/2006/relationships/font" Target="fonts/SourceSansPr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SourceSansPro-bold.fntdata"/><Relationship Id="rId16" Type="http://schemas.openxmlformats.org/officeDocument/2006/relationships/slide" Target="slides/slide11.xml"/><Relationship Id="rId38" Type="http://schemas.openxmlformats.org/officeDocument/2006/relationships/font" Target="fonts/SourceSansPr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Shape 44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Shape 4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(Interfaces are a skeleton)</a:t>
            </a:r>
            <a:endParaRPr/>
          </a:p>
        </p:txBody>
      </p:sp>
      <p:sp>
        <p:nvSpPr>
          <p:cNvPr id="492" name="Shape 4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Shape 4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vertTitleAndTx">
  <p:cSld name="Vertical Title and 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 rot="5400000">
            <a:off x="4649564" y="2306413"/>
            <a:ext cx="575989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 rot="5400000">
            <a:off x="649063" y="391888"/>
            <a:ext cx="575989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Section Header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i="0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82296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466344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Shape 82"/>
          <p:cNvSpPr/>
          <p:nvPr>
            <p:ph idx="2" type="pic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subTitle"/>
          </p:nvPr>
        </p:nvSpPr>
        <p:spPr>
          <a:xfrm>
            <a:off x="228600" y="487680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r>
              <a:t/>
            </a:r>
            <a:endParaRPr b="0" i="0" sz="1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r>
              <a:rPr b="0" i="0" lang="en-US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SLIDES ADAPTED FROM ALEX MARIAKAKIS,</a:t>
            </a:r>
            <a:endParaRPr b="0" i="0" sz="1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r>
              <a:rPr b="0" i="0" lang="en-US" sz="17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WITH MATERIAL FROM KRYSTA YOUSOUFIAN, MIKE ERNST, KELLEN DONOHUE</a:t>
            </a:r>
            <a:endParaRPr b="0" i="0" sz="17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685800" y="838200"/>
            <a:ext cx="77724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</a:pPr>
            <a:r>
              <a:rPr b="1" i="0" lang="en-US" sz="6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Section 5:</a:t>
            </a:r>
            <a:br>
              <a:rPr b="0" i="0" lang="en-US" sz="6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5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HW6 and Interfaces</a:t>
            </a:r>
            <a:endParaRPr b="0" i="0" sz="55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57200" y="1734675"/>
            <a:ext cx="8000999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START:				Starting at A		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				Goal: Fully explore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Pop: A, Q: &lt;&gt;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&lt;B, C&gt;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Pop: B, Q: &lt;C&gt;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Pop: C, Q: &lt;C&gt;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DONE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096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4335639" y="367832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3250200" y="51938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7049625" y="51938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Shape 177"/>
          <p:cNvCxnSpPr>
            <a:stCxn id="174" idx="3"/>
            <a:endCxn id="175" idx="7"/>
          </p:cNvCxnSpPr>
          <p:nvPr/>
        </p:nvCxnSpPr>
        <p:spPr>
          <a:xfrm flipH="1">
            <a:off x="4030650" y="44588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78" name="Shape 178"/>
          <p:cNvCxnSpPr>
            <a:stCxn id="174" idx="5"/>
            <a:endCxn id="176" idx="1"/>
          </p:cNvCxnSpPr>
          <p:nvPr/>
        </p:nvCxnSpPr>
        <p:spPr>
          <a:xfrm>
            <a:off x="5116128" y="44588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79" name="Shape 179"/>
          <p:cNvCxnSpPr>
            <a:stCxn id="175" idx="6"/>
            <a:endCxn id="176" idx="2"/>
          </p:cNvCxnSpPr>
          <p:nvPr/>
        </p:nvCxnSpPr>
        <p:spPr>
          <a:xfrm>
            <a:off x="4164600" y="56510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 with Cycle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752600"/>
            <a:ext cx="8001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START:				Starting at A</a:t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				Goal: Fully Explore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Pop: A, Q: &lt;&gt;</a:t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&lt;B&gt;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Pop: B, 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Pop: C, Q: &lt;&gt;</a:t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NEVER DONE</a:t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096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4335639" y="367832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3250200" y="51938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7049625" y="51938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Shape 189"/>
          <p:cNvCxnSpPr/>
          <p:nvPr/>
        </p:nvCxnSpPr>
        <p:spPr>
          <a:xfrm flipH="1">
            <a:off x="4030650" y="44588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90" name="Shape 190"/>
          <p:cNvCxnSpPr/>
          <p:nvPr/>
        </p:nvCxnSpPr>
        <p:spPr>
          <a:xfrm>
            <a:off x="5116128" y="44588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med" w="med" type="stealth"/>
            <a:tailEnd len="lg" w="lg" type="none"/>
          </a:ln>
        </p:spPr>
      </p:cxnSp>
      <p:cxnSp>
        <p:nvCxnSpPr>
          <p:cNvPr id="191" name="Shape 191"/>
          <p:cNvCxnSpPr/>
          <p:nvPr/>
        </p:nvCxnSpPr>
        <p:spPr>
          <a:xfrm>
            <a:off x="4164600" y="56510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27703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BFS Pseudocode</a:t>
            </a:r>
            <a:endParaRPr b="0" i="0" sz="4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495350" y="1774075"/>
            <a:ext cx="79515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put start node in a queue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while (queue is not empty)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pop node N off queue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i="1" lang="en-US" sz="2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mark node N as visited</a:t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if (N is goal):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return true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else: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for each node O that is child of N: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b="1" i="1" lang="en-US" sz="2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if O is not marked visited: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	push O onto queue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return false</a:t>
            </a:r>
            <a:endParaRPr b="0" i="0" sz="2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5520401" y="2856650"/>
            <a:ext cx="2717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Mark the node as visited!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57200" y="1752600"/>
            <a:ext cx="4038599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6096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10" name="Shape 210"/>
          <p:cNvCxnSpPr>
            <a:stCxn id="205" idx="3"/>
            <a:endCxn id="207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1" name="Shape 211"/>
          <p:cNvCxnSpPr>
            <a:stCxn id="205" idx="5"/>
            <a:endCxn id="208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2" name="Shape 212"/>
          <p:cNvCxnSpPr>
            <a:stCxn id="206" idx="5"/>
            <a:endCxn id="208" idx="0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3" name="Shape 213"/>
          <p:cNvCxnSpPr>
            <a:stCxn id="208" idx="3"/>
            <a:endCxn id="209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4" name="Shape 214"/>
          <p:cNvCxnSpPr>
            <a:stCxn id="209" idx="1"/>
            <a:endCxn id="207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215" name="Shape 215"/>
          <p:cNvCxnSpPr>
            <a:stCxn id="207" idx="6"/>
            <a:endCxn id="208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16" name="Shape 216"/>
          <p:cNvCxnSpPr>
            <a:stCxn id="206" idx="2"/>
            <a:endCxn id="205" idx="7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17" name="Shape 217"/>
          <p:cNvSpPr txBox="1"/>
          <p:nvPr/>
        </p:nvSpPr>
        <p:spPr>
          <a:xfrm>
            <a:off x="536050" y="1168775"/>
            <a:ext cx="70701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Problem: Find everything reachable from A</a:t>
            </a: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28" name="Shape 228"/>
          <p:cNvCxnSpPr>
            <a:stCxn id="224" idx="3"/>
            <a:endCxn id="225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29" name="Shape 229"/>
          <p:cNvCxnSpPr>
            <a:stCxn id="224" idx="5"/>
            <a:endCxn id="226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0" name="Shape 230"/>
          <p:cNvCxnSpPr>
            <a:stCxn id="226" idx="3"/>
            <a:endCxn id="227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1" name="Shape 231"/>
          <p:cNvCxnSpPr>
            <a:stCxn id="227" idx="1"/>
            <a:endCxn id="225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232" name="Shape 232"/>
          <p:cNvCxnSpPr>
            <a:stCxn id="225" idx="6"/>
            <a:endCxn id="226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33" name="Shape 233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234" name="Shape 234"/>
          <p:cNvCxnSpPr>
            <a:stCxn id="233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35" name="Shape 235"/>
          <p:cNvCxnSpPr>
            <a:stCxn id="233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44" name="Shape 244"/>
          <p:cNvCxnSpPr>
            <a:stCxn id="242" idx="3"/>
            <a:endCxn id="245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6" name="Shape 246"/>
          <p:cNvCxnSpPr>
            <a:stCxn id="242" idx="5"/>
            <a:endCxn id="247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8" name="Shape 248"/>
          <p:cNvCxnSpPr>
            <a:stCxn id="247" idx="3"/>
            <a:endCxn id="243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49" name="Shape 249"/>
          <p:cNvCxnSpPr>
            <a:stCxn id="243" idx="1"/>
            <a:endCxn id="245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250" name="Shape 250"/>
          <p:cNvCxnSpPr>
            <a:stCxn id="245" idx="6"/>
            <a:endCxn id="247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47" name="Shape 247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252" name="Shape 252"/>
          <p:cNvCxnSpPr>
            <a:stCxn id="251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53" name="Shape 253"/>
          <p:cNvCxnSpPr>
            <a:stCxn id="251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63" name="Shape 263"/>
          <p:cNvCxnSpPr>
            <a:stCxn id="260" idx="3"/>
            <a:endCxn id="261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64" name="Shape 264"/>
          <p:cNvCxnSpPr>
            <a:stCxn id="260" idx="5"/>
            <a:endCxn id="265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66" name="Shape 266"/>
          <p:cNvCxnSpPr>
            <a:stCxn id="265" idx="3"/>
            <a:endCxn id="262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67" name="Shape 267"/>
          <p:cNvCxnSpPr>
            <a:stCxn id="262" idx="1"/>
            <a:endCxn id="261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268" name="Shape 268"/>
          <p:cNvCxnSpPr>
            <a:stCxn id="261" idx="6"/>
            <a:endCxn id="265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65" name="Shape 265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270" name="Shape 270"/>
          <p:cNvCxnSpPr>
            <a:stCxn id="269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71" name="Shape 271"/>
          <p:cNvCxnSpPr>
            <a:stCxn id="269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 ,D&gt;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282" name="Shape 282"/>
          <p:cNvCxnSpPr>
            <a:stCxn id="278" idx="3"/>
            <a:endCxn id="279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83" name="Shape 283"/>
          <p:cNvCxnSpPr>
            <a:stCxn id="278" idx="5"/>
            <a:endCxn id="280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84" name="Shape 284"/>
          <p:cNvCxnSpPr>
            <a:stCxn id="280" idx="3"/>
            <a:endCxn id="281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85" name="Shape 285"/>
          <p:cNvCxnSpPr>
            <a:stCxn id="281" idx="1"/>
            <a:endCxn id="279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286" name="Shape 286"/>
          <p:cNvCxnSpPr>
            <a:stCxn id="279" idx="6"/>
            <a:endCxn id="280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287" name="Shape 287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288" name="Shape 288"/>
          <p:cNvCxnSpPr>
            <a:stCxn id="287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89" name="Shape 289"/>
          <p:cNvCxnSpPr>
            <a:stCxn id="287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 ,D&gt;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&lt;D&gt;</a:t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cxnSp>
        <p:nvCxnSpPr>
          <p:cNvPr id="299" name="Shape 299"/>
          <p:cNvCxnSpPr>
            <a:stCxn id="296" idx="5"/>
            <a:endCxn id="298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00" name="Shape 300"/>
          <p:cNvCxnSpPr>
            <a:stCxn id="298" idx="3"/>
            <a:endCxn id="301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02" name="Shape 302"/>
          <p:cNvCxnSpPr>
            <a:stCxn id="301" idx="1"/>
            <a:endCxn id="297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303" name="Shape 303"/>
          <p:cNvCxnSpPr>
            <a:stCxn id="297" idx="6"/>
            <a:endCxn id="298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01" name="Shape 301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304" name="Shape 304"/>
          <p:cNvCxnSpPr>
            <a:stCxn id="296" idx="3"/>
            <a:endCxn id="297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05" name="Shape 305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306" name="Shape 306"/>
          <p:cNvCxnSpPr>
            <a:stCxn id="305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07" name="Shape 307"/>
          <p:cNvCxnSpPr>
            <a:stCxn id="305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 ,D&gt;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&lt;D, E&gt;</a:t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318" name="Shape 318"/>
          <p:cNvCxnSpPr>
            <a:stCxn id="314" idx="5"/>
            <a:endCxn id="316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19" name="Shape 319"/>
          <p:cNvCxnSpPr>
            <a:stCxn id="316" idx="3"/>
            <a:endCxn id="317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20" name="Shape 320"/>
          <p:cNvCxnSpPr>
            <a:stCxn id="317" idx="1"/>
            <a:endCxn id="315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321" name="Shape 321"/>
          <p:cNvCxnSpPr>
            <a:stCxn id="315" idx="6"/>
            <a:endCxn id="316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22" name="Shape 322"/>
          <p:cNvCxnSpPr>
            <a:stCxn id="314" idx="3"/>
            <a:endCxn id="315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23" name="Shape 323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324" name="Shape 324"/>
          <p:cNvCxnSpPr>
            <a:stCxn id="323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25" name="Shape 325"/>
          <p:cNvCxnSpPr>
            <a:stCxn id="323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How is Homework 5 going?</a:t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3556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 ,D&gt;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&lt;D, E&gt;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&lt;E&gt;</a:t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336" name="Shape 336"/>
          <p:cNvCxnSpPr>
            <a:stCxn id="334" idx="3"/>
            <a:endCxn id="335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37" name="Shape 337"/>
          <p:cNvCxnSpPr>
            <a:stCxn id="335" idx="1"/>
            <a:endCxn id="333" idx="5"/>
          </p:cNvCxnSpPr>
          <p:nvPr/>
        </p:nvCxnSpPr>
        <p:spPr>
          <a:xfrm rot="10800000">
            <a:off x="3686946" y="4568073"/>
            <a:ext cx="7683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338" name="Shape 338"/>
          <p:cNvCxnSpPr>
            <a:stCxn id="333" idx="6"/>
            <a:endCxn id="334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39" name="Shape 339"/>
          <p:cNvCxnSpPr>
            <a:stCxn id="332" idx="3"/>
            <a:endCxn id="333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40" name="Shape 340"/>
          <p:cNvCxnSpPr>
            <a:stCxn id="332" idx="5"/>
            <a:endCxn id="334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41" name="Shape 341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342" name="Shape 342"/>
          <p:cNvCxnSpPr>
            <a:stCxn id="341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43" name="Shape 343"/>
          <p:cNvCxnSpPr>
            <a:stCxn id="341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457200" y="1752600"/>
            <a:ext cx="4038599" cy="43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&lt;A&gt;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&lt;C ,D&gt;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&lt;D, E&gt;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Q: &lt;E&gt;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DONE</a:t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3991864" y="2272025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2906425" y="3787547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6705850" y="3787547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4321335" y="5211762"/>
            <a:ext cx="914400" cy="914400"/>
          </a:xfrm>
          <a:prstGeom prst="ellipse">
            <a:avLst/>
          </a:prstGeom>
          <a:solidFill>
            <a:srgbClr val="0070C0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354" name="Shape 354"/>
          <p:cNvCxnSpPr>
            <a:stCxn id="352" idx="3"/>
            <a:endCxn id="353" idx="7"/>
          </p:cNvCxnSpPr>
          <p:nvPr/>
        </p:nvCxnSpPr>
        <p:spPr>
          <a:xfrm flipH="1">
            <a:off x="5101861" y="4568036"/>
            <a:ext cx="17379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55" name="Shape 355"/>
          <p:cNvCxnSpPr>
            <a:stCxn id="351" idx="6"/>
            <a:endCxn id="352" idx="2"/>
          </p:cNvCxnSpPr>
          <p:nvPr/>
        </p:nvCxnSpPr>
        <p:spPr>
          <a:xfrm>
            <a:off x="3820825" y="42447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56" name="Shape 356"/>
          <p:cNvCxnSpPr>
            <a:stCxn id="350" idx="3"/>
            <a:endCxn id="351" idx="7"/>
          </p:cNvCxnSpPr>
          <p:nvPr/>
        </p:nvCxnSpPr>
        <p:spPr>
          <a:xfrm flipH="1">
            <a:off x="3686875" y="30525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57" name="Shape 357"/>
          <p:cNvCxnSpPr>
            <a:stCxn id="350" idx="5"/>
            <a:endCxn id="352" idx="1"/>
          </p:cNvCxnSpPr>
          <p:nvPr/>
        </p:nvCxnSpPr>
        <p:spPr>
          <a:xfrm>
            <a:off x="4772353" y="30525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58" name="Shape 358"/>
          <p:cNvCxnSpPr>
            <a:endCxn id="353" idx="1"/>
          </p:cNvCxnSpPr>
          <p:nvPr/>
        </p:nvCxnSpPr>
        <p:spPr>
          <a:xfrm>
            <a:off x="3686946" y="4568073"/>
            <a:ext cx="7683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59" name="Shape 359"/>
          <p:cNvSpPr/>
          <p:nvPr/>
        </p:nvSpPr>
        <p:spPr>
          <a:xfrm>
            <a:off x="5742100" y="194873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360" name="Shape 360"/>
          <p:cNvCxnSpPr>
            <a:stCxn id="359" idx="5"/>
          </p:cNvCxnSpPr>
          <p:nvPr/>
        </p:nvCxnSpPr>
        <p:spPr>
          <a:xfrm>
            <a:off x="6522589" y="2729224"/>
            <a:ext cx="640500" cy="10584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61" name="Shape 361"/>
          <p:cNvCxnSpPr>
            <a:stCxn id="359" idx="2"/>
          </p:cNvCxnSpPr>
          <p:nvPr/>
        </p:nvCxnSpPr>
        <p:spPr>
          <a:xfrm rot="10800000">
            <a:off x="4772500" y="2405935"/>
            <a:ext cx="9696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835983" y="93907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Shortest Paths with BFS</a:t>
            </a:r>
            <a:endParaRPr b="0" i="0" sz="4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68" name="Shape 368"/>
          <p:cNvGraphicFramePr/>
          <p:nvPr/>
        </p:nvGraphicFramePr>
        <p:xfrm>
          <a:off x="5257800" y="2438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{6AF2C584-F10F-4E84-80C6-1C03ABF5DE10}</a:tableStyleId>
              </a:tblPr>
              <a:tblGrid>
                <a:gridCol w="1447800"/>
                <a:gridCol w="1447800"/>
                <a:gridCol w="84877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Destination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Path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Cost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&lt;B,A&gt;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B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C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&lt;B,A,C&gt;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D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E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69" name="Shape 369"/>
          <p:cNvSpPr/>
          <p:nvPr/>
        </p:nvSpPr>
        <p:spPr>
          <a:xfrm>
            <a:off x="6248400" y="1948735"/>
            <a:ext cx="17844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From Node B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1466439" y="227202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381000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4180425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1795910" y="521176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374" name="Shape 374"/>
          <p:cNvCxnSpPr>
            <a:stCxn id="370" idx="3"/>
            <a:endCxn id="371" idx="7"/>
          </p:cNvCxnSpPr>
          <p:nvPr/>
        </p:nvCxnSpPr>
        <p:spPr>
          <a:xfrm flipH="1">
            <a:off x="1161450" y="30525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75" name="Shape 375"/>
          <p:cNvCxnSpPr>
            <a:stCxn id="370" idx="5"/>
            <a:endCxn id="372" idx="1"/>
          </p:cNvCxnSpPr>
          <p:nvPr/>
        </p:nvCxnSpPr>
        <p:spPr>
          <a:xfrm>
            <a:off x="2246928" y="30525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76" name="Shape 376"/>
          <p:cNvCxnSpPr>
            <a:stCxn id="372" idx="3"/>
            <a:endCxn id="373" idx="7"/>
          </p:cNvCxnSpPr>
          <p:nvPr/>
        </p:nvCxnSpPr>
        <p:spPr>
          <a:xfrm flipH="1">
            <a:off x="2576436" y="4568036"/>
            <a:ext cx="17379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77" name="Shape 377"/>
          <p:cNvCxnSpPr>
            <a:stCxn id="373" idx="1"/>
            <a:endCxn id="371" idx="5"/>
          </p:cNvCxnSpPr>
          <p:nvPr/>
        </p:nvCxnSpPr>
        <p:spPr>
          <a:xfrm rot="10800000">
            <a:off x="1161521" y="4568073"/>
            <a:ext cx="7683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378" name="Shape 378"/>
          <p:cNvCxnSpPr>
            <a:stCxn id="371" idx="6"/>
            <a:endCxn id="372" idx="2"/>
          </p:cNvCxnSpPr>
          <p:nvPr/>
        </p:nvCxnSpPr>
        <p:spPr>
          <a:xfrm>
            <a:off x="1295400" y="42447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79" name="Shape 379"/>
          <p:cNvSpPr/>
          <p:nvPr/>
        </p:nvSpPr>
        <p:spPr>
          <a:xfrm>
            <a:off x="3124199" y="3028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2568266" y="3790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3177866" y="4552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1425266" y="45720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1044266" y="31242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4343399" y="26670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85" name="Shape 385"/>
          <p:cNvSpPr txBox="1"/>
          <p:nvPr/>
        </p:nvSpPr>
        <p:spPr>
          <a:xfrm>
            <a:off x="5094825" y="4972110"/>
            <a:ext cx="34395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Shortest path to D? to 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costs?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3203375" y="197527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387" name="Shape 387"/>
          <p:cNvCxnSpPr>
            <a:stCxn id="386" idx="5"/>
          </p:cNvCxnSpPr>
          <p:nvPr/>
        </p:nvCxnSpPr>
        <p:spPr>
          <a:xfrm>
            <a:off x="3983864" y="2755762"/>
            <a:ext cx="640500" cy="10584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388" name="Shape 388"/>
          <p:cNvCxnSpPr>
            <a:stCxn id="386" idx="2"/>
          </p:cNvCxnSpPr>
          <p:nvPr/>
        </p:nvCxnSpPr>
        <p:spPr>
          <a:xfrm rot="10800000">
            <a:off x="2233775" y="2432472"/>
            <a:ext cx="9696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89" name="Shape 389"/>
          <p:cNvSpPr/>
          <p:nvPr/>
        </p:nvSpPr>
        <p:spPr>
          <a:xfrm>
            <a:off x="2628447" y="194873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835983" y="93907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Shortest Paths with BFS</a:t>
            </a:r>
            <a:endParaRPr b="0" i="0" sz="4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6" name="Shape 396"/>
          <p:cNvGraphicFramePr/>
          <p:nvPr/>
        </p:nvGraphicFramePr>
        <p:xfrm>
          <a:off x="5257800" y="2438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{6AF2C584-F10F-4E84-80C6-1C03ABF5DE10}</a:tableStyleId>
              </a:tblPr>
              <a:tblGrid>
                <a:gridCol w="1447800"/>
                <a:gridCol w="1447800"/>
                <a:gridCol w="84877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Destination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Path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Cost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&lt;B,A&gt;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B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C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&lt;B,A,C&gt;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D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&lt;B,D&gt;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E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&lt;B,D,E&gt;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97" name="Shape 397"/>
          <p:cNvSpPr/>
          <p:nvPr/>
        </p:nvSpPr>
        <p:spPr>
          <a:xfrm>
            <a:off x="6248400" y="1948735"/>
            <a:ext cx="17844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From Node B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1466439" y="227202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381000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4180425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1795910" y="521176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402" name="Shape 402"/>
          <p:cNvCxnSpPr>
            <a:stCxn id="398" idx="3"/>
            <a:endCxn id="399" idx="7"/>
          </p:cNvCxnSpPr>
          <p:nvPr/>
        </p:nvCxnSpPr>
        <p:spPr>
          <a:xfrm flipH="1">
            <a:off x="1161450" y="30525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03" name="Shape 403"/>
          <p:cNvCxnSpPr>
            <a:stCxn id="398" idx="5"/>
            <a:endCxn id="400" idx="1"/>
          </p:cNvCxnSpPr>
          <p:nvPr/>
        </p:nvCxnSpPr>
        <p:spPr>
          <a:xfrm>
            <a:off x="2246928" y="30525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04" name="Shape 404"/>
          <p:cNvCxnSpPr>
            <a:stCxn id="400" idx="3"/>
            <a:endCxn id="401" idx="7"/>
          </p:cNvCxnSpPr>
          <p:nvPr/>
        </p:nvCxnSpPr>
        <p:spPr>
          <a:xfrm flipH="1">
            <a:off x="2576436" y="4568036"/>
            <a:ext cx="17379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05" name="Shape 405"/>
          <p:cNvCxnSpPr>
            <a:stCxn id="401" idx="1"/>
            <a:endCxn id="399" idx="5"/>
          </p:cNvCxnSpPr>
          <p:nvPr/>
        </p:nvCxnSpPr>
        <p:spPr>
          <a:xfrm rot="10800000">
            <a:off x="1161521" y="4568073"/>
            <a:ext cx="7683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406" name="Shape 406"/>
          <p:cNvCxnSpPr>
            <a:stCxn id="399" idx="6"/>
            <a:endCxn id="400" idx="2"/>
          </p:cNvCxnSpPr>
          <p:nvPr/>
        </p:nvCxnSpPr>
        <p:spPr>
          <a:xfrm>
            <a:off x="1295400" y="42447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407" name="Shape 407"/>
          <p:cNvSpPr/>
          <p:nvPr/>
        </p:nvSpPr>
        <p:spPr>
          <a:xfrm>
            <a:off x="3124199" y="3028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2568266" y="3790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3177866" y="4552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1425266" y="45720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1044266" y="31242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4343399" y="26670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13" name="Shape 413"/>
          <p:cNvSpPr txBox="1"/>
          <p:nvPr/>
        </p:nvSpPr>
        <p:spPr>
          <a:xfrm>
            <a:off x="5094825" y="4972110"/>
            <a:ext cx="3439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Shortest path to D? to 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costs?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3203375" y="197527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415" name="Shape 415"/>
          <p:cNvCxnSpPr>
            <a:stCxn id="414" idx="5"/>
          </p:cNvCxnSpPr>
          <p:nvPr/>
        </p:nvCxnSpPr>
        <p:spPr>
          <a:xfrm>
            <a:off x="3983864" y="2755762"/>
            <a:ext cx="640500" cy="10584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16" name="Shape 416"/>
          <p:cNvCxnSpPr>
            <a:stCxn id="414" idx="2"/>
          </p:cNvCxnSpPr>
          <p:nvPr/>
        </p:nvCxnSpPr>
        <p:spPr>
          <a:xfrm rot="10800000">
            <a:off x="2233775" y="2432472"/>
            <a:ext cx="9696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417" name="Shape 417"/>
          <p:cNvSpPr/>
          <p:nvPr/>
        </p:nvSpPr>
        <p:spPr>
          <a:xfrm>
            <a:off x="2628447" y="194873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822960" y="286605"/>
            <a:ext cx="7543800" cy="11679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Shortest Paths with Weights</a:t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1466439" y="227202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381000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4180425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1795910" y="521176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428" name="Shape 428"/>
          <p:cNvCxnSpPr>
            <a:stCxn id="424" idx="3"/>
            <a:endCxn id="425" idx="7"/>
          </p:cNvCxnSpPr>
          <p:nvPr/>
        </p:nvCxnSpPr>
        <p:spPr>
          <a:xfrm flipH="1">
            <a:off x="1161450" y="30525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29" name="Shape 429"/>
          <p:cNvCxnSpPr>
            <a:stCxn id="424" idx="5"/>
            <a:endCxn id="426" idx="1"/>
          </p:cNvCxnSpPr>
          <p:nvPr/>
        </p:nvCxnSpPr>
        <p:spPr>
          <a:xfrm>
            <a:off x="2246928" y="30525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30" name="Shape 430"/>
          <p:cNvCxnSpPr>
            <a:stCxn id="426" idx="3"/>
            <a:endCxn id="427" idx="7"/>
          </p:cNvCxnSpPr>
          <p:nvPr/>
        </p:nvCxnSpPr>
        <p:spPr>
          <a:xfrm flipH="1">
            <a:off x="2576436" y="4568036"/>
            <a:ext cx="17379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31" name="Shape 431"/>
          <p:cNvCxnSpPr>
            <a:stCxn id="427" idx="1"/>
            <a:endCxn id="425" idx="5"/>
          </p:cNvCxnSpPr>
          <p:nvPr/>
        </p:nvCxnSpPr>
        <p:spPr>
          <a:xfrm rot="10800000">
            <a:off x="1161521" y="4568073"/>
            <a:ext cx="7683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432" name="Shape 432"/>
          <p:cNvCxnSpPr>
            <a:stCxn id="425" idx="6"/>
            <a:endCxn id="426" idx="2"/>
          </p:cNvCxnSpPr>
          <p:nvPr/>
        </p:nvCxnSpPr>
        <p:spPr>
          <a:xfrm>
            <a:off x="1295400" y="42447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graphicFrame>
        <p:nvGraphicFramePr>
          <p:cNvPr id="433" name="Shape 433"/>
          <p:cNvGraphicFramePr/>
          <p:nvPr/>
        </p:nvGraphicFramePr>
        <p:xfrm>
          <a:off x="5257800" y="2438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{6AF2C584-F10F-4E84-80C6-1C03ABF5DE10}</a:tableStyleId>
              </a:tblPr>
              <a:tblGrid>
                <a:gridCol w="1447800"/>
                <a:gridCol w="1447800"/>
                <a:gridCol w="84877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Destination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Path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Cost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&lt;B,A&gt;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B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C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&lt;B,A,C&gt;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D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E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34" name="Shape 434"/>
          <p:cNvSpPr/>
          <p:nvPr/>
        </p:nvSpPr>
        <p:spPr>
          <a:xfrm>
            <a:off x="6248400" y="1948735"/>
            <a:ext cx="17844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From Node B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2981532" y="3028890"/>
            <a:ext cx="61266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2568266" y="3790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3177867" y="4552890"/>
            <a:ext cx="327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1425266" y="45720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1044266" y="31242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4264132" y="2667000"/>
            <a:ext cx="61266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4131075" y="5130300"/>
            <a:ext cx="4802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Weights are not the same!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Are the paths?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3203375" y="197527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443" name="Shape 443"/>
          <p:cNvCxnSpPr>
            <a:stCxn id="442" idx="5"/>
          </p:cNvCxnSpPr>
          <p:nvPr/>
        </p:nvCxnSpPr>
        <p:spPr>
          <a:xfrm>
            <a:off x="3983864" y="2755762"/>
            <a:ext cx="640500" cy="10584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44" name="Shape 444"/>
          <p:cNvCxnSpPr>
            <a:stCxn id="442" idx="2"/>
          </p:cNvCxnSpPr>
          <p:nvPr/>
        </p:nvCxnSpPr>
        <p:spPr>
          <a:xfrm rot="10800000">
            <a:off x="2233775" y="2432472"/>
            <a:ext cx="9696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445" name="Shape 445"/>
          <p:cNvSpPr/>
          <p:nvPr/>
        </p:nvSpPr>
        <p:spPr>
          <a:xfrm>
            <a:off x="2628447" y="194873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/>
        </p:nvSpPr>
        <p:spPr>
          <a:xfrm>
            <a:off x="1466439" y="2272025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381000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4180425" y="3787547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1795910" y="521176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455" name="Shape 455"/>
          <p:cNvCxnSpPr>
            <a:stCxn id="451" idx="3"/>
            <a:endCxn id="452" idx="7"/>
          </p:cNvCxnSpPr>
          <p:nvPr/>
        </p:nvCxnSpPr>
        <p:spPr>
          <a:xfrm flipH="1">
            <a:off x="1161450" y="3052514"/>
            <a:ext cx="4389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56" name="Shape 456"/>
          <p:cNvCxnSpPr>
            <a:stCxn id="451" idx="5"/>
            <a:endCxn id="453" idx="1"/>
          </p:cNvCxnSpPr>
          <p:nvPr/>
        </p:nvCxnSpPr>
        <p:spPr>
          <a:xfrm>
            <a:off x="2246928" y="3052514"/>
            <a:ext cx="2067300" cy="8688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57" name="Shape 457"/>
          <p:cNvCxnSpPr>
            <a:stCxn id="453" idx="3"/>
            <a:endCxn id="454" idx="7"/>
          </p:cNvCxnSpPr>
          <p:nvPr/>
        </p:nvCxnSpPr>
        <p:spPr>
          <a:xfrm flipH="1">
            <a:off x="2576436" y="4568036"/>
            <a:ext cx="17379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58" name="Shape 458"/>
          <p:cNvCxnSpPr>
            <a:stCxn id="454" idx="1"/>
            <a:endCxn id="452" idx="5"/>
          </p:cNvCxnSpPr>
          <p:nvPr/>
        </p:nvCxnSpPr>
        <p:spPr>
          <a:xfrm rot="10800000">
            <a:off x="1161521" y="4568073"/>
            <a:ext cx="768300" cy="7776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459" name="Shape 459"/>
          <p:cNvCxnSpPr>
            <a:stCxn id="452" idx="6"/>
            <a:endCxn id="453" idx="2"/>
          </p:cNvCxnSpPr>
          <p:nvPr/>
        </p:nvCxnSpPr>
        <p:spPr>
          <a:xfrm>
            <a:off x="1295400" y="4244747"/>
            <a:ext cx="28851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graphicFrame>
        <p:nvGraphicFramePr>
          <p:cNvPr id="460" name="Shape 460"/>
          <p:cNvGraphicFramePr/>
          <p:nvPr/>
        </p:nvGraphicFramePr>
        <p:xfrm>
          <a:off x="5257800" y="2438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{6AF2C584-F10F-4E84-80C6-1C03ABF5DE10}</a:tableStyleId>
              </a:tblPr>
              <a:tblGrid>
                <a:gridCol w="1447800"/>
                <a:gridCol w="1447800"/>
                <a:gridCol w="84877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Destination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Path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Cost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A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&lt;B,A&gt;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B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0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C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&lt;B,A,C&gt;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5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D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&lt;B,A,C,D&gt;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E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&lt;B,A,C,E&gt;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61" name="Shape 461"/>
          <p:cNvSpPr/>
          <p:nvPr/>
        </p:nvSpPr>
        <p:spPr>
          <a:xfrm>
            <a:off x="6248400" y="1948735"/>
            <a:ext cx="17844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From Node B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2628447" y="1948730"/>
            <a:ext cx="32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2981532" y="3028890"/>
            <a:ext cx="61266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2568266" y="379089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3177867" y="4552890"/>
            <a:ext cx="327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1425266" y="45720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1044266" y="3124200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4264132" y="2667000"/>
            <a:ext cx="61266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endParaRPr sz="2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3203375" y="1975272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cxnSp>
        <p:nvCxnSpPr>
          <p:cNvPr id="470" name="Shape 470"/>
          <p:cNvCxnSpPr>
            <a:stCxn id="469" idx="5"/>
          </p:cNvCxnSpPr>
          <p:nvPr/>
        </p:nvCxnSpPr>
        <p:spPr>
          <a:xfrm>
            <a:off x="3983864" y="2755762"/>
            <a:ext cx="640500" cy="105840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71" name="Shape 471"/>
          <p:cNvCxnSpPr>
            <a:stCxn id="469" idx="2"/>
          </p:cNvCxnSpPr>
          <p:nvPr/>
        </p:nvCxnSpPr>
        <p:spPr>
          <a:xfrm rot="10800000">
            <a:off x="2233775" y="2432472"/>
            <a:ext cx="969600" cy="0"/>
          </a:xfrm>
          <a:prstGeom prst="straightConnector1">
            <a:avLst/>
          </a:prstGeom>
          <a:noFill/>
          <a:ln cap="flat" cmpd="sng" w="28575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472" name="Shape 472"/>
          <p:cNvSpPr txBox="1"/>
          <p:nvPr>
            <p:ph type="title"/>
          </p:nvPr>
        </p:nvSpPr>
        <p:spPr>
          <a:xfrm>
            <a:off x="822960" y="286605"/>
            <a:ext cx="7543800" cy="116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Shortest Paths with Weights</a:t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b="0" i="0" lang="en-US" sz="8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  <a:endParaRPr b="0" i="0" sz="8000" u="none" cap="none" strike="noStrik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Classes, Interfaces, and Types</a:t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Char char="●"/>
            </a:pPr>
            <a:r>
              <a:rPr b="0" i="0" lang="en-US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fundamental unit of programming in Java is a class</a:t>
            </a:r>
            <a:endParaRPr sz="3200"/>
          </a:p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Char char="●"/>
            </a:pPr>
            <a:r>
              <a:rPr b="0" i="0" lang="en-US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Classes can extend other classes and implement interfaces</a:t>
            </a:r>
            <a:endParaRPr sz="3200"/>
          </a:p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Char char="●"/>
            </a:pPr>
            <a:r>
              <a:rPr b="0" i="0" lang="en-US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Interfaces can extend other interfaces</a:t>
            </a:r>
            <a:endParaRPr sz="3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Classes, Objects, and Java</a:t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Everything is an instance of a class</a:t>
            </a:r>
            <a:endParaRPr sz="2400"/>
          </a:p>
          <a:p>
            <a:pPr indent="-220980" lvl="1" marL="38404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Defines data and methods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Every class extends exactly one other class</a:t>
            </a:r>
            <a:endParaRPr sz="2400"/>
          </a:p>
          <a:p>
            <a:pPr indent="-220980" lvl="1" marL="38404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Object if no explicit superclass</a:t>
            </a:r>
            <a:endParaRPr sz="2400"/>
          </a:p>
          <a:p>
            <a:pPr indent="-2209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Inherits superclass fields</a:t>
            </a:r>
            <a:endParaRPr sz="2400"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Every class also defines a type</a:t>
            </a:r>
            <a:endParaRPr sz="2400"/>
          </a:p>
          <a:p>
            <a:pPr indent="-220980" lvl="1" marL="38404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Foo defines type Foo</a:t>
            </a:r>
            <a:endParaRPr sz="2400"/>
          </a:p>
          <a:p>
            <a:pPr indent="-220980" lvl="1" marL="38404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◦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Foo inherits all inherited types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x="822959" y="1845734"/>
            <a:ext cx="7543801" cy="4326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91440" lvl="0" marL="9144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Calibri"/>
              <a:buChar char=" "/>
            </a:pPr>
            <a:r>
              <a:rPr b="0" i="0" lang="en-US" sz="18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Pure type declaration</a:t>
            </a:r>
            <a:endParaRPr b="0" i="0" sz="185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50"/>
              <a:buFont typeface="Calibri"/>
              <a:buNone/>
            </a:pP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-US" sz="2035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interface Comparable {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Calibri"/>
              <a:buNone/>
            </a:pPr>
            <a:r>
              <a:rPr b="0" i="0" lang="en-US" sz="2035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int compareTo(Object other);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5"/>
              <a:buFont typeface="Calibri"/>
              <a:buNone/>
            </a:pPr>
            <a:r>
              <a:rPr b="0" i="0" lang="en-US" sz="2035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 	</a:t>
            </a:r>
            <a:r>
              <a:rPr b="0" i="0" lang="en-US" sz="18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-US" sz="18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en-US" sz="18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Can contain:</a:t>
            </a:r>
            <a:endParaRPr/>
          </a:p>
          <a:p>
            <a:pPr indent="-182879" lvl="1" marL="384048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Char char="◦"/>
            </a:pPr>
            <a:r>
              <a:rPr b="0" i="0" lang="en-US" sz="1665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Method specifications (implicitly </a:t>
            </a:r>
            <a:r>
              <a:rPr b="0" i="0" lang="en-US" sz="1665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abstract</a:t>
            </a:r>
            <a:r>
              <a:rPr b="0" i="0" lang="en-US" sz="1665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82879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Calibri"/>
              <a:buChar char="◦"/>
            </a:pPr>
            <a:r>
              <a:rPr b="0" i="0" lang="en-US" sz="1665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Named constants (implicitly </a:t>
            </a:r>
            <a:r>
              <a:rPr b="0" i="0" lang="en-US" sz="1665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public final static</a:t>
            </a:r>
            <a:r>
              <a:rPr b="0" i="0" lang="en-US" sz="1665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0" lang="en-US" sz="18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Does not contain implementation!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en-US" sz="185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Cannot create instances of interfaces</a:t>
            </a:r>
            <a:endParaRPr/>
          </a:p>
          <a:p>
            <a:pPr indent="-9207" lvl="0" marL="9144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Calibri"/>
              <a:buNone/>
            </a:pPr>
            <a:r>
              <a:t/>
            </a:r>
            <a:endParaRPr b="0" i="0" sz="1295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1440" lvl="0" marL="91440" marR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295"/>
              <a:buFont typeface="Calibri"/>
              <a:buChar char=" "/>
            </a:pPr>
            <a:r>
              <a:t/>
            </a:r>
            <a:endParaRPr/>
          </a:p>
        </p:txBody>
      </p:sp>
      <p:pic>
        <p:nvPicPr>
          <p:cNvPr id="496" name="Shape 4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5167" y="3200401"/>
            <a:ext cx="2511763" cy="306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67640" lvl="0" marL="914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r>
              <a:rPr lang="en-US" sz="3200"/>
              <a:t>* </a:t>
            </a:r>
            <a:r>
              <a:rPr lang="en-US" sz="3200"/>
              <a:t>Breadth-first search (BFS)</a:t>
            </a:r>
            <a:endParaRPr sz="3200"/>
          </a:p>
          <a:p>
            <a:pPr indent="-1676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r>
              <a:rPr lang="en-US" sz="3200"/>
              <a:t>* </a:t>
            </a:r>
            <a:r>
              <a:rPr b="0" i="0" lang="en-US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  <a:endParaRPr sz="3200"/>
          </a:p>
          <a:p>
            <a:pPr indent="-167640" lvl="0" marL="9144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r>
              <a:rPr lang="en-US" sz="3200"/>
              <a:t>* </a:t>
            </a:r>
            <a:r>
              <a:rPr b="0" i="0" lang="en-US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Parsing Marvel Data</a:t>
            </a:r>
            <a:endParaRPr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Implementing Interfaces</a:t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●"/>
            </a:pP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class can implement one or more interfaces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class Kitten implements Pettable, Huggable</a:t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●"/>
            </a:pP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implementing class and its instances have the interface type(s) as well as the class type(s)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●"/>
            </a:pP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class must provide or inherit an implementation of all methods defined by the interface(s)</a:t>
            </a:r>
            <a:endParaRPr/>
          </a:p>
          <a:p>
            <a:pPr indent="-182880" lvl="1" marL="38404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 true for abstract classes</a:t>
            </a:r>
            <a:endParaRPr/>
          </a:p>
        </p:txBody>
      </p:sp>
      <p:pic>
        <p:nvPicPr>
          <p:cNvPr id="503" name="Shape 5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596" y="4267200"/>
            <a:ext cx="1411375" cy="2167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Shape 5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8400" y="5828820"/>
            <a:ext cx="1566929" cy="100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14800" y="4379383"/>
            <a:ext cx="1375253" cy="194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6" name="Shape 506"/>
          <p:cNvCxnSpPr/>
          <p:nvPr/>
        </p:nvCxnSpPr>
        <p:spPr>
          <a:xfrm>
            <a:off x="1541971" y="5828820"/>
            <a:ext cx="667829" cy="34338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507" name="Shape 507"/>
          <p:cNvCxnSpPr>
            <a:stCxn id="503" idx="3"/>
          </p:cNvCxnSpPr>
          <p:nvPr/>
        </p:nvCxnSpPr>
        <p:spPr>
          <a:xfrm>
            <a:off x="1541971" y="5350934"/>
            <a:ext cx="2344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Using Interface Types</a:t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Shape 513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interface defines a type, so we can declare variables and parameters of that type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 variable with an interface type can refer to an object of any class implementing that type</a:t>
            </a:r>
            <a:endParaRPr sz="2400"/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List&lt;String&gt; x = new ArrayList&lt;String&gt;();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sort(List aList) {…}</a:t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Guidelines for Interfaces</a:t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Shape 519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Provide interfaces for significant types and abstractions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Write code using interface types like Map instead of HashMap and TreeMap wherever possible</a:t>
            </a:r>
            <a:endParaRPr sz="2400"/>
          </a:p>
          <a:p>
            <a:pPr indent="-208280" lvl="3" marL="749808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b="0" i="0" lang="en-US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Allows code to work with different implementations later on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Both interfaces and classes are appropriate in various circumstances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822960" y="976184"/>
            <a:ext cx="75438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Reminder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Enabling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asserts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Eclipse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enable asserts: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Run -&gt; Run Configurations… -&gt; Arguments tab -&gt; input </a:t>
            </a:r>
            <a:r>
              <a:rPr b="1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-ea </a:t>
            </a:r>
            <a:r>
              <a:rPr b="0" i="0" lang="en-US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VM arguments section</a:t>
            </a:r>
            <a:endParaRPr b="0" i="0" sz="2800" u="none" cap="none" strike="noStrik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Reminders:</a:t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Expensive CheckReps </a:t>
            </a:r>
            <a:r>
              <a:rPr lang="en-US" sz="4000"/>
              <a:t>are</a:t>
            </a:r>
            <a:r>
              <a:rPr b="0" i="0" lang="en-US" sz="4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000" u="none" cap="none" strike="noStrike">
                <a:solidFill>
                  <a:srgbClr val="3F3F3F"/>
                </a:solidFill>
              </a:rPr>
              <a:t>BAD</a:t>
            </a:r>
            <a:endParaRPr b="1"/>
          </a:p>
          <a:p>
            <a:pPr indent="0" lvl="1" marL="29260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(at least when assignments are turned in, but can be useful for finding hard-to-discover problems – so need to be able to control expensive checks)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Debug flags </a:t>
            </a:r>
            <a:r>
              <a:rPr lang="en-US" sz="4000"/>
              <a:t>are</a:t>
            </a:r>
            <a:r>
              <a:rPr b="0" i="0" lang="en-US" sz="4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000" u="none" cap="none" strike="noStrike">
                <a:solidFill>
                  <a:srgbClr val="3F3F3F"/>
                </a:solidFill>
              </a:rPr>
              <a:t>GOOD</a:t>
            </a:r>
            <a:endParaRPr b="1"/>
          </a:p>
          <a:p>
            <a:pPr indent="0" lvl="0" marL="284163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(or enums to indicate depth of debug)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822960" y="1112108"/>
            <a:ext cx="7543800" cy="6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Don’t forget your</a:t>
            </a:r>
            <a:r>
              <a:rPr b="0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CheckReps!</a:t>
            </a:r>
            <a:endParaRPr b="0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999" y="1870101"/>
            <a:ext cx="4486001" cy="42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en-US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Graphs</a:t>
            </a:r>
            <a:endParaRPr b="0" i="0" sz="4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447800" y="1752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3543300" y="16764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4478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3543300" y="36576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2541232" y="5410200"/>
            <a:ext cx="914400" cy="9144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cxnSp>
        <p:nvCxnSpPr>
          <p:cNvPr id="149" name="Shape 149"/>
          <p:cNvCxnSpPr>
            <a:stCxn id="144" idx="4"/>
            <a:endCxn id="146" idx="0"/>
          </p:cNvCxnSpPr>
          <p:nvPr/>
        </p:nvCxnSpPr>
        <p:spPr>
          <a:xfrm>
            <a:off x="1905000" y="2667000"/>
            <a:ext cx="0" cy="9906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0" name="Shape 150"/>
          <p:cNvCxnSpPr>
            <a:stCxn id="144" idx="5"/>
            <a:endCxn id="147" idx="1"/>
          </p:cNvCxnSpPr>
          <p:nvPr/>
        </p:nvCxnSpPr>
        <p:spPr>
          <a:xfrm>
            <a:off x="2228289" y="2533089"/>
            <a:ext cx="1449000" cy="12585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1" name="Shape 151"/>
          <p:cNvCxnSpPr>
            <a:stCxn id="145" idx="4"/>
            <a:endCxn id="147" idx="0"/>
          </p:cNvCxnSpPr>
          <p:nvPr/>
        </p:nvCxnSpPr>
        <p:spPr>
          <a:xfrm>
            <a:off x="4000500" y="2590800"/>
            <a:ext cx="0" cy="10668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2" name="Shape 152"/>
          <p:cNvCxnSpPr>
            <a:stCxn id="147" idx="4"/>
            <a:endCxn id="148" idx="7"/>
          </p:cNvCxnSpPr>
          <p:nvPr/>
        </p:nvCxnSpPr>
        <p:spPr>
          <a:xfrm flipH="1">
            <a:off x="3321600" y="4572000"/>
            <a:ext cx="678900" cy="9720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3" name="Shape 153"/>
          <p:cNvCxnSpPr>
            <a:stCxn id="148" idx="1"/>
            <a:endCxn id="146" idx="4"/>
          </p:cNvCxnSpPr>
          <p:nvPr/>
        </p:nvCxnSpPr>
        <p:spPr>
          <a:xfrm rot="10800000">
            <a:off x="1905043" y="4572111"/>
            <a:ext cx="770100" cy="97200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54" name="Shape 154"/>
          <p:cNvCxnSpPr>
            <a:stCxn id="146" idx="6"/>
            <a:endCxn id="147" idx="2"/>
          </p:cNvCxnSpPr>
          <p:nvPr/>
        </p:nvCxnSpPr>
        <p:spPr>
          <a:xfrm>
            <a:off x="2362200" y="4114800"/>
            <a:ext cx="1181100" cy="0"/>
          </a:xfrm>
          <a:prstGeom prst="straightConnector1">
            <a:avLst/>
          </a:prstGeom>
          <a:noFill/>
          <a:ln cap="flat" cmpd="sng" w="38100">
            <a:solidFill>
              <a:srgbClr val="4A7DBB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55" name="Shape 155"/>
          <p:cNvSpPr/>
          <p:nvPr/>
        </p:nvSpPr>
        <p:spPr>
          <a:xfrm>
            <a:off x="5486400" y="3518219"/>
            <a:ext cx="2667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Can I reach B from A?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Breadth-First Search (BFS)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752600"/>
            <a:ext cx="8229600" cy="4419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82880" lvl="1" marL="38404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◦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Often used for discovering connectivity</a:t>
            </a:r>
            <a:endParaRPr/>
          </a:p>
          <a:p>
            <a:pPr indent="-182880" lvl="1" marL="384048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alibri"/>
              <a:buChar char="◦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Calculates the shortest path </a:t>
            </a:r>
            <a:r>
              <a:rPr b="0" i="1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if and only if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all edges have s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 positive or no weight</a:t>
            </a:r>
            <a:endParaRPr/>
          </a:p>
          <a:p>
            <a:pPr indent="-182880" lvl="1" marL="384048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alibri"/>
              <a:buChar char="◦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Depth-first search (DFS) is commonly mentioned with BFS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6379" lvl="2" marL="56692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alibri"/>
              <a:buChar char="◦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BFS looks “wide”, DFS looks “deep”</a:t>
            </a:r>
            <a:endParaRPr/>
          </a:p>
          <a:p>
            <a:pPr indent="-246379" lvl="2" marL="56692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Calibri"/>
              <a:buChar char="◦"/>
            </a:pPr>
            <a:r>
              <a:rPr lang="en-US" sz="2400"/>
              <a:t>DFS c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an also be used for discovery, but not the shortest path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79" lvl="1" marL="38404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0" i="0" lang="en-US" sz="4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BFS Pseudocode</a:t>
            </a:r>
            <a:endParaRPr b="0" i="0" sz="4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495350" y="1774075"/>
            <a:ext cx="79515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put start node in a queue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while (queue is not empty)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pop node N off queue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i="1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mark node N as visited</a:t>
            </a:r>
            <a:endParaRPr b="0" i="0" sz="2000" u="none" cap="none" strike="noStrike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(N is goal):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return true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else: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for each node O that is child of N: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b="1" i="1" lang="en-US" sz="2000" u="none" cap="none" strike="noStrik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if O is not marked visited: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	push O onto queue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return false</a:t>
            </a:r>
            <a:endParaRPr b="0" i="0" sz="22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