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9144000"/>
  <p:notesSz cx="6858000" cy="9144000"/>
  <p:embeddedFontLst>
    <p:embeddedFont>
      <p:font typeface="Source Sans Pro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6E719E7-4ABC-41DC-AB13-B5413CD9C2C0}">
  <a:tblStyle styleId="{86E719E7-4ABC-41DC-AB13-B5413CD9C2C0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DF6EC"/>
          </a:solidFill>
        </a:fill>
      </a:tcStyle>
    </a:wholeTbl>
    <a:band1H>
      <a:tcTxStyle/>
      <a:tcStyle>
        <a:fill>
          <a:solidFill>
            <a:srgbClr val="FBECD4"/>
          </a:solidFill>
        </a:fill>
      </a:tcStyle>
    </a:band1H>
    <a:band2H>
      <a:tcTxStyle/>
    </a:band2H>
    <a:band1V>
      <a:tcTxStyle/>
      <a:tcStyle>
        <a:fill>
          <a:solidFill>
            <a:srgbClr val="FBECD4"/>
          </a:solidFill>
        </a:fill>
      </a:tcStyle>
    </a:band1V>
    <a:band2V>
      <a:tcTxStyle/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SourceSansPro-bold.fntdata"/><Relationship Id="rId41" Type="http://schemas.openxmlformats.org/officeDocument/2006/relationships/font" Target="fonts/SourceSansPro-regular.fntdata"/><Relationship Id="rId22" Type="http://schemas.openxmlformats.org/officeDocument/2006/relationships/slide" Target="slides/slide17.xml"/><Relationship Id="rId44" Type="http://schemas.openxmlformats.org/officeDocument/2006/relationships/font" Target="fonts/SourceSansPro-boldItalic.fntdata"/><Relationship Id="rId21" Type="http://schemas.openxmlformats.org/officeDocument/2006/relationships/slide" Target="slides/slide16.xml"/><Relationship Id="rId43" Type="http://schemas.openxmlformats.org/officeDocument/2006/relationships/font" Target="fonts/SourceSansPro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Students should go back to the debugging slides from previous sections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Bugs might not be in the test that it seems like it’ll be in. something testing add might rely on dup, etc.</a:t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Article has good implementation hints</a:t>
            </a:r>
            <a:endParaRPr/>
          </a:p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Open up your copy of hw5 in Eclipse, then follow the instructions here. Show how to create a new JUnit test.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Shape 33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Shape 343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Shape 35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Shape 3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Shape 3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Shape 37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Just show how to create a simple test, and then point out the specification tests JUnit file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Shape 3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Run the Javadoc command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Shape 3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3"/>
              <a:buFont typeface="Arial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" name="Shape 26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 rot="5400000">
            <a:off x="2583180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3"/>
              <a:buFont typeface="Arial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vertTitleAndTx">
  <p:cSld name="Vertical Title and 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 rot="5400000">
            <a:off x="4649564" y="2306413"/>
            <a:ext cx="575989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 rot="5400000">
            <a:off x="649063" y="391888"/>
            <a:ext cx="575989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3"/>
              <a:buFont typeface="Arial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3"/>
              <a:buFont typeface="Arial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63440" y="1845735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3"/>
              <a:buFont typeface="Arial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secHead">
  <p:cSld name="Section Header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 txBox="1"/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3"/>
              <a:buFont typeface="Arial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" name="Shape 48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822960" y="2582334"/>
            <a:ext cx="370332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3" type="body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4" type="body"/>
          </p:nvPr>
        </p:nvSpPr>
        <p:spPr>
          <a:xfrm>
            <a:off x="4663440" y="2582334"/>
            <a:ext cx="370332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3"/>
              <a:buFont typeface="Arial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3"/>
              <a:buFont typeface="Arial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3"/>
              <a:buFont typeface="Arial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objTx">
  <p:cSld name="Content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600450" y="731520"/>
            <a:ext cx="486918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3"/>
              <a:buFont typeface="Arial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picTx">
  <p:cSld name="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x="822960" y="5074920"/>
            <a:ext cx="758523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Shape 82"/>
          <p:cNvSpPr/>
          <p:nvPr>
            <p:ph idx="2" type="pic"/>
          </p:nvPr>
        </p:nvSpPr>
        <p:spPr>
          <a:xfrm>
            <a:off x="12" y="0"/>
            <a:ext cx="9143989" cy="4915076"/>
          </a:xfrm>
          <a:prstGeom prst="rect">
            <a:avLst/>
          </a:prstGeom>
          <a:solidFill>
            <a:srgbClr val="D2CDB0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822960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3"/>
              <a:buFont typeface="Arial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3"/>
              <a:buFont typeface="Arial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Shape 17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junit.org/apidocs/org/junit/Assert.html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courses.cs.washington.edu/courses/cse331/15sp/tools/editing-compiling.html%23javadoc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subTitle"/>
          </p:nvPr>
        </p:nvSpPr>
        <p:spPr>
          <a:xfrm>
            <a:off x="1068902" y="4297680"/>
            <a:ext cx="7480738" cy="18398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44342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65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Slides by Erin Peach and Nick Carney</a:t>
            </a:r>
            <a:endParaRPr b="0" i="0" sz="2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material from Vinod Rathnam, Alex Mariakakis, Krysta Yousoufian, Mike Ernst, Kellen Donohue</a:t>
            </a:r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685800" y="838200"/>
            <a:ext cx="77724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Source Sans Pro"/>
              <a:buNone/>
            </a:pPr>
            <a:r>
              <a:rPr b="1" i="0" lang="en-US" sz="6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Section 4:</a:t>
            </a:r>
            <a:br>
              <a:rPr b="0" i="0" lang="en-US" sz="6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-US" sz="5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Graphs and Testing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Graphs</a:t>
            </a: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1447800" y="17526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3543300" y="16764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14478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5433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2541232" y="54102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209" name="Shape 209"/>
          <p:cNvCxnSpPr>
            <a:stCxn id="204" idx="4"/>
            <a:endCxn id="206" idx="0"/>
          </p:cNvCxnSpPr>
          <p:nvPr/>
        </p:nvCxnSpPr>
        <p:spPr>
          <a:xfrm>
            <a:off x="1905000" y="2667000"/>
            <a:ext cx="0" cy="9906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10" name="Shape 210"/>
          <p:cNvCxnSpPr>
            <a:stCxn id="204" idx="5"/>
            <a:endCxn id="207" idx="1"/>
          </p:cNvCxnSpPr>
          <p:nvPr/>
        </p:nvCxnSpPr>
        <p:spPr>
          <a:xfrm>
            <a:off x="2228289" y="2533089"/>
            <a:ext cx="1449000" cy="12585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11" name="Shape 211"/>
          <p:cNvCxnSpPr>
            <a:stCxn id="205" idx="4"/>
            <a:endCxn id="207" idx="0"/>
          </p:cNvCxnSpPr>
          <p:nvPr/>
        </p:nvCxnSpPr>
        <p:spPr>
          <a:xfrm>
            <a:off x="4000500" y="2590800"/>
            <a:ext cx="0" cy="10668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12" name="Shape 212"/>
          <p:cNvCxnSpPr>
            <a:stCxn id="207" idx="4"/>
            <a:endCxn id="208" idx="7"/>
          </p:cNvCxnSpPr>
          <p:nvPr/>
        </p:nvCxnSpPr>
        <p:spPr>
          <a:xfrm flipH="1">
            <a:off x="3321600" y="4572000"/>
            <a:ext cx="678900" cy="9720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13" name="Shape 213"/>
          <p:cNvCxnSpPr>
            <a:stCxn id="208" idx="1"/>
            <a:endCxn id="206" idx="4"/>
          </p:cNvCxnSpPr>
          <p:nvPr/>
        </p:nvCxnSpPr>
        <p:spPr>
          <a:xfrm rot="10800000">
            <a:off x="1905043" y="4572111"/>
            <a:ext cx="770100" cy="9720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14" name="Shape 214"/>
          <p:cNvCxnSpPr>
            <a:stCxn id="206" idx="6"/>
            <a:endCxn id="207" idx="2"/>
          </p:cNvCxnSpPr>
          <p:nvPr/>
        </p:nvCxnSpPr>
        <p:spPr>
          <a:xfrm>
            <a:off x="2362200" y="4114800"/>
            <a:ext cx="1181100" cy="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15" name="Shape 215"/>
          <p:cNvSpPr/>
          <p:nvPr/>
        </p:nvSpPr>
        <p:spPr>
          <a:xfrm>
            <a:off x="4958080" y="1867525"/>
            <a:ext cx="352552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rPr b="1" i="0" lang="en-US" sz="4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Paths from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rPr b="1" i="0" lang="en-US" sz="4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 to C:</a:t>
            </a:r>
            <a:endParaRPr b="1" i="0" sz="4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Graphs</a:t>
            </a: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1447800" y="17526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3543300" y="16764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14478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35433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2541232" y="54102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226" name="Shape 226"/>
          <p:cNvCxnSpPr>
            <a:stCxn id="221" idx="4"/>
            <a:endCxn id="223" idx="0"/>
          </p:cNvCxnSpPr>
          <p:nvPr/>
        </p:nvCxnSpPr>
        <p:spPr>
          <a:xfrm>
            <a:off x="1905000" y="2667000"/>
            <a:ext cx="0" cy="990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27" name="Shape 227"/>
          <p:cNvCxnSpPr>
            <a:stCxn id="221" idx="5"/>
            <a:endCxn id="224" idx="1"/>
          </p:cNvCxnSpPr>
          <p:nvPr/>
        </p:nvCxnSpPr>
        <p:spPr>
          <a:xfrm>
            <a:off x="2228289" y="2533089"/>
            <a:ext cx="1449000" cy="12585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28" name="Shape 228"/>
          <p:cNvCxnSpPr>
            <a:stCxn id="222" idx="4"/>
            <a:endCxn id="224" idx="0"/>
          </p:cNvCxnSpPr>
          <p:nvPr/>
        </p:nvCxnSpPr>
        <p:spPr>
          <a:xfrm>
            <a:off x="4000500" y="2590800"/>
            <a:ext cx="0" cy="10668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29" name="Shape 229"/>
          <p:cNvCxnSpPr>
            <a:stCxn id="224" idx="4"/>
            <a:endCxn id="225" idx="7"/>
          </p:cNvCxnSpPr>
          <p:nvPr/>
        </p:nvCxnSpPr>
        <p:spPr>
          <a:xfrm flipH="1">
            <a:off x="3321600" y="4572000"/>
            <a:ext cx="678900" cy="9720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30" name="Shape 230"/>
          <p:cNvCxnSpPr>
            <a:stCxn id="225" idx="1"/>
            <a:endCxn id="223" idx="4"/>
          </p:cNvCxnSpPr>
          <p:nvPr/>
        </p:nvCxnSpPr>
        <p:spPr>
          <a:xfrm rot="10800000">
            <a:off x="1905043" y="4572111"/>
            <a:ext cx="770100" cy="972000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31" name="Shape 231"/>
          <p:cNvCxnSpPr>
            <a:stCxn id="223" idx="6"/>
            <a:endCxn id="224" idx="2"/>
          </p:cNvCxnSpPr>
          <p:nvPr/>
        </p:nvCxnSpPr>
        <p:spPr>
          <a:xfrm>
            <a:off x="2362200" y="4114800"/>
            <a:ext cx="1181100" cy="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32" name="Shape 232"/>
          <p:cNvSpPr/>
          <p:nvPr/>
        </p:nvSpPr>
        <p:spPr>
          <a:xfrm>
            <a:off x="4958080" y="1867525"/>
            <a:ext cx="352552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rPr b="1" i="0" lang="en-US" sz="4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Paths from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rPr b="1" i="0" lang="en-US" sz="4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 to C:</a:t>
            </a:r>
            <a:endParaRPr b="1" i="0" sz="4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5638800" y="3529979"/>
            <a:ext cx="333248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-&gt; 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A -&gt; D -&gt; E -&gt; C</a:t>
            </a:r>
            <a:endParaRPr b="1" i="0" sz="20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4886960" y="4761546"/>
            <a:ext cx="45720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rPr b="1" i="0" lang="en-US" sz="4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Shortest path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rPr b="1" i="0" lang="en-US" sz="4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from A to C?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338610" y="-65671"/>
            <a:ext cx="7543800" cy="145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Before we move on...</a:t>
            </a:r>
            <a:endParaRPr/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899990" y="1823700"/>
            <a:ext cx="7466700" cy="40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Read the wikipedia article in the spec!</a:t>
            </a:r>
            <a:endParaRPr b="1" sz="4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(It has implementation hints!)</a:t>
            </a:r>
            <a:endParaRPr b="1" sz="4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rPr b="1" lang="en-US" sz="4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sz="4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863452" y="2029968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Testing</a:t>
            </a:r>
            <a:endParaRPr b="0" i="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452" y="1057656"/>
            <a:ext cx="3015028" cy="250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3312" y="1057656"/>
            <a:ext cx="3339107" cy="2508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Internal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vs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external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Internal : JUnit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+"/>
            </a:pPr>
            <a:r>
              <a:rPr b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you decide to implement the object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+"/>
            </a:pPr>
            <a:r>
              <a:rPr b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Checked with implementation tests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External: test script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+"/>
            </a:pPr>
            <a:r>
              <a:rPr b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Your API and specifications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+"/>
            </a:pPr>
            <a:r>
              <a:rPr b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Testing against the specification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+"/>
            </a:pPr>
            <a:r>
              <a:rPr b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Checked with specification tests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JUnit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class</a:t>
            </a:r>
            <a:endParaRPr/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457200" y="1849121"/>
            <a:ext cx="8458200" cy="4409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496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✕"/>
            </a:pPr>
            <a:r>
              <a:rPr b="0" i="0" lang="en-US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method with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@Test</a:t>
            </a:r>
            <a:r>
              <a:rPr b="0" i="0" lang="en-US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i="0" lang="en-US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 flagged as a JUnit test</a:t>
            </a:r>
            <a:endParaRPr/>
          </a:p>
          <a:p>
            <a:pPr indent="-314960" lvl="0" marL="34290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✕"/>
            </a:pPr>
            <a:r>
              <a:rPr b="0" i="0" lang="en-US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@Test</a:t>
            </a:r>
            <a:r>
              <a:rPr b="0" i="0" lang="en-US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i="0" lang="en-US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methods run when JUnit runs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0" i="0" lang="en-US" sz="20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import org.junit.*; </a:t>
            </a:r>
            <a:endParaRPr/>
          </a:p>
          <a:p>
            <a:pPr indent="-342900" lvl="0" marL="342900" marR="0" rtl="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0" i="0" lang="en-US" sz="20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import static org.junit.Assert.*;</a:t>
            </a:r>
            <a:endParaRPr/>
          </a:p>
          <a:p>
            <a:pPr indent="-342900" lvl="0" marL="342900" marR="0" rtl="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40404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marR="0" rtl="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0" i="0" lang="en-US" sz="20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TestSuite {</a:t>
            </a:r>
            <a:endParaRPr/>
          </a:p>
          <a:p>
            <a:pPr indent="0" lvl="0" marL="0" marR="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0" i="0" lang="en-US" sz="20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-342900" lvl="0" marL="342900" marR="0" rtl="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en-US" sz="200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@Test</a:t>
            </a:r>
            <a:endParaRPr/>
          </a:p>
          <a:p>
            <a:pPr indent="-342900" lvl="0" marL="342900" marR="0" rtl="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0" i="0" lang="en-US" sz="20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void Test1() { </a:t>
            </a:r>
            <a:r>
              <a:rPr lang="en-US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r>
              <a:rPr b="0" i="0" lang="en-US" sz="20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}</a:t>
            </a:r>
            <a:endParaRPr/>
          </a:p>
          <a:p>
            <a:pPr indent="-342900" lvl="0" marL="342900" marR="0" rtl="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/>
          </a:p>
          <a:p>
            <a:pPr indent="-342900" lvl="0" marL="342900" marR="0" rtl="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Using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JU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nit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assertions</a:t>
            </a:r>
            <a:endParaRPr/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457200" y="1737361"/>
            <a:ext cx="8686800" cy="4739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Verifies that a value matches expectations</a:t>
            </a:r>
            <a:endParaRPr/>
          </a:p>
          <a:p>
            <a:pPr indent="-285750" lvl="2" marL="971550" marR="0" rtl="0" algn="l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✕"/>
            </a:pP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assertEquals(42, meaningOfLife());</a:t>
            </a:r>
            <a:endParaRPr/>
          </a:p>
          <a:p>
            <a:pPr indent="-285750" lvl="2" marL="97155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✕"/>
            </a:pP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assertTrue(list.isEmpty());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the assert fails:</a:t>
            </a:r>
            <a:endParaRPr b="0" i="0" sz="3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0518" lvl="1" marL="73152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+"/>
            </a:pPr>
            <a:r>
              <a:rPr b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 immediately terminates</a:t>
            </a:r>
            <a:endParaRPr/>
          </a:p>
          <a:p>
            <a:pPr indent="-350518" lvl="1" marL="73152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+"/>
            </a:pPr>
            <a:r>
              <a:rPr b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Other tests in the test class are still run as normal</a:t>
            </a:r>
            <a:endParaRPr/>
          </a:p>
          <a:p>
            <a:pPr indent="-350518" lvl="1" marL="73152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+"/>
            </a:pPr>
            <a:r>
              <a:rPr b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Results show “details” of failed tests </a:t>
            </a:r>
            <a:r>
              <a:rPr b="0" i="0" lang="en-US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(We’ll get to this later)</a:t>
            </a:r>
            <a:endParaRPr b="0" i="0" sz="14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Using JUnit assertions</a:t>
            </a:r>
            <a:endParaRPr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2" name="Shape 272"/>
          <p:cNvGraphicFramePr/>
          <p:nvPr/>
        </p:nvGraphicFramePr>
        <p:xfrm>
          <a:off x="228600" y="163067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{86E719E7-4ABC-41DC-AB13-B5413CD9C2C0}</a:tableStyleId>
              </a:tblPr>
              <a:tblGrid>
                <a:gridCol w="4495800"/>
                <a:gridCol w="4267200"/>
              </a:tblGrid>
              <a:tr h="174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ts val="45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Assertion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ts val="45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Case for failure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4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ts val="425"/>
                        <a:buFont typeface="Courier New"/>
                        <a:buNone/>
                      </a:pPr>
                      <a:r>
                        <a:rPr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assertTrue(</a:t>
                      </a: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test</a:t>
                      </a:r>
                      <a:r>
                        <a:rPr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ts val="45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the boolean test is </a:t>
                      </a:r>
                      <a:r>
                        <a:rPr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false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4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ts val="425"/>
                        <a:buFont typeface="Courier New"/>
                        <a:buNone/>
                      </a:pPr>
                      <a:r>
                        <a:rPr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assertFalse(</a:t>
                      </a: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test</a:t>
                      </a:r>
                      <a:r>
                        <a:rPr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ts val="45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the boolean test is </a:t>
                      </a:r>
                      <a:r>
                        <a:rPr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true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4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ts val="425"/>
                        <a:buFont typeface="Courier New"/>
                        <a:buNone/>
                      </a:pPr>
                      <a:r>
                        <a:rPr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assertEquals(</a:t>
                      </a: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expected</a:t>
                      </a:r>
                      <a:r>
                        <a:rPr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, </a:t>
                      </a: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actual</a:t>
                      </a:r>
                      <a:r>
                        <a:rPr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ts val="45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the values are not equal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ts val="425"/>
                        <a:buFont typeface="Courier New"/>
                        <a:buNone/>
                      </a:pPr>
                      <a:r>
                        <a:rPr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assertSame(</a:t>
                      </a: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expected</a:t>
                      </a:r>
                      <a:r>
                        <a:rPr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, </a:t>
                      </a: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actual</a:t>
                      </a:r>
                      <a:r>
                        <a:rPr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ts val="45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the values are not the same (by ==)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ts val="425"/>
                        <a:buFont typeface="Courier New"/>
                        <a:buNone/>
                      </a:pPr>
                      <a:r>
                        <a:rPr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assertNotSame(</a:t>
                      </a: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expected</a:t>
                      </a:r>
                      <a:r>
                        <a:rPr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, </a:t>
                      </a: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actual</a:t>
                      </a:r>
                      <a:r>
                        <a:rPr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ts val="45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the values are the same (by ==)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ts val="425"/>
                        <a:buFont typeface="Courier New"/>
                        <a:buNone/>
                      </a:pPr>
                      <a:r>
                        <a:rPr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assertNull(</a:t>
                      </a: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value</a:t>
                      </a:r>
                      <a:r>
                        <a:rPr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ts val="45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the given value is not null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ts val="425"/>
                        <a:buFont typeface="Courier New"/>
                        <a:buNone/>
                      </a:pPr>
                      <a:r>
                        <a:rPr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assertNotNull(</a:t>
                      </a: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value</a:t>
                      </a:r>
                      <a:r>
                        <a:rPr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ts val="45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the given value is null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73" name="Shape 273"/>
          <p:cNvSpPr txBox="1"/>
          <p:nvPr/>
        </p:nvSpPr>
        <p:spPr>
          <a:xfrm>
            <a:off x="533400" y="4800600"/>
            <a:ext cx="83057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And others: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http://www.junit.org/apidocs/org/junit/Assert.html</a:t>
            </a:r>
            <a:endParaRPr/>
          </a:p>
          <a:p>
            <a:pPr indent="-182880" lvl="0" marL="18288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Each method can also be passed a string to display if it fails:</a:t>
            </a:r>
            <a:endParaRPr/>
          </a:p>
          <a:p>
            <a:pPr indent="-19050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assertEquals("message", expected, actual)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Checking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exceptions</a:t>
            </a:r>
            <a:endParaRPr/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31"/>
              <a:buFont typeface="Noto Sans Symbols"/>
              <a:buChar char="✕"/>
            </a:pPr>
            <a:r>
              <a:rPr b="0" i="0" lang="en-US" sz="295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Verify that a method throws an exception when it should:</a:t>
            </a:r>
            <a:endParaRPr/>
          </a:p>
          <a:p>
            <a:pPr indent="-342900" lvl="1" marL="635508" marR="0" rtl="0" algn="l">
              <a:lnSpc>
                <a:spcPct val="80000"/>
              </a:lnSpc>
              <a:spcBef>
                <a:spcPts val="790"/>
              </a:spcBef>
              <a:spcAft>
                <a:spcPts val="0"/>
              </a:spcAft>
              <a:buClr>
                <a:schemeClr val="accent1"/>
              </a:buClr>
              <a:buSzPts val="1893"/>
              <a:buFont typeface="Noto Sans Symbols"/>
              <a:buChar char="✕"/>
            </a:pPr>
            <a:r>
              <a:rPr b="0" i="0" lang="en-US" sz="275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Passes only if specified exception is thrown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990"/>
              </a:spcBef>
              <a:spcAft>
                <a:spcPts val="0"/>
              </a:spcAft>
              <a:buClr>
                <a:schemeClr val="accent1"/>
              </a:buClr>
              <a:buSzPts val="2031"/>
              <a:buFont typeface="Noto Sans Symbols"/>
              <a:buChar char="✕"/>
            </a:pPr>
            <a:r>
              <a:rPr b="0" i="0" lang="en-US" sz="295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Only time it’s OK to write a test without a form of </a:t>
            </a:r>
            <a:r>
              <a:rPr b="0" i="0" lang="en-US" sz="29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asserts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59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080" lvl="0" marL="68580" marR="0" rtl="0" algn="l">
              <a:lnSpc>
                <a:spcPct val="80000"/>
              </a:lnSpc>
              <a:spcBef>
                <a:spcPts val="570"/>
              </a:spcBef>
              <a:spcAft>
                <a:spcPts val="0"/>
              </a:spcAft>
              <a:buClr>
                <a:schemeClr val="accent1"/>
              </a:buClr>
              <a:buSzPts val="463"/>
              <a:buFont typeface="Noto Sans Symbols"/>
              <a:buNone/>
            </a:pPr>
            <a:r>
              <a:rPr b="1" i="0" lang="en-US" sz="185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@Test(expected=IndexOutOfBoundsException.class)</a:t>
            </a:r>
            <a:endParaRPr/>
          </a:p>
          <a:p>
            <a:pPr indent="-5080" lvl="0" marL="68580" marR="0" rtl="0" algn="l">
              <a:lnSpc>
                <a:spcPct val="80000"/>
              </a:lnSpc>
              <a:spcBef>
                <a:spcPts val="570"/>
              </a:spcBef>
              <a:spcAft>
                <a:spcPts val="0"/>
              </a:spcAft>
              <a:buClr>
                <a:schemeClr val="accent1"/>
              </a:buClr>
              <a:buSzPts val="463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void testGetEmptyList() {</a:t>
            </a:r>
            <a:endParaRPr/>
          </a:p>
          <a:p>
            <a:pPr indent="-5080" lvl="0" marL="68580" marR="0" rtl="0" algn="l">
              <a:lnSpc>
                <a:spcPct val="80000"/>
              </a:lnSpc>
              <a:spcBef>
                <a:spcPts val="570"/>
              </a:spcBef>
              <a:spcAft>
                <a:spcPts val="0"/>
              </a:spcAft>
              <a:buClr>
                <a:schemeClr val="accent1"/>
              </a:buClr>
              <a:buSzPts val="463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List&lt;String&gt; list = new ArrayList&lt;String&gt;();</a:t>
            </a:r>
            <a:endParaRPr/>
          </a:p>
          <a:p>
            <a:pPr indent="-5080" lvl="0" marL="68580" marR="0" rtl="0" algn="l">
              <a:lnSpc>
                <a:spcPct val="80000"/>
              </a:lnSpc>
              <a:spcBef>
                <a:spcPts val="570"/>
              </a:spcBef>
              <a:spcAft>
                <a:spcPts val="0"/>
              </a:spcAft>
              <a:buClr>
                <a:schemeClr val="accent1"/>
              </a:buClr>
              <a:buSzPts val="463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list.get(0);</a:t>
            </a:r>
            <a:endParaRPr/>
          </a:p>
          <a:p>
            <a:pPr indent="-5080" lvl="0" marL="68580" marR="0" rtl="0" algn="l">
              <a:lnSpc>
                <a:spcPct val="80000"/>
              </a:lnSpc>
              <a:spcBef>
                <a:spcPts val="570"/>
              </a:spcBef>
              <a:spcAft>
                <a:spcPts val="0"/>
              </a:spcAft>
              <a:buClr>
                <a:schemeClr val="accent1"/>
              </a:buClr>
              <a:buSzPts val="463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-211328" lvl="0" marL="342900" marR="0" rtl="0" algn="l">
              <a:lnSpc>
                <a:spcPct val="80000"/>
              </a:lnSpc>
              <a:spcBef>
                <a:spcPts val="792"/>
              </a:spcBef>
              <a:spcAft>
                <a:spcPts val="0"/>
              </a:spcAft>
              <a:buClr>
                <a:schemeClr val="accent1"/>
              </a:buClr>
              <a:buSzPts val="2950"/>
              <a:buFont typeface="Noto Sans Symbols"/>
              <a:buNone/>
            </a:pPr>
            <a:r>
              <a:t/>
            </a:r>
            <a:endParaRPr b="0" i="0" sz="295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Setup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teardown</a:t>
            </a:r>
            <a:endParaRPr/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822959" y="1828800"/>
            <a:ext cx="7543801" cy="4040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Char char="✕"/>
            </a:pPr>
            <a:r>
              <a:rPr b="0" i="0" lang="en-US" sz="2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Methods to run before/after each test case method is called:</a:t>
            </a:r>
            <a:endParaRPr b="0" i="0" sz="9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en-US" sz="240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@Before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void name() { ... }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en-US" sz="240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@After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void name() { ... }</a:t>
            </a:r>
            <a:endParaRPr b="0" i="0" sz="28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Char char="✕"/>
            </a:pPr>
            <a:r>
              <a:rPr b="0" i="0" lang="en-US" sz="2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Methods to run once before/after the entire test class runs:</a:t>
            </a:r>
            <a:endParaRPr b="0" i="0" sz="900" u="none" cap="none" strike="noStrike">
              <a:solidFill>
                <a:srgbClr val="40404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68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en-US" sz="240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@BeforeClass</a:t>
            </a:r>
            <a:endParaRPr b="1" i="0" sz="2400" u="none" cap="none" strike="noStrike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</a:t>
            </a:r>
            <a:r>
              <a:rPr b="1" i="0" lang="en-US" sz="240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b="0" i="0" lang="en-US" sz="24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void name() { ... }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en-US" sz="240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@AfterClass</a:t>
            </a:r>
            <a:endParaRPr b="1" i="0" sz="2400" u="none" cap="none" strike="noStrike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</a:t>
            </a:r>
            <a:r>
              <a:rPr b="1" i="0" lang="en-US" sz="240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b="0" i="0" lang="en-US" sz="24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void name() { ... }</a:t>
            </a:r>
            <a:endParaRPr/>
          </a:p>
          <a:p>
            <a:pPr indent="-245109" lvl="0" marL="342900" marR="0" rtl="0" algn="l">
              <a:lnSpc>
                <a:spcPct val="80000"/>
              </a:lnSpc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Graphs</a:t>
            </a:r>
            <a:endParaRPr b="0" i="0" sz="3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JUnit Testing</a:t>
            </a:r>
            <a:endParaRPr b="0" i="0" sz="3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 Script Language</a:t>
            </a:r>
            <a:endParaRPr b="0" i="0" sz="3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JavaDoc </a:t>
            </a:r>
            <a:endParaRPr/>
          </a:p>
          <a:p>
            <a:pPr indent="-200660" lvl="0" marL="34290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2" name="Shape 1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Setup and teardown</a:t>
            </a:r>
            <a:endParaRPr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457200" y="1737361"/>
            <a:ext cx="8229600" cy="436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5"/>
              <a:buFont typeface="Noto Sans Symbols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Example { </a:t>
            </a:r>
            <a:endParaRPr/>
          </a:p>
          <a:p>
            <a:pPr indent="0" lvl="0" marL="0" marR="0" rtl="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75"/>
              <a:buFont typeface="Noto Sans Symbols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List empty;</a:t>
            </a:r>
            <a:endParaRPr/>
          </a:p>
          <a:p>
            <a:pPr indent="0" lvl="0" marL="0" marR="0" rtl="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75"/>
              <a:buFont typeface="Noto Sans Symbols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75"/>
              <a:buFont typeface="Noto Sans Symbols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190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@Before </a:t>
            </a:r>
            <a:endParaRPr/>
          </a:p>
          <a:p>
            <a:pPr indent="0" lvl="0" marL="0" marR="0" rtl="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75"/>
              <a:buFont typeface="Noto Sans Symbols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public void initialize() { </a:t>
            </a:r>
            <a:endParaRPr/>
          </a:p>
          <a:p>
            <a:pPr indent="0" lvl="0" marL="0" marR="0" rtl="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75"/>
              <a:buFont typeface="Noto Sans Symbols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empty = new ArrayList(); </a:t>
            </a:r>
            <a:endParaRPr/>
          </a:p>
          <a:p>
            <a:pPr indent="0" lvl="0" marL="0" marR="0" rtl="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75"/>
              <a:buFont typeface="Noto Sans Symbols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 </a:t>
            </a:r>
            <a:endParaRPr/>
          </a:p>
          <a:p>
            <a:pPr indent="0" lvl="0" marL="0" marR="0" rtl="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75"/>
              <a:buFont typeface="Noto Sans Symbols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190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@Test </a:t>
            </a:r>
            <a:endParaRPr/>
          </a:p>
          <a:p>
            <a:pPr indent="0" lvl="0" marL="0" marR="0" rtl="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75"/>
              <a:buFont typeface="Noto Sans Symbols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public void size() {</a:t>
            </a:r>
            <a:r>
              <a:rPr lang="en-US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...}</a:t>
            </a:r>
            <a:r>
              <a:rPr b="0" i="0" lang="en-US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75"/>
              <a:buFont typeface="Noto Sans Symbols"/>
              <a:buNone/>
            </a:pPr>
            <a:r>
              <a:rPr b="1" i="0" lang="en-US" sz="19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190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@Test </a:t>
            </a:r>
            <a:endParaRPr/>
          </a:p>
          <a:p>
            <a:pPr indent="0" lvl="0" marL="0" marR="0" rtl="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75"/>
              <a:buFont typeface="Noto Sans Symbols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public void remove() {</a:t>
            </a:r>
            <a:r>
              <a:rPr lang="en-US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...}</a:t>
            </a:r>
            <a:endParaRPr/>
          </a:p>
          <a:p>
            <a:pPr indent="0" lvl="0" marL="0" marR="0" rtl="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75"/>
              <a:buFont typeface="Noto Sans Symbols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142241" y="4492646"/>
            <a:ext cx="9144000" cy="12273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en-US" sz="7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Test Writing Etiquette</a:t>
            </a:r>
            <a:endParaRPr b="0" i="0" sz="72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 b="7927" l="0" r="0" t="0"/>
          <a:stretch/>
        </p:blipFill>
        <p:spPr>
          <a:xfrm>
            <a:off x="441300" y="256125"/>
            <a:ext cx="3675199" cy="39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b="39447" l="70444" r="0" t="43791"/>
          <a:stretch/>
        </p:blipFill>
        <p:spPr>
          <a:xfrm>
            <a:off x="5742343" y="1179470"/>
            <a:ext cx="3028096" cy="2003552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/>
          <p:nvPr/>
        </p:nvSpPr>
        <p:spPr>
          <a:xfrm>
            <a:off x="4498159" y="1930400"/>
            <a:ext cx="944880" cy="59944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6F942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x="204175" y="1737350"/>
            <a:ext cx="87678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91440" lvl="0" marL="9144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60"/>
              <a:buFont typeface="Calibri"/>
              <a:buChar char=" "/>
            </a:pPr>
            <a:r>
              <a:rPr b="0" i="0" lang="en-US" sz="296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1. Don’t Repeat Yourself</a:t>
            </a:r>
            <a:endParaRPr/>
          </a:p>
          <a:p>
            <a:pPr indent="-258445" lvl="3" marL="749808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Calibri"/>
              <a:buChar char="◦"/>
            </a:pPr>
            <a:r>
              <a:rPr b="0" i="0" lang="en-US" sz="259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Use constants and helper methods</a:t>
            </a:r>
            <a:endParaRPr/>
          </a:p>
          <a:p>
            <a:pPr indent="-91440" lvl="0" marL="91440" marR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960"/>
              <a:buFont typeface="Calibri"/>
              <a:buChar char=" "/>
            </a:pPr>
            <a:r>
              <a:rPr b="0" i="0" lang="en-US" sz="296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2. Be Descriptive</a:t>
            </a:r>
            <a:endParaRPr/>
          </a:p>
          <a:p>
            <a:pPr indent="-258445" lvl="3" marL="749808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Calibri"/>
              <a:buChar char="◦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advantage of message, expected, and actual values</a:t>
            </a:r>
            <a:endParaRPr b="0" i="0" sz="277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" lvl="0" marL="91440" marR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960"/>
              <a:buFont typeface="Calibri"/>
              <a:buChar char=" "/>
            </a:pPr>
            <a:r>
              <a:rPr b="0" i="0" lang="en-US" sz="296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3. Keep Tests Small</a:t>
            </a:r>
            <a:endParaRPr/>
          </a:p>
          <a:p>
            <a:pPr indent="-270192" lvl="3" marL="749808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75"/>
              <a:buFont typeface="Calibri"/>
              <a:buChar char="◦"/>
            </a:pPr>
            <a:r>
              <a:rPr b="0" i="0" lang="en-US" sz="2775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Isolate bugs one at a time</a:t>
            </a:r>
            <a:r>
              <a:rPr lang="en-US" sz="2775"/>
              <a:t>; failing assertion halts test</a:t>
            </a:r>
            <a:endParaRPr/>
          </a:p>
          <a:p>
            <a:pPr indent="-91440" lvl="0" marL="91440" marR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960"/>
              <a:buFont typeface="Calibri"/>
              <a:buChar char=" "/>
            </a:pPr>
            <a:r>
              <a:rPr b="0" i="0" lang="en-US" sz="296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4. Be Thorough</a:t>
            </a:r>
            <a:endParaRPr b="0" i="0" sz="296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8445" lvl="3" marL="749808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Calibri"/>
              <a:buChar char="◦"/>
            </a:pPr>
            <a:r>
              <a:rPr b="0" i="0" lang="en-US" sz="259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Test big, small, boundaries, exceptions, errors</a:t>
            </a:r>
            <a:endParaRPr b="0" i="0" sz="259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Ground rules</a:t>
            </a:r>
            <a:endParaRPr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Let’s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put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together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505900" y="1737361"/>
            <a:ext cx="9067800" cy="47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3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DateTest {</a:t>
            </a:r>
            <a:endParaRPr b="0" i="0" sz="185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marR="0" rtl="0" algn="l">
              <a:lnSpc>
                <a:spcPct val="110000"/>
              </a:lnSpc>
              <a:spcBef>
                <a:spcPts val="570"/>
              </a:spcBef>
              <a:spcAft>
                <a:spcPts val="0"/>
              </a:spcAft>
              <a:buClr>
                <a:schemeClr val="accent1"/>
              </a:buClr>
              <a:buSzPts val="463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  </a:t>
            </a:r>
            <a:r>
              <a:rPr b="0" i="0" lang="en-US" sz="16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Test addDays when it causes a rollover between months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570"/>
              </a:spcBef>
              <a:spcAft>
                <a:spcPts val="0"/>
              </a:spcAft>
              <a:buClr>
                <a:schemeClr val="accent1"/>
              </a:buClr>
              <a:buSzPts val="463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en-US" sz="185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@Test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570"/>
              </a:spcBef>
              <a:spcAft>
                <a:spcPts val="0"/>
              </a:spcAft>
              <a:buClr>
                <a:schemeClr val="accent1"/>
              </a:buClr>
              <a:buSzPts val="463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void testAddDaysWrapToNextMonth() {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570"/>
              </a:spcBef>
              <a:spcAft>
                <a:spcPts val="0"/>
              </a:spcAft>
              <a:buClr>
                <a:schemeClr val="accent1"/>
              </a:buClr>
              <a:buSzPts val="463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Date actual = new Date(2050, 2, 15);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570"/>
              </a:spcBef>
              <a:spcAft>
                <a:spcPts val="0"/>
              </a:spcAft>
              <a:buClr>
                <a:schemeClr val="accent1"/>
              </a:buClr>
              <a:buSzPts val="463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actual.addDays(14);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570"/>
              </a:spcBef>
              <a:spcAft>
                <a:spcPts val="0"/>
              </a:spcAft>
              <a:buClr>
                <a:schemeClr val="accent1"/>
              </a:buClr>
              <a:buSzPts val="463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Date expected = new Date(2050, 3, 1);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570"/>
              </a:spcBef>
              <a:spcAft>
                <a:spcPts val="0"/>
              </a:spcAft>
              <a:buClr>
                <a:schemeClr val="accent1"/>
              </a:buClr>
              <a:buSzPts val="463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assertEquals("date after +14 days", </a:t>
            </a:r>
            <a:endParaRPr b="0" i="0" sz="185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2628900" marR="0" rtl="0" algn="l">
              <a:lnSpc>
                <a:spcPct val="110000"/>
              </a:lnSpc>
              <a:spcBef>
                <a:spcPts val="570"/>
              </a:spcBef>
              <a:spcAft>
                <a:spcPts val="0"/>
              </a:spcAft>
              <a:buClr>
                <a:schemeClr val="accent1"/>
              </a:buClr>
              <a:buSzPts val="463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expected, actual);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570"/>
              </a:spcBef>
              <a:spcAft>
                <a:spcPts val="0"/>
              </a:spcAft>
              <a:buClr>
                <a:schemeClr val="accent1"/>
              </a:buClr>
              <a:buSzPts val="463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876300" y="588107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reate JUnit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lasses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304800" y="2038864"/>
            <a:ext cx="8686800" cy="37992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✕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Right-click hw5.test -&gt; New -&gt; JUnit Test Case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✕"/>
            </a:pPr>
            <a:r>
              <a:rPr b="1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Follow naming guidelines we provide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✕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Demo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1143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None/>
            </a:pPr>
            <a:r>
              <a:t/>
            </a:r>
            <a:endParaRPr b="1" i="0" sz="22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457200" y="286600"/>
            <a:ext cx="85320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nit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asserts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vs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Java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asserts</a:t>
            </a:r>
            <a:endParaRPr/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457200" y="1737356"/>
            <a:ext cx="8229600" cy="16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We’ve just been discussing JUnit assertions so far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Java itself has assertions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61290" lvl="1" marL="74295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3622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893800" y="3523525"/>
            <a:ext cx="80955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1" lang="en-US" sz="200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LitterBox {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1" lang="en-US" sz="200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	ArrayList&lt;Kitten&gt; kittens;</a:t>
            </a:r>
            <a:endParaRPr b="1" sz="2000">
              <a:solidFill>
                <a:srgbClr val="40404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1" lang="en-US" sz="200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	public Kitten getKitten(int n) {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1" lang="en-US" sz="200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		assert(n &gt;= 0);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1" lang="en-US" sz="200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		return kittens(n);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822960" y="976184"/>
            <a:ext cx="7543800" cy="761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Reminder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Enabling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asserts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Eclipse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enable asserts: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Run -&gt; Run Configurations… -&gt; Arguments tab -&gt; input </a:t>
            </a:r>
            <a:r>
              <a:rPr b="1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-ea </a:t>
            </a:r>
            <a:r>
              <a:rPr b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VM arguments section</a:t>
            </a:r>
            <a:endParaRPr b="0" i="0" sz="28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822960" y="1112108"/>
            <a:ext cx="75438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Don’t forgot your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CheckReps!</a:t>
            </a:r>
            <a:endParaRPr b="0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8999" y="1870101"/>
            <a:ext cx="4486001" cy="42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304800" y="1865870"/>
            <a:ext cx="8686800" cy="3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✕"/>
            </a:pPr>
            <a:r>
              <a:rPr lang="en-US" sz="280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i="0" lang="en-US" sz="2800" u="none" cap="none" strike="noStrike">
                <a:solidFill>
                  <a:srgbClr val="3F3F3F"/>
                </a:solidFill>
                <a:latin typeface="Courier New"/>
                <a:ea typeface="Courier New"/>
                <a:cs typeface="Courier New"/>
                <a:sym typeface="Courier New"/>
              </a:rPr>
              <a:t>nt </a:t>
            </a:r>
            <a:r>
              <a:rPr lang="en-US" sz="2800">
                <a:latin typeface="Courier New"/>
                <a:ea typeface="Courier New"/>
                <a:cs typeface="Courier New"/>
                <a:sym typeface="Courier New"/>
              </a:rPr>
              <a:t>v</a:t>
            </a:r>
            <a:r>
              <a:rPr i="0" lang="en-US" sz="2800" u="none" cap="none" strike="noStrike">
                <a:solidFill>
                  <a:srgbClr val="3F3F3F"/>
                </a:solidFill>
                <a:latin typeface="Courier New"/>
                <a:ea typeface="Courier New"/>
                <a:cs typeface="Courier New"/>
                <a:sym typeface="Courier New"/>
              </a:rPr>
              <a:t>alidate</a:t>
            </a: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/>
              <a:t>s</a:t>
            </a: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taff </a:t>
            </a:r>
            <a:r>
              <a:rPr lang="en-US" sz="2800"/>
              <a:t>g</a:t>
            </a: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rading will have assertions enabled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✕"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But sometimes a checkRep can be expensive</a:t>
            </a:r>
            <a:endParaRPr/>
          </a:p>
          <a:p>
            <a:pPr indent="-381000" lvl="1" marL="749808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✕"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example, looking at each node in a Graph with a large number of nodes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✕"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could cause the grading scripts to timeout</a:t>
            </a:r>
            <a:endParaRPr/>
          </a:p>
          <a:p>
            <a:pPr indent="-22860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None/>
            </a:pPr>
            <a:r>
              <a:t/>
            </a:r>
            <a:endParaRPr b="1" i="0" sz="22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 txBox="1"/>
          <p:nvPr>
            <p:ph type="title"/>
          </p:nvPr>
        </p:nvSpPr>
        <p:spPr>
          <a:xfrm>
            <a:off x="822960" y="1112108"/>
            <a:ext cx="75438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Expensive CheckReps</a:t>
            </a:r>
            <a:endParaRPr b="0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x="822960" y="1112108"/>
            <a:ext cx="7543800" cy="625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Expensive CheckReps</a:t>
            </a:r>
            <a:endParaRPr b="0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304800" y="1737360"/>
            <a:ext cx="8839199" cy="45275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✕"/>
            </a:pPr>
            <a:r>
              <a:rPr b="0" i="0" lang="en-US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Before your final commit, remove the checking of expensive parts of your checkRep or the checking of your checkRep entirely</a:t>
            </a:r>
            <a:endParaRPr/>
          </a:p>
          <a:p>
            <a:pPr indent="-3683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✕"/>
            </a:pPr>
            <a:r>
              <a:rPr b="0" i="0" lang="en-US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Example: boolean flag and structure your checkRep as so: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2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private void checkRep() {</a:t>
            </a:r>
            <a:endParaRPr/>
          </a:p>
          <a:p>
            <a: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cheap-stuff</a:t>
            </a:r>
            <a:endParaRPr/>
          </a:p>
          <a:p>
            <a: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if(</a:t>
            </a:r>
            <a:r>
              <a:rPr b="1" i="0" lang="en-US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DEBUG_FLAG</a:t>
            </a:r>
            <a:r>
              <a:rPr b="0" i="0" lang="en-US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) { // or can have this for entire checkRep    </a:t>
            </a:r>
            <a:endParaRPr/>
          </a:p>
          <a:p>
            <a: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  expensive-stuff</a:t>
            </a:r>
            <a:endParaRPr/>
          </a:p>
          <a:p>
            <a: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}</a:t>
            </a:r>
            <a:endParaRPr/>
          </a:p>
          <a:p>
            <a: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cheap-stuff</a:t>
            </a:r>
            <a:endParaRPr/>
          </a:p>
          <a:p>
            <a: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...</a:t>
            </a:r>
            <a:endParaRPr/>
          </a:p>
          <a:p>
            <a:pPr indent="0" lvl="0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Graphs</a:t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800109" y="2017609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lang="en-US"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Node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lang="en-US"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Edge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277090" y="33528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13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External</a:t>
            </a:r>
            <a:r>
              <a:rPr b="0" i="0" lang="en-US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tests</a:t>
            </a:r>
            <a:r>
              <a:rPr b="0" i="0" lang="en-US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b="0" i="0" lang="en-US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  <a:r>
              <a:rPr b="0" i="0" lang="en-US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script</a:t>
            </a:r>
            <a:r>
              <a:rPr b="0" i="0" lang="en-US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script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457200" y="1853514"/>
            <a:ext cx="8001000" cy="4318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Text file with one command listed per line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 word is always the command name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Remaining words are arguments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Commands will correspond to methods in your code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script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457200" y="1737350"/>
            <a:ext cx="8790000" cy="4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Create a graph</a:t>
            </a:r>
            <a:endParaRPr sz="1800"/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CreateGraph graph1</a:t>
            </a:r>
            <a:endParaRPr sz="1800"/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Add a pair of nodes</a:t>
            </a:r>
            <a:endParaRPr sz="1800"/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AddNode graph1 n1</a:t>
            </a:r>
            <a:endParaRPr sz="1800"/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AddNode graph1 n2</a:t>
            </a:r>
            <a:endParaRPr sz="1800"/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Add an edge</a:t>
            </a:r>
            <a:endParaRPr sz="1800"/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AddEdge graph1 n1 n2 e1</a:t>
            </a:r>
            <a:endParaRPr sz="1800"/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Print the nodes in the graph and the outgoing edges from n1</a:t>
            </a:r>
            <a:endParaRPr sz="1800"/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ListNodes graph1</a:t>
            </a:r>
            <a:endParaRPr sz="1800"/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ListChildren graph1 n1</a:t>
            </a:r>
            <a:endParaRPr sz="1800"/>
          </a:p>
        </p:txBody>
      </p:sp>
      <p:sp>
        <p:nvSpPr>
          <p:cNvPr id="371" name="Shape 371"/>
          <p:cNvSpPr/>
          <p:nvPr/>
        </p:nvSpPr>
        <p:spPr>
          <a:xfrm>
            <a:off x="5154817" y="2380689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n1</a:t>
            </a: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7239000" y="2380689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n2</a:t>
            </a:r>
            <a:endParaRPr/>
          </a:p>
        </p:txBody>
      </p:sp>
      <p:cxnSp>
        <p:nvCxnSpPr>
          <p:cNvPr id="373" name="Shape 373"/>
          <p:cNvCxnSpPr>
            <a:stCxn id="371" idx="6"/>
            <a:endCxn id="372" idx="2"/>
          </p:cNvCxnSpPr>
          <p:nvPr/>
        </p:nvCxnSpPr>
        <p:spPr>
          <a:xfrm>
            <a:off x="6069217" y="2837889"/>
            <a:ext cx="1169700" cy="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x="822960" y="778476"/>
            <a:ext cx="7543800" cy="95888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reate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pecification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ests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304800" y="1737360"/>
            <a:ext cx="8686800" cy="41007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✕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Create .test and .expected file pairs under hw5.test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✕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Implement parts of HW5TestDriver</a:t>
            </a:r>
            <a:endParaRPr/>
          </a:p>
          <a:p>
            <a:pPr indent="-355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+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driver connects commands from .test file  to your Graph implementation to the output which is matched with .expected file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✕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Run all tests by running SpecificationTests.java</a:t>
            </a:r>
            <a:endParaRPr/>
          </a:p>
          <a:p>
            <a:pPr indent="-355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+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Note: staff will have our own .test and .expected pairs to run with your code</a:t>
            </a:r>
            <a:endParaRPr/>
          </a:p>
          <a:p>
            <a:pPr indent="-355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+"/>
            </a:pPr>
            <a:r>
              <a:rPr b="1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Do not</a:t>
            </a: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hardcode .test/.expected pairs to pass, but instead make sure the format in hw5 instructions is correctly followed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1143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None/>
            </a:pPr>
            <a:r>
              <a:t/>
            </a:r>
            <a:endParaRPr b="1" i="0" sz="22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277090" y="33528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Demo</a:t>
            </a:r>
            <a:r>
              <a:rPr b="0" i="0" lang="en-US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  <a:r>
              <a:rPr b="0" i="0" lang="en-US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script</a:t>
            </a:r>
            <a:r>
              <a:rPr b="0" i="0" lang="en-US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JavaDoc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API</a:t>
            </a:r>
            <a:endParaRPr/>
          </a:p>
        </p:txBody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Now you can generate the JavaDoc API for your code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Instructions in the Editing/Compiling Handout</a:t>
            </a:r>
            <a:endParaRPr b="0" i="0" sz="3200" u="sng" cap="none" strike="noStrike">
              <a:solidFill>
                <a:schemeClr val="hlink"/>
              </a:solidFill>
              <a:latin typeface="Source Sans Pro"/>
              <a:ea typeface="Source Sans Pro"/>
              <a:cs typeface="Source Sans Pro"/>
              <a:sym typeface="Source Sans Pro"/>
              <a:hlinkClick r:id="rId3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Demo: Generate JavaDocs</a:t>
            </a:r>
            <a:endParaRPr b="0" i="0" sz="3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lang="en-US"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Demo steps are in spec</a:t>
            </a:r>
            <a:endParaRPr sz="32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Graphs</a:t>
            </a:r>
            <a:endParaRPr/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800109" y="2017609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lang="en-US"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Node</a:t>
            </a:r>
            <a:endParaRPr sz="32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909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Char char="+"/>
            </a:pPr>
            <a:r>
              <a:rPr lang="en-US" sz="2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item in a graph</a:t>
            </a:r>
            <a:endParaRPr sz="2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lang="en-US"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Edge</a:t>
            </a:r>
            <a:endParaRPr sz="32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9090" lvl="1" marL="742950" marR="0" rtl="0" algn="l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Char char="+"/>
            </a:pPr>
            <a:r>
              <a:rPr lang="en-US" sz="2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connection between two nodes</a:t>
            </a:r>
            <a:endParaRPr sz="2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Graphs</a:t>
            </a:r>
            <a:endParaRPr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800109" y="2017609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1" i="1" lang="en-US"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Directed</a:t>
            </a:r>
            <a:r>
              <a:rPr i="1" lang="en-US"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graph: edges have a </a:t>
            </a:r>
            <a:r>
              <a:rPr i="1" lang="en-US"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</a:t>
            </a:r>
            <a:r>
              <a:rPr lang="en-US"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</a:t>
            </a:r>
            <a:r>
              <a:rPr i="1" lang="en-US"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destination</a:t>
            </a:r>
            <a:endParaRPr i="1" sz="32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2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lang="en-US"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Edges represented with arrows</a:t>
            </a:r>
            <a:endParaRPr sz="32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lang="en-US"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Parent/child nodes: related by an edge</a:t>
            </a:r>
            <a:endParaRPr sz="32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Graphs</a:t>
            </a: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1447800" y="17526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3543300" y="16764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78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35433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2541232" y="54102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141" name="Shape 141"/>
          <p:cNvCxnSpPr>
            <a:stCxn id="136" idx="4"/>
            <a:endCxn id="138" idx="0"/>
          </p:cNvCxnSpPr>
          <p:nvPr/>
        </p:nvCxnSpPr>
        <p:spPr>
          <a:xfrm>
            <a:off x="1905000" y="2667000"/>
            <a:ext cx="0" cy="9906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42" name="Shape 142"/>
          <p:cNvCxnSpPr>
            <a:stCxn id="136" idx="5"/>
            <a:endCxn id="139" idx="1"/>
          </p:cNvCxnSpPr>
          <p:nvPr/>
        </p:nvCxnSpPr>
        <p:spPr>
          <a:xfrm>
            <a:off x="2228289" y="2533089"/>
            <a:ext cx="1449000" cy="12585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43" name="Shape 143"/>
          <p:cNvCxnSpPr>
            <a:stCxn id="137" idx="4"/>
            <a:endCxn id="139" idx="0"/>
          </p:cNvCxnSpPr>
          <p:nvPr/>
        </p:nvCxnSpPr>
        <p:spPr>
          <a:xfrm>
            <a:off x="4000500" y="2590800"/>
            <a:ext cx="0" cy="10668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44" name="Shape 144"/>
          <p:cNvCxnSpPr>
            <a:stCxn id="139" idx="4"/>
            <a:endCxn id="140" idx="7"/>
          </p:cNvCxnSpPr>
          <p:nvPr/>
        </p:nvCxnSpPr>
        <p:spPr>
          <a:xfrm flipH="1">
            <a:off x="3321600" y="4572000"/>
            <a:ext cx="678900" cy="9720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45" name="Shape 145"/>
          <p:cNvCxnSpPr>
            <a:stCxn id="140" idx="1"/>
            <a:endCxn id="138" idx="4"/>
          </p:cNvCxnSpPr>
          <p:nvPr/>
        </p:nvCxnSpPr>
        <p:spPr>
          <a:xfrm rot="10800000">
            <a:off x="1905043" y="4572111"/>
            <a:ext cx="770100" cy="9720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46" name="Shape 146"/>
          <p:cNvCxnSpPr>
            <a:stCxn id="138" idx="6"/>
            <a:endCxn id="139" idx="2"/>
          </p:cNvCxnSpPr>
          <p:nvPr/>
        </p:nvCxnSpPr>
        <p:spPr>
          <a:xfrm>
            <a:off x="2362200" y="4114800"/>
            <a:ext cx="1181100" cy="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47" name="Shape 147"/>
          <p:cNvSpPr txBox="1"/>
          <p:nvPr/>
        </p:nvSpPr>
        <p:spPr>
          <a:xfrm>
            <a:off x="4745376" y="3657600"/>
            <a:ext cx="3762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4000"/>
              <a:t>Children of A?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Graphs</a:t>
            </a: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1447800" y="17526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3543300" y="16764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14478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35433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2541232" y="54102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158" name="Shape 158"/>
          <p:cNvCxnSpPr>
            <a:stCxn id="153" idx="4"/>
            <a:endCxn id="155" idx="0"/>
          </p:cNvCxnSpPr>
          <p:nvPr/>
        </p:nvCxnSpPr>
        <p:spPr>
          <a:xfrm>
            <a:off x="1905000" y="2667000"/>
            <a:ext cx="0" cy="9906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59" name="Shape 159"/>
          <p:cNvCxnSpPr>
            <a:stCxn id="153" idx="5"/>
            <a:endCxn id="156" idx="1"/>
          </p:cNvCxnSpPr>
          <p:nvPr/>
        </p:nvCxnSpPr>
        <p:spPr>
          <a:xfrm>
            <a:off x="2228289" y="2533089"/>
            <a:ext cx="1449000" cy="12585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60" name="Shape 160"/>
          <p:cNvCxnSpPr>
            <a:stCxn id="154" idx="4"/>
            <a:endCxn id="156" idx="0"/>
          </p:cNvCxnSpPr>
          <p:nvPr/>
        </p:nvCxnSpPr>
        <p:spPr>
          <a:xfrm>
            <a:off x="4000500" y="2590800"/>
            <a:ext cx="0" cy="10668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61" name="Shape 161"/>
          <p:cNvCxnSpPr>
            <a:stCxn id="156" idx="4"/>
            <a:endCxn id="157" idx="7"/>
          </p:cNvCxnSpPr>
          <p:nvPr/>
        </p:nvCxnSpPr>
        <p:spPr>
          <a:xfrm flipH="1">
            <a:off x="3321600" y="4572000"/>
            <a:ext cx="678900" cy="9720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62" name="Shape 162"/>
          <p:cNvCxnSpPr>
            <a:stCxn id="157" idx="1"/>
            <a:endCxn id="155" idx="4"/>
          </p:cNvCxnSpPr>
          <p:nvPr/>
        </p:nvCxnSpPr>
        <p:spPr>
          <a:xfrm rot="10800000">
            <a:off x="1905043" y="4572111"/>
            <a:ext cx="770100" cy="9720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63" name="Shape 163"/>
          <p:cNvCxnSpPr>
            <a:stCxn id="155" idx="6"/>
            <a:endCxn id="156" idx="2"/>
          </p:cNvCxnSpPr>
          <p:nvPr/>
        </p:nvCxnSpPr>
        <p:spPr>
          <a:xfrm>
            <a:off x="2362200" y="4114800"/>
            <a:ext cx="1181100" cy="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64" name="Shape 164"/>
          <p:cNvSpPr txBox="1"/>
          <p:nvPr/>
        </p:nvSpPr>
        <p:spPr>
          <a:xfrm>
            <a:off x="4745376" y="3657600"/>
            <a:ext cx="3762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4000"/>
              <a:t>Children of A?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Graphs</a:t>
            </a: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1447800" y="17526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3543300" y="16764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4478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35433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2541232" y="54102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175" name="Shape 175"/>
          <p:cNvCxnSpPr>
            <a:stCxn id="170" idx="4"/>
            <a:endCxn id="172" idx="0"/>
          </p:cNvCxnSpPr>
          <p:nvPr/>
        </p:nvCxnSpPr>
        <p:spPr>
          <a:xfrm>
            <a:off x="1905000" y="2667000"/>
            <a:ext cx="0" cy="9906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76" name="Shape 176"/>
          <p:cNvCxnSpPr>
            <a:stCxn id="170" idx="5"/>
            <a:endCxn id="173" idx="1"/>
          </p:cNvCxnSpPr>
          <p:nvPr/>
        </p:nvCxnSpPr>
        <p:spPr>
          <a:xfrm>
            <a:off x="2228289" y="2533089"/>
            <a:ext cx="1449000" cy="12585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77" name="Shape 177"/>
          <p:cNvCxnSpPr>
            <a:stCxn id="171" idx="4"/>
            <a:endCxn id="173" idx="0"/>
          </p:cNvCxnSpPr>
          <p:nvPr/>
        </p:nvCxnSpPr>
        <p:spPr>
          <a:xfrm>
            <a:off x="4000500" y="2590800"/>
            <a:ext cx="0" cy="10668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78" name="Shape 178"/>
          <p:cNvCxnSpPr>
            <a:stCxn id="173" idx="4"/>
            <a:endCxn id="174" idx="7"/>
          </p:cNvCxnSpPr>
          <p:nvPr/>
        </p:nvCxnSpPr>
        <p:spPr>
          <a:xfrm flipH="1">
            <a:off x="3321600" y="4572000"/>
            <a:ext cx="678900" cy="9720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79" name="Shape 179"/>
          <p:cNvCxnSpPr>
            <a:stCxn id="174" idx="1"/>
            <a:endCxn id="172" idx="4"/>
          </p:cNvCxnSpPr>
          <p:nvPr/>
        </p:nvCxnSpPr>
        <p:spPr>
          <a:xfrm rot="10800000">
            <a:off x="1905043" y="4572111"/>
            <a:ext cx="770100" cy="9720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80" name="Shape 180"/>
          <p:cNvCxnSpPr>
            <a:stCxn id="172" idx="6"/>
            <a:endCxn id="173" idx="2"/>
          </p:cNvCxnSpPr>
          <p:nvPr/>
        </p:nvCxnSpPr>
        <p:spPr>
          <a:xfrm>
            <a:off x="2362200" y="4114800"/>
            <a:ext cx="1181100" cy="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81" name="Shape 181"/>
          <p:cNvSpPr txBox="1"/>
          <p:nvPr/>
        </p:nvSpPr>
        <p:spPr>
          <a:xfrm>
            <a:off x="4745376" y="3657600"/>
            <a:ext cx="3762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4000"/>
              <a:t>Parents</a:t>
            </a:r>
            <a:r>
              <a:rPr b="1" lang="en-US" sz="4000"/>
              <a:t> of D?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Graphs</a:t>
            </a: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1447800" y="1752600"/>
            <a:ext cx="914400" cy="914400"/>
          </a:xfrm>
          <a:prstGeom prst="ellipse">
            <a:avLst/>
          </a:prstGeom>
          <a:solidFill>
            <a:srgbClr val="92D050"/>
          </a:solidFill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3543300" y="16764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14478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35433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2541232" y="54102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192" name="Shape 192"/>
          <p:cNvCxnSpPr>
            <a:stCxn id="187" idx="4"/>
            <a:endCxn id="189" idx="0"/>
          </p:cNvCxnSpPr>
          <p:nvPr/>
        </p:nvCxnSpPr>
        <p:spPr>
          <a:xfrm>
            <a:off x="1905000" y="2667000"/>
            <a:ext cx="0" cy="9906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93" name="Shape 193"/>
          <p:cNvCxnSpPr>
            <a:stCxn id="187" idx="5"/>
            <a:endCxn id="190" idx="1"/>
          </p:cNvCxnSpPr>
          <p:nvPr/>
        </p:nvCxnSpPr>
        <p:spPr>
          <a:xfrm>
            <a:off x="2228289" y="2533089"/>
            <a:ext cx="1449000" cy="12585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94" name="Shape 194"/>
          <p:cNvCxnSpPr>
            <a:stCxn id="188" idx="4"/>
            <a:endCxn id="190" idx="0"/>
          </p:cNvCxnSpPr>
          <p:nvPr/>
        </p:nvCxnSpPr>
        <p:spPr>
          <a:xfrm>
            <a:off x="4000500" y="2590800"/>
            <a:ext cx="0" cy="10668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95" name="Shape 195"/>
          <p:cNvCxnSpPr>
            <a:stCxn id="190" idx="4"/>
            <a:endCxn id="191" idx="7"/>
          </p:cNvCxnSpPr>
          <p:nvPr/>
        </p:nvCxnSpPr>
        <p:spPr>
          <a:xfrm flipH="1">
            <a:off x="3321600" y="4572000"/>
            <a:ext cx="678900" cy="9720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96" name="Shape 196"/>
          <p:cNvCxnSpPr>
            <a:stCxn id="191" idx="1"/>
            <a:endCxn id="189" idx="4"/>
          </p:cNvCxnSpPr>
          <p:nvPr/>
        </p:nvCxnSpPr>
        <p:spPr>
          <a:xfrm rot="10800000">
            <a:off x="1905043" y="4572111"/>
            <a:ext cx="770100" cy="9720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97" name="Shape 197"/>
          <p:cNvCxnSpPr>
            <a:stCxn id="189" idx="6"/>
            <a:endCxn id="190" idx="2"/>
          </p:cNvCxnSpPr>
          <p:nvPr/>
        </p:nvCxnSpPr>
        <p:spPr>
          <a:xfrm>
            <a:off x="2362200" y="4114800"/>
            <a:ext cx="1181100" cy="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98" name="Shape 198"/>
          <p:cNvSpPr txBox="1"/>
          <p:nvPr/>
        </p:nvSpPr>
        <p:spPr>
          <a:xfrm>
            <a:off x="4745376" y="3657600"/>
            <a:ext cx="3762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4000"/>
              <a:t>Parents of D?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