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52"/>
  </p:notesMasterIdLst>
  <p:sldIdLst>
    <p:sldId id="256" r:id="rId2"/>
    <p:sldId id="316" r:id="rId3"/>
    <p:sldId id="257" r:id="rId4"/>
    <p:sldId id="278" r:id="rId5"/>
    <p:sldId id="279" r:id="rId6"/>
    <p:sldId id="280" r:id="rId7"/>
    <p:sldId id="281" r:id="rId8"/>
    <p:sldId id="282" r:id="rId9"/>
    <p:sldId id="286" r:id="rId10"/>
    <p:sldId id="283" r:id="rId11"/>
    <p:sldId id="285" r:id="rId12"/>
    <p:sldId id="264" r:id="rId13"/>
    <p:sldId id="287" r:id="rId14"/>
    <p:sldId id="288" r:id="rId15"/>
    <p:sldId id="289" r:id="rId16"/>
    <p:sldId id="261" r:id="rId17"/>
    <p:sldId id="267" r:id="rId18"/>
    <p:sldId id="271" r:id="rId19"/>
    <p:sldId id="317" r:id="rId20"/>
    <p:sldId id="272" r:id="rId21"/>
    <p:sldId id="318" r:id="rId22"/>
    <p:sldId id="273" r:id="rId23"/>
    <p:sldId id="274" r:id="rId24"/>
    <p:sldId id="275" r:id="rId25"/>
    <p:sldId id="276"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A57AD4-2772-4D11-950D-7102491A6E6D}">
  <a:tblStyle styleId="{5CA57AD4-2772-4D11-950D-7102491A6E6D}"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92" autoAdjust="0"/>
    <p:restoredTop sz="80090" autoAdjust="0"/>
  </p:normalViewPr>
  <p:slideViewPr>
    <p:cSldViewPr snapToGrid="0" snapToObjects="1">
      <p:cViewPr varScale="1">
        <p:scale>
          <a:sx n="80" d="100"/>
          <a:sy n="80" d="100"/>
        </p:scale>
        <p:origin x="1980" y="60"/>
      </p:cViewPr>
      <p:guideLst>
        <p:guide orient="horz" pos="2160"/>
        <p:guide pos="2880"/>
      </p:guideLst>
    </p:cSldViewPr>
  </p:slideViewPr>
  <p:notesTextViewPr>
    <p:cViewPr>
      <p:scale>
        <a:sx n="100" d="100"/>
        <a:sy n="100" d="100"/>
      </p:scale>
      <p:origin x="0" y="0"/>
    </p:cViewPr>
  </p:notesTextViewPr>
  <p:sorterViewPr>
    <p:cViewPr>
      <p:scale>
        <a:sx n="93" d="100"/>
        <a:sy n="93" d="100"/>
      </p:scale>
      <p:origin x="0" y="0"/>
    </p:cViewPr>
  </p:sorterViewPr>
  <p:notesViewPr>
    <p:cSldViewPr snapToGrid="0" snapToObjects="1">
      <p:cViewPr varScale="1">
        <p:scale>
          <a:sx n="110" d="100"/>
          <a:sy n="110" d="100"/>
        </p:scale>
        <p:origin x="-2608"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300539296"/>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2" name="Shape 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87659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52" name="Shape 25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a:solidFill>
                  <a:schemeClr val="dk1"/>
                </a:solidFill>
                <a:latin typeface="Calibri"/>
                <a:ea typeface="Calibri"/>
                <a:cs typeface="Calibri"/>
                <a:sym typeface="Calibri"/>
              </a:rPr>
              <a:t>Summary: create repo, create workspace, repeatedly update &amp; commit</a:t>
            </a:r>
          </a:p>
          <a:p>
            <a:pPr marL="0" marR="0" lvl="0" indent="0" algn="l" rtl="0">
              <a:spcBef>
                <a:spcPts val="0"/>
              </a:spcBef>
              <a:buSzPct val="25000"/>
              <a:buNone/>
            </a:pPr>
            <a:r>
              <a:rPr lang="en-US" sz="1200" b="0" i="0" u="none" strike="noStrike" cap="none" baseline="0">
                <a:solidFill>
                  <a:schemeClr val="dk1"/>
                </a:solidFill>
                <a:latin typeface="Calibri"/>
                <a:ea typeface="Calibri"/>
                <a:cs typeface="Calibri"/>
                <a:sym typeface="Calibri"/>
              </a:rPr>
              <a:t>Remember to ask for questions!</a:t>
            </a:r>
          </a:p>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53" name="Shape 25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10</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74577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77" name="Shape 27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78" name="Shape 27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11</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81615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dirty="0"/>
          </a:p>
        </p:txBody>
      </p:sp>
      <p:sp>
        <p:nvSpPr>
          <p:cNvPr id="152" name="Shape 1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639405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83" name="Shape 2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84" name="Shape 284"/>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rtl="0">
              <a:spcBef>
                <a:spcPts val="0"/>
              </a:spcBef>
              <a:buNone/>
            </a:pPr>
            <a:fld id="{00000000-1234-1234-1234-123412341234}" type="slidenum">
              <a:rPr lang="en-US"/>
              <a:t>13</a:t>
            </a:fld>
            <a:endParaRPr lang="en-US"/>
          </a:p>
        </p:txBody>
      </p:sp>
    </p:spTree>
    <p:extLst>
      <p:ext uri="{BB962C8B-B14F-4D97-AF65-F5344CB8AC3E}">
        <p14:creationId xmlns:p14="http://schemas.microsoft.com/office/powerpoint/2010/main" val="486388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90" name="Shape 2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406137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96" name="Shape 29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Demo these shortcuts and their uses briefly</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Ctrl + space: auto complete</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Ctrl + S: save</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Eclipse does not </a:t>
            </a:r>
            <a:r>
              <a:rPr lang="en-US" sz="1200" b="0" i="0" u="none" strike="noStrike" cap="none" baseline="0" dirty="0" err="1">
                <a:solidFill>
                  <a:schemeClr val="dk1"/>
                </a:solidFill>
                <a:latin typeface="Calibri"/>
                <a:ea typeface="Calibri"/>
                <a:cs typeface="Calibri"/>
                <a:sym typeface="Calibri"/>
              </a:rPr>
              <a:t>autosave</a:t>
            </a: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If there’s a star on the file: not saved</a:t>
            </a:r>
          </a:p>
        </p:txBody>
      </p:sp>
      <p:sp>
        <p:nvSpPr>
          <p:cNvPr id="297" name="Shape 29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15</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36625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8161053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71" name="Shape 1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7352121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98" name="Shape 19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199" name="Shape 199"/>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 sz="1200" b="0" i="0" u="none" strike="noStrike" cap="none" baseline="0">
                <a:solidFill>
                  <a:schemeClr val="dk1"/>
                </a:solidFill>
                <a:latin typeface="Calibri"/>
                <a:ea typeface="Calibri"/>
                <a:cs typeface="Calibri"/>
                <a:sym typeface="Calibri"/>
              </a:rPr>
              <a:t>18</a:t>
            </a:fld>
            <a:endParaRPr lang="en"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9565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
        <p:nvSpPr>
          <p:cNvPr id="290" name="Shape 2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305382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6425410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05" name="Shape 20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DEMO: load repo, create tag</a:t>
            </a:r>
            <a:endParaRPr sz="1200" b="0" i="0" u="none" strike="noStrike" cap="none" baseline="0" dirty="0">
              <a:solidFill>
                <a:schemeClr val="dk1"/>
              </a:solidFill>
              <a:latin typeface="Calibri"/>
              <a:ea typeface="Calibri"/>
              <a:cs typeface="Calibri"/>
              <a:sym typeface="Calibri"/>
            </a:endParaRPr>
          </a:p>
        </p:txBody>
      </p:sp>
      <p:sp>
        <p:nvSpPr>
          <p:cNvPr id="206" name="Shape 20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 sz="1200" b="0" i="0" u="none" strike="noStrike" cap="none" baseline="0">
                <a:solidFill>
                  <a:schemeClr val="dk1"/>
                </a:solidFill>
                <a:latin typeface="Calibri"/>
                <a:ea typeface="Calibri"/>
                <a:cs typeface="Calibri"/>
                <a:sym typeface="Calibri"/>
              </a:rPr>
              <a:t>20</a:t>
            </a:fld>
            <a:endParaRPr lang="en"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931081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05" name="Shape 20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06" name="Shape 20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 sz="1200" b="0" i="0" u="none" strike="noStrike" cap="none" baseline="0">
                <a:solidFill>
                  <a:schemeClr val="dk1"/>
                </a:solidFill>
                <a:latin typeface="Calibri"/>
                <a:ea typeface="Calibri"/>
                <a:cs typeface="Calibri"/>
                <a:sym typeface="Calibri"/>
              </a:rPr>
              <a:t>21</a:t>
            </a:fld>
            <a:endParaRPr lang="en"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615582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12" name="Shape 2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13" name="Shape 21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 sz="1200" b="0" i="0" u="none" strike="noStrike" cap="none" baseline="0">
                <a:solidFill>
                  <a:schemeClr val="dk1"/>
                </a:solidFill>
                <a:latin typeface="Calibri"/>
                <a:ea typeface="Calibri"/>
                <a:cs typeface="Calibri"/>
                <a:sym typeface="Calibri"/>
              </a:rPr>
              <a:t>22</a:t>
            </a:fld>
            <a:endParaRPr lang="en"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397614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19" name="Shape 21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
        <p:nvSpPr>
          <p:cNvPr id="220" name="Shape 22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 sz="1200" b="0" i="0" u="none" strike="noStrike" cap="none" baseline="0">
                <a:solidFill>
                  <a:schemeClr val="dk1"/>
                </a:solidFill>
                <a:latin typeface="Calibri"/>
                <a:ea typeface="Calibri"/>
                <a:cs typeface="Calibri"/>
                <a:sym typeface="Calibri"/>
              </a:rPr>
              <a:t>23</a:t>
            </a:fld>
            <a:endParaRPr lang="en"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757316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26" name="Shape 22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DEMO: follow ant validate</a:t>
            </a:r>
          </a:p>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Should fail because didn’t do homework</a:t>
            </a:r>
            <a:endParaRPr sz="1200" b="0" i="0" u="none" strike="noStrike" cap="none" baseline="0" dirty="0">
              <a:solidFill>
                <a:schemeClr val="dk1"/>
              </a:solidFill>
              <a:latin typeface="Calibri"/>
              <a:ea typeface="Calibri"/>
              <a:cs typeface="Calibri"/>
              <a:sym typeface="Calibri"/>
            </a:endParaRPr>
          </a:p>
        </p:txBody>
      </p:sp>
      <p:sp>
        <p:nvSpPr>
          <p:cNvPr id="227" name="Shape 22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 sz="1200" b="0" i="0" u="none" strike="noStrike" cap="none" baseline="0">
                <a:solidFill>
                  <a:schemeClr val="dk1"/>
                </a:solidFill>
                <a:latin typeface="Calibri"/>
                <a:ea typeface="Calibri"/>
                <a:cs typeface="Calibri"/>
                <a:sym typeface="Calibri"/>
              </a:rPr>
              <a:t>24</a:t>
            </a:fld>
            <a:endParaRPr lang="en"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292042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33" name="Shape 23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34" name="Shape 234"/>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 sz="1200" b="0" i="0" u="none" strike="noStrike" cap="none" baseline="0">
                <a:solidFill>
                  <a:schemeClr val="dk1"/>
                </a:solidFill>
                <a:latin typeface="Calibri"/>
                <a:ea typeface="Calibri"/>
                <a:cs typeface="Calibri"/>
                <a:sym typeface="Calibri"/>
              </a:rPr>
              <a:t>25</a:t>
            </a:fld>
            <a:endParaRPr lang="en"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39349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Shape 3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03" name="Shape 3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3249551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310" name="Shape 3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2627997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Shape 31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319" name="Shape 3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938594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Shape 32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328" name="Shape 3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831308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4854747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Shape 33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337" name="Shape 3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0693391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Shape 34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346" name="Shape 3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924355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Shape 35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355" name="Shape 3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9327717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Shape 36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364" name="Shape 3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636581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Shape 37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373" name="Shape 3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6315700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387" name="Shape 3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5785535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Shape 39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396" name="Shape 3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0912465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06" name="Shape 4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8636511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Shape 41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16" name="Shape 4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5380940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Shape 42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26" name="Shape 4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692909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78" name="Shape 1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79" name="Shape 179"/>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4</a:t>
            </a:fld>
            <a:endParaRPr lang="en-US"/>
          </a:p>
        </p:txBody>
      </p:sp>
    </p:spTree>
    <p:extLst>
      <p:ext uri="{BB962C8B-B14F-4D97-AF65-F5344CB8AC3E}">
        <p14:creationId xmlns:p14="http://schemas.microsoft.com/office/powerpoint/2010/main" val="18771638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Shape 43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37" name="Shape 4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0748089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Shape 44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48" name="Shape 4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7466350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57" name="Shape 4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9152803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Shape 46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66" name="Shape 4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4850290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3"/>
        <p:cNvGrpSpPr/>
        <p:nvPr/>
      </p:nvGrpSpPr>
      <p:grpSpPr>
        <a:xfrm>
          <a:off x="0" y="0"/>
          <a:ext cx="0" cy="0"/>
          <a:chOff x="0" y="0"/>
          <a:chExt cx="0" cy="0"/>
        </a:xfrm>
      </p:grpSpPr>
      <p:sp>
        <p:nvSpPr>
          <p:cNvPr id="474" name="Shape 47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75" name="Shape 4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8275416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2"/>
        <p:cNvGrpSpPr/>
        <p:nvPr/>
      </p:nvGrpSpPr>
      <p:grpSpPr>
        <a:xfrm>
          <a:off x="0" y="0"/>
          <a:ext cx="0" cy="0"/>
          <a:chOff x="0" y="0"/>
          <a:chExt cx="0" cy="0"/>
        </a:xfrm>
      </p:grpSpPr>
      <p:sp>
        <p:nvSpPr>
          <p:cNvPr id="483" name="Shape 48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84" name="Shape 4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38759003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Shape 49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93" name="Shape 4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70079547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Shape 50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502" name="Shape 5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1467268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Shape 50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510" name="Shape 5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01101905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Shape 51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520" name="Shape 5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30655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85" name="Shape 18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171450" marR="0" lvl="0" indent="-171450" algn="l" rtl="0">
              <a:spcBef>
                <a:spcPts val="0"/>
              </a:spcBef>
              <a:buClr>
                <a:schemeClr val="dk1"/>
              </a:buClr>
              <a:buSzPct val="100000"/>
              <a:buFont typeface="Calibri"/>
              <a:buChar char="-"/>
            </a:pPr>
            <a:r>
              <a:rPr lang="en-US" sz="1200" b="0" i="0" u="none" strike="noStrike" cap="none" baseline="0" dirty="0">
                <a:solidFill>
                  <a:schemeClr val="dk1"/>
                </a:solidFill>
                <a:latin typeface="Calibri"/>
                <a:ea typeface="Calibri"/>
                <a:cs typeface="Calibri"/>
                <a:sym typeface="Calibri"/>
              </a:rPr>
              <a:t>Ask: who’s heard of / used version control before?</a:t>
            </a:r>
          </a:p>
          <a:p>
            <a:pPr marL="171450" marR="0" lvl="0" indent="-171450" algn="l" rtl="0">
              <a:spcBef>
                <a:spcPts val="0"/>
              </a:spcBef>
              <a:buClr>
                <a:schemeClr val="dk1"/>
              </a:buClr>
              <a:buSzPct val="100000"/>
              <a:buFont typeface="Calibri"/>
              <a:buChar char="-"/>
            </a:pPr>
            <a:r>
              <a:rPr lang="en-US" sz="1200" b="0" i="0" u="none" strike="noStrike" cap="none" baseline="0" dirty="0">
                <a:solidFill>
                  <a:schemeClr val="dk1"/>
                </a:solidFill>
                <a:latin typeface="Calibri"/>
                <a:ea typeface="Calibri"/>
                <a:cs typeface="Calibri"/>
                <a:sym typeface="Calibri"/>
              </a:rPr>
              <a:t>Motivate: synchronization among </a:t>
            </a:r>
            <a:r>
              <a:rPr lang="en-US" sz="1200" b="0" i="0" u="none" strike="noStrike" cap="none" baseline="0" dirty="0" err="1">
                <a:solidFill>
                  <a:schemeClr val="dk1"/>
                </a:solidFill>
                <a:latin typeface="Calibri"/>
                <a:ea typeface="Calibri"/>
                <a:cs typeface="Calibri"/>
                <a:sym typeface="Calibri"/>
              </a:rPr>
              <a:t>devs</a:t>
            </a:r>
            <a:r>
              <a:rPr lang="en-US" sz="1200" b="0" i="0" u="none" strike="noStrike" cap="none" baseline="0" dirty="0">
                <a:solidFill>
                  <a:schemeClr val="dk1"/>
                </a:solidFill>
                <a:latin typeface="Calibri"/>
                <a:ea typeface="Calibri"/>
                <a:cs typeface="Calibri"/>
                <a:sym typeface="Calibri"/>
              </a:rPr>
              <a:t>, seeing history of project, making backups</a:t>
            </a:r>
          </a:p>
          <a:p>
            <a:pPr marL="171450" marR="0" lvl="0" indent="-171450" algn="l" rtl="0">
              <a:spcBef>
                <a:spcPts val="0"/>
              </a:spcBef>
              <a:buClr>
                <a:schemeClr val="dk1"/>
              </a:buClr>
              <a:buSzPct val="100000"/>
              <a:buFont typeface="Calibri"/>
              <a:buChar char="-"/>
            </a:pPr>
            <a:r>
              <a:rPr lang="en-US" sz="1200" b="0" i="0" u="none" strike="noStrike" cap="none" baseline="0" dirty="0">
                <a:solidFill>
                  <a:schemeClr val="dk1"/>
                </a:solidFill>
                <a:latin typeface="Calibri"/>
                <a:ea typeface="Calibri"/>
                <a:cs typeface="Calibri"/>
                <a:sym typeface="Calibri"/>
              </a:rPr>
              <a:t>Extra motivation: have you ever seen what happened to large projects that DON’T use </a:t>
            </a:r>
            <a:r>
              <a:rPr lang="en-US" sz="1200" b="0" i="0" u="none" strike="noStrike" cap="none" baseline="0" dirty="0" err="1">
                <a:solidFill>
                  <a:schemeClr val="dk1"/>
                </a:solidFill>
                <a:latin typeface="Calibri"/>
                <a:ea typeface="Calibri"/>
                <a:cs typeface="Calibri"/>
                <a:sym typeface="Calibri"/>
              </a:rPr>
              <a:t>vc</a:t>
            </a:r>
            <a:r>
              <a:rPr lang="en-US" sz="1200" b="0" i="0" u="none" strike="noStrike" cap="none" baseline="0" dirty="0">
                <a:solidFill>
                  <a:schemeClr val="dk1"/>
                </a:solidFill>
                <a:latin typeface="Calibri"/>
                <a:ea typeface="Calibri"/>
                <a:cs typeface="Calibri"/>
                <a:sym typeface="Calibri"/>
              </a:rPr>
              <a:t>? (not just software either)</a:t>
            </a:r>
          </a:p>
          <a:p>
            <a:pPr marL="171450" marR="0" lvl="0" indent="-171450" algn="l" rtl="0">
              <a:spcBef>
                <a:spcPts val="0"/>
              </a:spcBef>
              <a:buClr>
                <a:schemeClr val="dk1"/>
              </a:buClr>
              <a:buSzPct val="100000"/>
              <a:buFont typeface="Calibri"/>
              <a:buChar char="-"/>
            </a:pPr>
            <a:r>
              <a:rPr lang="en-US" sz="1200" b="0" i="0" u="none" strike="noStrike" cap="none" baseline="0" dirty="0">
                <a:solidFill>
                  <a:schemeClr val="dk1"/>
                </a:solidFill>
                <a:latin typeface="Calibri"/>
                <a:ea typeface="Calibri"/>
                <a:cs typeface="Calibri"/>
                <a:sym typeface="Calibri"/>
              </a:rPr>
              <a:t>Especially useful when multiple </a:t>
            </a:r>
            <a:r>
              <a:rPr lang="en-US" sz="1200" b="0" i="0" u="none" strike="noStrike" cap="none" baseline="0" dirty="0" err="1">
                <a:solidFill>
                  <a:schemeClr val="dk1"/>
                </a:solidFill>
                <a:latin typeface="Calibri"/>
                <a:ea typeface="Calibri"/>
                <a:cs typeface="Calibri"/>
                <a:sym typeface="Calibri"/>
              </a:rPr>
              <a:t>devs</a:t>
            </a:r>
            <a:r>
              <a:rPr lang="en-US" sz="1200" b="0" i="0" u="none" strike="noStrike" cap="none" baseline="0" dirty="0">
                <a:solidFill>
                  <a:schemeClr val="dk1"/>
                </a:solidFill>
                <a:latin typeface="Calibri"/>
                <a:ea typeface="Calibri"/>
                <a:cs typeface="Calibri"/>
                <a:sym typeface="Calibri"/>
              </a:rPr>
              <a:t>, but useful even for your own projects</a:t>
            </a:r>
          </a:p>
          <a:p>
            <a:pPr marL="171450" marR="0" lvl="0" indent="-171450" algn="l" rtl="0">
              <a:spcBef>
                <a:spcPts val="0"/>
              </a:spcBef>
              <a:buClr>
                <a:schemeClr val="dk1"/>
              </a:buClr>
              <a:buSzPct val="100000"/>
              <a:buFont typeface="Calibri"/>
              <a:buChar char="-"/>
            </a:pPr>
            <a:r>
              <a:rPr lang="en-US" sz="1200" b="0" i="0" u="none" strike="noStrike" cap="none" baseline="0" dirty="0">
                <a:solidFill>
                  <a:schemeClr val="dk1"/>
                </a:solidFill>
                <a:latin typeface="Calibri"/>
                <a:ea typeface="Calibri"/>
                <a:cs typeface="Calibri"/>
                <a:sym typeface="Calibri"/>
              </a:rPr>
              <a:t>Using it for projects in this class. Worth the effort to learn, b/c you will use it in future classes and every internship and job.</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Easy to:</a:t>
            </a:r>
          </a:p>
          <a:p>
            <a:pPr marL="457200" marR="0" lvl="1"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Merge multiple developers’ changes</a:t>
            </a:r>
          </a:p>
          <a:p>
            <a:pPr marL="914400" marR="0" lvl="2"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No more “Here’s my list of changes … at least I think that’s everything… now what did you change?”)</a:t>
            </a:r>
          </a:p>
          <a:p>
            <a:pPr marL="457200" marR="0" lvl="1"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Avoid overwriting each others’ changes</a:t>
            </a:r>
          </a:p>
          <a:p>
            <a:pPr marL="914400" marR="0" lvl="2"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No more “don’t touch this file – I’m working on it!”</a:t>
            </a:r>
          </a:p>
          <a:p>
            <a:pPr marL="914400" marR="0" lvl="2"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No more “AHHHHHH, you just erased my last 15 hours of work!!!”</a:t>
            </a:r>
          </a:p>
          <a:p>
            <a:pPr marL="457200" marR="0" lvl="1"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Revert back to an older version of a file</a:t>
            </a:r>
          </a:p>
          <a:p>
            <a:pPr marL="914400" marR="0" lvl="2"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No more “I need to undo these changes… what was there before?”)</a:t>
            </a:r>
          </a:p>
          <a:p>
            <a:pPr marL="457200" marR="0" lvl="1"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See a history of changes</a:t>
            </a:r>
          </a:p>
          <a:p>
            <a:pPr marL="914400" marR="0" lvl="2"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No more “How and when did this bug sneak in?”</a:t>
            </a:r>
          </a:p>
          <a:p>
            <a:pPr marL="171450" marR="0" lvl="0" indent="-171450" algn="l" rtl="0">
              <a:spcBef>
                <a:spcPts val="0"/>
              </a:spcBef>
              <a:buClr>
                <a:schemeClr val="dk1"/>
              </a:buClr>
              <a:buSzPct val="100000"/>
              <a:buFont typeface="Calibri"/>
              <a:buChar char="-"/>
            </a:pPr>
            <a:r>
              <a:rPr lang="en-US" sz="1200" b="0" i="0" u="none" strike="noStrike" cap="none" baseline="0" dirty="0">
                <a:solidFill>
                  <a:schemeClr val="dk1"/>
                </a:solidFill>
                <a:latin typeface="Calibri"/>
                <a:ea typeface="Calibri"/>
                <a:cs typeface="Calibri"/>
                <a:sym typeface="Calibri"/>
              </a:rPr>
              <a:t>Version control describes a TYPE of software (just like a text editor, Internet browser, …)</a:t>
            </a:r>
          </a:p>
          <a:p>
            <a:pPr marL="171450" marR="0" lvl="0" indent="-171450" algn="l" rtl="0">
              <a:spcBef>
                <a:spcPts val="0"/>
              </a:spcBef>
              <a:buClr>
                <a:schemeClr val="dk1"/>
              </a:buClr>
              <a:buSzPct val="100000"/>
              <a:buFont typeface="Calibri"/>
              <a:buChar char="-"/>
            </a:pPr>
            <a:r>
              <a:rPr lang="en-US" sz="1200" b="0" i="0" u="none" strike="noStrike" cap="none" baseline="0" dirty="0">
                <a:solidFill>
                  <a:schemeClr val="dk1"/>
                </a:solidFill>
                <a:latin typeface="Calibri"/>
                <a:ea typeface="Calibri"/>
                <a:cs typeface="Calibri"/>
                <a:sym typeface="Calibri"/>
              </a:rPr>
              <a:t>Just like there are lots of text editors and browsers, there are lots of version control systems; we use Subversion</a:t>
            </a:r>
          </a:p>
          <a:p>
            <a:pPr marL="171450" marR="0" lvl="0" indent="-171450" algn="l" rtl="0">
              <a:spcBef>
                <a:spcPts val="0"/>
              </a:spcBef>
              <a:buClr>
                <a:schemeClr val="dk1"/>
              </a:buClr>
              <a:buSzPct val="100000"/>
              <a:buFont typeface="Calibri"/>
              <a:buChar char="-"/>
            </a:pPr>
            <a:r>
              <a:rPr lang="en-US" sz="1200" b="0" i="0" u="none" strike="noStrike" cap="none" baseline="0" dirty="0">
                <a:solidFill>
                  <a:schemeClr val="dk1"/>
                </a:solidFill>
                <a:latin typeface="Calibri"/>
                <a:ea typeface="Calibri"/>
                <a:cs typeface="Calibri"/>
                <a:sym typeface="Calibri"/>
              </a:rPr>
              <a:t>Each is a little diff, but once you know one it’s easy to learn others</a:t>
            </a: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
        <p:nvSpPr>
          <p:cNvPr id="186" name="Shape 18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5</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1068652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9"/>
        <p:cNvGrpSpPr/>
        <p:nvPr/>
      </p:nvGrpSpPr>
      <p:grpSpPr>
        <a:xfrm>
          <a:off x="0" y="0"/>
          <a:ext cx="0" cy="0"/>
          <a:chOff x="0" y="0"/>
          <a:chExt cx="0" cy="0"/>
        </a:xfrm>
      </p:grpSpPr>
      <p:sp>
        <p:nvSpPr>
          <p:cNvPr id="530" name="Shape 53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531" name="Shape 5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304822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05" name="Shape 20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06" name="Shape 20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6</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72118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2" name="Shape 2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13" name="Shape 21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Arial"/>
                <a:ea typeface="Arial"/>
                <a:cs typeface="Arial"/>
                <a:sym typeface="Arial"/>
              </a:rPr>
              <a:t>7</a:t>
            </a:fld>
            <a:endParaRPr lang="en-US" sz="12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2107446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32" name="Shape 23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33" name="Shape 23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8</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0656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32" name="Shape 23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33" name="Shape 23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9</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66639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p:nvPr/>
        </p:nvSpPr>
        <p:spPr>
          <a:xfrm>
            <a:off x="0" y="3886198"/>
            <a:ext cx="9144000" cy="2972100"/>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10" name="Shape 10"/>
          <p:cNvCxnSpPr/>
          <p:nvPr/>
        </p:nvCxnSpPr>
        <p:spPr>
          <a:xfrm>
            <a:off x="0" y="3886198"/>
            <a:ext cx="9144000" cy="0"/>
          </a:xfrm>
          <a:prstGeom prst="straightConnector1">
            <a:avLst/>
          </a:prstGeom>
          <a:noFill/>
          <a:ln w="28575" cap="flat">
            <a:solidFill>
              <a:schemeClr val="dk1"/>
            </a:solidFill>
            <a:prstDash val="solid"/>
            <a:round/>
            <a:headEnd type="none" w="med" len="med"/>
            <a:tailEnd type="none" w="med" len="med"/>
          </a:ln>
        </p:spPr>
      </p:cxnSp>
      <p:sp>
        <p:nvSpPr>
          <p:cNvPr id="11" name="Shape 11"/>
          <p:cNvSpPr txBox="1">
            <a:spLocks noGrp="1"/>
          </p:cNvSpPr>
          <p:nvPr>
            <p:ph type="ctrTitle"/>
          </p:nvPr>
        </p:nvSpPr>
        <p:spPr>
          <a:xfrm>
            <a:off x="685800" y="2157750"/>
            <a:ext cx="7772400" cy="1650900"/>
          </a:xfrm>
          <a:prstGeom prst="rect">
            <a:avLst/>
          </a:prstGeom>
        </p:spPr>
        <p:txBody>
          <a:bodyPr lIns="91425" tIns="91425" rIns="91425" bIns="91425" anchor="b" anchorCtr="0"/>
          <a:lstStyle>
            <a:lvl1pPr>
              <a:spcBef>
                <a:spcPts val="0"/>
              </a:spcBef>
              <a:buClr>
                <a:schemeClr val="dk2"/>
              </a:buClr>
              <a:buSzPct val="100000"/>
              <a:defRPr sz="4800">
                <a:solidFill>
                  <a:schemeClr val="dk2"/>
                </a:solidFill>
              </a:defRPr>
            </a:lvl1pPr>
            <a:lvl2pPr>
              <a:spcBef>
                <a:spcPts val="0"/>
              </a:spcBef>
              <a:buClr>
                <a:schemeClr val="dk2"/>
              </a:buClr>
              <a:buSzPct val="100000"/>
              <a:defRPr sz="4800">
                <a:solidFill>
                  <a:schemeClr val="dk2"/>
                </a:solidFill>
              </a:defRPr>
            </a:lvl2pPr>
            <a:lvl3pPr>
              <a:spcBef>
                <a:spcPts val="0"/>
              </a:spcBef>
              <a:buClr>
                <a:schemeClr val="dk2"/>
              </a:buClr>
              <a:buSzPct val="100000"/>
              <a:defRPr sz="4800">
                <a:solidFill>
                  <a:schemeClr val="dk2"/>
                </a:solidFill>
              </a:defRPr>
            </a:lvl3pPr>
            <a:lvl4pPr>
              <a:spcBef>
                <a:spcPts val="0"/>
              </a:spcBef>
              <a:buClr>
                <a:schemeClr val="dk2"/>
              </a:buClr>
              <a:buSzPct val="100000"/>
              <a:defRPr sz="4800">
                <a:solidFill>
                  <a:schemeClr val="dk2"/>
                </a:solidFill>
              </a:defRPr>
            </a:lvl4pPr>
            <a:lvl5pPr>
              <a:spcBef>
                <a:spcPts val="0"/>
              </a:spcBef>
              <a:buClr>
                <a:schemeClr val="dk2"/>
              </a:buClr>
              <a:buSzPct val="100000"/>
              <a:defRPr sz="4800">
                <a:solidFill>
                  <a:schemeClr val="dk2"/>
                </a:solidFill>
              </a:defRPr>
            </a:lvl5pPr>
            <a:lvl6pPr>
              <a:spcBef>
                <a:spcPts val="0"/>
              </a:spcBef>
              <a:buClr>
                <a:schemeClr val="dk2"/>
              </a:buClr>
              <a:buSzPct val="100000"/>
              <a:defRPr sz="4800">
                <a:solidFill>
                  <a:schemeClr val="dk2"/>
                </a:solidFill>
              </a:defRPr>
            </a:lvl6pPr>
            <a:lvl7pPr>
              <a:spcBef>
                <a:spcPts val="0"/>
              </a:spcBef>
              <a:buClr>
                <a:schemeClr val="dk2"/>
              </a:buClr>
              <a:buSzPct val="100000"/>
              <a:defRPr sz="4800">
                <a:solidFill>
                  <a:schemeClr val="dk2"/>
                </a:solidFill>
              </a:defRPr>
            </a:lvl7pPr>
            <a:lvl8pPr>
              <a:spcBef>
                <a:spcPts val="0"/>
              </a:spcBef>
              <a:buClr>
                <a:schemeClr val="dk2"/>
              </a:buClr>
              <a:buSzPct val="100000"/>
              <a:defRPr sz="4800">
                <a:solidFill>
                  <a:schemeClr val="dk2"/>
                </a:solidFill>
              </a:defRPr>
            </a:lvl8pPr>
            <a:lvl9pPr>
              <a:spcBef>
                <a:spcPts val="0"/>
              </a:spcBef>
              <a:buClr>
                <a:schemeClr val="dk2"/>
              </a:buClr>
              <a:buSzPct val="100000"/>
              <a:defRPr sz="4800">
                <a:solidFill>
                  <a:schemeClr val="dk2"/>
                </a:solidFill>
              </a:defRPr>
            </a:lvl9pPr>
          </a:lstStyle>
          <a:p>
            <a:endParaRPr/>
          </a:p>
        </p:txBody>
      </p:sp>
      <p:sp>
        <p:nvSpPr>
          <p:cNvPr id="12" name="Shape 12"/>
          <p:cNvSpPr txBox="1">
            <a:spLocks noGrp="1"/>
          </p:cNvSpPr>
          <p:nvPr>
            <p:ph type="subTitle" idx="1"/>
          </p:nvPr>
        </p:nvSpPr>
        <p:spPr>
          <a:xfrm>
            <a:off x="685800" y="3953037"/>
            <a:ext cx="7772400" cy="1259700"/>
          </a:xfrm>
          <a:prstGeom prst="rect">
            <a:avLst/>
          </a:prstGeom>
        </p:spPr>
        <p:txBody>
          <a:bodyPr lIns="91425" tIns="91425" rIns="91425" bIns="91425" anchor="t" anchorCtr="0"/>
          <a:lstStyle>
            <a:lvl1pPr>
              <a:spcBef>
                <a:spcPts val="0"/>
              </a:spcBef>
              <a:buClr>
                <a:schemeClr val="lt2"/>
              </a:buClr>
              <a:buSzPct val="100000"/>
              <a:buNone/>
              <a:defRPr sz="3600">
                <a:solidFill>
                  <a:schemeClr val="lt2"/>
                </a:solidFill>
              </a:defRPr>
            </a:lvl1pPr>
            <a:lvl2pPr>
              <a:spcBef>
                <a:spcPts val="0"/>
              </a:spcBef>
              <a:buClr>
                <a:schemeClr val="lt2"/>
              </a:buClr>
              <a:buSzPct val="100000"/>
              <a:buNone/>
              <a:defRPr sz="3600">
                <a:solidFill>
                  <a:schemeClr val="lt2"/>
                </a:solidFill>
              </a:defRPr>
            </a:lvl2pPr>
            <a:lvl3pPr>
              <a:spcBef>
                <a:spcPts val="0"/>
              </a:spcBef>
              <a:buClr>
                <a:schemeClr val="lt2"/>
              </a:buClr>
              <a:buSzPct val="100000"/>
              <a:buNone/>
              <a:defRPr sz="3600">
                <a:solidFill>
                  <a:schemeClr val="lt2"/>
                </a:solidFill>
              </a:defRPr>
            </a:lvl3pPr>
            <a:lvl4pPr>
              <a:spcBef>
                <a:spcPts val="0"/>
              </a:spcBef>
              <a:buClr>
                <a:schemeClr val="lt2"/>
              </a:buClr>
              <a:buSzPct val="100000"/>
              <a:buNone/>
              <a:defRPr sz="3600">
                <a:solidFill>
                  <a:schemeClr val="lt2"/>
                </a:solidFill>
              </a:defRPr>
            </a:lvl4pPr>
            <a:lvl5pPr>
              <a:spcBef>
                <a:spcPts val="0"/>
              </a:spcBef>
              <a:buClr>
                <a:schemeClr val="lt2"/>
              </a:buClr>
              <a:buSzPct val="100000"/>
              <a:buNone/>
              <a:defRPr sz="3600">
                <a:solidFill>
                  <a:schemeClr val="lt2"/>
                </a:solidFill>
              </a:defRPr>
            </a:lvl5pPr>
            <a:lvl6pPr>
              <a:spcBef>
                <a:spcPts val="0"/>
              </a:spcBef>
              <a:buClr>
                <a:schemeClr val="lt2"/>
              </a:buClr>
              <a:buSzPct val="100000"/>
              <a:buNone/>
              <a:defRPr sz="3600">
                <a:solidFill>
                  <a:schemeClr val="lt2"/>
                </a:solidFill>
              </a:defRPr>
            </a:lvl6pPr>
            <a:lvl7pPr>
              <a:spcBef>
                <a:spcPts val="0"/>
              </a:spcBef>
              <a:buClr>
                <a:schemeClr val="lt2"/>
              </a:buClr>
              <a:buSzPct val="100000"/>
              <a:buNone/>
              <a:defRPr sz="3600">
                <a:solidFill>
                  <a:schemeClr val="lt2"/>
                </a:solidFill>
              </a:defRPr>
            </a:lvl7pPr>
            <a:lvl8pPr>
              <a:spcBef>
                <a:spcPts val="0"/>
              </a:spcBef>
              <a:buClr>
                <a:schemeClr val="lt2"/>
              </a:buClr>
              <a:buSzPct val="100000"/>
              <a:buNone/>
              <a:defRPr sz="3600">
                <a:solidFill>
                  <a:schemeClr val="lt2"/>
                </a:solidFill>
              </a:defRPr>
            </a:lvl8pPr>
            <a:lvl9pPr>
              <a:spcBef>
                <a:spcPts val="0"/>
              </a:spcBef>
              <a:buClr>
                <a:schemeClr val="lt2"/>
              </a:buClr>
              <a:buSzPct val="100000"/>
              <a:buNone/>
              <a:defRPr sz="3600">
                <a:solidFill>
                  <a:schemeClr val="lt2"/>
                </a:solidFill>
              </a:defRPr>
            </a:lvl9pPr>
          </a:lstStyle>
          <a:p>
            <a:endParaRPr/>
          </a:p>
        </p:txBody>
      </p:sp>
      <p:sp>
        <p:nvSpPr>
          <p:cNvPr id="13" name="Shape 13"/>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solidFill>
                  <a:schemeClr val="lt1"/>
                </a:solidFill>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4"/>
        <p:cNvGrpSpPr/>
        <p:nvPr/>
      </p:nvGrpSpPr>
      <p:grpSpPr>
        <a:xfrm>
          <a:off x="0" y="0"/>
          <a:ext cx="0" cy="0"/>
          <a:chOff x="0" y="0"/>
          <a:chExt cx="0" cy="0"/>
        </a:xfrm>
      </p:grpSpPr>
      <p:sp>
        <p:nvSpPr>
          <p:cNvPr id="15" name="Shape 15"/>
          <p:cNvSpPr/>
          <p:nvPr/>
        </p:nvSpPr>
        <p:spPr>
          <a:xfrm>
            <a:off x="0" y="0"/>
            <a:ext cx="9144000" cy="1503600"/>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16" name="Shape 16"/>
          <p:cNvCxnSpPr/>
          <p:nvPr/>
        </p:nvCxnSpPr>
        <p:spPr>
          <a:xfrm>
            <a:off x="0" y="1503571"/>
            <a:ext cx="9144000" cy="0"/>
          </a:xfrm>
          <a:prstGeom prst="straightConnector1">
            <a:avLst/>
          </a:prstGeom>
          <a:noFill/>
          <a:ln w="28575" cap="flat">
            <a:solidFill>
              <a:schemeClr val="dk1"/>
            </a:solidFill>
            <a:prstDash val="solid"/>
            <a:round/>
            <a:headEnd type="none" w="med" len="med"/>
            <a:tailEnd type="none" w="med" len="med"/>
          </a:ln>
        </p:spPr>
      </p:cxnSp>
      <p:sp>
        <p:nvSpPr>
          <p:cNvPr id="17" name="Shape 17"/>
          <p:cNvSpPr txBox="1">
            <a:spLocks noGrp="1"/>
          </p:cNvSpPr>
          <p:nvPr>
            <p:ph type="title"/>
          </p:nvPr>
        </p:nvSpPr>
        <p:spPr>
          <a:xfrm>
            <a:off x="457200" y="274637"/>
            <a:ext cx="8229600" cy="11432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p:nvPr/>
        </p:nvSpPr>
        <p:spPr>
          <a:xfrm>
            <a:off x="0" y="0"/>
            <a:ext cx="9144000" cy="1503600"/>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22" name="Shape 22"/>
          <p:cNvCxnSpPr/>
          <p:nvPr/>
        </p:nvCxnSpPr>
        <p:spPr>
          <a:xfrm>
            <a:off x="0" y="1503571"/>
            <a:ext cx="9144000" cy="0"/>
          </a:xfrm>
          <a:prstGeom prst="straightConnector1">
            <a:avLst/>
          </a:prstGeom>
          <a:noFill/>
          <a:ln w="28575" cap="flat">
            <a:solidFill>
              <a:schemeClr val="dk1"/>
            </a:solidFill>
            <a:prstDash val="solid"/>
            <a:round/>
            <a:headEnd type="none" w="med" len="med"/>
            <a:tailEnd type="none" w="med" len="med"/>
          </a:ln>
        </p:spPr>
      </p:cxnSp>
      <p:sp>
        <p:nvSpPr>
          <p:cNvPr id="23" name="Shape 23"/>
          <p:cNvSpPr txBox="1">
            <a:spLocks noGrp="1"/>
          </p:cNvSpPr>
          <p:nvPr>
            <p:ph type="title"/>
          </p:nvPr>
        </p:nvSpPr>
        <p:spPr>
          <a:xfrm>
            <a:off x="457200" y="274637"/>
            <a:ext cx="8229600" cy="11432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4" name="Shape 24"/>
          <p:cNvSpPr txBox="1">
            <a:spLocks noGrp="1"/>
          </p:cNvSpPr>
          <p:nvPr>
            <p:ph type="body" idx="1"/>
          </p:nvPr>
        </p:nvSpPr>
        <p:spPr>
          <a:xfrm>
            <a:off x="457200" y="1600200"/>
            <a:ext cx="39945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5" name="Shape 25"/>
          <p:cNvSpPr txBox="1">
            <a:spLocks noGrp="1"/>
          </p:cNvSpPr>
          <p:nvPr>
            <p:ph type="body" idx="2"/>
          </p:nvPr>
        </p:nvSpPr>
        <p:spPr>
          <a:xfrm>
            <a:off x="4692273" y="1600200"/>
            <a:ext cx="39945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6" name="Shape 26"/>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7"/>
        <p:cNvGrpSpPr/>
        <p:nvPr/>
      </p:nvGrpSpPr>
      <p:grpSpPr>
        <a:xfrm>
          <a:off x="0" y="0"/>
          <a:ext cx="0" cy="0"/>
          <a:chOff x="0" y="0"/>
          <a:chExt cx="0" cy="0"/>
        </a:xfrm>
      </p:grpSpPr>
      <p:sp>
        <p:nvSpPr>
          <p:cNvPr id="28" name="Shape 28"/>
          <p:cNvSpPr/>
          <p:nvPr/>
        </p:nvSpPr>
        <p:spPr>
          <a:xfrm>
            <a:off x="0" y="0"/>
            <a:ext cx="9144000" cy="1503600"/>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29" name="Shape 29"/>
          <p:cNvCxnSpPr/>
          <p:nvPr/>
        </p:nvCxnSpPr>
        <p:spPr>
          <a:xfrm>
            <a:off x="0" y="1503571"/>
            <a:ext cx="9144000" cy="0"/>
          </a:xfrm>
          <a:prstGeom prst="straightConnector1">
            <a:avLst/>
          </a:prstGeom>
          <a:noFill/>
          <a:ln w="28575" cap="flat">
            <a:solidFill>
              <a:schemeClr val="dk1"/>
            </a:solidFill>
            <a:prstDash val="solid"/>
            <a:round/>
            <a:headEnd type="none" w="med" len="med"/>
            <a:tailEnd type="none" w="med" len="med"/>
          </a:ln>
        </p:spPr>
      </p:cxnSp>
      <p:sp>
        <p:nvSpPr>
          <p:cNvPr id="30" name="Shape 30"/>
          <p:cNvSpPr txBox="1">
            <a:spLocks noGrp="1"/>
          </p:cNvSpPr>
          <p:nvPr>
            <p:ph type="title"/>
          </p:nvPr>
        </p:nvSpPr>
        <p:spPr>
          <a:xfrm>
            <a:off x="457200" y="274637"/>
            <a:ext cx="8229600" cy="11432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1" name="Shape 31"/>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32"/>
        <p:cNvGrpSpPr/>
        <p:nvPr/>
      </p:nvGrpSpPr>
      <p:grpSpPr>
        <a:xfrm>
          <a:off x="0" y="0"/>
          <a:ext cx="0" cy="0"/>
          <a:chOff x="0" y="0"/>
          <a:chExt cx="0" cy="0"/>
        </a:xfrm>
      </p:grpSpPr>
      <p:sp>
        <p:nvSpPr>
          <p:cNvPr id="33" name="Shape 33"/>
          <p:cNvSpPr/>
          <p:nvPr/>
        </p:nvSpPr>
        <p:spPr>
          <a:xfrm>
            <a:off x="0" y="5633442"/>
            <a:ext cx="9144000" cy="1224300"/>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34" name="Shape 34"/>
          <p:cNvCxnSpPr/>
          <p:nvPr/>
        </p:nvCxnSpPr>
        <p:spPr>
          <a:xfrm>
            <a:off x="0" y="5633442"/>
            <a:ext cx="9144000" cy="0"/>
          </a:xfrm>
          <a:prstGeom prst="straightConnector1">
            <a:avLst/>
          </a:prstGeom>
          <a:noFill/>
          <a:ln w="28575" cap="flat">
            <a:solidFill>
              <a:schemeClr val="dk1"/>
            </a:solidFill>
            <a:prstDash val="solid"/>
            <a:round/>
            <a:headEnd type="none" w="med" len="med"/>
            <a:tailEnd type="none" w="med" len="med"/>
          </a:ln>
        </p:spPr>
      </p:cxnSp>
      <p:sp>
        <p:nvSpPr>
          <p:cNvPr id="35" name="Shape 35"/>
          <p:cNvSpPr txBox="1">
            <a:spLocks noGrp="1"/>
          </p:cNvSpPr>
          <p:nvPr>
            <p:ph type="body" idx="1"/>
          </p:nvPr>
        </p:nvSpPr>
        <p:spPr>
          <a:xfrm>
            <a:off x="457200" y="5875079"/>
            <a:ext cx="8229600" cy="692700"/>
          </a:xfrm>
          <a:prstGeom prst="rect">
            <a:avLst/>
          </a:prstGeom>
        </p:spPr>
        <p:txBody>
          <a:bodyPr lIns="91425" tIns="91425" rIns="91425" bIns="91425" anchor="t" anchorCtr="0"/>
          <a:lstStyle>
            <a:lvl1pPr algn="ctr">
              <a:spcBef>
                <a:spcPts val="0"/>
              </a:spcBef>
              <a:buClr>
                <a:schemeClr val="lt1"/>
              </a:buClr>
              <a:buSzPct val="100000"/>
              <a:buNone/>
              <a:defRPr sz="1800">
                <a:solidFill>
                  <a:schemeClr val="lt1"/>
                </a:solidFill>
              </a:defRPr>
            </a:lvl1pPr>
          </a:lstStyle>
          <a:p>
            <a:endParaRPr/>
          </a:p>
        </p:txBody>
      </p:sp>
      <p:sp>
        <p:nvSpPr>
          <p:cNvPr id="36" name="Shape 36"/>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solidFill>
                  <a:schemeClr val="lt1"/>
                </a:solidFill>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7"/>
        <p:cNvGrpSpPr/>
        <p:nvPr/>
      </p:nvGrpSpPr>
      <p:grpSpPr>
        <a:xfrm>
          <a:off x="0" y="0"/>
          <a:ext cx="0" cy="0"/>
          <a:chOff x="0" y="0"/>
          <a:chExt cx="0" cy="0"/>
        </a:xfrm>
      </p:grpSpPr>
      <p:sp>
        <p:nvSpPr>
          <p:cNvPr id="38" name="Shape 38"/>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152718"/>
            <a:ext cx="5791200" cy="1371599"/>
          </a:xfrm>
          <a:prstGeom prst="rect">
            <a:avLst/>
          </a:prstGeom>
          <a:noFill/>
          <a:ln>
            <a:noFill/>
          </a:ln>
        </p:spPr>
        <p:txBody>
          <a:bodyPr lIns="91425" tIns="91425" rIns="91425" bIns="91425" anchor="b" anchorCtr="0"/>
          <a:lstStyle>
            <a:lvl1pPr algn="l" rtl="0">
              <a:spcBef>
                <a:spcPts val="0"/>
              </a:spcBef>
              <a:buClr>
                <a:schemeClr val="dk2"/>
              </a:buClr>
              <a:buFont typeface="Arial Black"/>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1"/>
          </p:nvPr>
        </p:nvSpPr>
        <p:spPr>
          <a:xfrm>
            <a:off x="457200" y="1752600"/>
            <a:ext cx="7619999" cy="4373700"/>
          </a:xfrm>
          <a:prstGeom prst="rect">
            <a:avLst/>
          </a:prstGeom>
          <a:noFill/>
          <a:ln>
            <a:noFill/>
          </a:ln>
        </p:spPr>
        <p:txBody>
          <a:bodyPr lIns="91425" tIns="91425" rIns="91425" bIns="91425" anchor="t" anchorCtr="0"/>
          <a:lstStyle>
            <a:lvl1pPr marL="0" indent="0" algn="l" rtl="0">
              <a:spcBef>
                <a:spcPts val="400"/>
              </a:spcBef>
              <a:spcAft>
                <a:spcPts val="600"/>
              </a:spcAft>
              <a:buClr>
                <a:schemeClr val="dk1"/>
              </a:buClr>
              <a:buFont typeface="Arial"/>
              <a:buNone/>
              <a:defRPr/>
            </a:lvl1pPr>
            <a:lvl2pPr marL="457200" indent="-63500" algn="l" rtl="0">
              <a:spcBef>
                <a:spcPts val="400"/>
              </a:spcBef>
              <a:buClr>
                <a:schemeClr val="dk2"/>
              </a:buClr>
              <a:buFont typeface="Arial"/>
              <a:buChar char="•"/>
              <a:defRPr/>
            </a:lvl2pPr>
            <a:lvl3pPr marL="1143000" indent="-114300" algn="l" rtl="0">
              <a:spcBef>
                <a:spcPts val="360"/>
              </a:spcBef>
              <a:buClr>
                <a:schemeClr val="dk2"/>
              </a:buClr>
              <a:buFont typeface="Arial"/>
              <a:buChar char="•"/>
              <a:defRPr/>
            </a:lvl3pPr>
            <a:lvl4pPr marL="1600200" indent="-114300" algn="l" rtl="0">
              <a:spcBef>
                <a:spcPts val="360"/>
              </a:spcBef>
              <a:buClr>
                <a:schemeClr val="dk2"/>
              </a:buClr>
              <a:buFont typeface="Arial"/>
              <a:buChar char="•"/>
              <a:defRPr/>
            </a:lvl4pPr>
            <a:lvl5pPr marL="2057400" indent="-114300" algn="l" rtl="0">
              <a:spcBef>
                <a:spcPts val="360"/>
              </a:spcBef>
              <a:buClr>
                <a:schemeClr val="dk2"/>
              </a:buClr>
              <a:buFont typeface="Arial"/>
              <a:buChar char="•"/>
              <a:defRPr/>
            </a:lvl5pPr>
            <a:lvl6pPr marL="2514600" indent="-127000" algn="l" rtl="0">
              <a:spcBef>
                <a:spcPts val="320"/>
              </a:spcBef>
              <a:buClr>
                <a:schemeClr val="dk2"/>
              </a:buClr>
              <a:buFont typeface="Arial"/>
              <a:buChar char="•"/>
              <a:defRPr/>
            </a:lvl6pPr>
            <a:lvl7pPr marL="2971800" indent="-127000" algn="l" rtl="0">
              <a:spcBef>
                <a:spcPts val="320"/>
              </a:spcBef>
              <a:buClr>
                <a:schemeClr val="dk2"/>
              </a:buClr>
              <a:buFont typeface="Arial"/>
              <a:buChar char="•"/>
              <a:defRPr/>
            </a:lvl7pPr>
            <a:lvl8pPr marL="3429000" indent="-127000" algn="l" rtl="0">
              <a:spcBef>
                <a:spcPts val="320"/>
              </a:spcBef>
              <a:buClr>
                <a:schemeClr val="dk2"/>
              </a:buClr>
              <a:buFont typeface="Arial"/>
              <a:buChar char="•"/>
              <a:defRPr/>
            </a:lvl8pPr>
            <a:lvl9pPr marL="3886200" indent="-127000" algn="l" rtl="0">
              <a:spcBef>
                <a:spcPts val="320"/>
              </a:spcBef>
              <a:buClr>
                <a:schemeClr val="dk2"/>
              </a:buClr>
              <a:buFont typeface="Arial"/>
              <a:buChar char="•"/>
              <a:defRPr/>
            </a:lvl9pPr>
          </a:lstStyle>
          <a:p>
            <a:endParaRPr/>
          </a:p>
        </p:txBody>
      </p:sp>
      <p:sp>
        <p:nvSpPr>
          <p:cNvPr id="42" name="Shape 42"/>
          <p:cNvSpPr txBox="1">
            <a:spLocks noGrp="1"/>
          </p:cNvSpPr>
          <p:nvPr>
            <p:ph type="dt" idx="10"/>
          </p:nvPr>
        </p:nvSpPr>
        <p:spPr>
          <a:xfrm>
            <a:off x="457200" y="6172201"/>
            <a:ext cx="3429000" cy="304799"/>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3" name="Shape 43"/>
          <p:cNvSpPr txBox="1">
            <a:spLocks noGrp="1"/>
          </p:cNvSpPr>
          <p:nvPr>
            <p:ph type="ftr" idx="11"/>
          </p:nvPr>
        </p:nvSpPr>
        <p:spPr>
          <a:xfrm>
            <a:off x="457200" y="6492875"/>
            <a:ext cx="3429000" cy="2834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4" name="Shape 44"/>
          <p:cNvSpPr txBox="1">
            <a:spLocks noGrp="1"/>
          </p:cNvSpPr>
          <p:nvPr>
            <p:ph type="sldNum" idx="12"/>
          </p:nvPr>
        </p:nvSpPr>
        <p:spPr>
          <a:xfrm rot="-5400000">
            <a:off x="8227475" y="5885620"/>
            <a:ext cx="1315499" cy="365099"/>
          </a:xfrm>
          <a:prstGeom prst="rect">
            <a:avLst/>
          </a:prstGeom>
          <a:noFill/>
          <a:ln>
            <a:noFill/>
          </a:ln>
        </p:spPr>
        <p:txBody>
          <a:bodyPr lIns="91425" tIns="45700" rIns="91425" bIns="45700" anchor="ctr" anchorCtr="0">
            <a:noAutofit/>
          </a:bodyPr>
          <a:lstStyle>
            <a:lvl1pPr marL="0" marR="0" indent="0" algn="l" rtl="0">
              <a:spcBef>
                <a:spcPts val="0"/>
              </a:spcBef>
              <a:buNone/>
              <a:defRPr sz="2400" b="1" i="0" u="none" strike="noStrike" cap="none" baseline="0">
                <a:solidFill>
                  <a:schemeClr val="dk2"/>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299"/>
          </a:xfrm>
          <a:prstGeom prst="rect">
            <a:avLst/>
          </a:prstGeom>
          <a:noFill/>
          <a:ln>
            <a:noFill/>
          </a:ln>
        </p:spPr>
        <p:txBody>
          <a:bodyPr lIns="91425" tIns="91425" rIns="91425" bIns="91425" anchor="b" anchorCtr="0"/>
          <a:lstStyle>
            <a:lvl1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1pPr>
            <a:lvl2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2pPr>
            <a:lvl3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3pPr>
            <a:lvl4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4pPr>
            <a:lvl5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5pPr>
            <a:lvl6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6pPr>
            <a:lvl7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7pPr>
            <a:lvl8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8pPr>
            <a:lvl9pPr>
              <a:spcBef>
                <a:spcPts val="0"/>
              </a:spcBef>
              <a:buClr>
                <a:schemeClr val="lt1"/>
              </a:buClr>
              <a:buSzPct val="100000"/>
              <a:buFont typeface="Trebuchet MS"/>
              <a:buNone/>
              <a:defRPr sz="3600" b="1">
                <a:solidFill>
                  <a:schemeClr val="lt1"/>
                </a:solidFill>
                <a:latin typeface="Trebuchet MS"/>
                <a:ea typeface="Trebuchet MS"/>
                <a:cs typeface="Trebuchet MS"/>
                <a:sym typeface="Trebuchet MS"/>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a:spcBef>
                <a:spcPts val="600"/>
              </a:spcBef>
              <a:buClr>
                <a:schemeClr val="dk2"/>
              </a:buClr>
              <a:buSzPct val="100000"/>
              <a:buFont typeface="Trebuchet MS"/>
              <a:defRPr sz="3000">
                <a:solidFill>
                  <a:schemeClr val="dk2"/>
                </a:solidFill>
                <a:latin typeface="Trebuchet MS"/>
                <a:ea typeface="Trebuchet MS"/>
                <a:cs typeface="Trebuchet MS"/>
                <a:sym typeface="Trebuchet MS"/>
              </a:defRPr>
            </a:lvl1pPr>
            <a:lvl2pPr>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2pPr>
            <a:lvl3pPr>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3pPr>
            <a:lvl4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4pPr>
            <a:lvl5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5pPr>
            <a:lvl6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6pPr>
            <a:lvl7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7pPr>
            <a:lvl8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8pPr>
            <a:lvl9pPr>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9pPr>
          </a:lstStyle>
          <a:p>
            <a:endParaRPr/>
          </a:p>
        </p:txBody>
      </p:sp>
      <p:sp>
        <p:nvSpPr>
          <p:cNvPr id="7" name="Shape 7"/>
          <p:cNvSpPr txBox="1">
            <a:spLocks noGrp="1"/>
          </p:cNvSpPr>
          <p:nvPr>
            <p:ph type="sldNum" idx="12"/>
          </p:nvPr>
        </p:nvSpPr>
        <p:spPr>
          <a:xfrm>
            <a:off x="8556791" y="6333134"/>
            <a:ext cx="548699" cy="524699"/>
          </a:xfrm>
          <a:prstGeom prst="rect">
            <a:avLst/>
          </a:prstGeom>
          <a:noFill/>
          <a:ln>
            <a:noFill/>
          </a:ln>
        </p:spPr>
        <p:txBody>
          <a:bodyPr lIns="91425" tIns="91425" rIns="91425" bIns="91425" anchor="ctr" anchorCtr="0">
            <a:noAutofit/>
          </a:bodyPr>
          <a:lstStyle>
            <a:lvl1pPr algn="r">
              <a:spcBef>
                <a:spcPts val="0"/>
              </a:spcBef>
              <a:buNone/>
              <a:defRPr sz="1300">
                <a:solidFill>
                  <a:schemeClr val="dk2"/>
                </a:solidFill>
                <a:latin typeface="Trebuchet MS"/>
                <a:ea typeface="Trebuchet MS"/>
                <a:cs typeface="Trebuchet MS"/>
                <a:sym typeface="Trebuchet MS"/>
              </a:defRPr>
            </a:lvl1pPr>
          </a:lstStyle>
          <a:p>
            <a:pPr>
              <a:spcBef>
                <a:spcPts val="0"/>
              </a:spcBef>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se331-staff@cs.washington.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courses.cs.washington.edu/courses/cse331/18wi/tools/WorkingAtHome.html#Step_1"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hyperlink" Target="http://courses.cs.washington.edu/courses/cse331/15sp/tools/WorkingAtHome.html#Step_1"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hyperlink" Target="https://courses.cs.washington.edu/courses/cse331/15sp/tools/versioncontrol.html#Update" TargetMode="External"/><Relationship Id="rId3" Type="http://schemas.openxmlformats.org/officeDocument/2006/relationships/hyperlink" Target="http://courses.cs.washington.edu/courses/cse331/18wi/hws/hw3/hw3.html" TargetMode="External"/><Relationship Id="rId7" Type="http://schemas.openxmlformats.org/officeDocument/2006/relationships/hyperlink" Target="https://courses.cs.washington.edu/courses/cse331/18wi/tools/versioncontrol.html#Update"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hyperlink" Target="https://courses.cs.washington.edu/courses/cse331/15sp/tools/versioncontrol.html#Commit" TargetMode="External"/><Relationship Id="rId5" Type="http://schemas.openxmlformats.org/officeDocument/2006/relationships/hyperlink" Target="https://courses.cs.washington.edu/courses/cse331/18wi/tools/versioncontrol.html#Commit" TargetMode="External"/><Relationship Id="rId4" Type="http://schemas.openxmlformats.org/officeDocument/2006/relationships/hyperlink" Target="https://courses.cs.washington.edu/courses/cse331/18wi/tools/versioncontrol.html#SetUp"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courses.cs.washington.edu/courses/cse331/18wi/tools/turnin.html" TargetMode="External"/><Relationship Id="rId3" Type="http://schemas.openxmlformats.org/officeDocument/2006/relationships/hyperlink" Target="http://courses.cs.washington.edu/courses/cse331/18wi/docs.html" TargetMode="External"/><Relationship Id="rId7" Type="http://schemas.openxmlformats.org/officeDocument/2006/relationships/hyperlink" Target="http://courses.cs.washington.edu/courses/cse331/18wi/tools/versioncontrol.htm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courses.cs.washington.edu/courses/cse331/18wi/tools/eclipse_reference.html" TargetMode="External"/><Relationship Id="rId5" Type="http://schemas.openxmlformats.org/officeDocument/2006/relationships/hyperlink" Target="http://courses.cs.washington.edu/courses/cse331/18wi/tools/editing-compiling.html" TargetMode="External"/><Relationship Id="rId4" Type="http://schemas.openxmlformats.org/officeDocument/2006/relationships/hyperlink" Target="http://courses.cs.washington.edu/courses/cse331/18wi/tools/WorkingAtHome.html"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courses.cs.washington.edu/courses/cse331/18wi/hws/hw3/hw3.html#Problem9"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courses.cs.washington.edu/courses/cse331/16au/tools/WorkingAtHome.html#remote-attu"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hyperlink" Target="https://gitlab.cs.washington.edu/help/ssh/README" TargetMode="External"/><Relationship Id="rId5" Type="http://schemas.openxmlformats.org/officeDocument/2006/relationships/hyperlink" Target="http://courses.cs.washington.edu/courses/cse331/16au/tools/versioncontrol.html#SetUpCommandLine" TargetMode="External"/><Relationship Id="rId4" Type="http://schemas.openxmlformats.org/officeDocument/2006/relationships/hyperlink" Target="http://courses.cs.washington.edu/courses/cse331/15sp/tools/WorkingAtHome.html#remote-attu"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8.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1.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1.png"/></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3.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5.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6.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7.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4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9.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0.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ctrTitle"/>
          </p:nvPr>
        </p:nvSpPr>
        <p:spPr>
          <a:xfrm>
            <a:off x="685800" y="838200"/>
            <a:ext cx="7772400" cy="25908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buClr>
                <a:schemeClr val="dk1"/>
              </a:buClr>
              <a:buSzPct val="25000"/>
              <a:buFont typeface="Arial Black"/>
              <a:buNone/>
            </a:pPr>
            <a:r>
              <a:rPr lang="en" sz="5950">
                <a:solidFill>
                  <a:schemeClr val="dk1"/>
                </a:solidFill>
                <a:latin typeface="Source Sans Pro"/>
                <a:ea typeface="Source Sans Pro"/>
                <a:cs typeface="Source Sans Pro"/>
                <a:sym typeface="Source Sans Pro"/>
              </a:rPr>
              <a:t>SECTION 2:</a:t>
            </a:r>
            <a:br>
              <a:rPr lang="en" sz="5950" b="0">
                <a:solidFill>
                  <a:schemeClr val="dk1"/>
                </a:solidFill>
                <a:latin typeface="Source Sans Pro"/>
                <a:ea typeface="Source Sans Pro"/>
                <a:cs typeface="Source Sans Pro"/>
                <a:sym typeface="Source Sans Pro"/>
              </a:rPr>
            </a:br>
            <a:r>
              <a:rPr lang="en" sz="4950" b="0">
                <a:solidFill>
                  <a:schemeClr val="dk1"/>
                </a:solidFill>
                <a:latin typeface="Source Sans Pro"/>
                <a:ea typeface="Source Sans Pro"/>
                <a:cs typeface="Source Sans Pro"/>
                <a:sym typeface="Source Sans Pro"/>
              </a:rPr>
              <a:t>HW3 Setup</a:t>
            </a:r>
          </a:p>
        </p:txBody>
      </p:sp>
      <p:sp>
        <p:nvSpPr>
          <p:cNvPr id="47" name="Shape 47"/>
          <p:cNvSpPr txBox="1"/>
          <p:nvPr/>
        </p:nvSpPr>
        <p:spPr>
          <a:xfrm>
            <a:off x="685800" y="4267200"/>
            <a:ext cx="5257799" cy="369299"/>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Arial"/>
              <a:ea typeface="Arial"/>
              <a:cs typeface="Arial"/>
              <a:sym typeface="Arial"/>
            </a:endParaRPr>
          </a:p>
        </p:txBody>
      </p:sp>
      <p:sp>
        <p:nvSpPr>
          <p:cNvPr id="48" name="Shape 48"/>
          <p:cNvSpPr txBox="1"/>
          <p:nvPr/>
        </p:nvSpPr>
        <p:spPr>
          <a:xfrm>
            <a:off x="533400" y="4457700"/>
            <a:ext cx="8229600" cy="1143299"/>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Font typeface="Arial"/>
              <a:buNone/>
            </a:pPr>
            <a:endParaRPr sz="2800" b="0" i="0" u="none" strike="noStrike" cap="none" baseline="0">
              <a:solidFill>
                <a:srgbClr val="888888"/>
              </a:solidFill>
              <a:latin typeface="Arial Black"/>
              <a:ea typeface="Arial Black"/>
              <a:cs typeface="Arial Black"/>
              <a:sym typeface="Arial Black"/>
            </a:endParaRPr>
          </a:p>
          <a:p>
            <a:pPr lvl="0" algn="ctr" rtl="0">
              <a:spcBef>
                <a:spcPts val="560"/>
              </a:spcBef>
              <a:buClr>
                <a:srgbClr val="888888"/>
              </a:buClr>
              <a:buSzPct val="25000"/>
              <a:buFont typeface="Arial"/>
              <a:buNone/>
            </a:pPr>
            <a:r>
              <a:rPr lang="en" sz="2800" u="sng">
                <a:solidFill>
                  <a:schemeClr val="hlink"/>
                </a:solidFill>
                <a:latin typeface="Source Sans Pro"/>
                <a:ea typeface="Source Sans Pro"/>
                <a:cs typeface="Source Sans Pro"/>
                <a:sym typeface="Source Sans Pro"/>
                <a:hlinkClick r:id="rId3"/>
              </a:rPr>
              <a:t>cse331-staff@cs.washington.edu</a:t>
            </a:r>
            <a:r>
              <a:rPr lang="en" sz="2800">
                <a:solidFill>
                  <a:srgbClr val="888888"/>
                </a:solidFill>
                <a:latin typeface="Source Sans Pro"/>
                <a:ea typeface="Source Sans Pro"/>
                <a:cs typeface="Source Sans Pro"/>
                <a:sym typeface="Source Sans Pro"/>
              </a:rPr>
              <a:t> </a:t>
            </a:r>
          </a:p>
          <a:p>
            <a:pPr marL="0" marR="0" lvl="0" indent="0" algn="ctr" rtl="0">
              <a:spcBef>
                <a:spcPts val="560"/>
              </a:spcBef>
              <a:buClr>
                <a:srgbClr val="888888"/>
              </a:buClr>
              <a:buFont typeface="Arial"/>
              <a:buNone/>
            </a:pPr>
            <a:endParaRPr sz="2800">
              <a:solidFill>
                <a:srgbClr val="888888"/>
              </a:solidFill>
              <a:latin typeface="Source Sans Pro"/>
              <a:ea typeface="Source Sans Pro"/>
              <a:cs typeface="Source Sans Pro"/>
              <a:sym typeface="Source Sans Pro"/>
            </a:endParaRPr>
          </a:p>
        </p:txBody>
      </p:sp>
      <p:sp>
        <p:nvSpPr>
          <p:cNvPr id="49" name="Shape 49"/>
          <p:cNvSpPr txBox="1"/>
          <p:nvPr/>
        </p:nvSpPr>
        <p:spPr>
          <a:xfrm>
            <a:off x="457200" y="5953125"/>
            <a:ext cx="8381999" cy="3692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 sz="1800" b="0" i="0" u="none" strike="noStrike" cap="none" baseline="0" dirty="0">
                <a:solidFill>
                  <a:schemeClr val="dk1"/>
                </a:solidFill>
                <a:latin typeface="Arial"/>
                <a:ea typeface="Arial"/>
                <a:cs typeface="Arial"/>
                <a:sym typeface="Arial"/>
              </a:rPr>
              <a:t>slides borrowed and adapted from Alex </a:t>
            </a:r>
            <a:r>
              <a:rPr lang="en" sz="1800" b="0" i="0" u="none" strike="noStrike" cap="none" baseline="0" dirty="0" err="1">
                <a:solidFill>
                  <a:schemeClr val="dk1"/>
                </a:solidFill>
                <a:latin typeface="Arial"/>
                <a:ea typeface="Arial"/>
                <a:cs typeface="Arial"/>
                <a:sym typeface="Arial"/>
              </a:rPr>
              <a:t>Mariakis</a:t>
            </a:r>
            <a:r>
              <a:rPr lang="en-US" sz="1800" dirty="0">
                <a:solidFill>
                  <a:schemeClr val="dk1"/>
                </a:solidFill>
              </a:rPr>
              <a:t>,</a:t>
            </a:r>
            <a:r>
              <a:rPr lang="en" sz="1800" b="0" i="0" u="none" strike="noStrike" cap="none" baseline="0" dirty="0">
                <a:solidFill>
                  <a:schemeClr val="dk1"/>
                </a:solidFill>
                <a:latin typeface="Arial"/>
                <a:ea typeface="Arial"/>
                <a:cs typeface="Arial"/>
                <a:sym typeface="Arial"/>
              </a:rPr>
              <a:t>CSE 390a</a:t>
            </a:r>
            <a:r>
              <a:rPr lang="en-US" sz="1800" b="0" i="0" u="none" strike="noStrike" cap="none" baseline="0" dirty="0">
                <a:solidFill>
                  <a:schemeClr val="dk1"/>
                </a:solidFill>
                <a:latin typeface="Arial"/>
                <a:ea typeface="Arial"/>
                <a:cs typeface="Arial"/>
                <a:sym typeface="Arial"/>
              </a:rPr>
              <a:t>,Justin Bare,</a:t>
            </a:r>
            <a:r>
              <a:rPr lang="en-US" sz="1800" b="0" i="0" u="none" strike="noStrike" cap="none" dirty="0">
                <a:solidFill>
                  <a:schemeClr val="dk1"/>
                </a:solidFill>
                <a:latin typeface="Arial"/>
                <a:ea typeface="Arial"/>
                <a:cs typeface="Arial"/>
                <a:sym typeface="Arial"/>
              </a:rPr>
              <a:t> </a:t>
            </a:r>
            <a:r>
              <a:rPr lang="en-US" sz="1800" b="0" i="0" u="none" strike="noStrike" cap="none" baseline="0" dirty="0">
                <a:solidFill>
                  <a:schemeClr val="dk1"/>
                </a:solidFill>
                <a:latin typeface="Arial"/>
                <a:ea typeface="Arial"/>
                <a:cs typeface="Arial"/>
                <a:sym typeface="Arial"/>
              </a:rPr>
              <a:t>Deric</a:t>
            </a:r>
            <a:r>
              <a:rPr lang="en-US" sz="1800" b="0" i="0" u="none" strike="noStrike" cap="none" dirty="0">
                <a:solidFill>
                  <a:schemeClr val="dk1"/>
                </a:solidFill>
                <a:latin typeface="Arial"/>
                <a:ea typeface="Arial"/>
                <a:cs typeface="Arial"/>
                <a:sym typeface="Arial"/>
              </a:rPr>
              <a:t> Pang</a:t>
            </a:r>
            <a:r>
              <a:rPr lang="en-US" sz="1800" dirty="0">
                <a:solidFill>
                  <a:schemeClr val="dk1"/>
                </a:solidFill>
              </a:rPr>
              <a:t>, Erin Peach, Vinod Rathnam</a:t>
            </a:r>
            <a:endParaRPr lang="en" sz="1800" b="0" i="0" u="none" strike="noStrike" cap="none" baseline="0" dirty="0">
              <a:solidFill>
                <a:schemeClr val="dk1"/>
              </a:solidFill>
              <a:latin typeface="Arial"/>
              <a:ea typeface="Arial"/>
              <a:cs typeface="Arial"/>
              <a:sym typeface="Arial"/>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457200" y="152725"/>
            <a:ext cx="6784499"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250" b="0" i="0" u="none" strike="noStrike" cap="none" baseline="0">
                <a:solidFill>
                  <a:schemeClr val="dk2"/>
                </a:solidFill>
                <a:latin typeface="Arial Black"/>
                <a:ea typeface="Arial Black"/>
                <a:cs typeface="Arial Black"/>
                <a:sym typeface="Arial Black"/>
              </a:rPr>
              <a:t>VERSION CONTROL </a:t>
            </a:r>
            <a:br>
              <a:rPr lang="en-US" sz="3250" b="0" i="0" u="none" strike="noStrike" cap="none" baseline="0">
                <a:solidFill>
                  <a:schemeClr val="dk2"/>
                </a:solidFill>
                <a:latin typeface="Arial Black"/>
                <a:ea typeface="Arial Black"/>
                <a:cs typeface="Arial Black"/>
                <a:sym typeface="Arial Black"/>
              </a:rPr>
            </a:br>
            <a:r>
              <a:rPr lang="en-US" sz="3250" b="0" i="0" u="none" strike="noStrike" cap="none" baseline="0">
                <a:solidFill>
                  <a:schemeClr val="dk2"/>
                </a:solidFill>
                <a:latin typeface="Arial Black"/>
                <a:ea typeface="Arial Black"/>
                <a:cs typeface="Arial Black"/>
                <a:sym typeface="Arial Black"/>
              </a:rPr>
              <a:t>COMMON ACTIONS (CONT.)</a:t>
            </a:r>
          </a:p>
        </p:txBody>
      </p:sp>
      <p:sp>
        <p:nvSpPr>
          <p:cNvPr id="236" name="Shape 236"/>
          <p:cNvSpPr txBox="1">
            <a:spLocks noGrp="1"/>
          </p:cNvSpPr>
          <p:nvPr>
            <p:ph type="body" idx="1"/>
          </p:nvPr>
        </p:nvSpPr>
        <p:spPr>
          <a:xfrm>
            <a:off x="457200" y="1600200"/>
            <a:ext cx="5105399" cy="45261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Noto Symbol"/>
              <a:buNone/>
            </a:pPr>
            <a:r>
              <a:rPr lang="en-US" sz="2600" b="0" i="0" u="none" strike="noStrike" cap="none" baseline="0" dirty="0">
                <a:solidFill>
                  <a:schemeClr val="dk2"/>
                </a:solidFill>
                <a:latin typeface="Arial"/>
                <a:ea typeface="Arial"/>
                <a:cs typeface="Arial"/>
                <a:sym typeface="Arial"/>
              </a:rPr>
              <a:t>Other common commands:</a:t>
            </a:r>
          </a:p>
          <a:p>
            <a:pPr marL="457200" marR="0" lvl="0" indent="-393700" algn="l" rtl="0">
              <a:spcBef>
                <a:spcPts val="520"/>
              </a:spcBef>
              <a:buClr>
                <a:srgbClr val="C00000"/>
              </a:buClr>
              <a:buSzPct val="100000"/>
              <a:buFont typeface="Arial"/>
              <a:buChar char="●"/>
            </a:pPr>
            <a:r>
              <a:rPr lang="en-US" sz="2600" b="0" i="0" u="none" strike="noStrike" cap="none" baseline="0" dirty="0">
                <a:solidFill>
                  <a:srgbClr val="C00000"/>
                </a:solidFill>
                <a:latin typeface="Arial"/>
                <a:ea typeface="Arial"/>
                <a:cs typeface="Arial"/>
                <a:sym typeface="Arial"/>
              </a:rPr>
              <a:t>add, </a:t>
            </a:r>
            <a:r>
              <a:rPr lang="en-US" sz="2600" b="0" i="0" u="none" strike="noStrike" cap="none" baseline="0" dirty="0" err="1">
                <a:solidFill>
                  <a:srgbClr val="C00000"/>
                </a:solidFill>
                <a:latin typeface="Arial"/>
                <a:ea typeface="Arial"/>
                <a:cs typeface="Arial"/>
                <a:sym typeface="Arial"/>
              </a:rPr>
              <a:t>rm</a:t>
            </a:r>
            <a:endParaRPr lang="en-US" sz="2600" b="0" i="0" u="none" strike="noStrike" cap="none" baseline="0" dirty="0">
              <a:solidFill>
                <a:schemeClr val="dk2"/>
              </a:solidFill>
              <a:latin typeface="Arial"/>
              <a:ea typeface="Arial"/>
              <a:cs typeface="Arial"/>
              <a:sym typeface="Arial"/>
            </a:endParaRP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add or delete a file in the working copy</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just putting a new file in your working copy does not add it to the repo!</a:t>
            </a:r>
          </a:p>
          <a:p>
            <a:pPr marL="914400" marR="0" lvl="1" indent="-342900" algn="l" rtl="0">
              <a:spcBef>
                <a:spcPts val="360"/>
              </a:spcBef>
              <a:buClr>
                <a:schemeClr val="dk2"/>
              </a:buClr>
              <a:buSzPct val="100000"/>
              <a:buFont typeface="Arial"/>
              <a:buChar char="○"/>
            </a:pPr>
            <a:r>
              <a:rPr lang="en-US" sz="1800" dirty="0">
                <a:latin typeface="Arial"/>
                <a:ea typeface="Arial"/>
                <a:cs typeface="Arial"/>
                <a:sym typeface="Arial"/>
              </a:rPr>
              <a:t>still need to commit to make permanent</a:t>
            </a:r>
            <a:endParaRPr lang="en-US" sz="1800" b="0" i="0" u="none" strike="noStrike" cap="none" baseline="0" dirty="0">
              <a:solidFill>
                <a:schemeClr val="dk2"/>
              </a:solidFill>
              <a:latin typeface="Arial"/>
              <a:ea typeface="Arial"/>
              <a:cs typeface="Arial"/>
              <a:sym typeface="Arial"/>
            </a:endParaRPr>
          </a:p>
        </p:txBody>
      </p:sp>
      <p:grpSp>
        <p:nvGrpSpPr>
          <p:cNvPr id="237" name="Shape 237"/>
          <p:cNvGrpSpPr/>
          <p:nvPr/>
        </p:nvGrpSpPr>
        <p:grpSpPr>
          <a:xfrm>
            <a:off x="6320099" y="1435100"/>
            <a:ext cx="2214341" cy="4813232"/>
            <a:chOff x="6320099" y="1435100"/>
            <a:chExt cx="2214341" cy="4813232"/>
          </a:xfrm>
        </p:grpSpPr>
        <p:pic>
          <p:nvPicPr>
            <p:cNvPr id="238" name="Shape 238"/>
            <p:cNvPicPr preferRelativeResize="0"/>
            <p:nvPr/>
          </p:nvPicPr>
          <p:blipFill rotWithShape="1">
            <a:blip r:embed="rId3">
              <a:alphaModFix/>
            </a:blip>
            <a:srcRect/>
            <a:stretch/>
          </p:blipFill>
          <p:spPr>
            <a:xfrm>
              <a:off x="6637821" y="1435100"/>
              <a:ext cx="1439099" cy="1439099"/>
            </a:xfrm>
            <a:prstGeom prst="rect">
              <a:avLst/>
            </a:prstGeom>
            <a:noFill/>
            <a:ln>
              <a:noFill/>
            </a:ln>
          </p:spPr>
        </p:pic>
        <p:grpSp>
          <p:nvGrpSpPr>
            <p:cNvPr id="239" name="Shape 239"/>
            <p:cNvGrpSpPr/>
            <p:nvPr/>
          </p:nvGrpSpPr>
          <p:grpSpPr>
            <a:xfrm>
              <a:off x="6455359" y="5044132"/>
              <a:ext cx="2079081" cy="1204199"/>
              <a:chOff x="6513825" y="5110632"/>
              <a:chExt cx="2079081" cy="1204199"/>
            </a:xfrm>
          </p:grpSpPr>
          <p:pic>
            <p:nvPicPr>
              <p:cNvPr id="240" name="Shape 240"/>
              <p:cNvPicPr preferRelativeResize="0"/>
              <p:nvPr/>
            </p:nvPicPr>
            <p:blipFill rotWithShape="1">
              <a:blip r:embed="rId4">
                <a:alphaModFix/>
              </a:blip>
              <a:srcRect/>
              <a:stretch/>
            </p:blipFill>
            <p:spPr>
              <a:xfrm flipH="1">
                <a:off x="6513825" y="5110632"/>
                <a:ext cx="1204199" cy="1204199"/>
              </a:xfrm>
              <a:prstGeom prst="rect">
                <a:avLst/>
              </a:prstGeom>
              <a:noFill/>
              <a:ln>
                <a:noFill/>
              </a:ln>
            </p:spPr>
          </p:pic>
          <p:sp>
            <p:nvSpPr>
              <p:cNvPr id="241" name="Shape 241"/>
              <p:cNvSpPr txBox="1"/>
              <p:nvPr/>
            </p:nvSpPr>
            <p:spPr>
              <a:xfrm>
                <a:off x="7512607" y="5189546"/>
                <a:ext cx="1080300" cy="523200"/>
              </a:xfrm>
              <a:prstGeom prst="rect">
                <a:avLst/>
              </a:prstGeom>
              <a:solidFill>
                <a:schemeClr val="lt1"/>
              </a:solidFill>
              <a:ln w="9525" cap="flat">
                <a:solidFill>
                  <a:srgbClr val="85530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1400" b="0" i="1" u="none" strike="noStrike" cap="none" baseline="0">
                    <a:solidFill>
                      <a:schemeClr val="dk1"/>
                    </a:solidFill>
                    <a:latin typeface="Souce Sans Pro"/>
                    <a:ea typeface="Souce Sans Pro"/>
                    <a:cs typeface="Souce Sans Pro"/>
                    <a:sym typeface="Souce Sans Pro"/>
                  </a:rPr>
                  <a:t>Working copy</a:t>
                </a:r>
              </a:p>
            </p:txBody>
          </p:sp>
        </p:grpSp>
        <p:sp>
          <p:nvSpPr>
            <p:cNvPr id="242" name="Shape 242"/>
            <p:cNvSpPr txBox="1"/>
            <p:nvPr/>
          </p:nvSpPr>
          <p:spPr>
            <a:xfrm>
              <a:off x="6627261" y="2302844"/>
              <a:ext cx="1297500" cy="307800"/>
            </a:xfrm>
            <a:prstGeom prst="rect">
              <a:avLst/>
            </a:prstGeom>
            <a:solidFill>
              <a:schemeClr val="lt1"/>
            </a:solidFill>
            <a:ln w="9525" cap="flat">
              <a:solidFill>
                <a:srgbClr val="85530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1400" b="0" i="1" u="none" strike="noStrike" cap="none" baseline="0">
                  <a:solidFill>
                    <a:schemeClr val="dk1"/>
                  </a:solidFill>
                  <a:latin typeface="Souce Sans Pro"/>
                  <a:ea typeface="Souce Sans Pro"/>
                  <a:cs typeface="Souce Sans Pro"/>
                  <a:sym typeface="Souce Sans Pro"/>
                </a:rPr>
                <a:t>Repository</a:t>
              </a:r>
            </a:p>
          </p:txBody>
        </p:sp>
        <p:sp>
          <p:nvSpPr>
            <p:cNvPr id="243" name="Shape 243"/>
            <p:cNvSpPr/>
            <p:nvPr/>
          </p:nvSpPr>
          <p:spPr>
            <a:xfrm>
              <a:off x="6629400" y="2963936"/>
              <a:ext cx="276300" cy="1974600"/>
            </a:xfrm>
            <a:prstGeom prst="downArrow">
              <a:avLst>
                <a:gd name="adj1" fmla="val 50000"/>
                <a:gd name="adj2" fmla="val 50000"/>
              </a:avLst>
            </a:prstGeom>
            <a:solidFill>
              <a:schemeClr val="accent1"/>
            </a:solidFill>
            <a:ln w="25400" cap="flat">
              <a:solidFill>
                <a:srgbClr val="B0762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Source Sans Pro"/>
                <a:ea typeface="Source Sans Pro"/>
                <a:cs typeface="Source Sans Pro"/>
                <a:sym typeface="Source Sans Pro"/>
              </a:endParaRPr>
            </a:p>
          </p:txBody>
        </p:sp>
        <p:sp>
          <p:nvSpPr>
            <p:cNvPr id="244" name="Shape 244"/>
            <p:cNvSpPr/>
            <p:nvPr/>
          </p:nvSpPr>
          <p:spPr>
            <a:xfrm rot="10800000">
              <a:off x="7648499" y="2964012"/>
              <a:ext cx="276300" cy="1974600"/>
            </a:xfrm>
            <a:prstGeom prst="downArrow">
              <a:avLst>
                <a:gd name="adj1" fmla="val 50000"/>
                <a:gd name="adj2" fmla="val 50000"/>
              </a:avLst>
            </a:prstGeom>
            <a:solidFill>
              <a:schemeClr val="accent1"/>
            </a:solidFill>
            <a:ln w="25400" cap="flat">
              <a:solidFill>
                <a:srgbClr val="B0762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Source Sans Pro"/>
                <a:ea typeface="Source Sans Pro"/>
                <a:cs typeface="Source Sans Pro"/>
                <a:sym typeface="Source Sans Pro"/>
              </a:endParaRPr>
            </a:p>
          </p:txBody>
        </p:sp>
        <p:grpSp>
          <p:nvGrpSpPr>
            <p:cNvPr id="245" name="Shape 245"/>
            <p:cNvGrpSpPr/>
            <p:nvPr/>
          </p:nvGrpSpPr>
          <p:grpSpPr>
            <a:xfrm>
              <a:off x="6701506" y="3462070"/>
              <a:ext cx="1147137" cy="768753"/>
              <a:chOff x="7630236" y="2422574"/>
              <a:chExt cx="1591919" cy="1066824"/>
            </a:xfrm>
          </p:grpSpPr>
          <p:sp>
            <p:nvSpPr>
              <p:cNvPr id="246" name="Shape 246"/>
              <p:cNvSpPr/>
              <p:nvPr/>
            </p:nvSpPr>
            <p:spPr>
              <a:xfrm>
                <a:off x="7630236" y="2422574"/>
                <a:ext cx="1591919" cy="1066824"/>
              </a:xfrm>
              <a:custGeom>
                <a:avLst/>
                <a:gdLst/>
                <a:ahLst/>
                <a:cxnLst/>
                <a:rect l="0" t="0" r="0" b="0"/>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cap="flat">
                <a:solidFill>
                  <a:srgbClr val="000000"/>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247" name="Shape 247"/>
              <p:cNvSpPr txBox="1"/>
              <p:nvPr/>
            </p:nvSpPr>
            <p:spPr>
              <a:xfrm>
                <a:off x="7968611" y="2639953"/>
                <a:ext cx="12191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err="1">
                    <a:solidFill>
                      <a:srgbClr val="3F3F3F"/>
                    </a:solidFill>
                    <a:latin typeface="Souce Sans Pro"/>
                    <a:ea typeface="Souce Sans Pro"/>
                    <a:cs typeface="Souce Sans Pro"/>
                    <a:sym typeface="Souce Sans Pro"/>
                  </a:rPr>
                  <a:t>git</a:t>
                </a:r>
                <a:endParaRPr lang="en-US" sz="2400" b="0" i="0" u="none" strike="noStrike" cap="none" baseline="0" dirty="0">
                  <a:solidFill>
                    <a:srgbClr val="3F3F3F"/>
                  </a:solidFill>
                  <a:latin typeface="Souce Sans Pro"/>
                  <a:ea typeface="Souce Sans Pro"/>
                  <a:cs typeface="Souce Sans Pro"/>
                  <a:sym typeface="Souce Sans Pro"/>
                </a:endParaRPr>
              </a:p>
            </p:txBody>
          </p:sp>
        </p:grpSp>
        <p:sp>
          <p:nvSpPr>
            <p:cNvPr id="248" name="Shape 248"/>
            <p:cNvSpPr txBox="1"/>
            <p:nvPr/>
          </p:nvSpPr>
          <p:spPr>
            <a:xfrm rot="-5400000">
              <a:off x="7270684" y="3720438"/>
              <a:ext cx="14561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3F3F3F"/>
                  </a:solidFill>
                  <a:latin typeface="Souce Sans Pro"/>
                  <a:ea typeface="Souce Sans Pro"/>
                  <a:cs typeface="Souce Sans Pro"/>
                  <a:sym typeface="Souce Sans Pro"/>
                </a:rPr>
                <a:t>push</a:t>
              </a:r>
            </a:p>
          </p:txBody>
        </p:sp>
        <p:sp>
          <p:nvSpPr>
            <p:cNvPr id="249" name="Shape 249"/>
            <p:cNvSpPr txBox="1"/>
            <p:nvPr/>
          </p:nvSpPr>
          <p:spPr>
            <a:xfrm rot="5400000">
              <a:off x="5822849" y="3765427"/>
              <a:ext cx="14561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3F3F3F"/>
                  </a:solidFill>
                  <a:latin typeface="Souce Sans Pro"/>
                  <a:ea typeface="Souce Sans Pro"/>
                  <a:cs typeface="Souce Sans Pro"/>
                  <a:sym typeface="Souce Sans Pro"/>
                </a:rPr>
                <a:t>pull</a:t>
              </a:r>
            </a:p>
          </p:txBody>
        </p:sp>
      </p:grpSp>
    </p:spTree>
    <p:extLst>
      <p:ext uri="{BB962C8B-B14F-4D97-AF65-F5344CB8AC3E}">
        <p14:creationId xmlns:p14="http://schemas.microsoft.com/office/powerpoint/2010/main" val="3480411730"/>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6">
                                            <p:txEl>
                                              <p:pRg st="0" end="0"/>
                                            </p:txEl>
                                          </p:spTgt>
                                        </p:tgtEl>
                                        <p:attrNameLst>
                                          <p:attrName>style.visibility</p:attrName>
                                        </p:attrNameLst>
                                      </p:cBhvr>
                                      <p:to>
                                        <p:strVal val="visible"/>
                                      </p:to>
                                    </p:set>
                                    <p:animEffect transition="in" filter="fade">
                                      <p:cBhvr>
                                        <p:cTn id="7" dur="1"/>
                                        <p:tgtEl>
                                          <p:spTgt spid="2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6">
                                            <p:txEl>
                                              <p:pRg st="1" end="1"/>
                                            </p:txEl>
                                          </p:spTgt>
                                        </p:tgtEl>
                                        <p:attrNameLst>
                                          <p:attrName>style.visibility</p:attrName>
                                        </p:attrNameLst>
                                      </p:cBhvr>
                                      <p:to>
                                        <p:strVal val="visible"/>
                                      </p:to>
                                    </p:set>
                                    <p:animEffect transition="in" filter="fade">
                                      <p:cBhvr>
                                        <p:cTn id="12" dur="1"/>
                                        <p:tgtEl>
                                          <p:spTgt spid="2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6">
                                            <p:txEl>
                                              <p:pRg st="2" end="2"/>
                                            </p:txEl>
                                          </p:spTgt>
                                        </p:tgtEl>
                                        <p:attrNameLst>
                                          <p:attrName>style.visibility</p:attrName>
                                        </p:attrNameLst>
                                      </p:cBhvr>
                                      <p:to>
                                        <p:strVal val="visible"/>
                                      </p:to>
                                    </p:set>
                                    <p:animEffect transition="in" filter="fade">
                                      <p:cBhvr>
                                        <p:cTn id="17" dur="1"/>
                                        <p:tgtEl>
                                          <p:spTgt spid="2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6">
                                            <p:txEl>
                                              <p:pRg st="3" end="3"/>
                                            </p:txEl>
                                          </p:spTgt>
                                        </p:tgtEl>
                                        <p:attrNameLst>
                                          <p:attrName>style.visibility</p:attrName>
                                        </p:attrNameLst>
                                      </p:cBhvr>
                                      <p:to>
                                        <p:strVal val="visible"/>
                                      </p:to>
                                    </p:set>
                                    <p:animEffect transition="in" filter="fade">
                                      <p:cBhvr>
                                        <p:cTn id="22" dur="1"/>
                                        <p:tgtEl>
                                          <p:spTgt spid="23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36">
                                            <p:txEl>
                                              <p:pRg st="4" end="4"/>
                                            </p:txEl>
                                          </p:spTgt>
                                        </p:tgtEl>
                                        <p:attrNameLst>
                                          <p:attrName>style.visibility</p:attrName>
                                        </p:attrNameLst>
                                      </p:cBhvr>
                                      <p:to>
                                        <p:strVal val="visible"/>
                                      </p:to>
                                    </p:set>
                                    <p:animEffect transition="in" filter="fade">
                                      <p:cBhvr>
                                        <p:cTn id="27" dur="1"/>
                                        <p:tgtEl>
                                          <p:spTgt spid="23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Shape 273"/>
          <p:cNvSpPr txBox="1">
            <a:spLocks noGrp="1"/>
          </p:cNvSpPr>
          <p:nvPr>
            <p:ph type="title"/>
          </p:nvPr>
        </p:nvSpPr>
        <p:spPr>
          <a:xfrm>
            <a:off x="457200" y="152722"/>
            <a:ext cx="5791200" cy="887100"/>
          </a:xfrm>
          <a:prstGeom prst="rect">
            <a:avLst/>
          </a:prstGeom>
          <a:noFill/>
          <a:ln>
            <a:noFill/>
          </a:ln>
        </p:spPr>
        <p:txBody>
          <a:bodyPr lIns="91425" tIns="45700" rIns="91425" bIns="45700" anchor="b" anchorCtr="0">
            <a:noAutofit/>
          </a:bodyPr>
          <a:lstStyle/>
          <a:p>
            <a:pPr marL="0" marR="0" lvl="0" indent="0" algn="l" rtl="0">
              <a:spcBef>
                <a:spcPts val="0"/>
              </a:spcBef>
              <a:buClr>
                <a:schemeClr val="dk2"/>
              </a:buClr>
              <a:buSzPct val="25000"/>
              <a:buFont typeface="Arial Black"/>
              <a:buNone/>
            </a:pPr>
            <a:r>
              <a:rPr lang="en-US" sz="3600" b="0" i="0" u="none" strike="noStrike" cap="none" baseline="0">
                <a:solidFill>
                  <a:schemeClr val="dk2"/>
                </a:solidFill>
                <a:latin typeface="Arial Black"/>
                <a:ea typeface="Arial Black"/>
                <a:cs typeface="Arial Black"/>
                <a:sym typeface="Arial Black"/>
              </a:rPr>
              <a:t>THIS QUARTER</a:t>
            </a:r>
          </a:p>
        </p:txBody>
      </p:sp>
      <p:sp>
        <p:nvSpPr>
          <p:cNvPr id="274" name="Shape 274"/>
          <p:cNvSpPr txBox="1">
            <a:spLocks noGrp="1"/>
          </p:cNvSpPr>
          <p:nvPr>
            <p:ph type="body" idx="1"/>
          </p:nvPr>
        </p:nvSpPr>
        <p:spPr>
          <a:xfrm>
            <a:off x="457200" y="1166012"/>
            <a:ext cx="8305799" cy="5482162"/>
          </a:xfrm>
          <a:prstGeom prst="rect">
            <a:avLst/>
          </a:prstGeom>
          <a:noFill/>
          <a:ln>
            <a:noFill/>
          </a:ln>
        </p:spPr>
        <p:txBody>
          <a:bodyPr lIns="91425" tIns="45700" rIns="91425" bIns="45700" anchor="t" anchorCtr="0">
            <a:normAutofit lnSpcReduction="10000"/>
          </a:bodyPr>
          <a:lstStyle/>
          <a:p>
            <a:pPr marL="457200" lvl="0" indent="-457200">
              <a:spcBef>
                <a:spcPts val="0"/>
              </a:spcBef>
              <a:spcAft>
                <a:spcPts val="0"/>
              </a:spcAft>
              <a:buFont typeface="Arial"/>
              <a:buChar char="•"/>
            </a:pPr>
            <a:r>
              <a:rPr lang="en-US" sz="2600" b="1" i="0" u="none" strike="noStrike" cap="none" baseline="0" dirty="0">
                <a:solidFill>
                  <a:schemeClr val="dk1"/>
                </a:solidFill>
                <a:latin typeface="Arial"/>
                <a:ea typeface="Arial"/>
                <a:cs typeface="Arial"/>
                <a:sym typeface="Arial"/>
              </a:rPr>
              <a:t>We distribute starter code by adding it to your </a:t>
            </a:r>
            <a:r>
              <a:rPr lang="en-US" sz="2600" b="1" i="0" u="none" strike="noStrike" cap="none" baseline="0" dirty="0" err="1">
                <a:solidFill>
                  <a:schemeClr val="dk1"/>
                </a:solidFill>
                <a:latin typeface="Arial"/>
                <a:ea typeface="Arial"/>
                <a:cs typeface="Arial"/>
                <a:sym typeface="Arial"/>
              </a:rPr>
              <a:t>GitLab</a:t>
            </a:r>
            <a:r>
              <a:rPr lang="en-US" sz="2600" b="1" i="0" u="none" strike="noStrike" cap="none" baseline="0" dirty="0">
                <a:solidFill>
                  <a:schemeClr val="dk1"/>
                </a:solidFill>
                <a:latin typeface="Arial"/>
                <a:ea typeface="Arial"/>
                <a:cs typeface="Arial"/>
                <a:sym typeface="Arial"/>
              </a:rPr>
              <a:t> </a:t>
            </a:r>
            <a:r>
              <a:rPr lang="en-US" sz="2600" b="1" i="0" u="none" strike="noStrike" cap="none" baseline="0" dirty="0">
                <a:solidFill>
                  <a:srgbClr val="FF0000"/>
                </a:solidFill>
                <a:latin typeface="Arial"/>
                <a:ea typeface="Arial"/>
                <a:cs typeface="Arial"/>
                <a:sym typeface="Arial"/>
              </a:rPr>
              <a:t>repo</a:t>
            </a:r>
            <a:r>
              <a:rPr lang="en-US" sz="2600" b="1" i="0" u="none" strike="noStrike" cap="none" baseline="0" dirty="0">
                <a:solidFill>
                  <a:schemeClr val="tx1"/>
                </a:solidFill>
                <a:latin typeface="Arial"/>
                <a:ea typeface="Arial"/>
                <a:cs typeface="Arial"/>
                <a:sym typeface="Arial"/>
              </a:rPr>
              <a:t>.  You retrieve it with </a:t>
            </a:r>
            <a:r>
              <a:rPr lang="en-US" sz="2600" b="1" i="0" u="none" strike="noStrike" cap="none" baseline="0" dirty="0" err="1">
                <a:solidFill>
                  <a:srgbClr val="FF0000"/>
                </a:solidFill>
                <a:latin typeface="Arial"/>
                <a:ea typeface="Arial"/>
                <a:cs typeface="Arial"/>
                <a:sym typeface="Arial"/>
              </a:rPr>
              <a:t>git</a:t>
            </a:r>
            <a:r>
              <a:rPr lang="en-US" sz="2600" b="1" i="0" u="none" strike="noStrike" cap="none" baseline="0" dirty="0">
                <a:solidFill>
                  <a:srgbClr val="FF0000"/>
                </a:solidFill>
                <a:latin typeface="Arial"/>
                <a:ea typeface="Arial"/>
                <a:cs typeface="Arial"/>
                <a:sym typeface="Arial"/>
              </a:rPr>
              <a:t> clone </a:t>
            </a:r>
            <a:r>
              <a:rPr lang="en-US" sz="2600" b="1" dirty="0">
                <a:solidFill>
                  <a:schemeClr val="tx1"/>
                </a:solidFill>
                <a:latin typeface="Arial"/>
                <a:ea typeface="Arial"/>
                <a:cs typeface="Arial"/>
                <a:sym typeface="Arial"/>
              </a:rPr>
              <a:t>the first time then </a:t>
            </a:r>
            <a:r>
              <a:rPr lang="en-US" sz="2600" b="1" dirty="0" err="1">
                <a:solidFill>
                  <a:srgbClr val="FF0000"/>
                </a:solidFill>
                <a:latin typeface="Arial"/>
                <a:ea typeface="Arial"/>
                <a:cs typeface="Arial"/>
                <a:sym typeface="Arial"/>
              </a:rPr>
              <a:t>git</a:t>
            </a:r>
            <a:r>
              <a:rPr lang="en-US" sz="2600" b="1" dirty="0">
                <a:solidFill>
                  <a:srgbClr val="FF0000"/>
                </a:solidFill>
                <a:latin typeface="Arial"/>
                <a:ea typeface="Arial"/>
                <a:cs typeface="Arial"/>
                <a:sym typeface="Arial"/>
              </a:rPr>
              <a:t> pull </a:t>
            </a:r>
            <a:r>
              <a:rPr lang="en-US" sz="2600" b="1" dirty="0">
                <a:solidFill>
                  <a:schemeClr val="tx1"/>
                </a:solidFill>
                <a:latin typeface="Arial"/>
                <a:ea typeface="Arial"/>
                <a:cs typeface="Arial"/>
                <a:sym typeface="Arial"/>
              </a:rPr>
              <a:t>for later assignments</a:t>
            </a:r>
            <a:endParaRPr lang="en-US" sz="2600" b="1" i="0" u="none" strike="noStrike" cap="none" baseline="0" dirty="0">
              <a:solidFill>
                <a:srgbClr val="FF0000"/>
              </a:solidFill>
              <a:latin typeface="Arial"/>
              <a:ea typeface="Arial"/>
              <a:cs typeface="Arial"/>
              <a:sym typeface="Arial"/>
            </a:endParaRPr>
          </a:p>
          <a:p>
            <a:pPr marL="457200" marR="0" lvl="0" indent="-457200" algn="l" rtl="0">
              <a:spcBef>
                <a:spcPts val="1120"/>
              </a:spcBef>
              <a:spcAft>
                <a:spcPts val="0"/>
              </a:spcAft>
              <a:buClr>
                <a:schemeClr val="dk1"/>
              </a:buClr>
              <a:buSzPct val="100000"/>
              <a:buFont typeface="Arial"/>
              <a:buChar char="•"/>
            </a:pPr>
            <a:r>
              <a:rPr lang="en-US" sz="2600" b="1" i="0" u="none" strike="noStrike" cap="none" baseline="0" dirty="0">
                <a:solidFill>
                  <a:schemeClr val="dk1"/>
                </a:solidFill>
                <a:latin typeface="Arial"/>
                <a:ea typeface="Arial"/>
                <a:cs typeface="Arial"/>
                <a:sym typeface="Arial"/>
              </a:rPr>
              <a:t>You will write </a:t>
            </a:r>
            <a:r>
              <a:rPr lang="en-US" sz="2600" b="1" i="0" u="none" strike="noStrike" cap="none" baseline="0" dirty="0">
                <a:solidFill>
                  <a:srgbClr val="FF0000"/>
                </a:solidFill>
                <a:latin typeface="Arial"/>
                <a:ea typeface="Arial"/>
                <a:cs typeface="Arial"/>
                <a:sym typeface="Arial"/>
              </a:rPr>
              <a:t>code </a:t>
            </a:r>
            <a:r>
              <a:rPr lang="en-US" sz="2600" b="1" i="0" u="none" strike="noStrike" cap="none" baseline="0" dirty="0">
                <a:solidFill>
                  <a:schemeClr val="dk1"/>
                </a:solidFill>
                <a:latin typeface="Arial"/>
                <a:ea typeface="Arial"/>
                <a:cs typeface="Arial"/>
                <a:sym typeface="Arial"/>
              </a:rPr>
              <a:t>using Eclipse </a:t>
            </a:r>
          </a:p>
          <a:p>
            <a:pPr marL="457200" marR="0" lvl="0" indent="-457200" algn="l" rtl="0">
              <a:spcBef>
                <a:spcPts val="1120"/>
              </a:spcBef>
              <a:spcAft>
                <a:spcPts val="0"/>
              </a:spcAft>
              <a:buClr>
                <a:schemeClr val="dk1"/>
              </a:buClr>
              <a:buSzPct val="100000"/>
              <a:buFont typeface="Arial"/>
              <a:buChar char="•"/>
            </a:pPr>
            <a:r>
              <a:rPr lang="en-US" sz="2600" b="1" i="0" u="none" strike="noStrike" cap="none" baseline="0" dirty="0">
                <a:solidFill>
                  <a:schemeClr val="dk1"/>
                </a:solidFill>
                <a:latin typeface="Arial"/>
                <a:ea typeface="Arial"/>
                <a:cs typeface="Arial"/>
                <a:sym typeface="Arial"/>
              </a:rPr>
              <a:t>You turn in your files by </a:t>
            </a:r>
            <a:r>
              <a:rPr lang="en-US" sz="2600" b="1" i="0" u="none" strike="noStrike" cap="none" baseline="0" dirty="0">
                <a:solidFill>
                  <a:srgbClr val="FF0000"/>
                </a:solidFill>
                <a:latin typeface="Arial"/>
                <a:ea typeface="Arial"/>
                <a:cs typeface="Arial"/>
                <a:sym typeface="Arial"/>
              </a:rPr>
              <a:t>adding </a:t>
            </a:r>
            <a:r>
              <a:rPr lang="en-US" sz="2600" b="1" i="0" u="none" strike="noStrike" cap="none" baseline="0" dirty="0">
                <a:solidFill>
                  <a:schemeClr val="dk1"/>
                </a:solidFill>
                <a:latin typeface="Arial"/>
                <a:ea typeface="Arial"/>
                <a:cs typeface="Arial"/>
                <a:sym typeface="Arial"/>
              </a:rPr>
              <a:t>them to the repo, </a:t>
            </a:r>
            <a:r>
              <a:rPr lang="en-US" sz="2600" b="1" i="0" u="none" strike="noStrike" cap="none" baseline="0" dirty="0">
                <a:solidFill>
                  <a:srgbClr val="FF0000"/>
                </a:solidFill>
                <a:latin typeface="Arial"/>
                <a:ea typeface="Arial"/>
                <a:cs typeface="Arial"/>
                <a:sym typeface="Arial"/>
              </a:rPr>
              <a:t>committing</a:t>
            </a:r>
            <a:r>
              <a:rPr lang="en-US" sz="2600" b="1" i="0" u="none" strike="noStrike" cap="none" baseline="0" dirty="0">
                <a:solidFill>
                  <a:srgbClr val="C00000"/>
                </a:solidFill>
                <a:latin typeface="Arial"/>
                <a:ea typeface="Arial"/>
                <a:cs typeface="Arial"/>
                <a:sym typeface="Arial"/>
              </a:rPr>
              <a:t> </a:t>
            </a:r>
            <a:r>
              <a:rPr lang="en-US" sz="2600" b="1" i="0" u="none" strike="noStrike" cap="none" baseline="0" dirty="0">
                <a:solidFill>
                  <a:schemeClr val="dk1"/>
                </a:solidFill>
                <a:latin typeface="Arial"/>
                <a:ea typeface="Arial"/>
                <a:cs typeface="Arial"/>
                <a:sym typeface="Arial"/>
              </a:rPr>
              <a:t>your changes, and eventually </a:t>
            </a:r>
            <a:r>
              <a:rPr lang="en-US" sz="2600" b="1" i="0" u="none" strike="noStrike" cap="none" baseline="0" dirty="0">
                <a:solidFill>
                  <a:srgbClr val="FF0000"/>
                </a:solidFill>
                <a:latin typeface="Arial"/>
                <a:ea typeface="Arial"/>
                <a:cs typeface="Arial"/>
                <a:sym typeface="Arial"/>
              </a:rPr>
              <a:t>pushing</a:t>
            </a:r>
            <a:r>
              <a:rPr lang="en-US" sz="2600" b="1" i="0" u="none" strike="noStrike" cap="none" dirty="0">
                <a:solidFill>
                  <a:srgbClr val="FF0000"/>
                </a:solidFill>
                <a:latin typeface="Arial"/>
                <a:ea typeface="Arial"/>
                <a:cs typeface="Arial"/>
                <a:sym typeface="Arial"/>
              </a:rPr>
              <a:t> </a:t>
            </a:r>
            <a:r>
              <a:rPr lang="en-US" sz="2600" b="1" i="0" u="none" strike="noStrike" cap="none" dirty="0">
                <a:solidFill>
                  <a:schemeClr val="dk1"/>
                </a:solidFill>
                <a:latin typeface="Arial"/>
                <a:ea typeface="Arial"/>
                <a:cs typeface="Arial"/>
                <a:sym typeface="Arial"/>
              </a:rPr>
              <a:t>accumulated changes to </a:t>
            </a:r>
            <a:r>
              <a:rPr lang="en-US" sz="2600" b="1" i="0" u="none" strike="noStrike" cap="none" dirty="0" err="1">
                <a:solidFill>
                  <a:schemeClr val="dk1"/>
                </a:solidFill>
                <a:latin typeface="Arial"/>
                <a:ea typeface="Arial"/>
                <a:cs typeface="Arial"/>
                <a:sym typeface="Arial"/>
              </a:rPr>
              <a:t>GitLab</a:t>
            </a:r>
            <a:endParaRPr lang="en-US" sz="2600" b="1" i="0" u="none" strike="noStrike" cap="none" dirty="0">
              <a:solidFill>
                <a:schemeClr val="dk1"/>
              </a:solidFill>
              <a:latin typeface="Arial"/>
              <a:ea typeface="Arial"/>
              <a:cs typeface="Arial"/>
              <a:sym typeface="Arial"/>
            </a:endParaRPr>
          </a:p>
          <a:p>
            <a:pPr marL="457200" marR="0" lvl="0" indent="-457200" algn="l" rtl="0">
              <a:spcBef>
                <a:spcPts val="1120"/>
              </a:spcBef>
              <a:spcAft>
                <a:spcPts val="0"/>
              </a:spcAft>
              <a:buClr>
                <a:schemeClr val="dk1"/>
              </a:buClr>
              <a:buSzPct val="100000"/>
              <a:buFont typeface="Arial"/>
              <a:buChar char="•"/>
            </a:pPr>
            <a:r>
              <a:rPr lang="en-US" sz="2600" b="1" baseline="0" dirty="0">
                <a:solidFill>
                  <a:schemeClr val="dk1"/>
                </a:solidFill>
                <a:latin typeface="Arial"/>
                <a:ea typeface="Arial"/>
                <a:cs typeface="Arial"/>
                <a:sym typeface="Arial"/>
              </a:rPr>
              <a:t>You </a:t>
            </a:r>
            <a:r>
              <a:rPr lang="en-US" sz="2600" b="1" dirty="0">
                <a:solidFill>
                  <a:schemeClr val="dk1"/>
                </a:solidFill>
                <a:latin typeface="Arial"/>
                <a:ea typeface="Arial"/>
                <a:cs typeface="Arial"/>
                <a:sym typeface="Arial"/>
              </a:rPr>
              <a:t>“turn in” an assignment by </a:t>
            </a:r>
            <a:r>
              <a:rPr lang="en-US" sz="2600" b="1" dirty="0">
                <a:solidFill>
                  <a:srgbClr val="FF0000"/>
                </a:solidFill>
                <a:latin typeface="Arial"/>
                <a:ea typeface="Arial"/>
                <a:cs typeface="Arial"/>
                <a:sym typeface="Arial"/>
              </a:rPr>
              <a:t>tagging</a:t>
            </a:r>
            <a:r>
              <a:rPr lang="en-US" sz="2600" b="1" dirty="0">
                <a:solidFill>
                  <a:schemeClr val="dk1"/>
                </a:solidFill>
                <a:latin typeface="Arial"/>
                <a:ea typeface="Arial"/>
                <a:cs typeface="Arial"/>
                <a:sym typeface="Arial"/>
              </a:rPr>
              <a:t> your repo and pushing the tag to </a:t>
            </a:r>
            <a:r>
              <a:rPr lang="en-US" sz="2600" b="1" dirty="0" err="1">
                <a:solidFill>
                  <a:schemeClr val="dk1"/>
                </a:solidFill>
                <a:latin typeface="Arial"/>
                <a:ea typeface="Arial"/>
                <a:cs typeface="Arial"/>
                <a:sym typeface="Arial"/>
              </a:rPr>
              <a:t>GitLab</a:t>
            </a:r>
            <a:r>
              <a:rPr lang="en-US" sz="2600" b="1" dirty="0">
                <a:solidFill>
                  <a:schemeClr val="dk1"/>
                </a:solidFill>
                <a:latin typeface="Arial"/>
                <a:ea typeface="Arial"/>
                <a:cs typeface="Arial"/>
                <a:sym typeface="Arial"/>
              </a:rPr>
              <a:t> </a:t>
            </a:r>
          </a:p>
          <a:p>
            <a:pPr marL="914400" lvl="1" indent="-457200">
              <a:spcBef>
                <a:spcPts val="1120"/>
              </a:spcBef>
              <a:buClr>
                <a:schemeClr val="dk1"/>
              </a:buClr>
            </a:pPr>
            <a:r>
              <a:rPr lang="en-US" sz="2000" b="1" dirty="0">
                <a:solidFill>
                  <a:schemeClr val="dk1"/>
                </a:solidFill>
                <a:latin typeface="Arial"/>
                <a:ea typeface="Arial"/>
                <a:cs typeface="Arial"/>
                <a:sym typeface="Arial"/>
              </a:rPr>
              <a:t>Do this after committing and pushing your files</a:t>
            </a:r>
            <a:endParaRPr lang="en-US" sz="2000" b="1" i="0" u="none" strike="noStrike" cap="none" baseline="0" dirty="0">
              <a:solidFill>
                <a:schemeClr val="dk1"/>
              </a:solidFill>
              <a:latin typeface="Arial"/>
              <a:ea typeface="Arial"/>
              <a:cs typeface="Arial"/>
              <a:sym typeface="Arial"/>
            </a:endParaRPr>
          </a:p>
          <a:p>
            <a:pPr marL="457200" marR="0" lvl="0" indent="-457200" algn="l" rtl="0">
              <a:spcBef>
                <a:spcPts val="1120"/>
              </a:spcBef>
              <a:spcAft>
                <a:spcPts val="600"/>
              </a:spcAft>
              <a:buClr>
                <a:schemeClr val="dk1"/>
              </a:buClr>
              <a:buSzPct val="100000"/>
              <a:buFont typeface="Arial"/>
              <a:buChar char="•"/>
            </a:pPr>
            <a:r>
              <a:rPr lang="en-US" sz="2600" b="1" i="0" u="none" strike="noStrike" cap="none" baseline="0" dirty="0">
                <a:solidFill>
                  <a:schemeClr val="dk1"/>
                </a:solidFill>
                <a:latin typeface="Arial"/>
                <a:ea typeface="Arial"/>
                <a:cs typeface="Arial"/>
                <a:sym typeface="Arial"/>
              </a:rPr>
              <a:t>You will </a:t>
            </a:r>
            <a:r>
              <a:rPr lang="en-US" sz="2600" b="1" i="0" u="none" strike="noStrike" cap="none" baseline="0" dirty="0">
                <a:solidFill>
                  <a:srgbClr val="FF0000"/>
                </a:solidFill>
                <a:latin typeface="Arial"/>
                <a:ea typeface="Arial"/>
                <a:cs typeface="Arial"/>
                <a:sym typeface="Arial"/>
              </a:rPr>
              <a:t>validate</a:t>
            </a:r>
            <a:r>
              <a:rPr lang="en-US" sz="2600" b="1" i="0" u="none" strike="noStrike" cap="none" baseline="0" dirty="0">
                <a:solidFill>
                  <a:srgbClr val="C00000"/>
                </a:solidFill>
                <a:latin typeface="Arial"/>
                <a:ea typeface="Arial"/>
                <a:cs typeface="Arial"/>
                <a:sym typeface="Arial"/>
              </a:rPr>
              <a:t> </a:t>
            </a:r>
            <a:r>
              <a:rPr lang="en-US" sz="2600" b="1" i="0" u="none" strike="noStrike" cap="none" baseline="0" dirty="0">
                <a:solidFill>
                  <a:schemeClr val="dk1"/>
                </a:solidFill>
                <a:latin typeface="Arial"/>
                <a:ea typeface="Arial"/>
                <a:cs typeface="Arial"/>
                <a:sym typeface="Arial"/>
              </a:rPr>
              <a:t>your homework by </a:t>
            </a:r>
            <a:r>
              <a:rPr lang="en-US" sz="2600" b="1" i="0" u="none" strike="noStrike" cap="none" baseline="0" dirty="0" err="1">
                <a:solidFill>
                  <a:srgbClr val="FF0000"/>
                </a:solidFill>
                <a:latin typeface="Arial"/>
                <a:ea typeface="Arial"/>
                <a:cs typeface="Arial"/>
                <a:sym typeface="Arial"/>
              </a:rPr>
              <a:t>SSHing</a:t>
            </a:r>
            <a:r>
              <a:rPr lang="en-US" sz="2600" b="1" i="0" u="none" strike="noStrike" cap="none" baseline="0" dirty="0">
                <a:solidFill>
                  <a:srgbClr val="FF0000"/>
                </a:solidFill>
                <a:latin typeface="Arial"/>
                <a:ea typeface="Arial"/>
                <a:cs typeface="Arial"/>
                <a:sym typeface="Arial"/>
              </a:rPr>
              <a:t> </a:t>
            </a:r>
            <a:r>
              <a:rPr lang="en-US" sz="2600" b="1" i="0" u="none" strike="noStrike" cap="none" baseline="0" dirty="0">
                <a:solidFill>
                  <a:schemeClr val="dk1"/>
                </a:solidFill>
                <a:latin typeface="Arial"/>
                <a:ea typeface="Arial"/>
                <a:cs typeface="Arial"/>
                <a:sym typeface="Arial"/>
              </a:rPr>
              <a:t>onto </a:t>
            </a:r>
            <a:r>
              <a:rPr lang="en-US" sz="2600" b="1" i="0" u="none" strike="noStrike" cap="none" baseline="0" dirty="0" err="1">
                <a:solidFill>
                  <a:schemeClr val="dk1"/>
                </a:solidFill>
                <a:latin typeface="Arial"/>
                <a:ea typeface="Arial"/>
                <a:cs typeface="Arial"/>
                <a:sym typeface="Arial"/>
              </a:rPr>
              <a:t>attu</a:t>
            </a:r>
            <a:r>
              <a:rPr lang="en-US" sz="2600" b="1" i="0" u="none" strike="noStrike" cap="none" baseline="0" dirty="0">
                <a:solidFill>
                  <a:schemeClr val="dk1"/>
                </a:solidFill>
                <a:latin typeface="Arial"/>
                <a:ea typeface="Arial"/>
                <a:cs typeface="Arial"/>
                <a:sym typeface="Arial"/>
              </a:rPr>
              <a:t>, cloning</a:t>
            </a:r>
            <a:r>
              <a:rPr lang="en-US" sz="2600" b="1" i="0" u="none" strike="noStrike" cap="none" dirty="0">
                <a:solidFill>
                  <a:schemeClr val="dk1"/>
                </a:solidFill>
                <a:latin typeface="Arial"/>
                <a:ea typeface="Arial"/>
                <a:cs typeface="Arial"/>
                <a:sym typeface="Arial"/>
              </a:rPr>
              <a:t> your repo,</a:t>
            </a:r>
            <a:r>
              <a:rPr lang="en-US" sz="2600" b="1" i="0" u="none" strike="noStrike" cap="none" baseline="0" dirty="0">
                <a:solidFill>
                  <a:schemeClr val="dk1"/>
                </a:solidFill>
                <a:latin typeface="Arial"/>
                <a:ea typeface="Arial"/>
                <a:cs typeface="Arial"/>
                <a:sym typeface="Arial"/>
              </a:rPr>
              <a:t> and running an Ant build file</a:t>
            </a:r>
          </a:p>
        </p:txBody>
      </p:sp>
    </p:spTree>
    <p:extLst>
      <p:ext uri="{BB962C8B-B14F-4D97-AF65-F5344CB8AC3E}">
        <p14:creationId xmlns:p14="http://schemas.microsoft.com/office/powerpoint/2010/main" val="3298748625"/>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4">
                                            <p:txEl>
                                              <p:pRg st="0" end="0"/>
                                            </p:txEl>
                                          </p:spTgt>
                                        </p:tgtEl>
                                        <p:attrNameLst>
                                          <p:attrName>style.visibility</p:attrName>
                                        </p:attrNameLst>
                                      </p:cBhvr>
                                      <p:to>
                                        <p:strVal val="visible"/>
                                      </p:to>
                                    </p:set>
                                    <p:animEffect transition="in" filter="fade">
                                      <p:cBhvr>
                                        <p:cTn id="7" dur="1"/>
                                        <p:tgtEl>
                                          <p:spTgt spid="2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4">
                                            <p:txEl>
                                              <p:pRg st="1" end="1"/>
                                            </p:txEl>
                                          </p:spTgt>
                                        </p:tgtEl>
                                        <p:attrNameLst>
                                          <p:attrName>style.visibility</p:attrName>
                                        </p:attrNameLst>
                                      </p:cBhvr>
                                      <p:to>
                                        <p:strVal val="visible"/>
                                      </p:to>
                                    </p:set>
                                    <p:animEffect transition="in" filter="fade">
                                      <p:cBhvr>
                                        <p:cTn id="12" dur="1"/>
                                        <p:tgtEl>
                                          <p:spTgt spid="27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4">
                                            <p:txEl>
                                              <p:pRg st="2" end="2"/>
                                            </p:txEl>
                                          </p:spTgt>
                                        </p:tgtEl>
                                        <p:attrNameLst>
                                          <p:attrName>style.visibility</p:attrName>
                                        </p:attrNameLst>
                                      </p:cBhvr>
                                      <p:to>
                                        <p:strVal val="visible"/>
                                      </p:to>
                                    </p:set>
                                    <p:animEffect transition="in" filter="fade">
                                      <p:cBhvr>
                                        <p:cTn id="17" dur="1"/>
                                        <p:tgtEl>
                                          <p:spTgt spid="27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4">
                                            <p:txEl>
                                              <p:pRg st="3" end="3"/>
                                            </p:txEl>
                                          </p:spTgt>
                                        </p:tgtEl>
                                        <p:attrNameLst>
                                          <p:attrName>style.visibility</p:attrName>
                                        </p:attrNameLst>
                                      </p:cBhvr>
                                      <p:to>
                                        <p:strVal val="visible"/>
                                      </p:to>
                                    </p:set>
                                    <p:animEffect transition="in" filter="fade">
                                      <p:cBhvr>
                                        <p:cTn id="22" dur="1"/>
                                        <p:tgtEl>
                                          <p:spTgt spid="27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4">
                                            <p:txEl>
                                              <p:pRg st="4" end="4"/>
                                            </p:txEl>
                                          </p:spTgt>
                                        </p:tgtEl>
                                        <p:attrNameLst>
                                          <p:attrName>style.visibility</p:attrName>
                                        </p:attrNameLst>
                                      </p:cBhvr>
                                      <p:to>
                                        <p:strVal val="visible"/>
                                      </p:to>
                                    </p:set>
                                    <p:animEffect transition="in" filter="fade">
                                      <p:cBhvr>
                                        <p:cTn id="27" dur="1"/>
                                        <p:tgtEl>
                                          <p:spTgt spid="27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4">
                                            <p:txEl>
                                              <p:pRg st="5" end="5"/>
                                            </p:txEl>
                                          </p:spTgt>
                                        </p:tgtEl>
                                        <p:attrNameLst>
                                          <p:attrName>style.visibility</p:attrName>
                                        </p:attrNameLst>
                                      </p:cBhvr>
                                      <p:to>
                                        <p:strVal val="visible"/>
                                      </p:to>
                                    </p:set>
                                    <p:animEffect transition="in" filter="fade">
                                      <p:cBhvr>
                                        <p:cTn id="32" dur="1"/>
                                        <p:tgtEl>
                                          <p:spTgt spid="27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152725"/>
            <a:ext cx="76245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 sz="3600" b="0" i="0" u="none" strike="noStrike" cap="none" baseline="0">
                <a:solidFill>
                  <a:schemeClr val="dk2"/>
                </a:solidFill>
                <a:latin typeface="Arial Black"/>
                <a:ea typeface="Arial Black"/>
                <a:cs typeface="Arial Black"/>
                <a:sym typeface="Arial Black"/>
              </a:rPr>
              <a:t>331 VERSION CONTROL</a:t>
            </a:r>
          </a:p>
        </p:txBody>
      </p:sp>
      <p:pic>
        <p:nvPicPr>
          <p:cNvPr id="129" name="Shape 129"/>
          <p:cNvPicPr preferRelativeResize="0"/>
          <p:nvPr/>
        </p:nvPicPr>
        <p:blipFill rotWithShape="1">
          <a:blip r:embed="rId3">
            <a:alphaModFix/>
          </a:blip>
          <a:srcRect/>
          <a:stretch/>
        </p:blipFill>
        <p:spPr>
          <a:xfrm>
            <a:off x="685800" y="1752600"/>
            <a:ext cx="902999" cy="902999"/>
          </a:xfrm>
          <a:prstGeom prst="rect">
            <a:avLst/>
          </a:prstGeom>
          <a:noFill/>
          <a:ln>
            <a:noFill/>
          </a:ln>
        </p:spPr>
      </p:pic>
      <p:pic>
        <p:nvPicPr>
          <p:cNvPr id="130" name="Shape 130"/>
          <p:cNvPicPr preferRelativeResize="0"/>
          <p:nvPr/>
        </p:nvPicPr>
        <p:blipFill rotWithShape="1">
          <a:blip r:embed="rId4">
            <a:alphaModFix/>
          </a:blip>
          <a:srcRect/>
          <a:stretch/>
        </p:blipFill>
        <p:spPr>
          <a:xfrm>
            <a:off x="4191000" y="1597409"/>
            <a:ext cx="1079400" cy="1079400"/>
          </a:xfrm>
          <a:prstGeom prst="rect">
            <a:avLst/>
          </a:prstGeom>
          <a:noFill/>
          <a:ln>
            <a:noFill/>
          </a:ln>
        </p:spPr>
      </p:pic>
      <p:sp>
        <p:nvSpPr>
          <p:cNvPr id="131" name="Shape 131"/>
          <p:cNvSpPr txBox="1"/>
          <p:nvPr/>
        </p:nvSpPr>
        <p:spPr>
          <a:xfrm>
            <a:off x="4043326" y="2465154"/>
            <a:ext cx="1392900" cy="307499"/>
          </a:xfrm>
          <a:prstGeom prst="rect">
            <a:avLst/>
          </a:prstGeom>
          <a:solidFill>
            <a:schemeClr val="lt1"/>
          </a:solidFill>
          <a:ln w="9525" cap="flat">
            <a:solidFill>
              <a:srgbClr val="85530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 sz="1400" b="0" i="1" u="none" strike="noStrike" cap="none" baseline="0">
                <a:solidFill>
                  <a:schemeClr val="dk1"/>
                </a:solidFill>
                <a:latin typeface="Souce Sans Pro"/>
                <a:ea typeface="Souce Sans Pro"/>
                <a:cs typeface="Souce Sans Pro"/>
                <a:sym typeface="Souce Sans Pro"/>
              </a:rPr>
              <a:t>Repository</a:t>
            </a:r>
          </a:p>
        </p:txBody>
      </p:sp>
      <p:sp>
        <p:nvSpPr>
          <p:cNvPr id="132" name="Shape 132"/>
          <p:cNvSpPr/>
          <p:nvPr/>
        </p:nvSpPr>
        <p:spPr>
          <a:xfrm>
            <a:off x="1981200" y="2185015"/>
            <a:ext cx="2062199" cy="323099"/>
          </a:xfrm>
          <a:prstGeom prst="rightArrow">
            <a:avLst>
              <a:gd name="adj1" fmla="val 50000"/>
              <a:gd name="adj2" fmla="val 50000"/>
            </a:avLst>
          </a:prstGeom>
          <a:solidFill>
            <a:schemeClr val="accent1"/>
          </a:solidFill>
          <a:ln w="25400" cap="flat">
            <a:solidFill>
              <a:srgbClr val="B0762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Source Sans Pro"/>
              <a:ea typeface="Source Sans Pro"/>
              <a:cs typeface="Source Sans Pro"/>
              <a:sym typeface="Source Sans Pro"/>
            </a:endParaRPr>
          </a:p>
        </p:txBody>
      </p:sp>
      <p:sp>
        <p:nvSpPr>
          <p:cNvPr id="133" name="Shape 133"/>
          <p:cNvSpPr txBox="1"/>
          <p:nvPr/>
        </p:nvSpPr>
        <p:spPr>
          <a:xfrm>
            <a:off x="1981200" y="1855367"/>
            <a:ext cx="1831257"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dirty="0">
                <a:solidFill>
                  <a:srgbClr val="3F3F3F"/>
                </a:solidFill>
                <a:latin typeface="Souce Sans Pro"/>
                <a:ea typeface="Souce Sans Pro"/>
                <a:cs typeface="Souce Sans Pro"/>
                <a:sym typeface="Souce Sans Pro"/>
              </a:rPr>
              <a:t>create</a:t>
            </a:r>
            <a:r>
              <a:rPr lang="en-US" sz="2400" b="0" i="0" u="none" strike="noStrike" cap="none" baseline="0" dirty="0">
                <a:solidFill>
                  <a:srgbClr val="3F3F3F"/>
                </a:solidFill>
                <a:latin typeface="Souce Sans Pro"/>
                <a:ea typeface="Souce Sans Pro"/>
                <a:cs typeface="Souce Sans Pro"/>
                <a:sym typeface="Souce Sans Pro"/>
              </a:rPr>
              <a:t>/push</a:t>
            </a:r>
            <a:endParaRPr lang="en" sz="2400" b="0" i="0" u="none" strike="noStrike" cap="none" baseline="0" dirty="0">
              <a:solidFill>
                <a:srgbClr val="3F3F3F"/>
              </a:solidFill>
              <a:latin typeface="Souce Sans Pro"/>
              <a:ea typeface="Souce Sans Pro"/>
              <a:cs typeface="Souce Sans Pro"/>
              <a:sym typeface="Souce Sans Pro"/>
            </a:endParaRPr>
          </a:p>
        </p:txBody>
      </p:sp>
      <p:sp>
        <p:nvSpPr>
          <p:cNvPr id="134" name="Shape 134"/>
          <p:cNvSpPr txBox="1"/>
          <p:nvPr/>
        </p:nvSpPr>
        <p:spPr>
          <a:xfrm>
            <a:off x="4191000" y="5249154"/>
            <a:ext cx="1439099" cy="523200"/>
          </a:xfrm>
          <a:prstGeom prst="rect">
            <a:avLst/>
          </a:prstGeom>
          <a:solidFill>
            <a:schemeClr val="accent2"/>
          </a:solidFill>
          <a:ln w="25400" cap="flat">
            <a:solidFill>
              <a:srgbClr val="79493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 sz="1400" b="0" i="1" u="none" strike="noStrike" cap="none" baseline="0">
                <a:solidFill>
                  <a:schemeClr val="lt1"/>
                </a:solidFill>
                <a:latin typeface="Souce Sans Pro"/>
                <a:ea typeface="Souce Sans Pro"/>
                <a:cs typeface="Souce Sans Pro"/>
                <a:sym typeface="Souce Sans Pro"/>
              </a:rPr>
              <a:t>Working copy</a:t>
            </a:r>
          </a:p>
        </p:txBody>
      </p:sp>
      <p:sp>
        <p:nvSpPr>
          <p:cNvPr id="135" name="Shape 135"/>
          <p:cNvSpPr/>
          <p:nvPr/>
        </p:nvSpPr>
        <p:spPr>
          <a:xfrm>
            <a:off x="4212707" y="3118475"/>
            <a:ext cx="276300" cy="1974899"/>
          </a:xfrm>
          <a:prstGeom prst="downArrow">
            <a:avLst>
              <a:gd name="adj1" fmla="val 50000"/>
              <a:gd name="adj2" fmla="val 50000"/>
            </a:avLst>
          </a:prstGeom>
          <a:solidFill>
            <a:schemeClr val="accent1"/>
          </a:solidFill>
          <a:ln w="25400" cap="flat">
            <a:solidFill>
              <a:srgbClr val="B0762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Source Sans Pro"/>
              <a:ea typeface="Source Sans Pro"/>
              <a:cs typeface="Source Sans Pro"/>
              <a:sym typeface="Source Sans Pro"/>
            </a:endParaRPr>
          </a:p>
        </p:txBody>
      </p:sp>
      <p:sp>
        <p:nvSpPr>
          <p:cNvPr id="136" name="Shape 136"/>
          <p:cNvSpPr/>
          <p:nvPr/>
        </p:nvSpPr>
        <p:spPr>
          <a:xfrm rot="10800000">
            <a:off x="5231807" y="3118251"/>
            <a:ext cx="276300" cy="1974899"/>
          </a:xfrm>
          <a:prstGeom prst="downArrow">
            <a:avLst>
              <a:gd name="adj1" fmla="val 50000"/>
              <a:gd name="adj2" fmla="val 50000"/>
            </a:avLst>
          </a:prstGeom>
          <a:solidFill>
            <a:schemeClr val="accent1"/>
          </a:solidFill>
          <a:ln w="25400" cap="flat">
            <a:solidFill>
              <a:srgbClr val="B0762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Source Sans Pro"/>
              <a:ea typeface="Source Sans Pro"/>
              <a:cs typeface="Source Sans Pro"/>
              <a:sym typeface="Source Sans Pro"/>
            </a:endParaRPr>
          </a:p>
        </p:txBody>
      </p:sp>
      <p:sp>
        <p:nvSpPr>
          <p:cNvPr id="137" name="Shape 137"/>
          <p:cNvSpPr/>
          <p:nvPr/>
        </p:nvSpPr>
        <p:spPr>
          <a:xfrm rot="-5400000" flipH="1">
            <a:off x="3131060" y="4750776"/>
            <a:ext cx="1049100" cy="1114199"/>
          </a:xfrm>
          <a:custGeom>
            <a:avLst/>
            <a:gdLst/>
            <a:ahLst/>
            <a:cxnLst/>
            <a:rect l="0" t="0" r="0" b="0"/>
            <a:pathLst>
              <a:path w="120000" h="120000" extrusionOk="0">
                <a:moveTo>
                  <a:pt x="54128" y="112606"/>
                </a:moveTo>
                <a:lnTo>
                  <a:pt x="54128" y="112606"/>
                </a:lnTo>
                <a:cubicBezTo>
                  <a:pt x="27852" y="109624"/>
                  <a:pt x="7876" y="87403"/>
                  <a:pt x="7505" y="60743"/>
                </a:cubicBezTo>
                <a:cubicBezTo>
                  <a:pt x="7133" y="34083"/>
                  <a:pt x="26482" y="11305"/>
                  <a:pt x="52665" y="7580"/>
                </a:cubicBezTo>
                <a:cubicBezTo>
                  <a:pt x="78847" y="3855"/>
                  <a:pt x="103691" y="20346"/>
                  <a:pt x="110649" y="46069"/>
                </a:cubicBezTo>
                <a:lnTo>
                  <a:pt x="117875" y="46069"/>
                </a:lnTo>
                <a:lnTo>
                  <a:pt x="105000" y="59999"/>
                </a:lnTo>
                <a:lnTo>
                  <a:pt x="87875" y="46069"/>
                </a:lnTo>
                <a:lnTo>
                  <a:pt x="95001" y="46069"/>
                </a:lnTo>
                <a:cubicBezTo>
                  <a:pt x="88399" y="28298"/>
                  <a:pt x="70319" y="18107"/>
                  <a:pt x="52315" y="22009"/>
                </a:cubicBezTo>
                <a:cubicBezTo>
                  <a:pt x="34310" y="25910"/>
                  <a:pt x="21699" y="42753"/>
                  <a:pt x="22539" y="61772"/>
                </a:cubicBezTo>
                <a:cubicBezTo>
                  <a:pt x="23379" y="80792"/>
                  <a:pt x="37423" y="96373"/>
                  <a:pt x="55696" y="98558"/>
                </a:cubicBezTo>
                <a:close/>
              </a:path>
            </a:pathLst>
          </a:custGeom>
          <a:solidFill>
            <a:schemeClr val="accent1"/>
          </a:solidFill>
          <a:ln w="25400" cap="flat">
            <a:solidFill>
              <a:srgbClr val="B0762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139" name="Shape 139"/>
          <p:cNvSpPr txBox="1"/>
          <p:nvPr/>
        </p:nvSpPr>
        <p:spPr>
          <a:xfrm rot="-5400000">
            <a:off x="4338350" y="3618640"/>
            <a:ext cx="2682752"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3F3F3F"/>
                </a:solidFill>
                <a:latin typeface="Souce Sans Pro"/>
                <a:ea typeface="Souce Sans Pro"/>
                <a:cs typeface="Souce Sans Pro"/>
                <a:sym typeface="Souce Sans Pro"/>
              </a:rPr>
              <a:t>commit/push</a:t>
            </a:r>
            <a:endParaRPr lang="en" sz="2400" b="0" i="0" u="none" strike="noStrike" cap="none" baseline="0" dirty="0">
              <a:solidFill>
                <a:srgbClr val="3F3F3F"/>
              </a:solidFill>
              <a:latin typeface="Souce Sans Pro"/>
              <a:ea typeface="Souce Sans Pro"/>
              <a:cs typeface="Souce Sans Pro"/>
              <a:sym typeface="Souce Sans Pro"/>
            </a:endParaRPr>
          </a:p>
        </p:txBody>
      </p:sp>
      <p:sp>
        <p:nvSpPr>
          <p:cNvPr id="140" name="Shape 140"/>
          <p:cNvSpPr txBox="1"/>
          <p:nvPr/>
        </p:nvSpPr>
        <p:spPr>
          <a:xfrm rot="5400000">
            <a:off x="2962258" y="3886858"/>
            <a:ext cx="2162100" cy="4616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400" b="0" i="0" u="none" strike="noStrike" cap="none" baseline="0" dirty="0">
                <a:solidFill>
                  <a:srgbClr val="3F3F3F"/>
                </a:solidFill>
                <a:latin typeface="Souce Sans Pro"/>
                <a:ea typeface="Souce Sans Pro"/>
                <a:cs typeface="Souce Sans Pro"/>
                <a:sym typeface="Souce Sans Pro"/>
              </a:rPr>
              <a:t>clone/pull</a:t>
            </a:r>
            <a:endParaRPr lang="en" sz="2400" b="0" i="0" u="none" strike="noStrike" cap="none" baseline="0" dirty="0">
              <a:solidFill>
                <a:srgbClr val="3F3F3F"/>
              </a:solidFill>
              <a:latin typeface="Souce Sans Pro"/>
              <a:ea typeface="Souce Sans Pro"/>
              <a:cs typeface="Souce Sans Pro"/>
              <a:sym typeface="Souce Sans Pro"/>
            </a:endParaRPr>
          </a:p>
        </p:txBody>
      </p:sp>
      <p:sp>
        <p:nvSpPr>
          <p:cNvPr id="141" name="Shape 141"/>
          <p:cNvSpPr/>
          <p:nvPr/>
        </p:nvSpPr>
        <p:spPr>
          <a:xfrm flipH="1">
            <a:off x="5735350" y="5421503"/>
            <a:ext cx="2062199" cy="323099"/>
          </a:xfrm>
          <a:prstGeom prst="rightArrow">
            <a:avLst>
              <a:gd name="adj1" fmla="val 50000"/>
              <a:gd name="adj2" fmla="val 50000"/>
            </a:avLst>
          </a:prstGeom>
          <a:solidFill>
            <a:schemeClr val="accent5"/>
          </a:solidFill>
          <a:ln w="25400" cap="flat">
            <a:solidFill>
              <a:srgbClr val="766D55"/>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Source Sans Pro"/>
              <a:ea typeface="Source Sans Pro"/>
              <a:cs typeface="Source Sans Pro"/>
              <a:sym typeface="Source Sans Pro"/>
            </a:endParaRPr>
          </a:p>
        </p:txBody>
      </p:sp>
      <p:sp>
        <p:nvSpPr>
          <p:cNvPr id="142" name="Shape 142"/>
          <p:cNvSpPr txBox="1"/>
          <p:nvPr/>
        </p:nvSpPr>
        <p:spPr>
          <a:xfrm>
            <a:off x="6117642" y="4994957"/>
            <a:ext cx="14561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rgbClr val="3F3F3F"/>
                </a:solidFill>
                <a:latin typeface="Souce Sans Pro"/>
                <a:ea typeface="Souce Sans Pro"/>
                <a:cs typeface="Souce Sans Pro"/>
                <a:sym typeface="Souce Sans Pro"/>
              </a:rPr>
              <a:t>add</a:t>
            </a:r>
          </a:p>
        </p:txBody>
      </p:sp>
      <p:pic>
        <p:nvPicPr>
          <p:cNvPr id="143" name="Shape 143"/>
          <p:cNvPicPr preferRelativeResize="0"/>
          <p:nvPr/>
        </p:nvPicPr>
        <p:blipFill rotWithShape="1">
          <a:blip r:embed="rId5">
            <a:alphaModFix/>
          </a:blip>
          <a:srcRect/>
          <a:stretch/>
        </p:blipFill>
        <p:spPr>
          <a:xfrm>
            <a:off x="7573864" y="4245892"/>
            <a:ext cx="605100" cy="605100"/>
          </a:xfrm>
          <a:prstGeom prst="rect">
            <a:avLst/>
          </a:prstGeom>
          <a:noFill/>
          <a:ln>
            <a:noFill/>
          </a:ln>
        </p:spPr>
      </p:pic>
      <p:pic>
        <p:nvPicPr>
          <p:cNvPr id="144" name="Shape 144"/>
          <p:cNvPicPr preferRelativeResize="0"/>
          <p:nvPr/>
        </p:nvPicPr>
        <p:blipFill rotWithShape="1">
          <a:blip r:embed="rId5">
            <a:alphaModFix/>
          </a:blip>
          <a:srcRect/>
          <a:stretch/>
        </p:blipFill>
        <p:spPr>
          <a:xfrm>
            <a:off x="6997720" y="3726780"/>
            <a:ext cx="605100" cy="605100"/>
          </a:xfrm>
          <a:prstGeom prst="rect">
            <a:avLst/>
          </a:prstGeom>
          <a:noFill/>
          <a:ln>
            <a:noFill/>
          </a:ln>
        </p:spPr>
      </p:pic>
      <p:pic>
        <p:nvPicPr>
          <p:cNvPr id="145" name="Shape 145"/>
          <p:cNvPicPr preferRelativeResize="0"/>
          <p:nvPr/>
        </p:nvPicPr>
        <p:blipFill rotWithShape="1">
          <a:blip r:embed="rId5">
            <a:alphaModFix/>
          </a:blip>
          <a:srcRect/>
          <a:stretch/>
        </p:blipFill>
        <p:spPr>
          <a:xfrm>
            <a:off x="6990792" y="4533537"/>
            <a:ext cx="605100" cy="605100"/>
          </a:xfrm>
          <a:prstGeom prst="rect">
            <a:avLst/>
          </a:prstGeom>
          <a:noFill/>
          <a:ln>
            <a:noFill/>
          </a:ln>
        </p:spPr>
      </p:pic>
      <p:pic>
        <p:nvPicPr>
          <p:cNvPr id="146" name="Shape 146"/>
          <p:cNvPicPr preferRelativeResize="0"/>
          <p:nvPr/>
        </p:nvPicPr>
        <p:blipFill rotWithShape="1">
          <a:blip r:embed="rId6">
            <a:alphaModFix/>
          </a:blip>
          <a:srcRect/>
          <a:stretch/>
        </p:blipFill>
        <p:spPr>
          <a:xfrm>
            <a:off x="7775721" y="4908630"/>
            <a:ext cx="902999" cy="902999"/>
          </a:xfrm>
          <a:prstGeom prst="rect">
            <a:avLst/>
          </a:prstGeom>
          <a:noFill/>
          <a:ln>
            <a:noFill/>
          </a:ln>
        </p:spPr>
      </p:pic>
      <p:sp>
        <p:nvSpPr>
          <p:cNvPr id="147" name="Shape 147"/>
          <p:cNvSpPr/>
          <p:nvPr/>
        </p:nvSpPr>
        <p:spPr>
          <a:xfrm rot="3361003">
            <a:off x="3041727" y="2326133"/>
            <a:ext cx="276410" cy="1974734"/>
          </a:xfrm>
          <a:prstGeom prst="downArrow">
            <a:avLst>
              <a:gd name="adj1" fmla="val 50000"/>
              <a:gd name="adj2" fmla="val 50000"/>
            </a:avLst>
          </a:prstGeom>
          <a:solidFill>
            <a:schemeClr val="accent1"/>
          </a:solidFill>
          <a:ln w="25400" cap="flat">
            <a:solidFill>
              <a:srgbClr val="B0762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Source Sans Pro"/>
              <a:ea typeface="Source Sans Pro"/>
              <a:cs typeface="Source Sans Pro"/>
              <a:sym typeface="Source Sans Pro"/>
            </a:endParaRPr>
          </a:p>
        </p:txBody>
      </p:sp>
      <p:sp>
        <p:nvSpPr>
          <p:cNvPr id="148" name="Shape 148"/>
          <p:cNvSpPr txBox="1"/>
          <p:nvPr/>
        </p:nvSpPr>
        <p:spPr>
          <a:xfrm rot="-1985706">
            <a:off x="2086735" y="2784069"/>
            <a:ext cx="1850995" cy="47154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400" b="0" i="0" u="none" strike="noStrike" cap="none" baseline="0" dirty="0">
                <a:solidFill>
                  <a:srgbClr val="3F3F3F"/>
                </a:solidFill>
                <a:latin typeface="Souce Sans Pro"/>
                <a:ea typeface="Souce Sans Pro"/>
                <a:cs typeface="Souce Sans Pro"/>
                <a:sym typeface="Souce Sans Pro"/>
              </a:rPr>
              <a:t>pull</a:t>
            </a:r>
            <a:endParaRPr lang="en" sz="2400" b="0" i="0" u="none" strike="noStrike" cap="none" baseline="0" dirty="0">
              <a:solidFill>
                <a:srgbClr val="3F3F3F"/>
              </a:solidFill>
              <a:latin typeface="Souce Sans Pro"/>
              <a:ea typeface="Souce Sans Pro"/>
              <a:cs typeface="Souce Sans Pro"/>
              <a:sym typeface="Souce Sans Pro"/>
            </a:endParaRPr>
          </a:p>
        </p:txBody>
      </p:sp>
      <p:sp>
        <p:nvSpPr>
          <p:cNvPr id="149" name="Shape 149"/>
          <p:cNvSpPr txBox="1"/>
          <p:nvPr/>
        </p:nvSpPr>
        <p:spPr>
          <a:xfrm>
            <a:off x="538256" y="3722673"/>
            <a:ext cx="1746000" cy="523200"/>
          </a:xfrm>
          <a:prstGeom prst="rect">
            <a:avLst/>
          </a:prstGeom>
          <a:solidFill>
            <a:schemeClr val="accent2"/>
          </a:solidFill>
          <a:ln w="25400" cap="flat">
            <a:solidFill>
              <a:srgbClr val="79493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 sz="1400" b="0" i="1" u="none" strike="noStrike" cap="none" baseline="0">
                <a:solidFill>
                  <a:schemeClr val="lt1"/>
                </a:solidFill>
                <a:latin typeface="Souce Sans Pro"/>
                <a:ea typeface="Souce Sans Pro"/>
                <a:cs typeface="Souce Sans Pro"/>
                <a:sym typeface="Souce Sans Pro"/>
              </a:rPr>
              <a:t>Working copy for grading</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Shape 280"/>
          <p:cNvSpPr txBox="1">
            <a:spLocks noGrp="1"/>
          </p:cNvSpPr>
          <p:nvPr>
            <p:ph type="title"/>
          </p:nvPr>
        </p:nvSpPr>
        <p:spPr>
          <a:xfrm>
            <a:off x="506700" y="1279225"/>
            <a:ext cx="9210900" cy="1371599"/>
          </a:xfrm>
          <a:prstGeom prst="rect">
            <a:avLst/>
          </a:prstGeom>
        </p:spPr>
        <p:txBody>
          <a:bodyPr lIns="91425" tIns="91425" rIns="91425" bIns="91425" anchor="b" anchorCtr="0">
            <a:noAutofit/>
          </a:bodyPr>
          <a:lstStyle/>
          <a:p>
            <a:pPr lvl="0" rtl="0">
              <a:spcBef>
                <a:spcPts val="0"/>
              </a:spcBef>
              <a:buNone/>
            </a:pPr>
            <a:r>
              <a:rPr lang="en-US">
                <a:solidFill>
                  <a:srgbClr val="000000"/>
                </a:solidFill>
                <a:latin typeface="Arial Black"/>
                <a:ea typeface="Arial Black"/>
                <a:cs typeface="Arial Black"/>
                <a:sym typeface="Arial Black"/>
              </a:rPr>
              <a:t>ECLIPSE</a:t>
            </a:r>
          </a:p>
        </p:txBody>
      </p:sp>
    </p:spTree>
    <p:extLst>
      <p:ext uri="{BB962C8B-B14F-4D97-AF65-F5344CB8AC3E}">
        <p14:creationId xmlns:p14="http://schemas.microsoft.com/office/powerpoint/2010/main" val="4103125391"/>
      </p:ext>
    </p:extLst>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WHAT IS ECLIPSE?</a:t>
            </a:r>
          </a:p>
        </p:txBody>
      </p:sp>
      <p:sp>
        <p:nvSpPr>
          <p:cNvPr id="287" name="Shape 287"/>
          <p:cNvSpPr txBox="1">
            <a:spLocks noGrp="1"/>
          </p:cNvSpPr>
          <p:nvPr>
            <p:ph type="body" idx="1"/>
          </p:nvPr>
        </p:nvSpPr>
        <p:spPr>
          <a:xfrm>
            <a:off x="457200" y="1242150"/>
            <a:ext cx="7619999" cy="4373700"/>
          </a:xfrm>
          <a:prstGeom prst="rect">
            <a:avLst/>
          </a:prstGeom>
          <a:noFill/>
          <a:ln>
            <a:noFill/>
          </a:ln>
        </p:spPr>
        <p:txBody>
          <a:bodyPr lIns="91425" tIns="45700" rIns="91425" bIns="45700" anchor="t" anchorCtr="0">
            <a:noAutofit/>
          </a:bodyPr>
          <a:lstStyle/>
          <a:p>
            <a:pPr marL="457200" marR="0" lvl="0" indent="-393700" algn="l" rtl="0">
              <a:spcBef>
                <a:spcPts val="0"/>
              </a:spcBef>
              <a:buClr>
                <a:schemeClr val="dk2"/>
              </a:buClr>
              <a:buSzPct val="100000"/>
              <a:buFont typeface="Arial"/>
              <a:buChar char="●"/>
            </a:pPr>
            <a:r>
              <a:rPr lang="en-US" sz="2600" b="0" i="0" u="none" strike="noStrike" cap="none" baseline="0" dirty="0">
                <a:solidFill>
                  <a:schemeClr val="dk2"/>
                </a:solidFill>
                <a:latin typeface="Arial"/>
                <a:ea typeface="Arial"/>
                <a:cs typeface="Arial"/>
                <a:sym typeface="Arial"/>
              </a:rPr>
              <a:t>Integrated development environment (IDE)</a:t>
            </a:r>
          </a:p>
          <a:p>
            <a:pPr marR="0" lvl="0" algn="l" rtl="0">
              <a:spcBef>
                <a:spcPts val="0"/>
              </a:spcBef>
              <a:buNone/>
            </a:pPr>
            <a:endParaRPr sz="2600" dirty="0">
              <a:latin typeface="Arial"/>
              <a:ea typeface="Arial"/>
              <a:cs typeface="Arial"/>
              <a:sym typeface="Arial"/>
            </a:endParaRPr>
          </a:p>
          <a:p>
            <a:pPr marL="457200" marR="0" lvl="0" indent="-393700" algn="l" rtl="0">
              <a:spcBef>
                <a:spcPts val="520"/>
              </a:spcBef>
              <a:buClr>
                <a:schemeClr val="dk2"/>
              </a:buClr>
              <a:buSzPct val="100000"/>
              <a:buFont typeface="Arial"/>
              <a:buChar char="●"/>
            </a:pPr>
            <a:r>
              <a:rPr lang="en-US" sz="2600" b="0" i="0" u="none" strike="noStrike" cap="none" baseline="0" dirty="0">
                <a:solidFill>
                  <a:schemeClr val="dk2"/>
                </a:solidFill>
                <a:latin typeface="Arial"/>
                <a:ea typeface="Arial"/>
                <a:cs typeface="Arial"/>
                <a:sym typeface="Arial"/>
              </a:rPr>
              <a:t>Allows for software development from start to finish</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Type code with syntax highlighting, warnings, etc.</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Run code straight through or with breakpoints (debug)</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Break code</a:t>
            </a:r>
          </a:p>
          <a:p>
            <a:pPr marR="0" lvl="0" indent="457200" algn="l" rtl="0">
              <a:spcBef>
                <a:spcPts val="360"/>
              </a:spcBef>
              <a:buNone/>
            </a:pPr>
            <a:endParaRPr sz="1800" dirty="0">
              <a:latin typeface="Arial"/>
              <a:ea typeface="Arial"/>
              <a:cs typeface="Arial"/>
              <a:sym typeface="Arial"/>
            </a:endParaRPr>
          </a:p>
          <a:p>
            <a:pPr marL="457200" marR="0" lvl="0" indent="-393700" algn="l" rtl="0">
              <a:spcBef>
                <a:spcPts val="520"/>
              </a:spcBef>
              <a:buClr>
                <a:schemeClr val="dk2"/>
              </a:buClr>
              <a:buSzPct val="100000"/>
              <a:buFont typeface="Arial"/>
              <a:buChar char="●"/>
            </a:pPr>
            <a:r>
              <a:rPr lang="en-US" sz="2600" b="0" i="0" u="none" strike="noStrike" cap="none" baseline="0" dirty="0">
                <a:solidFill>
                  <a:schemeClr val="dk2"/>
                </a:solidFill>
                <a:latin typeface="Arial"/>
                <a:ea typeface="Arial"/>
                <a:cs typeface="Arial"/>
                <a:sym typeface="Arial"/>
              </a:rPr>
              <a:t>Mainly used for Java</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Supports C, C++, JavaScript, PHP, Python, Ruby, etc.</a:t>
            </a:r>
          </a:p>
          <a:p>
            <a:pPr marR="0" lvl="0" indent="457200" algn="l" rtl="0">
              <a:spcBef>
                <a:spcPts val="360"/>
              </a:spcBef>
              <a:buNone/>
            </a:pPr>
            <a:endParaRPr sz="1800" dirty="0">
              <a:latin typeface="Arial"/>
              <a:ea typeface="Arial"/>
              <a:cs typeface="Arial"/>
              <a:sym typeface="Arial"/>
            </a:endParaRPr>
          </a:p>
          <a:p>
            <a:pPr marL="457200" marR="0" lvl="0" indent="-393700" algn="l" rtl="0">
              <a:spcBef>
                <a:spcPts val="520"/>
              </a:spcBef>
              <a:buClr>
                <a:schemeClr val="dk2"/>
              </a:buClr>
              <a:buSzPct val="100000"/>
              <a:buFont typeface="Arial"/>
              <a:buChar char="●"/>
            </a:pPr>
            <a:r>
              <a:rPr lang="en-US" sz="2600" b="0" i="0" u="none" strike="noStrike" cap="none" baseline="0" dirty="0">
                <a:solidFill>
                  <a:schemeClr val="dk2"/>
                </a:solidFill>
                <a:latin typeface="Arial"/>
                <a:ea typeface="Arial"/>
                <a:cs typeface="Arial"/>
                <a:sym typeface="Arial"/>
              </a:rPr>
              <a:t>Alternatives</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NetBeans, Visual Studio, IntelliJ IDEA</a:t>
            </a:r>
          </a:p>
          <a:p>
            <a:pPr marL="342900" marR="0" lvl="0" indent="-200660" algn="l" rtl="0">
              <a:spcBef>
                <a:spcPts val="640"/>
              </a:spcBef>
              <a:buClr>
                <a:schemeClr val="accent1"/>
              </a:buClr>
              <a:buFont typeface="Noto Symbol"/>
              <a:buNone/>
            </a:pPr>
            <a:endParaRPr sz="3200" b="0" i="0" u="none" strike="noStrike" cap="none" baseline="0" dirty="0">
              <a:solidFill>
                <a:schemeClr val="dk2"/>
              </a:solidFill>
              <a:latin typeface="Source Sans Pro"/>
              <a:ea typeface="Source Sans Pro"/>
              <a:cs typeface="Source Sans Pro"/>
              <a:sym typeface="Source Sans Pro"/>
            </a:endParaRPr>
          </a:p>
        </p:txBody>
      </p:sp>
    </p:spTree>
    <p:extLst>
      <p:ext uri="{BB962C8B-B14F-4D97-AF65-F5344CB8AC3E}">
        <p14:creationId xmlns:p14="http://schemas.microsoft.com/office/powerpoint/2010/main" val="1995565461"/>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7">
                                            <p:txEl>
                                              <p:pRg st="0" end="0"/>
                                            </p:txEl>
                                          </p:spTgt>
                                        </p:tgtEl>
                                        <p:attrNameLst>
                                          <p:attrName>style.visibility</p:attrName>
                                        </p:attrNameLst>
                                      </p:cBhvr>
                                      <p:to>
                                        <p:strVal val="visible"/>
                                      </p:to>
                                    </p:set>
                                    <p:animEffect transition="in" filter="fade">
                                      <p:cBhvr>
                                        <p:cTn id="7" dur="1"/>
                                        <p:tgtEl>
                                          <p:spTgt spid="2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7">
                                            <p:txEl>
                                              <p:pRg st="2" end="2"/>
                                            </p:txEl>
                                          </p:spTgt>
                                        </p:tgtEl>
                                        <p:attrNameLst>
                                          <p:attrName>style.visibility</p:attrName>
                                        </p:attrNameLst>
                                      </p:cBhvr>
                                      <p:to>
                                        <p:strVal val="visible"/>
                                      </p:to>
                                    </p:set>
                                    <p:animEffect transition="in" filter="fade">
                                      <p:cBhvr>
                                        <p:cTn id="12" dur="1"/>
                                        <p:tgtEl>
                                          <p:spTgt spid="2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87">
                                            <p:txEl>
                                              <p:pRg st="3" end="3"/>
                                            </p:txEl>
                                          </p:spTgt>
                                        </p:tgtEl>
                                        <p:attrNameLst>
                                          <p:attrName>style.visibility</p:attrName>
                                        </p:attrNameLst>
                                      </p:cBhvr>
                                      <p:to>
                                        <p:strVal val="visible"/>
                                      </p:to>
                                    </p:set>
                                    <p:animEffect transition="in" filter="fade">
                                      <p:cBhvr>
                                        <p:cTn id="17" dur="1"/>
                                        <p:tgtEl>
                                          <p:spTgt spid="2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87">
                                            <p:txEl>
                                              <p:pRg st="4" end="4"/>
                                            </p:txEl>
                                          </p:spTgt>
                                        </p:tgtEl>
                                        <p:attrNameLst>
                                          <p:attrName>style.visibility</p:attrName>
                                        </p:attrNameLst>
                                      </p:cBhvr>
                                      <p:to>
                                        <p:strVal val="visible"/>
                                      </p:to>
                                    </p:set>
                                    <p:animEffect transition="in" filter="fade">
                                      <p:cBhvr>
                                        <p:cTn id="22" dur="1"/>
                                        <p:tgtEl>
                                          <p:spTgt spid="28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87">
                                            <p:txEl>
                                              <p:pRg st="5" end="5"/>
                                            </p:txEl>
                                          </p:spTgt>
                                        </p:tgtEl>
                                        <p:attrNameLst>
                                          <p:attrName>style.visibility</p:attrName>
                                        </p:attrNameLst>
                                      </p:cBhvr>
                                      <p:to>
                                        <p:strVal val="visible"/>
                                      </p:to>
                                    </p:set>
                                    <p:animEffect transition="in" filter="fade">
                                      <p:cBhvr>
                                        <p:cTn id="27" dur="1"/>
                                        <p:tgtEl>
                                          <p:spTgt spid="28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87">
                                            <p:txEl>
                                              <p:pRg st="7" end="7"/>
                                            </p:txEl>
                                          </p:spTgt>
                                        </p:tgtEl>
                                        <p:attrNameLst>
                                          <p:attrName>style.visibility</p:attrName>
                                        </p:attrNameLst>
                                      </p:cBhvr>
                                      <p:to>
                                        <p:strVal val="visible"/>
                                      </p:to>
                                    </p:set>
                                    <p:animEffect transition="in" filter="fade">
                                      <p:cBhvr>
                                        <p:cTn id="32" dur="1"/>
                                        <p:tgtEl>
                                          <p:spTgt spid="28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87">
                                            <p:txEl>
                                              <p:pRg st="8" end="8"/>
                                            </p:txEl>
                                          </p:spTgt>
                                        </p:tgtEl>
                                        <p:attrNameLst>
                                          <p:attrName>style.visibility</p:attrName>
                                        </p:attrNameLst>
                                      </p:cBhvr>
                                      <p:to>
                                        <p:strVal val="visible"/>
                                      </p:to>
                                    </p:set>
                                    <p:animEffect transition="in" filter="fade">
                                      <p:cBhvr>
                                        <p:cTn id="37" dur="1"/>
                                        <p:tgtEl>
                                          <p:spTgt spid="28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87">
                                            <p:txEl>
                                              <p:pRg st="10" end="10"/>
                                            </p:txEl>
                                          </p:spTgt>
                                        </p:tgtEl>
                                        <p:attrNameLst>
                                          <p:attrName>style.visibility</p:attrName>
                                        </p:attrNameLst>
                                      </p:cBhvr>
                                      <p:to>
                                        <p:strVal val="visible"/>
                                      </p:to>
                                    </p:set>
                                    <p:animEffect transition="in" filter="fade">
                                      <p:cBhvr>
                                        <p:cTn id="42" dur="1"/>
                                        <p:tgtEl>
                                          <p:spTgt spid="287">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87">
                                            <p:txEl>
                                              <p:pRg st="11" end="11"/>
                                            </p:txEl>
                                          </p:spTgt>
                                        </p:tgtEl>
                                        <p:attrNameLst>
                                          <p:attrName>style.visibility</p:attrName>
                                        </p:attrNameLst>
                                      </p:cBhvr>
                                      <p:to>
                                        <p:strVal val="visible"/>
                                      </p:to>
                                    </p:set>
                                    <p:animEffect transition="in" filter="fade">
                                      <p:cBhvr>
                                        <p:cTn id="47" dur="1"/>
                                        <p:tgtEl>
                                          <p:spTgt spid="28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SHORTCUTS</a:t>
            </a:r>
          </a:p>
        </p:txBody>
      </p:sp>
      <p:graphicFrame>
        <p:nvGraphicFramePr>
          <p:cNvPr id="293" name="Shape 293"/>
          <p:cNvGraphicFramePr/>
          <p:nvPr>
            <p:extLst>
              <p:ext uri="{D42A27DB-BD31-4B8C-83A1-F6EECF244321}">
                <p14:modId xmlns:p14="http://schemas.microsoft.com/office/powerpoint/2010/main" val="3783790102"/>
              </p:ext>
            </p:extLst>
          </p:nvPr>
        </p:nvGraphicFramePr>
        <p:xfrm>
          <a:off x="473102" y="1760551"/>
          <a:ext cx="7620000" cy="2225100"/>
        </p:xfrm>
        <a:graphic>
          <a:graphicData uri="http://schemas.openxmlformats.org/drawingml/2006/table">
            <a:tbl>
              <a:tblPr firstRow="1" bandRow="1">
                <a:noFill/>
              </a:tblPr>
              <a:tblGrid>
                <a:gridCol w="38100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tblGrid>
              <a:tr h="370850">
                <a:tc>
                  <a:txBody>
                    <a:bodyPr/>
                    <a:lstStyle/>
                    <a:p>
                      <a:pPr marL="0" marR="0" lvl="0" indent="0" algn="l" rtl="0">
                        <a:spcBef>
                          <a:spcPts val="0"/>
                        </a:spcBef>
                        <a:buSzPct val="25000"/>
                        <a:buNone/>
                      </a:pPr>
                      <a:r>
                        <a:rPr lang="en-US" sz="1800" u="none" strike="noStrike" cap="none" baseline="0"/>
                        <a:t>Shortcut</a:t>
                      </a:r>
                    </a:p>
                  </a:txBody>
                  <a:tcPr marL="84675" marR="84675" marT="45725" marB="45725"/>
                </a:tc>
                <a:tc>
                  <a:txBody>
                    <a:bodyPr/>
                    <a:lstStyle/>
                    <a:p>
                      <a:pPr marL="0" marR="0" lvl="0" indent="0" algn="l" rtl="0">
                        <a:spcBef>
                          <a:spcPts val="0"/>
                        </a:spcBef>
                        <a:buSzPct val="25000"/>
                        <a:buNone/>
                      </a:pPr>
                      <a:r>
                        <a:rPr lang="en-US" sz="1800" u="none" strike="noStrike" cap="none" baseline="0"/>
                        <a:t>Purpose</a:t>
                      </a:r>
                    </a:p>
                  </a:txBody>
                  <a:tcPr marL="84675" marR="84675" marT="45725" marB="45725"/>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1800" u="none" strike="noStrike" cap="none" baseline="0"/>
                        <a:t>Ctrl + D</a:t>
                      </a:r>
                    </a:p>
                  </a:txBody>
                  <a:tcPr marL="84675" marR="84675" marT="45725" marB="45725"/>
                </a:tc>
                <a:tc>
                  <a:txBody>
                    <a:bodyPr/>
                    <a:lstStyle/>
                    <a:p>
                      <a:pPr marL="0" marR="0" lvl="0" indent="0" algn="l" rtl="0">
                        <a:spcBef>
                          <a:spcPts val="0"/>
                        </a:spcBef>
                        <a:buSzPct val="25000"/>
                        <a:buNone/>
                      </a:pPr>
                      <a:r>
                        <a:rPr lang="en-US" sz="1800" u="none" strike="noStrike" cap="none" baseline="0"/>
                        <a:t>Delete an entire line</a:t>
                      </a:r>
                    </a:p>
                  </a:txBody>
                  <a:tcPr marL="84675" marR="84675" marT="45725" marB="45725"/>
                </a:tc>
                <a:extLst>
                  <a:ext uri="{0D108BD9-81ED-4DB2-BD59-A6C34878D82A}">
                    <a16:rowId xmlns:a16="http://schemas.microsoft.com/office/drawing/2014/main" val="10001"/>
                  </a:ext>
                </a:extLst>
              </a:tr>
              <a:tr h="370850">
                <a:tc>
                  <a:txBody>
                    <a:bodyPr/>
                    <a:lstStyle/>
                    <a:p>
                      <a:pPr marL="0" marR="0" lvl="0" indent="0" algn="l" rtl="0">
                        <a:spcBef>
                          <a:spcPts val="0"/>
                        </a:spcBef>
                        <a:buSzPct val="25000"/>
                        <a:buNone/>
                      </a:pPr>
                      <a:r>
                        <a:rPr lang="en-US" sz="1800" u="none" strike="noStrike" cap="none" baseline="0"/>
                        <a:t>Alt + Shift + R</a:t>
                      </a:r>
                    </a:p>
                  </a:txBody>
                  <a:tcPr marL="84675" marR="84675" marT="45725" marB="45725"/>
                </a:tc>
                <a:tc>
                  <a:txBody>
                    <a:bodyPr/>
                    <a:lstStyle/>
                    <a:p>
                      <a:pPr marL="0" marR="0" lvl="0" indent="0" algn="l" rtl="0">
                        <a:spcBef>
                          <a:spcPts val="0"/>
                        </a:spcBef>
                        <a:buSzPct val="25000"/>
                        <a:buNone/>
                      </a:pPr>
                      <a:r>
                        <a:rPr lang="en-US" sz="1800" u="none" strike="noStrike" cap="none" baseline="0"/>
                        <a:t>Refactor (rename)</a:t>
                      </a:r>
                    </a:p>
                  </a:txBody>
                  <a:tcPr marL="84675" marR="84675" marT="45725" marB="45725"/>
                </a:tc>
                <a:extLst>
                  <a:ext uri="{0D108BD9-81ED-4DB2-BD59-A6C34878D82A}">
                    <a16:rowId xmlns:a16="http://schemas.microsoft.com/office/drawing/2014/main" val="10002"/>
                  </a:ext>
                </a:extLst>
              </a:tr>
              <a:tr h="370850">
                <a:tc>
                  <a:txBody>
                    <a:bodyPr/>
                    <a:lstStyle/>
                    <a:p>
                      <a:pPr marL="0" marR="0" lvl="0" indent="0" algn="l" rtl="0">
                        <a:spcBef>
                          <a:spcPts val="0"/>
                        </a:spcBef>
                        <a:buSzPct val="25000"/>
                        <a:buNone/>
                      </a:pPr>
                      <a:r>
                        <a:rPr lang="en-US" sz="1800" u="none" strike="noStrike" cap="none" baseline="0"/>
                        <a:t>Ctrl + Shift + O</a:t>
                      </a:r>
                    </a:p>
                  </a:txBody>
                  <a:tcPr marL="84675" marR="84675" marT="45725" marB="45725"/>
                </a:tc>
                <a:tc>
                  <a:txBody>
                    <a:bodyPr/>
                    <a:lstStyle/>
                    <a:p>
                      <a:pPr marL="0" marR="0" lvl="0" indent="0" algn="l" rtl="0">
                        <a:spcBef>
                          <a:spcPts val="0"/>
                        </a:spcBef>
                        <a:buSzPct val="25000"/>
                        <a:buNone/>
                      </a:pPr>
                      <a:r>
                        <a:rPr lang="en-US" sz="1800" u="none" strike="noStrike" cap="none" baseline="0"/>
                        <a:t>Clean up imports</a:t>
                      </a:r>
                    </a:p>
                  </a:txBody>
                  <a:tcPr marL="84675" marR="84675" marT="45725" marB="45725"/>
                </a:tc>
                <a:extLst>
                  <a:ext uri="{0D108BD9-81ED-4DB2-BD59-A6C34878D82A}">
                    <a16:rowId xmlns:a16="http://schemas.microsoft.com/office/drawing/2014/main" val="10003"/>
                  </a:ext>
                </a:extLst>
              </a:tr>
              <a:tr h="370850">
                <a:tc>
                  <a:txBody>
                    <a:bodyPr/>
                    <a:lstStyle/>
                    <a:p>
                      <a:pPr marL="0" marR="0" lvl="0" indent="0" algn="l" rtl="0">
                        <a:spcBef>
                          <a:spcPts val="0"/>
                        </a:spcBef>
                        <a:buSzPct val="25000"/>
                        <a:buNone/>
                      </a:pPr>
                      <a:r>
                        <a:rPr lang="en-US" sz="1800" u="none" strike="noStrike" cap="none" baseline="0"/>
                        <a:t>Ctrl + /</a:t>
                      </a:r>
                    </a:p>
                  </a:txBody>
                  <a:tcPr marL="84675" marR="84675" marT="45725" marB="45725"/>
                </a:tc>
                <a:tc>
                  <a:txBody>
                    <a:bodyPr/>
                    <a:lstStyle/>
                    <a:p>
                      <a:pPr marL="0" marR="0" lvl="0" indent="0" algn="l" rtl="0">
                        <a:spcBef>
                          <a:spcPts val="0"/>
                        </a:spcBef>
                        <a:buSzPct val="25000"/>
                        <a:buNone/>
                      </a:pPr>
                      <a:r>
                        <a:rPr lang="en-US" sz="1800" u="none" strike="noStrike" cap="none" baseline="0" dirty="0"/>
                        <a:t>Toggle comment</a:t>
                      </a:r>
                    </a:p>
                  </a:txBody>
                  <a:tcPr marL="84675" marR="84675" marT="45725" marB="45725"/>
                </a:tc>
                <a:extLst>
                  <a:ext uri="{0D108BD9-81ED-4DB2-BD59-A6C34878D82A}">
                    <a16:rowId xmlns:a16="http://schemas.microsoft.com/office/drawing/2014/main" val="10004"/>
                  </a:ext>
                </a:extLst>
              </a:tr>
              <a:tr h="370850">
                <a:tc>
                  <a:txBody>
                    <a:bodyPr/>
                    <a:lstStyle/>
                    <a:p>
                      <a:pPr marL="0" marR="0" lvl="0" indent="0" algn="l" rtl="0">
                        <a:spcBef>
                          <a:spcPts val="0"/>
                        </a:spcBef>
                        <a:buSzPct val="25000"/>
                        <a:buNone/>
                      </a:pPr>
                      <a:r>
                        <a:rPr lang="en-US" sz="1800" u="none" strike="noStrike" cap="none" baseline="0"/>
                        <a:t>Ctrl + Shift + F</a:t>
                      </a:r>
                    </a:p>
                  </a:txBody>
                  <a:tcPr marL="84675" marR="84675" marT="45725" marB="45725"/>
                </a:tc>
                <a:tc>
                  <a:txBody>
                    <a:bodyPr/>
                    <a:lstStyle/>
                    <a:p>
                      <a:pPr marL="0" marR="0" lvl="0" indent="0" algn="l" rtl="0">
                        <a:spcBef>
                          <a:spcPts val="0"/>
                        </a:spcBef>
                        <a:buSzPct val="25000"/>
                        <a:buNone/>
                      </a:pPr>
                      <a:r>
                        <a:rPr lang="en-US" sz="1800" u="none" strike="noStrike" cap="none" baseline="0" dirty="0"/>
                        <a:t>Make my code look nice </a:t>
                      </a:r>
                      <a:r>
                        <a:rPr lang="en-US" sz="1800" u="none" strike="noStrike" cap="none" baseline="0" dirty="0">
                          <a:latin typeface="Noto Symbol"/>
                          <a:ea typeface="Noto Symbol"/>
                          <a:cs typeface="Noto Symbol"/>
                          <a:sym typeface="Noto Symbol"/>
                        </a:rPr>
                        <a:t>☺</a:t>
                      </a:r>
                    </a:p>
                  </a:txBody>
                  <a:tcPr marL="84675" marR="84675" marT="45725" marB="45725"/>
                </a:tc>
                <a:extLst>
                  <a:ext uri="{0D108BD9-81ED-4DB2-BD59-A6C34878D82A}">
                    <a16:rowId xmlns:a16="http://schemas.microsoft.com/office/drawing/2014/main" val="10005"/>
                  </a:ext>
                </a:extLst>
              </a:tr>
            </a:tbl>
          </a:graphicData>
        </a:graphic>
      </p:graphicFrame>
      <p:graphicFrame>
        <p:nvGraphicFramePr>
          <p:cNvPr id="2" name="Table 1">
            <a:extLst>
              <a:ext uri="{FF2B5EF4-FFF2-40B4-BE49-F238E27FC236}">
                <a16:creationId xmlns:a16="http://schemas.microsoft.com/office/drawing/2014/main" id="{A5D046B5-1606-4AE0-9898-8C9CB6C90FA3}"/>
              </a:ext>
            </a:extLst>
          </p:cNvPr>
          <p:cNvGraphicFramePr>
            <a:graphicFrameLocks noGrp="1"/>
          </p:cNvGraphicFramePr>
          <p:nvPr>
            <p:extLst>
              <p:ext uri="{D42A27DB-BD31-4B8C-83A1-F6EECF244321}">
                <p14:modId xmlns:p14="http://schemas.microsoft.com/office/powerpoint/2010/main" val="1604148311"/>
              </p:ext>
            </p:extLst>
          </p:nvPr>
        </p:nvGraphicFramePr>
        <p:xfrm>
          <a:off x="473102" y="3991614"/>
          <a:ext cx="7620000" cy="741700"/>
        </p:xfrm>
        <a:graphic>
          <a:graphicData uri="http://schemas.openxmlformats.org/drawingml/2006/table">
            <a:tbl>
              <a:tblPr firstRow="1" bandRow="1">
                <a:noFill/>
              </a:tblPr>
              <a:tblGrid>
                <a:gridCol w="3810000">
                  <a:extLst>
                    <a:ext uri="{9D8B030D-6E8A-4147-A177-3AD203B41FA5}">
                      <a16:colId xmlns:a16="http://schemas.microsoft.com/office/drawing/2014/main" val="3113992244"/>
                    </a:ext>
                  </a:extLst>
                </a:gridCol>
                <a:gridCol w="3810000">
                  <a:extLst>
                    <a:ext uri="{9D8B030D-6E8A-4147-A177-3AD203B41FA5}">
                      <a16:colId xmlns:a16="http://schemas.microsoft.com/office/drawing/2014/main" val="2438566524"/>
                    </a:ext>
                  </a:extLst>
                </a:gridCol>
              </a:tblGrid>
              <a:tr h="370850">
                <a:tc>
                  <a:txBody>
                    <a:bodyPr/>
                    <a:lstStyle/>
                    <a:p>
                      <a:pPr marL="0" marR="0" lvl="0" indent="0" algn="l" rtl="0">
                        <a:spcBef>
                          <a:spcPts val="0"/>
                        </a:spcBef>
                        <a:buSzPct val="25000"/>
                        <a:buNone/>
                      </a:pPr>
                      <a:r>
                        <a:rPr lang="en-US" sz="1800" u="none" strike="noStrike" cap="none" baseline="0" dirty="0"/>
                        <a:t>Ctrl + Space</a:t>
                      </a:r>
                    </a:p>
                  </a:txBody>
                  <a:tcPr marL="84675" marR="84675" marT="45725" marB="45725"/>
                </a:tc>
                <a:tc>
                  <a:txBody>
                    <a:bodyPr/>
                    <a:lstStyle/>
                    <a:p>
                      <a:pPr marL="0" marR="0" lvl="0" indent="0" algn="l" rtl="0">
                        <a:spcBef>
                          <a:spcPts val="0"/>
                        </a:spcBef>
                        <a:buSzPct val="25000"/>
                        <a:buNone/>
                      </a:pPr>
                      <a:r>
                        <a:rPr lang="en-US" sz="1800" u="none" strike="noStrike" cap="none" baseline="0" dirty="0"/>
                        <a:t>Autocomplete</a:t>
                      </a:r>
                    </a:p>
                  </a:txBody>
                  <a:tcPr marL="84675" marR="84675" marT="45725" marB="45725"/>
                </a:tc>
                <a:extLst>
                  <a:ext uri="{0D108BD9-81ED-4DB2-BD59-A6C34878D82A}">
                    <a16:rowId xmlns:a16="http://schemas.microsoft.com/office/drawing/2014/main" val="2500542557"/>
                  </a:ext>
                </a:extLst>
              </a:tr>
              <a:tr h="370850">
                <a:tc>
                  <a:txBody>
                    <a:bodyPr/>
                    <a:lstStyle/>
                    <a:p>
                      <a:pPr marL="0" marR="0" lvl="0" indent="0" algn="l" rtl="0">
                        <a:spcBef>
                          <a:spcPts val="0"/>
                        </a:spcBef>
                        <a:buSzPct val="25000"/>
                        <a:buNone/>
                      </a:pPr>
                      <a:r>
                        <a:rPr lang="en-US" sz="1800" u="none" strike="noStrike" cap="none" baseline="0" dirty="0"/>
                        <a:t>Ctrl + S</a:t>
                      </a:r>
                    </a:p>
                  </a:txBody>
                  <a:tcPr marL="84675" marR="84675" marT="45725" marB="45725"/>
                </a:tc>
                <a:tc>
                  <a:txBody>
                    <a:bodyPr/>
                    <a:lstStyle/>
                    <a:p>
                      <a:pPr marL="0" marR="0" lvl="0" indent="0" algn="l" rtl="0">
                        <a:spcBef>
                          <a:spcPts val="0"/>
                        </a:spcBef>
                        <a:buSzPct val="25000"/>
                        <a:buNone/>
                      </a:pPr>
                      <a:r>
                        <a:rPr lang="en-US" sz="1800" u="none" strike="noStrike" cap="none" baseline="0" dirty="0"/>
                        <a:t>Save (Eclipse does not </a:t>
                      </a:r>
                      <a:r>
                        <a:rPr lang="en-US" sz="1800" u="none" strike="noStrike" cap="none" baseline="0" dirty="0" err="1"/>
                        <a:t>autosave</a:t>
                      </a:r>
                      <a:r>
                        <a:rPr lang="en-US" sz="1800" u="none" strike="noStrike" cap="none" baseline="0" dirty="0"/>
                        <a:t>!)</a:t>
                      </a:r>
                      <a:endParaRPr lang="en-US" sz="1800" u="none" strike="noStrike" cap="none" baseline="0" dirty="0">
                        <a:latin typeface="Noto Symbol"/>
                        <a:ea typeface="Noto Symbol"/>
                        <a:cs typeface="Noto Symbol"/>
                        <a:sym typeface="Noto Symbol"/>
                      </a:endParaRPr>
                    </a:p>
                  </a:txBody>
                  <a:tcPr marL="84675" marR="84675" marT="45725" marB="45725"/>
                </a:tc>
                <a:extLst>
                  <a:ext uri="{0D108BD9-81ED-4DB2-BD59-A6C34878D82A}">
                    <a16:rowId xmlns:a16="http://schemas.microsoft.com/office/drawing/2014/main" val="3763551956"/>
                  </a:ext>
                </a:extLst>
              </a:tr>
            </a:tbl>
          </a:graphicData>
        </a:graphic>
      </p:graphicFrame>
    </p:spTree>
    <p:extLst>
      <p:ext uri="{BB962C8B-B14F-4D97-AF65-F5344CB8AC3E}">
        <p14:creationId xmlns:p14="http://schemas.microsoft.com/office/powerpoint/2010/main" val="2729820320"/>
      </p:ext>
    </p:extLst>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152718"/>
            <a:ext cx="5791200" cy="1371599"/>
          </a:xfrm>
          <a:prstGeom prst="rect">
            <a:avLst/>
          </a:prstGeom>
          <a:noFill/>
          <a:ln>
            <a:noFill/>
          </a:ln>
        </p:spPr>
        <p:txBody>
          <a:bodyPr lIns="91425" tIns="45700" rIns="91425" bIns="45700" anchor="b" anchorCtr="0">
            <a:noAutofit/>
          </a:bodyPr>
          <a:lstStyle/>
          <a:p>
            <a:pPr marL="0" marR="0" lvl="0" indent="0" algn="l" rtl="0">
              <a:spcBef>
                <a:spcPts val="0"/>
              </a:spcBef>
              <a:buClr>
                <a:schemeClr val="dk2"/>
              </a:buClr>
              <a:buSzPct val="25000"/>
              <a:buFont typeface="Arial Black"/>
              <a:buNone/>
            </a:pPr>
            <a:r>
              <a:rPr lang="en" sz="3600" b="0" i="0" u="none" strike="noStrike" cap="none" baseline="0">
                <a:solidFill>
                  <a:schemeClr val="dk2"/>
                </a:solidFill>
                <a:latin typeface="Arial Black"/>
                <a:ea typeface="Arial Black"/>
                <a:cs typeface="Arial Black"/>
                <a:sym typeface="Arial Black"/>
              </a:rPr>
              <a:t>ECLIPSE and Java</a:t>
            </a:r>
          </a:p>
        </p:txBody>
      </p:sp>
      <p:sp>
        <p:nvSpPr>
          <p:cNvPr id="81" name="Shape 81"/>
          <p:cNvSpPr txBox="1">
            <a:spLocks noGrp="1"/>
          </p:cNvSpPr>
          <p:nvPr>
            <p:ph type="body" idx="1"/>
          </p:nvPr>
        </p:nvSpPr>
        <p:spPr>
          <a:xfrm>
            <a:off x="457200" y="1752600"/>
            <a:ext cx="7826662" cy="4373700"/>
          </a:xfrm>
          <a:prstGeom prst="rect">
            <a:avLst/>
          </a:prstGeom>
          <a:noFill/>
          <a:ln>
            <a:noFill/>
          </a:ln>
        </p:spPr>
        <p:txBody>
          <a:bodyPr lIns="91425" tIns="45700" rIns="91425" bIns="45700" anchor="t" anchorCtr="0">
            <a:noAutofit/>
          </a:bodyPr>
          <a:lstStyle/>
          <a:p>
            <a:pPr marL="457200" marR="0" lvl="0" indent="-355600" algn="l" rtl="0">
              <a:spcBef>
                <a:spcPts val="0"/>
              </a:spcBef>
              <a:spcAft>
                <a:spcPts val="0"/>
              </a:spcAft>
              <a:buClr>
                <a:schemeClr val="dk1"/>
              </a:buClr>
              <a:buSzPct val="100000"/>
              <a:buFont typeface="Arial"/>
              <a:buChar char="●"/>
            </a:pPr>
            <a:r>
              <a:rPr lang="en" sz="2000" b="0" i="0" u="none" strike="noStrike" cap="none" baseline="0" dirty="0">
                <a:solidFill>
                  <a:schemeClr val="dk1"/>
                </a:solidFill>
                <a:latin typeface="Arial"/>
                <a:ea typeface="Arial"/>
                <a:cs typeface="Arial"/>
                <a:sym typeface="Arial"/>
              </a:rPr>
              <a:t>Get Java</a:t>
            </a:r>
            <a:r>
              <a:rPr lang="en" sz="2000" b="0" i="0" u="none" strike="noStrike" cap="none" baseline="0" dirty="0">
                <a:solidFill>
                  <a:schemeClr val="dk2"/>
                </a:solidFill>
                <a:latin typeface="Arial"/>
                <a:ea typeface="Arial"/>
                <a:cs typeface="Arial"/>
                <a:sym typeface="Arial"/>
              </a:rPr>
              <a:t> </a:t>
            </a:r>
            <a:r>
              <a:rPr lang="en-US" sz="2400" b="1" dirty="0">
                <a:solidFill>
                  <a:srgbClr val="FF0000"/>
                </a:solidFill>
                <a:latin typeface="Arial"/>
                <a:ea typeface="Arial"/>
                <a:cs typeface="Arial"/>
                <a:sym typeface="Arial"/>
              </a:rPr>
              <a:t>8</a:t>
            </a:r>
            <a:endParaRPr lang="en" sz="2400" b="1" i="0" u="none" strike="noStrike" cap="none" baseline="0" dirty="0">
              <a:solidFill>
                <a:srgbClr val="FF0000"/>
              </a:solidFill>
              <a:latin typeface="Arial"/>
              <a:ea typeface="Arial"/>
              <a:cs typeface="Arial"/>
              <a:sym typeface="Arial"/>
            </a:endParaRPr>
          </a:p>
          <a:p>
            <a:pPr marR="0" lvl="0" algn="l" rtl="0">
              <a:spcBef>
                <a:spcPts val="0"/>
              </a:spcBef>
              <a:spcAft>
                <a:spcPts val="0"/>
              </a:spcAft>
              <a:buNone/>
            </a:pPr>
            <a:endParaRPr sz="2000" dirty="0">
              <a:latin typeface="Arial"/>
              <a:ea typeface="Arial"/>
              <a:cs typeface="Arial"/>
              <a:sym typeface="Arial"/>
            </a:endParaRPr>
          </a:p>
          <a:p>
            <a:pPr marL="457200" marR="0" lvl="0" indent="-355600" algn="l" rtl="0">
              <a:spcBef>
                <a:spcPts val="0"/>
              </a:spcBef>
              <a:spcAft>
                <a:spcPts val="0"/>
              </a:spcAft>
              <a:buClr>
                <a:schemeClr val="dk1"/>
              </a:buClr>
              <a:buSzPct val="100000"/>
              <a:buFont typeface="Arial"/>
              <a:buChar char="●"/>
            </a:pPr>
            <a:r>
              <a:rPr lang="en" sz="2000" b="0" i="0" u="none" strike="noStrike" cap="none" baseline="0" dirty="0">
                <a:solidFill>
                  <a:schemeClr val="dk1"/>
                </a:solidFill>
                <a:latin typeface="Arial"/>
                <a:ea typeface="Arial"/>
                <a:cs typeface="Arial"/>
                <a:sym typeface="Arial"/>
              </a:rPr>
              <a:t>Important: Java separates compile and execution, eg:</a:t>
            </a:r>
          </a:p>
          <a:p>
            <a:pPr marL="914400" marR="0" lvl="1" indent="-355600" algn="l" rtl="0">
              <a:spcBef>
                <a:spcPts val="1000"/>
              </a:spcBef>
              <a:buClr>
                <a:schemeClr val="dk2"/>
              </a:buClr>
              <a:buSzPct val="100000"/>
              <a:buFont typeface="Arial"/>
              <a:buChar char="○"/>
            </a:pPr>
            <a:r>
              <a:rPr lang="en" sz="2000" b="0" i="0" u="none" strike="noStrike" cap="none" baseline="0" dirty="0">
                <a:solidFill>
                  <a:schemeClr val="dk1"/>
                </a:solidFill>
                <a:latin typeface="Arial"/>
                <a:ea typeface="Arial"/>
                <a:cs typeface="Arial"/>
                <a:sym typeface="Arial"/>
              </a:rPr>
              <a:t>javac Example.java</a:t>
            </a:r>
            <a:r>
              <a:rPr lang="en" sz="2000" b="0" i="0" u="none" strike="noStrike" cap="none" baseline="0" dirty="0">
                <a:solidFill>
                  <a:srgbClr val="404040"/>
                </a:solidFill>
                <a:latin typeface="Consolas"/>
                <a:ea typeface="Consolas"/>
                <a:cs typeface="Consolas"/>
                <a:sym typeface="Consolas"/>
              </a:rPr>
              <a:t>	         </a:t>
            </a:r>
            <a:r>
              <a:rPr lang="en" sz="2000" b="0" i="0" u="none" strike="noStrike" cap="none" baseline="0" dirty="0">
                <a:solidFill>
                  <a:schemeClr val="dk1"/>
                </a:solidFill>
                <a:latin typeface="Arial"/>
                <a:ea typeface="Arial"/>
                <a:cs typeface="Arial"/>
                <a:sym typeface="Arial"/>
              </a:rPr>
              <a:t>Example.class</a:t>
            </a:r>
          </a:p>
          <a:p>
            <a:pPr marL="914400" marR="0" lvl="1" indent="-355600" algn="l" rtl="0">
              <a:spcBef>
                <a:spcPts val="400"/>
              </a:spcBef>
              <a:buClr>
                <a:schemeClr val="dk1"/>
              </a:buClr>
              <a:buSzPct val="100000"/>
              <a:buFont typeface="Arial"/>
              <a:buChar char="○"/>
            </a:pPr>
            <a:r>
              <a:rPr lang="en" sz="2000" b="0" i="0" u="none" strike="noStrike" cap="none" baseline="0" dirty="0">
                <a:solidFill>
                  <a:schemeClr val="dk1"/>
                </a:solidFill>
                <a:latin typeface="Arial"/>
                <a:ea typeface="Arial"/>
                <a:cs typeface="Arial"/>
                <a:sym typeface="Arial"/>
              </a:rPr>
              <a:t>Both compile and execute have to be the same Java!</a:t>
            </a:r>
          </a:p>
          <a:p>
            <a:pPr marR="0" lvl="0" indent="457200" algn="l" rtl="0">
              <a:spcBef>
                <a:spcPts val="400"/>
              </a:spcBef>
              <a:buNone/>
            </a:pPr>
            <a:endParaRPr sz="2000" dirty="0">
              <a:solidFill>
                <a:schemeClr val="dk1"/>
              </a:solidFill>
              <a:latin typeface="Arial"/>
              <a:ea typeface="Arial"/>
              <a:cs typeface="Arial"/>
              <a:sym typeface="Arial"/>
            </a:endParaRPr>
          </a:p>
          <a:p>
            <a:pPr marL="457200" marR="0" lvl="0" indent="-355600" algn="l" rtl="0">
              <a:spcBef>
                <a:spcPts val="400"/>
              </a:spcBef>
              <a:buClr>
                <a:schemeClr val="dk1"/>
              </a:buClr>
              <a:buSzPct val="100000"/>
              <a:buFont typeface="Arial"/>
              <a:buChar char="●"/>
            </a:pPr>
            <a:r>
              <a:rPr lang="en" sz="2000" dirty="0">
                <a:solidFill>
                  <a:schemeClr val="dk1"/>
                </a:solidFill>
                <a:latin typeface="Arial"/>
                <a:ea typeface="Arial"/>
                <a:cs typeface="Arial"/>
                <a:sym typeface="Arial"/>
              </a:rPr>
              <a:t>Please use </a:t>
            </a:r>
            <a:r>
              <a:rPr lang="en" sz="2000" b="1" dirty="0">
                <a:solidFill>
                  <a:schemeClr val="dk1"/>
                </a:solidFill>
                <a:latin typeface="Arial"/>
                <a:ea typeface="Arial"/>
                <a:cs typeface="Arial"/>
                <a:sym typeface="Arial"/>
              </a:rPr>
              <a:t>Eclipse Oxygen</a:t>
            </a:r>
            <a:r>
              <a:rPr lang="en-US" sz="2000" b="1" dirty="0">
                <a:solidFill>
                  <a:schemeClr val="dk1"/>
                </a:solidFill>
                <a:latin typeface="Arial"/>
                <a:ea typeface="Arial"/>
                <a:cs typeface="Arial"/>
                <a:sym typeface="Arial"/>
              </a:rPr>
              <a:t>, “Eclipse for Java Developers”</a:t>
            </a:r>
          </a:p>
          <a:p>
            <a:pPr marL="457200" marR="0" lvl="0" indent="-355600" algn="l" rtl="0">
              <a:spcBef>
                <a:spcPts val="400"/>
              </a:spcBef>
              <a:buClr>
                <a:schemeClr val="dk1"/>
              </a:buClr>
              <a:buSzPct val="100000"/>
              <a:buFont typeface="Arial"/>
              <a:buChar char="●"/>
            </a:pPr>
            <a:endParaRPr sz="2000" b="1" dirty="0">
              <a:solidFill>
                <a:schemeClr val="dk1"/>
              </a:solidFill>
              <a:latin typeface="Arial"/>
              <a:ea typeface="Arial"/>
              <a:cs typeface="Arial"/>
              <a:sym typeface="Arial"/>
            </a:endParaRPr>
          </a:p>
          <a:p>
            <a:pPr marL="457200" marR="0" lvl="0" indent="-355600" algn="l" rtl="0">
              <a:spcBef>
                <a:spcPts val="400"/>
              </a:spcBef>
              <a:buClr>
                <a:schemeClr val="dk1"/>
              </a:buClr>
              <a:buSzPct val="100000"/>
              <a:buFont typeface="Arial"/>
              <a:buChar char="●"/>
            </a:pPr>
            <a:r>
              <a:rPr lang="en" sz="2000" b="1" dirty="0">
                <a:solidFill>
                  <a:schemeClr val="dk1"/>
                </a:solidFill>
                <a:latin typeface="Arial"/>
                <a:ea typeface="Arial"/>
                <a:cs typeface="Arial"/>
                <a:sym typeface="Arial"/>
              </a:rPr>
              <a:t>Instructions: </a:t>
            </a:r>
            <a:r>
              <a:rPr lang="en" sz="2000" b="1" u="sng" dirty="0">
                <a:solidFill>
                  <a:schemeClr val="hlink"/>
                </a:solidFill>
                <a:latin typeface="Arial"/>
                <a:ea typeface="Arial"/>
                <a:cs typeface="Arial"/>
                <a:sym typeface="Arial"/>
                <a:hlinkClick r:id="rId3"/>
              </a:rPr>
              <a:t>http://courses.cs.washington.edu/courses/cse331/18</a:t>
            </a:r>
            <a:r>
              <a:rPr lang="en-US" sz="2000" b="1" u="sng" dirty="0" err="1">
                <a:solidFill>
                  <a:schemeClr val="hlink"/>
                </a:solidFill>
                <a:latin typeface="Arial"/>
                <a:ea typeface="Arial"/>
                <a:cs typeface="Arial"/>
                <a:sym typeface="Arial"/>
                <a:hlinkClick r:id="rId3"/>
              </a:rPr>
              <a:t>wi</a:t>
            </a:r>
            <a:r>
              <a:rPr lang="en" sz="2000" b="1" u="sng" dirty="0">
                <a:solidFill>
                  <a:schemeClr val="hlink"/>
                </a:solidFill>
                <a:latin typeface="Arial"/>
                <a:ea typeface="Arial"/>
                <a:cs typeface="Arial"/>
                <a:sym typeface="Arial"/>
                <a:hlinkClick r:id="rId3"/>
              </a:rPr>
              <a:t>/tools/WorkingAtHome.html#Step_1</a:t>
            </a:r>
            <a:endParaRPr lang="en" sz="2000" b="1" u="sng" dirty="0">
              <a:solidFill>
                <a:schemeClr val="hlink"/>
              </a:solidFill>
              <a:latin typeface="Arial"/>
              <a:ea typeface="Arial"/>
              <a:cs typeface="Arial"/>
              <a:sym typeface="Arial"/>
              <a:hlinkClick r:id="rId4"/>
            </a:endParaRPr>
          </a:p>
        </p:txBody>
      </p:sp>
      <p:cxnSp>
        <p:nvCxnSpPr>
          <p:cNvPr id="82" name="Shape 82"/>
          <p:cNvCxnSpPr/>
          <p:nvPr/>
        </p:nvCxnSpPr>
        <p:spPr>
          <a:xfrm>
            <a:off x="3798750" y="2892772"/>
            <a:ext cx="1143000" cy="0"/>
          </a:xfrm>
          <a:prstGeom prst="straightConnector1">
            <a:avLst/>
          </a:prstGeom>
          <a:noFill/>
          <a:ln w="15875" cap="flat">
            <a:solidFill>
              <a:schemeClr val="dk1"/>
            </a:solidFill>
            <a:prstDash val="solid"/>
            <a:round/>
            <a:headEnd type="none" w="med" len="med"/>
            <a:tailEnd type="triangle" w="lg" len="lg"/>
          </a:ln>
        </p:spPr>
      </p:cxnSp>
      <p:sp>
        <p:nvSpPr>
          <p:cNvPr id="83" name="Shape 83"/>
          <p:cNvSpPr txBox="1"/>
          <p:nvPr/>
        </p:nvSpPr>
        <p:spPr>
          <a:xfrm>
            <a:off x="3798750" y="2892775"/>
            <a:ext cx="1344599" cy="3081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1400" b="0" i="0" u="none" strike="noStrike" cap="none" baseline="0">
                <a:solidFill>
                  <a:schemeClr val="dk1"/>
                </a:solidFill>
                <a:latin typeface="Arial"/>
                <a:ea typeface="Arial"/>
                <a:cs typeface="Arial"/>
                <a:sym typeface="Arial"/>
              </a:rPr>
              <a:t>produces</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 sz="3600" b="0" i="0" u="none" strike="noStrike" cap="none" baseline="0">
                <a:solidFill>
                  <a:schemeClr val="dk2"/>
                </a:solidFill>
                <a:latin typeface="Arial Black"/>
                <a:ea typeface="Arial Black"/>
                <a:cs typeface="Arial Black"/>
                <a:sym typeface="Arial Black"/>
              </a:rPr>
              <a:t>331 VERSION CONTROL</a:t>
            </a:r>
          </a:p>
        </p:txBody>
      </p:sp>
      <p:sp>
        <p:nvSpPr>
          <p:cNvPr id="168" name="Shape 168"/>
          <p:cNvSpPr txBox="1">
            <a:spLocks noGrp="1"/>
          </p:cNvSpPr>
          <p:nvPr>
            <p:ph type="body" idx="1"/>
          </p:nvPr>
        </p:nvSpPr>
        <p:spPr>
          <a:xfrm>
            <a:off x="457200" y="1470225"/>
            <a:ext cx="8296799" cy="5089601"/>
          </a:xfrm>
          <a:prstGeom prst="rect">
            <a:avLst/>
          </a:prstGeom>
          <a:noFill/>
          <a:ln>
            <a:noFill/>
          </a:ln>
        </p:spPr>
        <p:txBody>
          <a:bodyPr lIns="91425" tIns="45700" rIns="91425" bIns="45700" anchor="t" anchorCtr="0">
            <a:normAutofit/>
          </a:bodyPr>
          <a:lstStyle/>
          <a:p>
            <a:pPr marL="457200" marR="0" lvl="0" indent="-419100" algn="l" rtl="0">
              <a:spcBef>
                <a:spcPts val="0"/>
              </a:spcBef>
              <a:buClr>
                <a:schemeClr val="dk1"/>
              </a:buClr>
              <a:buSzPct val="100000"/>
              <a:buFont typeface="Arial"/>
              <a:buChar char="●"/>
            </a:pPr>
            <a:r>
              <a:rPr lang="en" b="0" i="0" u="none" strike="noStrike" cap="none" baseline="0" dirty="0">
                <a:solidFill>
                  <a:schemeClr val="dk2"/>
                </a:solidFill>
                <a:latin typeface="Arial"/>
                <a:ea typeface="Arial"/>
                <a:cs typeface="Arial"/>
                <a:sym typeface="Arial"/>
              </a:rPr>
              <a:t>Your main repository is </a:t>
            </a:r>
            <a:r>
              <a:rPr lang="en-US" b="0" i="0" u="none" strike="noStrike" cap="none" baseline="0" dirty="0">
                <a:solidFill>
                  <a:schemeClr val="dk2"/>
                </a:solidFill>
                <a:latin typeface="Arial"/>
                <a:ea typeface="Arial"/>
                <a:cs typeface="Arial"/>
                <a:sym typeface="Arial"/>
              </a:rPr>
              <a:t>on </a:t>
            </a:r>
            <a:r>
              <a:rPr lang="en-US" b="0" i="0" u="none" strike="noStrike" cap="none" baseline="0" dirty="0" err="1">
                <a:solidFill>
                  <a:schemeClr val="dk2"/>
                </a:solidFill>
                <a:latin typeface="Arial"/>
                <a:ea typeface="Arial"/>
                <a:cs typeface="Arial"/>
                <a:sym typeface="Arial"/>
              </a:rPr>
              <a:t>GitLab</a:t>
            </a:r>
            <a:endParaRPr lang="en" b="1" i="0" u="none" strike="noStrike" cap="none" baseline="0" dirty="0">
              <a:solidFill>
                <a:schemeClr val="dk2"/>
              </a:solidFill>
              <a:latin typeface="Arial"/>
              <a:ea typeface="Arial"/>
              <a:cs typeface="Arial"/>
              <a:sym typeface="Arial"/>
            </a:endParaRPr>
          </a:p>
          <a:p>
            <a:pPr marR="0" lvl="0" algn="l" rtl="0">
              <a:spcBef>
                <a:spcPts val="0"/>
              </a:spcBef>
              <a:buNone/>
            </a:pPr>
            <a:endParaRPr b="1" dirty="0">
              <a:latin typeface="Arial"/>
              <a:ea typeface="Arial"/>
              <a:cs typeface="Arial"/>
              <a:sym typeface="Arial"/>
            </a:endParaRPr>
          </a:p>
          <a:p>
            <a:pPr marL="457200" marR="0" lvl="0" indent="-419100" algn="l" rtl="0">
              <a:spcBef>
                <a:spcPts val="640"/>
              </a:spcBef>
              <a:buClr>
                <a:schemeClr val="dk2"/>
              </a:buClr>
              <a:buSzPct val="100000"/>
              <a:buFont typeface="Arial"/>
              <a:buChar char="●"/>
            </a:pPr>
            <a:r>
              <a:rPr lang="en" b="0" i="0" u="none" strike="noStrike" cap="none" baseline="0" dirty="0">
                <a:solidFill>
                  <a:schemeClr val="dk2"/>
                </a:solidFill>
                <a:latin typeface="Arial"/>
                <a:ea typeface="Arial"/>
                <a:cs typeface="Arial"/>
                <a:sym typeface="Arial"/>
              </a:rPr>
              <a:t>Only </a:t>
            </a:r>
            <a:r>
              <a:rPr lang="en-US" b="0" i="0" u="none" strike="noStrike" cap="none" baseline="0" dirty="0">
                <a:solidFill>
                  <a:schemeClr val="dk2"/>
                </a:solidFill>
                <a:latin typeface="Arial"/>
                <a:ea typeface="Arial"/>
                <a:cs typeface="Arial"/>
                <a:sym typeface="Arial"/>
              </a:rPr>
              <a:t>clone</a:t>
            </a:r>
            <a:r>
              <a:rPr lang="en" b="0" i="0" u="none" strike="noStrike" cap="none" baseline="0" dirty="0">
                <a:solidFill>
                  <a:schemeClr val="dk2"/>
                </a:solidFill>
                <a:latin typeface="Arial"/>
                <a:ea typeface="Arial"/>
                <a:cs typeface="Arial"/>
                <a:sym typeface="Arial"/>
              </a:rPr>
              <a:t> once (unless you’re working in a lot of places)</a:t>
            </a:r>
          </a:p>
          <a:p>
            <a:pPr marR="0" lvl="0" algn="l" rtl="0">
              <a:spcBef>
                <a:spcPts val="640"/>
              </a:spcBef>
              <a:buNone/>
            </a:pPr>
            <a:endParaRPr dirty="0">
              <a:latin typeface="Arial"/>
              <a:ea typeface="Arial"/>
              <a:cs typeface="Arial"/>
              <a:sym typeface="Arial"/>
            </a:endParaRPr>
          </a:p>
          <a:p>
            <a:pPr marL="457200" marR="0" lvl="0" indent="-419100" algn="l" rtl="0">
              <a:spcBef>
                <a:spcPts val="640"/>
              </a:spcBef>
              <a:buClr>
                <a:schemeClr val="dk2"/>
              </a:buClr>
              <a:buSzPct val="100000"/>
              <a:buFont typeface="Arial"/>
              <a:buChar char="●"/>
            </a:pPr>
            <a:r>
              <a:rPr lang="en" b="0" i="0" u="sng" strike="noStrike" cap="none" baseline="0" dirty="0">
                <a:solidFill>
                  <a:schemeClr val="dk2"/>
                </a:solidFill>
                <a:latin typeface="Arial"/>
                <a:ea typeface="Arial"/>
                <a:cs typeface="Arial"/>
                <a:sym typeface="Arial"/>
              </a:rPr>
              <a:t>Don’t forget to add</a:t>
            </a:r>
            <a:r>
              <a:rPr lang="en-US" b="0" i="0" u="sng" strike="noStrike" cap="none" baseline="0" dirty="0">
                <a:solidFill>
                  <a:schemeClr val="dk2"/>
                </a:solidFill>
                <a:latin typeface="Arial"/>
                <a:ea typeface="Arial"/>
                <a:cs typeface="Arial"/>
                <a:sym typeface="Arial"/>
              </a:rPr>
              <a:t>/commit/push</a:t>
            </a:r>
            <a:r>
              <a:rPr lang="en" b="0" i="0" u="sng" strike="noStrike" cap="none" baseline="0" dirty="0">
                <a:solidFill>
                  <a:schemeClr val="dk2"/>
                </a:solidFill>
                <a:latin typeface="Arial"/>
                <a:ea typeface="Arial"/>
                <a:cs typeface="Arial"/>
                <a:sym typeface="Arial"/>
              </a:rPr>
              <a:t> files!</a:t>
            </a:r>
            <a:endParaRPr lang="en-US" b="0" i="0" strike="noStrike" cap="none" baseline="0" dirty="0">
              <a:solidFill>
                <a:schemeClr val="dk2"/>
              </a:solidFill>
              <a:latin typeface="Arial"/>
              <a:ea typeface="Arial"/>
              <a:cs typeface="Arial"/>
              <a:sym typeface="Arial"/>
            </a:endParaRPr>
          </a:p>
          <a:p>
            <a:pPr marL="914400" lvl="1" indent="-419100">
              <a:spcBef>
                <a:spcPts val="640"/>
              </a:spcBef>
              <a:buFont typeface="Arial"/>
              <a:buChar char="●"/>
            </a:pPr>
            <a:r>
              <a:rPr lang="en-US" dirty="0">
                <a:latin typeface="Arial"/>
                <a:ea typeface="Arial"/>
                <a:cs typeface="Arial"/>
                <a:sym typeface="Arial"/>
              </a:rPr>
              <a:t>Do this regularly for backup even before you’re done!</a:t>
            </a:r>
            <a:endParaRPr lang="en" b="0" i="0" strike="noStrike" cap="none" baseline="0" dirty="0">
              <a:solidFill>
                <a:schemeClr val="dk2"/>
              </a:solidFill>
              <a:latin typeface="Arial"/>
              <a:ea typeface="Arial"/>
              <a:cs typeface="Arial"/>
              <a:sym typeface="Arial"/>
            </a:endParaRPr>
          </a:p>
          <a:p>
            <a:pPr marR="0" lvl="0" algn="l" rtl="0">
              <a:spcBef>
                <a:spcPts val="640"/>
              </a:spcBef>
              <a:buNone/>
            </a:pPr>
            <a:endParaRPr u="sng" dirty="0">
              <a:latin typeface="Arial"/>
              <a:ea typeface="Arial"/>
              <a:cs typeface="Arial"/>
              <a:sym typeface="Arial"/>
            </a:endParaRPr>
          </a:p>
          <a:p>
            <a:pPr marL="457200" marR="0" lvl="0" indent="-419100" algn="l" rtl="0">
              <a:spcBef>
                <a:spcPts val="640"/>
              </a:spcBef>
              <a:buClr>
                <a:schemeClr val="dk2"/>
              </a:buClr>
              <a:buSzPct val="100000"/>
              <a:buFont typeface="Arial"/>
              <a:buChar char="●"/>
            </a:pPr>
            <a:r>
              <a:rPr lang="en" b="0" i="0" u="none" strike="noStrike" cap="none" baseline="0" dirty="0">
                <a:solidFill>
                  <a:schemeClr val="dk2"/>
                </a:solidFill>
                <a:latin typeface="Arial"/>
                <a:ea typeface="Arial"/>
                <a:cs typeface="Arial"/>
                <a:sym typeface="Arial"/>
              </a:rPr>
              <a:t>Check in your work! </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 b="0">
                <a:solidFill>
                  <a:schemeClr val="dk2"/>
                </a:solidFill>
                <a:latin typeface="Arial Black"/>
                <a:ea typeface="Arial Black"/>
                <a:cs typeface="Arial Black"/>
                <a:sym typeface="Arial Black"/>
              </a:rPr>
              <a:t>HW 3</a:t>
            </a:r>
          </a:p>
        </p:txBody>
      </p:sp>
      <p:sp>
        <p:nvSpPr>
          <p:cNvPr id="195" name="Shape 195"/>
          <p:cNvSpPr txBox="1">
            <a:spLocks noGrp="1"/>
          </p:cNvSpPr>
          <p:nvPr>
            <p:ph type="body" idx="1"/>
          </p:nvPr>
        </p:nvSpPr>
        <p:spPr>
          <a:xfrm>
            <a:off x="457200" y="1600200"/>
            <a:ext cx="8305799" cy="4526100"/>
          </a:xfrm>
          <a:prstGeom prst="rect">
            <a:avLst/>
          </a:prstGeom>
          <a:noFill/>
          <a:ln>
            <a:noFill/>
          </a:ln>
        </p:spPr>
        <p:txBody>
          <a:bodyPr lIns="91425" tIns="45700" rIns="91425" bIns="45700" anchor="t" anchorCtr="0">
            <a:noAutofit/>
          </a:bodyPr>
          <a:lstStyle/>
          <a:p>
            <a:pPr marL="457200" marR="0" lvl="0" indent="-393700" algn="l" rtl="0">
              <a:spcBef>
                <a:spcPts val="0"/>
              </a:spcBef>
              <a:buClr>
                <a:schemeClr val="dk1"/>
              </a:buClr>
              <a:buSzPct val="100000"/>
              <a:buFont typeface="Arial"/>
              <a:buChar char="●"/>
            </a:pPr>
            <a:r>
              <a:rPr lang="en" sz="2600" dirty="0">
                <a:latin typeface="Arial"/>
                <a:ea typeface="Arial"/>
                <a:cs typeface="Arial"/>
                <a:sym typeface="Arial"/>
              </a:rPr>
              <a:t>Many small exercises to get you used to version control</a:t>
            </a:r>
            <a:r>
              <a:rPr lang="en-US" sz="2600" dirty="0">
                <a:latin typeface="Arial"/>
                <a:ea typeface="Arial"/>
                <a:cs typeface="Arial"/>
                <a:sym typeface="Arial"/>
              </a:rPr>
              <a:t> and tools and a Java refresher</a:t>
            </a:r>
            <a:endParaRPr sz="2600" dirty="0">
              <a:latin typeface="Arial"/>
              <a:ea typeface="Arial"/>
              <a:cs typeface="Arial"/>
              <a:sym typeface="Arial"/>
            </a:endParaRPr>
          </a:p>
          <a:p>
            <a:pPr marL="457200" marR="0" lvl="0" indent="-393700" algn="l" rtl="0">
              <a:spcBef>
                <a:spcPts val="0"/>
              </a:spcBef>
              <a:buClr>
                <a:schemeClr val="dk1"/>
              </a:buClr>
              <a:buSzPct val="100000"/>
              <a:buFont typeface="Arial"/>
              <a:buChar char="●"/>
            </a:pPr>
            <a:r>
              <a:rPr lang="en" sz="2600" dirty="0">
                <a:latin typeface="Arial"/>
                <a:ea typeface="Arial"/>
                <a:cs typeface="Arial"/>
                <a:sym typeface="Arial"/>
              </a:rPr>
              <a:t>More information on homework instructions: </a:t>
            </a:r>
            <a:r>
              <a:rPr lang="en" sz="2600" b="1" u="sng" dirty="0">
                <a:solidFill>
                  <a:schemeClr val="hlink"/>
                </a:solidFill>
                <a:latin typeface="Arial"/>
                <a:ea typeface="Arial"/>
                <a:cs typeface="Arial"/>
                <a:sym typeface="Arial"/>
                <a:hlinkClick r:id="rId3"/>
              </a:rPr>
              <a:t>http://courses.cs.washington.edu/courses/cse331/1</a:t>
            </a:r>
            <a:r>
              <a:rPr lang="en-US" sz="2600" b="1" u="sng" dirty="0">
                <a:solidFill>
                  <a:schemeClr val="hlink"/>
                </a:solidFill>
                <a:latin typeface="Arial"/>
                <a:ea typeface="Arial"/>
                <a:cs typeface="Arial"/>
                <a:sym typeface="Arial"/>
                <a:hlinkClick r:id="rId3"/>
              </a:rPr>
              <a:t>8wi</a:t>
            </a:r>
            <a:r>
              <a:rPr lang="en" sz="2600" b="1" u="sng" dirty="0">
                <a:solidFill>
                  <a:schemeClr val="hlink"/>
                </a:solidFill>
                <a:latin typeface="Arial"/>
                <a:ea typeface="Arial"/>
                <a:cs typeface="Arial"/>
                <a:sym typeface="Arial"/>
                <a:hlinkClick r:id="rId3"/>
              </a:rPr>
              <a:t>/hws/hw3/hw3.html</a:t>
            </a:r>
            <a:endParaRPr lang="en-US" sz="2600" b="1" u="sng" dirty="0">
              <a:solidFill>
                <a:schemeClr val="hlink"/>
              </a:solidFill>
              <a:latin typeface="Arial"/>
              <a:ea typeface="Arial"/>
              <a:cs typeface="Arial"/>
              <a:sym typeface="Arial"/>
            </a:endParaRPr>
          </a:p>
          <a:p>
            <a:pPr marL="457200" marR="0" lvl="0" indent="-393700" algn="l" rtl="0">
              <a:spcBef>
                <a:spcPts val="0"/>
              </a:spcBef>
              <a:buClr>
                <a:schemeClr val="dk1"/>
              </a:buClr>
              <a:buSzPct val="100000"/>
              <a:buFont typeface="Arial"/>
              <a:buChar char="●"/>
            </a:pPr>
            <a:endParaRPr sz="2600" dirty="0">
              <a:latin typeface="Arial"/>
              <a:ea typeface="Arial"/>
              <a:cs typeface="Arial"/>
              <a:sym typeface="Arial"/>
            </a:endParaRPr>
          </a:p>
          <a:p>
            <a:pPr marL="457200" marR="0" lvl="0" indent="-393700" algn="l" rtl="0">
              <a:spcBef>
                <a:spcPts val="0"/>
              </a:spcBef>
              <a:buClr>
                <a:schemeClr val="dk1"/>
              </a:buClr>
              <a:buSzPct val="100000"/>
              <a:buFont typeface="Arial"/>
              <a:buChar char="●"/>
            </a:pPr>
            <a:r>
              <a:rPr lang="en-US" sz="2600" dirty="0">
                <a:latin typeface="Arial"/>
                <a:ea typeface="Arial"/>
                <a:cs typeface="Arial"/>
                <a:sym typeface="Arial"/>
              </a:rPr>
              <a:t>Cloning your repo: </a:t>
            </a:r>
            <a:r>
              <a:rPr lang="en-US" sz="2600" b="1" dirty="0">
                <a:latin typeface="Arial"/>
                <a:ea typeface="Arial"/>
                <a:cs typeface="Arial"/>
                <a:sym typeface="Arial"/>
                <a:hlinkClick r:id="rId4"/>
              </a:rPr>
              <a:t>Instructions</a:t>
            </a:r>
            <a:endParaRPr lang="en-US" sz="2600" b="1" dirty="0">
              <a:latin typeface="Arial"/>
              <a:ea typeface="Arial"/>
              <a:cs typeface="Arial"/>
              <a:sym typeface="Arial"/>
            </a:endParaRPr>
          </a:p>
          <a:p>
            <a:pPr marL="457200" marR="0" lvl="0" indent="-393700" algn="l" rtl="0">
              <a:spcBef>
                <a:spcPts val="0"/>
              </a:spcBef>
              <a:buClr>
                <a:schemeClr val="dk1"/>
              </a:buClr>
              <a:buSzPct val="100000"/>
              <a:buFont typeface="Arial"/>
              <a:buChar char="●"/>
            </a:pPr>
            <a:r>
              <a:rPr lang="en" sz="2600" dirty="0">
                <a:latin typeface="Arial"/>
                <a:ea typeface="Arial"/>
                <a:cs typeface="Arial"/>
                <a:sym typeface="Arial"/>
              </a:rPr>
              <a:t>Committing changes: </a:t>
            </a:r>
            <a:r>
              <a:rPr lang="en" sz="2600" b="1" u="sng" dirty="0">
                <a:solidFill>
                  <a:schemeClr val="hlink"/>
                </a:solidFill>
                <a:latin typeface="Arial"/>
                <a:ea typeface="Arial"/>
                <a:cs typeface="Arial"/>
                <a:sym typeface="Arial"/>
                <a:hlinkClick r:id="rId5"/>
              </a:rPr>
              <a:t>Instructions</a:t>
            </a:r>
            <a:endParaRPr lang="en" sz="2600" b="1" u="sng" dirty="0">
              <a:solidFill>
                <a:schemeClr val="hlink"/>
              </a:solidFill>
              <a:latin typeface="Arial"/>
              <a:ea typeface="Arial"/>
              <a:cs typeface="Arial"/>
              <a:sym typeface="Arial"/>
              <a:hlinkClick r:id="rId6"/>
            </a:endParaRPr>
          </a:p>
          <a:p>
            <a:pPr marL="914400" marR="0" lvl="1" indent="-393700" algn="l" rtl="0">
              <a:spcBef>
                <a:spcPts val="0"/>
              </a:spcBef>
              <a:buClr>
                <a:schemeClr val="dk2"/>
              </a:buClr>
              <a:buSzPct val="100000"/>
              <a:buFont typeface="Arial"/>
              <a:buChar char="○"/>
            </a:pPr>
            <a:r>
              <a:rPr lang="en" sz="2600" dirty="0">
                <a:latin typeface="Arial"/>
                <a:ea typeface="Arial"/>
                <a:cs typeface="Arial"/>
                <a:sym typeface="Arial"/>
              </a:rPr>
              <a:t>How you turn in your assignments</a:t>
            </a:r>
          </a:p>
          <a:p>
            <a:pPr marL="457200" marR="0" lvl="0" indent="-393700" algn="l" rtl="0">
              <a:spcBef>
                <a:spcPts val="0"/>
              </a:spcBef>
              <a:buClr>
                <a:schemeClr val="dk1"/>
              </a:buClr>
              <a:buSzPct val="100000"/>
              <a:buFont typeface="Arial"/>
              <a:buChar char="●"/>
            </a:pPr>
            <a:r>
              <a:rPr lang="en" sz="2600" dirty="0">
                <a:latin typeface="Arial"/>
                <a:ea typeface="Arial"/>
                <a:cs typeface="Arial"/>
                <a:sym typeface="Arial"/>
              </a:rPr>
              <a:t>Updating changes: </a:t>
            </a:r>
            <a:r>
              <a:rPr lang="en" sz="2600" b="1" u="sng" dirty="0">
                <a:solidFill>
                  <a:schemeClr val="hlink"/>
                </a:solidFill>
                <a:latin typeface="Arial"/>
                <a:ea typeface="Arial"/>
                <a:cs typeface="Arial"/>
                <a:sym typeface="Arial"/>
                <a:hlinkClick r:id="rId7"/>
              </a:rPr>
              <a:t>Instructions</a:t>
            </a:r>
            <a:endParaRPr lang="en" sz="2600" b="1" u="sng" dirty="0">
              <a:solidFill>
                <a:schemeClr val="hlink"/>
              </a:solidFill>
              <a:latin typeface="Arial"/>
              <a:ea typeface="Arial"/>
              <a:cs typeface="Arial"/>
              <a:sym typeface="Arial"/>
              <a:hlinkClick r:id="rId8"/>
            </a:endParaRPr>
          </a:p>
          <a:p>
            <a:pPr marL="914400" marR="0" lvl="1" indent="-393700" algn="l" rtl="0">
              <a:spcBef>
                <a:spcPts val="0"/>
              </a:spcBef>
              <a:buClr>
                <a:schemeClr val="dk2"/>
              </a:buClr>
              <a:buSzPct val="100000"/>
              <a:buFont typeface="Arial"/>
              <a:buChar char="○"/>
            </a:pPr>
            <a:r>
              <a:rPr lang="en" sz="2600" dirty="0">
                <a:latin typeface="Arial"/>
                <a:ea typeface="Arial"/>
                <a:cs typeface="Arial"/>
                <a:sym typeface="Arial"/>
              </a:rPr>
              <a:t>How you retrieve new assignments</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5">
                                            <p:txEl>
                                              <p:pRg st="0" end="0"/>
                                            </p:txEl>
                                          </p:spTgt>
                                        </p:tgtEl>
                                        <p:attrNameLst>
                                          <p:attrName>style.visibility</p:attrName>
                                        </p:attrNameLst>
                                      </p:cBhvr>
                                      <p:to>
                                        <p:strVal val="visible"/>
                                      </p:to>
                                    </p:set>
                                    <p:animEffect transition="in" filter="fade">
                                      <p:cBhvr>
                                        <p:cTn id="7" dur="1"/>
                                        <p:tgtEl>
                                          <p:spTgt spid="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5">
                                            <p:txEl>
                                              <p:pRg st="1" end="1"/>
                                            </p:txEl>
                                          </p:spTgt>
                                        </p:tgtEl>
                                        <p:attrNameLst>
                                          <p:attrName>style.visibility</p:attrName>
                                        </p:attrNameLst>
                                      </p:cBhvr>
                                      <p:to>
                                        <p:strVal val="visible"/>
                                      </p:to>
                                    </p:set>
                                    <p:animEffect transition="in" filter="fade">
                                      <p:cBhvr>
                                        <p:cTn id="12" dur="1"/>
                                        <p:tgtEl>
                                          <p:spTgt spid="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5">
                                            <p:txEl>
                                              <p:pRg st="3" end="3"/>
                                            </p:txEl>
                                          </p:spTgt>
                                        </p:tgtEl>
                                        <p:attrNameLst>
                                          <p:attrName>style.visibility</p:attrName>
                                        </p:attrNameLst>
                                      </p:cBhvr>
                                      <p:to>
                                        <p:strVal val="visible"/>
                                      </p:to>
                                    </p:set>
                                    <p:animEffect transition="in" filter="fade">
                                      <p:cBhvr>
                                        <p:cTn id="17" dur="1"/>
                                        <p:tgtEl>
                                          <p:spTgt spid="19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5">
                                            <p:txEl>
                                              <p:pRg st="4" end="4"/>
                                            </p:txEl>
                                          </p:spTgt>
                                        </p:tgtEl>
                                        <p:attrNameLst>
                                          <p:attrName>style.visibility</p:attrName>
                                        </p:attrNameLst>
                                      </p:cBhvr>
                                      <p:to>
                                        <p:strVal val="visible"/>
                                      </p:to>
                                    </p:set>
                                    <p:animEffect transition="in" filter="fade">
                                      <p:cBhvr>
                                        <p:cTn id="22" dur="1"/>
                                        <p:tgtEl>
                                          <p:spTgt spid="19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5">
                                            <p:txEl>
                                              <p:pRg st="5" end="5"/>
                                            </p:txEl>
                                          </p:spTgt>
                                        </p:tgtEl>
                                        <p:attrNameLst>
                                          <p:attrName>style.visibility</p:attrName>
                                        </p:attrNameLst>
                                      </p:cBhvr>
                                      <p:to>
                                        <p:strVal val="visible"/>
                                      </p:to>
                                    </p:set>
                                    <p:animEffect transition="in" filter="fade">
                                      <p:cBhvr>
                                        <p:cTn id="27" dur="1"/>
                                        <p:tgtEl>
                                          <p:spTgt spid="19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5">
                                            <p:txEl>
                                              <p:pRg st="6" end="6"/>
                                            </p:txEl>
                                          </p:spTgt>
                                        </p:tgtEl>
                                        <p:attrNameLst>
                                          <p:attrName>style.visibility</p:attrName>
                                        </p:attrNameLst>
                                      </p:cBhvr>
                                      <p:to>
                                        <p:strVal val="visible"/>
                                      </p:to>
                                    </p:set>
                                    <p:animEffect transition="in" filter="fade">
                                      <p:cBhvr>
                                        <p:cTn id="32" dur="1"/>
                                        <p:tgtEl>
                                          <p:spTgt spid="19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95">
                                            <p:txEl>
                                              <p:pRg st="7" end="7"/>
                                            </p:txEl>
                                          </p:spTgt>
                                        </p:tgtEl>
                                        <p:attrNameLst>
                                          <p:attrName>style.visibility</p:attrName>
                                        </p:attrNameLst>
                                      </p:cBhvr>
                                      <p:to>
                                        <p:strVal val="visible"/>
                                      </p:to>
                                    </p:set>
                                    <p:animEffect transition="in" filter="fade">
                                      <p:cBhvr>
                                        <p:cTn id="37" dur="1"/>
                                        <p:tgtEl>
                                          <p:spTgt spid="1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dirty="0">
                <a:solidFill>
                  <a:schemeClr val="dk2"/>
                </a:solidFill>
                <a:latin typeface="Arial Black"/>
                <a:ea typeface="Arial Black"/>
                <a:cs typeface="Arial Black"/>
                <a:sym typeface="Arial Black"/>
              </a:rPr>
              <a:t>GIT BEST PRACTICES</a:t>
            </a:r>
          </a:p>
        </p:txBody>
      </p:sp>
      <p:sp>
        <p:nvSpPr>
          <p:cNvPr id="287" name="Shape 287"/>
          <p:cNvSpPr txBox="1">
            <a:spLocks noGrp="1"/>
          </p:cNvSpPr>
          <p:nvPr>
            <p:ph type="body" idx="1"/>
          </p:nvPr>
        </p:nvSpPr>
        <p:spPr>
          <a:xfrm>
            <a:off x="457200" y="1242150"/>
            <a:ext cx="7619999" cy="4373700"/>
          </a:xfrm>
          <a:prstGeom prst="rect">
            <a:avLst/>
          </a:prstGeom>
          <a:noFill/>
          <a:ln>
            <a:noFill/>
          </a:ln>
        </p:spPr>
        <p:txBody>
          <a:bodyPr lIns="91425" tIns="45700" rIns="91425" bIns="45700" anchor="t" anchorCtr="0">
            <a:noAutofit/>
          </a:bodyPr>
          <a:lstStyle/>
          <a:p>
            <a:pPr marL="457200" marR="0" lvl="0" indent="-393700" algn="l" rtl="0">
              <a:spcBef>
                <a:spcPts val="0"/>
              </a:spcBef>
              <a:buClr>
                <a:schemeClr val="dk2"/>
              </a:buClr>
              <a:buSzPct val="100000"/>
              <a:buFont typeface="Arial"/>
              <a:buChar char="●"/>
            </a:pPr>
            <a:r>
              <a:rPr lang="en-US" sz="2600" dirty="0">
                <a:latin typeface="Arial"/>
                <a:ea typeface="Arial"/>
                <a:cs typeface="Arial"/>
                <a:sym typeface="Arial"/>
              </a:rPr>
              <a:t>Add/commit/push your code </a:t>
            </a:r>
            <a:r>
              <a:rPr lang="en-US" sz="2600" b="1" dirty="0">
                <a:latin typeface="Arial"/>
                <a:ea typeface="Arial"/>
                <a:cs typeface="Arial"/>
                <a:sym typeface="Arial"/>
              </a:rPr>
              <a:t>EARLY </a:t>
            </a:r>
            <a:r>
              <a:rPr lang="en-US" sz="2600" dirty="0">
                <a:latin typeface="Arial"/>
                <a:ea typeface="Arial"/>
                <a:cs typeface="Arial"/>
                <a:sym typeface="Arial"/>
              </a:rPr>
              <a:t>and </a:t>
            </a:r>
            <a:r>
              <a:rPr lang="en-US" sz="2600" b="1" dirty="0">
                <a:latin typeface="Arial"/>
                <a:ea typeface="Arial"/>
                <a:cs typeface="Arial"/>
                <a:sym typeface="Arial"/>
              </a:rPr>
              <a:t>OFTEN!!!</a:t>
            </a:r>
            <a:endParaRPr lang="en-US" sz="2600" dirty="0">
              <a:latin typeface="Arial"/>
              <a:ea typeface="Arial"/>
              <a:cs typeface="Arial"/>
              <a:sym typeface="Arial"/>
            </a:endParaRPr>
          </a:p>
          <a:p>
            <a:pPr marL="914400" lvl="1" indent="-393700">
              <a:spcBef>
                <a:spcPts val="0"/>
              </a:spcBef>
              <a:buFont typeface="Arial"/>
              <a:buChar char="●"/>
            </a:pPr>
            <a:r>
              <a:rPr lang="en-US" sz="2000" b="0" i="0" u="none" strike="noStrike" cap="none" baseline="0" dirty="0">
                <a:solidFill>
                  <a:schemeClr val="dk2"/>
                </a:solidFill>
                <a:latin typeface="Arial"/>
                <a:ea typeface="Arial"/>
                <a:cs typeface="Arial"/>
                <a:sym typeface="Arial"/>
              </a:rPr>
              <a:t>You</a:t>
            </a:r>
            <a:r>
              <a:rPr lang="en-US" sz="2000" dirty="0">
                <a:latin typeface="Arial"/>
                <a:ea typeface="Arial"/>
                <a:cs typeface="Arial"/>
                <a:sym typeface="Arial"/>
              </a:rPr>
              <a:t> really, really, really don’t want to deal with merge conflicts</a:t>
            </a:r>
          </a:p>
          <a:p>
            <a:pPr marL="914400" lvl="1" indent="-393700">
              <a:spcBef>
                <a:spcPts val="0"/>
              </a:spcBef>
              <a:buFont typeface="Arial"/>
              <a:buChar char="●"/>
            </a:pPr>
            <a:r>
              <a:rPr lang="en-US" sz="2000" dirty="0">
                <a:latin typeface="Arial"/>
                <a:ea typeface="Arial"/>
                <a:cs typeface="Arial"/>
                <a:sym typeface="Arial"/>
              </a:rPr>
              <a:t>Keep your repository up-to-date all the time</a:t>
            </a:r>
            <a:endParaRPr lang="en-US" sz="2600" b="0" i="0" u="none" strike="noStrike" cap="none" baseline="0" dirty="0">
              <a:solidFill>
                <a:schemeClr val="dk2"/>
              </a:solidFill>
              <a:latin typeface="Arial"/>
              <a:ea typeface="Arial"/>
              <a:cs typeface="Arial"/>
              <a:sym typeface="Arial"/>
            </a:endParaRPr>
          </a:p>
          <a:p>
            <a:pPr marL="457200" indent="-393700">
              <a:spcBef>
                <a:spcPts val="0"/>
              </a:spcBef>
              <a:buFont typeface="Arial"/>
              <a:buChar char="●"/>
            </a:pPr>
            <a:r>
              <a:rPr lang="en-US" sz="2600" b="0" i="0" u="none" strike="noStrike" cap="none" baseline="0" dirty="0">
                <a:solidFill>
                  <a:schemeClr val="dk2"/>
                </a:solidFill>
                <a:latin typeface="Arial"/>
                <a:ea typeface="Arial"/>
                <a:cs typeface="Arial"/>
                <a:sym typeface="Arial"/>
              </a:rPr>
              <a:t>Use the combined ‘Commit and Push’ tool in Eclipse</a:t>
            </a:r>
            <a:endParaRPr lang="en-US" sz="2600" dirty="0">
              <a:latin typeface="Arial"/>
              <a:ea typeface="Arial"/>
              <a:cs typeface="Arial"/>
              <a:sym typeface="Arial"/>
            </a:endParaRPr>
          </a:p>
          <a:p>
            <a:pPr marL="457200" indent="-393700">
              <a:spcBef>
                <a:spcPts val="0"/>
              </a:spcBef>
              <a:buFont typeface="Arial"/>
              <a:buChar char="●"/>
            </a:pPr>
            <a:r>
              <a:rPr lang="en-US" sz="2600" b="0" i="0" u="none" strike="noStrike" cap="none" baseline="0" dirty="0">
                <a:solidFill>
                  <a:schemeClr val="dk2"/>
                </a:solidFill>
                <a:latin typeface="Arial"/>
                <a:ea typeface="Arial"/>
                <a:cs typeface="Arial"/>
                <a:sym typeface="Arial"/>
              </a:rPr>
              <a:t>Do not rename</a:t>
            </a:r>
            <a:r>
              <a:rPr lang="en-US" sz="2600" b="0" i="0" u="none" strike="noStrike" cap="none" dirty="0">
                <a:solidFill>
                  <a:schemeClr val="dk2"/>
                </a:solidFill>
                <a:latin typeface="Arial"/>
                <a:ea typeface="Arial"/>
                <a:cs typeface="Arial"/>
                <a:sym typeface="Arial"/>
              </a:rPr>
              <a:t> folders and files that we gave you – this will mess up our grading process and you could get a bad score</a:t>
            </a:r>
          </a:p>
          <a:p>
            <a:pPr marL="457200" indent="-393700">
              <a:spcBef>
                <a:spcPts val="0"/>
              </a:spcBef>
              <a:buFont typeface="Arial"/>
              <a:buChar char="●"/>
            </a:pPr>
            <a:r>
              <a:rPr lang="en-US" sz="2600" baseline="0" dirty="0">
                <a:latin typeface="Arial"/>
                <a:ea typeface="Arial"/>
                <a:cs typeface="Arial"/>
                <a:sym typeface="Arial"/>
              </a:rPr>
              <a:t>Use the repo only for the homework</a:t>
            </a:r>
          </a:p>
          <a:p>
            <a:pPr marL="914400" lvl="1" indent="-393700">
              <a:spcBef>
                <a:spcPts val="0"/>
              </a:spcBef>
              <a:buFont typeface="Arial"/>
              <a:buChar char="●"/>
            </a:pPr>
            <a:r>
              <a:rPr lang="en-US" sz="2000" b="0" i="0" u="none" strike="noStrike" cap="none" dirty="0">
                <a:solidFill>
                  <a:schemeClr val="dk2"/>
                </a:solidFill>
                <a:latin typeface="Arial"/>
                <a:ea typeface="Arial"/>
                <a:cs typeface="Arial"/>
                <a:sym typeface="Arial"/>
              </a:rPr>
              <a:t>Adding other stuff (like notes from lecture) may mess up our grading process</a:t>
            </a:r>
            <a:endParaRPr lang="en-US" sz="2000" b="0" i="0" u="none" strike="noStrike" cap="none" baseline="0" dirty="0">
              <a:solidFill>
                <a:schemeClr val="dk2"/>
              </a:solidFill>
              <a:latin typeface="Arial"/>
              <a:ea typeface="Arial"/>
              <a:cs typeface="Arial"/>
              <a:sym typeface="Arial"/>
            </a:endParaRPr>
          </a:p>
        </p:txBody>
      </p:sp>
    </p:spTree>
    <p:extLst>
      <p:ext uri="{BB962C8B-B14F-4D97-AF65-F5344CB8AC3E}">
        <p14:creationId xmlns:p14="http://schemas.microsoft.com/office/powerpoint/2010/main" val="2046109420"/>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7">
                                            <p:txEl>
                                              <p:pRg st="0" end="0"/>
                                            </p:txEl>
                                          </p:spTgt>
                                        </p:tgtEl>
                                        <p:attrNameLst>
                                          <p:attrName>style.visibility</p:attrName>
                                        </p:attrNameLst>
                                      </p:cBhvr>
                                      <p:to>
                                        <p:strVal val="visible"/>
                                      </p:to>
                                    </p:set>
                                    <p:animEffect transition="in" filter="fade">
                                      <p:cBhvr>
                                        <p:cTn id="7" dur="1"/>
                                        <p:tgtEl>
                                          <p:spTgt spid="2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7">
                                            <p:txEl>
                                              <p:pRg st="1" end="1"/>
                                            </p:txEl>
                                          </p:spTgt>
                                        </p:tgtEl>
                                        <p:attrNameLst>
                                          <p:attrName>style.visibility</p:attrName>
                                        </p:attrNameLst>
                                      </p:cBhvr>
                                      <p:to>
                                        <p:strVal val="visible"/>
                                      </p:to>
                                    </p:set>
                                    <p:animEffect transition="in" filter="fade">
                                      <p:cBhvr>
                                        <p:cTn id="12" dur="1"/>
                                        <p:tgtEl>
                                          <p:spTgt spid="2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87">
                                            <p:txEl>
                                              <p:pRg st="2" end="2"/>
                                            </p:txEl>
                                          </p:spTgt>
                                        </p:tgtEl>
                                        <p:attrNameLst>
                                          <p:attrName>style.visibility</p:attrName>
                                        </p:attrNameLst>
                                      </p:cBhvr>
                                      <p:to>
                                        <p:strVal val="visible"/>
                                      </p:to>
                                    </p:set>
                                    <p:animEffect transition="in" filter="fade">
                                      <p:cBhvr>
                                        <p:cTn id="17" dur="1"/>
                                        <p:tgtEl>
                                          <p:spTgt spid="2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87">
                                            <p:txEl>
                                              <p:pRg st="3" end="3"/>
                                            </p:txEl>
                                          </p:spTgt>
                                        </p:tgtEl>
                                        <p:attrNameLst>
                                          <p:attrName>style.visibility</p:attrName>
                                        </p:attrNameLst>
                                      </p:cBhvr>
                                      <p:to>
                                        <p:strVal val="visible"/>
                                      </p:to>
                                    </p:set>
                                    <p:animEffect transition="in" filter="fade">
                                      <p:cBhvr>
                                        <p:cTn id="22" dur="1"/>
                                        <p:tgtEl>
                                          <p:spTgt spid="2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87">
                                            <p:txEl>
                                              <p:pRg st="4" end="4"/>
                                            </p:txEl>
                                          </p:spTgt>
                                        </p:tgtEl>
                                        <p:attrNameLst>
                                          <p:attrName>style.visibility</p:attrName>
                                        </p:attrNameLst>
                                      </p:cBhvr>
                                      <p:to>
                                        <p:strVal val="visible"/>
                                      </p:to>
                                    </p:set>
                                    <p:animEffect transition="in" filter="fade">
                                      <p:cBhvr>
                                        <p:cTn id="27" dur="1"/>
                                        <p:tgtEl>
                                          <p:spTgt spid="2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87">
                                            <p:txEl>
                                              <p:pRg st="5" end="5"/>
                                            </p:txEl>
                                          </p:spTgt>
                                        </p:tgtEl>
                                        <p:attrNameLst>
                                          <p:attrName>style.visibility</p:attrName>
                                        </p:attrNameLst>
                                      </p:cBhvr>
                                      <p:to>
                                        <p:strVal val="visible"/>
                                      </p:to>
                                    </p:set>
                                    <p:animEffect transition="in" filter="fade">
                                      <p:cBhvr>
                                        <p:cTn id="32" dur="1"/>
                                        <p:tgtEl>
                                          <p:spTgt spid="2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87">
                                            <p:txEl>
                                              <p:pRg st="6" end="6"/>
                                            </p:txEl>
                                          </p:spTgt>
                                        </p:tgtEl>
                                        <p:attrNameLst>
                                          <p:attrName>style.visibility</p:attrName>
                                        </p:attrNameLst>
                                      </p:cBhvr>
                                      <p:to>
                                        <p:strVal val="visible"/>
                                      </p:to>
                                    </p:set>
                                    <p:animEffect transition="in" filter="fade">
                                      <p:cBhvr>
                                        <p:cTn id="37" dur="1"/>
                                        <p:tgtEl>
                                          <p:spTgt spid="2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152718"/>
            <a:ext cx="8153400" cy="1371599"/>
          </a:xfrm>
          <a:prstGeom prst="rect">
            <a:avLst/>
          </a:prstGeom>
          <a:noFill/>
          <a:ln>
            <a:noFill/>
          </a:ln>
        </p:spPr>
        <p:txBody>
          <a:bodyPr lIns="91425" tIns="45700" rIns="91425" bIns="45700" anchor="b" anchorCtr="0">
            <a:noAutofit/>
          </a:bodyPr>
          <a:lstStyle/>
          <a:p>
            <a:pPr marL="0" marR="0" lvl="0" indent="0" algn="l" rtl="0">
              <a:spcBef>
                <a:spcPts val="0"/>
              </a:spcBef>
              <a:buClr>
                <a:schemeClr val="dk2"/>
              </a:buClr>
              <a:buSzPct val="25000"/>
              <a:buFont typeface="Arial Black"/>
              <a:buNone/>
            </a:pPr>
            <a:r>
              <a:rPr lang="en" sz="3600" b="0" i="0" u="none" strike="noStrike" cap="none" baseline="0" dirty="0">
                <a:solidFill>
                  <a:schemeClr val="dk2"/>
                </a:solidFill>
                <a:latin typeface="Arial Black"/>
                <a:ea typeface="Arial Black"/>
                <a:cs typeface="Arial Black"/>
                <a:sym typeface="Arial Black"/>
              </a:rPr>
              <a:t>LINKS TO DETAILED SETUP AND USAGE INSTRUCTIONS</a:t>
            </a:r>
          </a:p>
        </p:txBody>
      </p:sp>
      <p:sp>
        <p:nvSpPr>
          <p:cNvPr id="55" name="Shape 55"/>
          <p:cNvSpPr txBox="1">
            <a:spLocks noGrp="1"/>
          </p:cNvSpPr>
          <p:nvPr>
            <p:ph type="body" idx="1"/>
          </p:nvPr>
        </p:nvSpPr>
        <p:spPr>
          <a:xfrm>
            <a:off x="457200" y="1752600"/>
            <a:ext cx="7619999" cy="4373700"/>
          </a:xfrm>
          <a:prstGeom prst="rect">
            <a:avLst/>
          </a:prstGeom>
          <a:noFill/>
          <a:ln>
            <a:noFill/>
          </a:ln>
        </p:spPr>
        <p:txBody>
          <a:bodyPr lIns="91425" tIns="45700" rIns="91425" bIns="45700" anchor="t" anchorCtr="0">
            <a:noAutofit/>
          </a:bodyPr>
          <a:lstStyle/>
          <a:p>
            <a:pPr marL="457200" marR="0" lvl="0" indent="-355600" algn="l" rtl="0">
              <a:spcBef>
                <a:spcPts val="0"/>
              </a:spcBef>
              <a:spcAft>
                <a:spcPts val="0"/>
              </a:spcAft>
              <a:buClr>
                <a:schemeClr val="dk1"/>
              </a:buClr>
              <a:buSzPct val="100000"/>
              <a:buFont typeface="Arial"/>
              <a:buChar char="●"/>
            </a:pPr>
            <a:r>
              <a:rPr lang="en" sz="2000" b="1" dirty="0">
                <a:solidFill>
                  <a:schemeClr val="dk1"/>
                </a:solidFill>
                <a:latin typeface="Arial"/>
                <a:ea typeface="Arial"/>
                <a:cs typeface="Arial"/>
                <a:sym typeface="Arial"/>
              </a:rPr>
              <a:t>All References</a:t>
            </a:r>
          </a:p>
          <a:p>
            <a:pPr marL="914400" lvl="1" indent="-355600">
              <a:spcBef>
                <a:spcPts val="0"/>
              </a:spcBef>
              <a:buClr>
                <a:schemeClr val="dk1"/>
              </a:buClr>
              <a:buFont typeface="Arial"/>
              <a:buChar char="●"/>
            </a:pPr>
            <a:r>
              <a:rPr lang="en-US" sz="1400" b="1" dirty="0">
                <a:solidFill>
                  <a:schemeClr val="dk1"/>
                </a:solidFill>
                <a:latin typeface="Arial"/>
                <a:ea typeface="Arial"/>
                <a:cs typeface="Arial"/>
                <a:sym typeface="Arial"/>
                <a:hlinkClick r:id="rId3"/>
              </a:rPr>
              <a:t>http://courses.cs.washington.edu/courses/cse331/18wi/docs.html</a:t>
            </a:r>
            <a:r>
              <a:rPr lang="en-US" sz="1400" b="1" dirty="0">
                <a:solidFill>
                  <a:schemeClr val="dk1"/>
                </a:solidFill>
                <a:latin typeface="Arial"/>
                <a:ea typeface="Arial"/>
                <a:cs typeface="Arial"/>
                <a:sym typeface="Arial"/>
              </a:rPr>
              <a:t>  </a:t>
            </a:r>
            <a:endParaRPr lang="en" sz="1400" b="1" dirty="0">
              <a:solidFill>
                <a:schemeClr val="dk1"/>
              </a:solidFill>
              <a:latin typeface="Arial"/>
              <a:ea typeface="Arial"/>
              <a:cs typeface="Arial"/>
              <a:sym typeface="Arial"/>
            </a:endParaRPr>
          </a:p>
          <a:p>
            <a:pPr marL="457200" marR="0" lvl="0" indent="-355600" algn="l" rtl="0">
              <a:spcBef>
                <a:spcPts val="0"/>
              </a:spcBef>
              <a:spcAft>
                <a:spcPts val="0"/>
              </a:spcAft>
              <a:buClr>
                <a:schemeClr val="dk1"/>
              </a:buClr>
              <a:buSzPct val="100000"/>
              <a:buFont typeface="Arial"/>
              <a:buChar char="●"/>
            </a:pPr>
            <a:r>
              <a:rPr lang="en" sz="2000" b="1" i="0" u="none" strike="noStrike" cap="none" baseline="0" dirty="0">
                <a:solidFill>
                  <a:schemeClr val="dk1"/>
                </a:solidFill>
                <a:latin typeface="Arial"/>
                <a:ea typeface="Arial"/>
                <a:cs typeface="Arial"/>
                <a:sym typeface="Arial"/>
              </a:rPr>
              <a:t>Working from home</a:t>
            </a:r>
            <a:r>
              <a:rPr lang="en-US" sz="2000" b="1" i="0" u="none" strike="noStrike" cap="none" baseline="0" dirty="0">
                <a:solidFill>
                  <a:schemeClr val="dk1"/>
                </a:solidFill>
                <a:latin typeface="Arial"/>
                <a:ea typeface="Arial"/>
                <a:cs typeface="Arial"/>
                <a:sym typeface="Arial"/>
              </a:rPr>
              <a:t> (&amp; setup info)</a:t>
            </a:r>
            <a:r>
              <a:rPr lang="en" sz="2000" b="1" i="0" u="none" strike="noStrike" cap="none" baseline="0" dirty="0">
                <a:solidFill>
                  <a:schemeClr val="dk1"/>
                </a:solidFill>
                <a:latin typeface="Arial"/>
                <a:ea typeface="Arial"/>
                <a:cs typeface="Arial"/>
                <a:sym typeface="Arial"/>
              </a:rPr>
              <a:t>: Java, Eclipse, SSH</a:t>
            </a:r>
          </a:p>
          <a:p>
            <a:pPr marL="914400" lvl="1" indent="-355600">
              <a:spcBef>
                <a:spcPts val="0"/>
              </a:spcBef>
              <a:buClr>
                <a:schemeClr val="dk1"/>
              </a:buClr>
              <a:buFont typeface="Arial"/>
              <a:buChar char="●"/>
            </a:pPr>
            <a:r>
              <a:rPr lang="en-US" sz="1400" b="1" dirty="0">
                <a:solidFill>
                  <a:schemeClr val="dk1"/>
                </a:solidFill>
                <a:latin typeface="Arial"/>
                <a:ea typeface="Arial"/>
                <a:cs typeface="Arial"/>
                <a:sym typeface="Arial"/>
                <a:hlinkClick r:id="rId4"/>
              </a:rPr>
              <a:t>http://courses.cs.washington.edu/courses/cse331/18wi/tools/WorkingAtHome.html</a:t>
            </a:r>
            <a:r>
              <a:rPr lang="en-US" sz="1400" b="1" dirty="0">
                <a:solidFill>
                  <a:schemeClr val="dk1"/>
                </a:solidFill>
                <a:latin typeface="Arial"/>
                <a:ea typeface="Arial"/>
                <a:cs typeface="Arial"/>
                <a:sym typeface="Arial"/>
              </a:rPr>
              <a:t> </a:t>
            </a:r>
            <a:endParaRPr lang="en" sz="2000" b="1" dirty="0">
              <a:solidFill>
                <a:schemeClr val="dk1"/>
              </a:solidFill>
              <a:latin typeface="Arial"/>
              <a:ea typeface="Arial"/>
              <a:cs typeface="Arial"/>
              <a:sym typeface="Arial"/>
            </a:endParaRPr>
          </a:p>
          <a:p>
            <a:pPr marL="457200" marR="0" lvl="0" indent="-355600" algn="l" rtl="0">
              <a:spcBef>
                <a:spcPts val="0"/>
              </a:spcBef>
              <a:spcAft>
                <a:spcPts val="0"/>
              </a:spcAft>
              <a:buClr>
                <a:schemeClr val="dk1"/>
              </a:buClr>
              <a:buSzPct val="100000"/>
              <a:buFont typeface="Arial"/>
              <a:buChar char="●"/>
            </a:pPr>
            <a:r>
              <a:rPr lang="en" sz="2000" b="1" i="0" u="none" strike="noStrike" cap="none" baseline="0" dirty="0">
                <a:solidFill>
                  <a:schemeClr val="dk1"/>
                </a:solidFill>
                <a:latin typeface="Arial"/>
                <a:ea typeface="Arial"/>
                <a:cs typeface="Arial"/>
                <a:sym typeface="Arial"/>
              </a:rPr>
              <a:t>Editing,</a:t>
            </a:r>
            <a:r>
              <a:rPr lang="en" sz="2000" b="1" i="0" u="none" strike="noStrike" cap="none" dirty="0">
                <a:solidFill>
                  <a:schemeClr val="dk1"/>
                </a:solidFill>
                <a:latin typeface="Arial"/>
                <a:ea typeface="Arial"/>
                <a:cs typeface="Arial"/>
                <a:sym typeface="Arial"/>
              </a:rPr>
              <a:t> Compiling, Running, and Testing Programs</a:t>
            </a:r>
          </a:p>
          <a:p>
            <a:pPr marL="914400" lvl="1" indent="-355600">
              <a:spcBef>
                <a:spcPts val="0"/>
              </a:spcBef>
              <a:buClr>
                <a:schemeClr val="dk1"/>
              </a:buClr>
              <a:buFont typeface="Arial"/>
              <a:buChar char="●"/>
            </a:pPr>
            <a:r>
              <a:rPr lang="en-US" sz="1400" b="1" dirty="0">
                <a:solidFill>
                  <a:schemeClr val="dk1"/>
                </a:solidFill>
                <a:latin typeface="Arial"/>
                <a:ea typeface="Arial"/>
                <a:cs typeface="Arial"/>
                <a:sym typeface="Arial"/>
                <a:hlinkClick r:id="rId5"/>
              </a:rPr>
              <a:t>http://courses.cs.washington.edu/courses/cse331/18wi/tools/editing-compiling.html</a:t>
            </a:r>
            <a:r>
              <a:rPr lang="en-US" sz="1400" b="1" dirty="0">
                <a:solidFill>
                  <a:schemeClr val="dk1"/>
                </a:solidFill>
                <a:latin typeface="Arial"/>
                <a:ea typeface="Arial"/>
                <a:cs typeface="Arial"/>
                <a:sym typeface="Arial"/>
              </a:rPr>
              <a:t> </a:t>
            </a:r>
            <a:endParaRPr lang="en" sz="2000" b="1" dirty="0">
              <a:solidFill>
                <a:schemeClr val="dk1"/>
              </a:solidFill>
              <a:latin typeface="Arial"/>
              <a:ea typeface="Arial"/>
              <a:cs typeface="Arial"/>
              <a:sym typeface="Arial"/>
            </a:endParaRPr>
          </a:p>
          <a:p>
            <a:pPr marL="457200" marR="0" lvl="0" indent="-355600" algn="l" rtl="0">
              <a:spcBef>
                <a:spcPts val="0"/>
              </a:spcBef>
              <a:spcAft>
                <a:spcPts val="0"/>
              </a:spcAft>
              <a:buClr>
                <a:schemeClr val="dk1"/>
              </a:buClr>
              <a:buSzPct val="100000"/>
              <a:buFont typeface="Arial"/>
              <a:buChar char="●"/>
            </a:pPr>
            <a:r>
              <a:rPr lang="en" sz="2000" b="1" i="0" u="none" strike="noStrike" cap="none" baseline="0" dirty="0">
                <a:solidFill>
                  <a:schemeClr val="dk1"/>
                </a:solidFill>
                <a:latin typeface="Arial"/>
                <a:ea typeface="Arial"/>
                <a:cs typeface="Arial"/>
                <a:sym typeface="Arial"/>
              </a:rPr>
              <a:t>Eclipse Reference</a:t>
            </a:r>
          </a:p>
          <a:p>
            <a:pPr marL="914400" lvl="1" indent="-355600">
              <a:spcBef>
                <a:spcPts val="0"/>
              </a:spcBef>
              <a:buClr>
                <a:schemeClr val="dk1"/>
              </a:buClr>
              <a:buFont typeface="Arial"/>
              <a:buChar char="●"/>
            </a:pPr>
            <a:r>
              <a:rPr lang="en-US" sz="1400" b="1" dirty="0">
                <a:solidFill>
                  <a:schemeClr val="dk1"/>
                </a:solidFill>
                <a:latin typeface="Arial"/>
                <a:ea typeface="Arial"/>
                <a:cs typeface="Arial"/>
                <a:sym typeface="Arial"/>
                <a:hlinkClick r:id="rId6"/>
              </a:rPr>
              <a:t>http://courses.cs.washington.edu/courses/cse331/18wi/tools/eclipse_reference.html</a:t>
            </a:r>
            <a:r>
              <a:rPr lang="en-US" sz="1400" b="1" dirty="0">
                <a:solidFill>
                  <a:schemeClr val="dk1"/>
                </a:solidFill>
                <a:latin typeface="Arial"/>
                <a:ea typeface="Arial"/>
                <a:cs typeface="Arial"/>
                <a:sym typeface="Arial"/>
              </a:rPr>
              <a:t> </a:t>
            </a:r>
            <a:endParaRPr lang="en" sz="2000" b="1" dirty="0">
              <a:solidFill>
                <a:schemeClr val="dk1"/>
              </a:solidFill>
              <a:latin typeface="Arial"/>
              <a:ea typeface="Arial"/>
              <a:cs typeface="Arial"/>
              <a:sym typeface="Arial"/>
            </a:endParaRPr>
          </a:p>
          <a:p>
            <a:pPr marL="457200" marR="0" lvl="0" indent="-355600" algn="l" rtl="0">
              <a:spcBef>
                <a:spcPts val="0"/>
              </a:spcBef>
              <a:spcAft>
                <a:spcPts val="0"/>
              </a:spcAft>
              <a:buClr>
                <a:schemeClr val="dk1"/>
              </a:buClr>
              <a:buSzPct val="100000"/>
              <a:buFont typeface="Arial"/>
              <a:buChar char="●"/>
            </a:pPr>
            <a:r>
              <a:rPr lang="en" sz="2000" b="1" i="0" u="none" strike="noStrike" cap="none" baseline="0" dirty="0">
                <a:solidFill>
                  <a:schemeClr val="dk1"/>
                </a:solidFill>
                <a:latin typeface="Arial"/>
                <a:ea typeface="Arial"/>
                <a:cs typeface="Arial"/>
                <a:sym typeface="Arial"/>
              </a:rPr>
              <a:t>Version Control - Git</a:t>
            </a:r>
          </a:p>
          <a:p>
            <a:pPr marL="914400" lvl="1" indent="-355600">
              <a:spcBef>
                <a:spcPts val="0"/>
              </a:spcBef>
              <a:buClr>
                <a:schemeClr val="dk1"/>
              </a:buClr>
              <a:buFont typeface="Arial"/>
              <a:buChar char="●"/>
            </a:pPr>
            <a:r>
              <a:rPr lang="en-US" sz="1400" b="1" dirty="0">
                <a:solidFill>
                  <a:schemeClr val="dk1"/>
                </a:solidFill>
                <a:latin typeface="Arial"/>
                <a:ea typeface="Arial"/>
                <a:cs typeface="Arial"/>
                <a:sym typeface="Arial"/>
                <a:hlinkClick r:id="rId7"/>
              </a:rPr>
              <a:t>http://courses.cs.washington.edu/courses/cse331/18wi/tools/versioncontrol.html</a:t>
            </a:r>
            <a:r>
              <a:rPr lang="en-US" sz="1400" b="1" dirty="0">
                <a:solidFill>
                  <a:schemeClr val="dk1"/>
                </a:solidFill>
                <a:latin typeface="Arial"/>
                <a:ea typeface="Arial"/>
                <a:cs typeface="Arial"/>
                <a:sym typeface="Arial"/>
              </a:rPr>
              <a:t> </a:t>
            </a:r>
          </a:p>
          <a:p>
            <a:pPr marL="457200" indent="-355600">
              <a:spcBef>
                <a:spcPts val="0"/>
              </a:spcBef>
              <a:buFont typeface="Arial"/>
              <a:buChar char="●"/>
            </a:pPr>
            <a:r>
              <a:rPr lang="en-US" sz="2000" b="1" i="0" u="none" strike="noStrike" cap="none" baseline="0" dirty="0">
                <a:solidFill>
                  <a:schemeClr val="dk1"/>
                </a:solidFill>
                <a:latin typeface="Arial"/>
                <a:ea typeface="Arial"/>
                <a:cs typeface="Arial"/>
                <a:sym typeface="Arial"/>
              </a:rPr>
              <a:t>Assignment Submission</a:t>
            </a:r>
          </a:p>
          <a:p>
            <a:pPr marL="914400" lvl="1" indent="-355600">
              <a:spcBef>
                <a:spcPts val="0"/>
              </a:spcBef>
              <a:buFont typeface="Arial"/>
              <a:buChar char="●"/>
            </a:pPr>
            <a:r>
              <a:rPr lang="en-US" sz="1400" b="1" dirty="0">
                <a:solidFill>
                  <a:schemeClr val="dk1"/>
                </a:solidFill>
                <a:latin typeface="Arial"/>
                <a:ea typeface="Arial"/>
                <a:cs typeface="Arial"/>
                <a:sym typeface="Arial"/>
                <a:hlinkClick r:id="rId8"/>
              </a:rPr>
              <a:t>http://courses.cs.washington.edu/courses/cse331/18wi/tools/turnin.html</a:t>
            </a:r>
            <a:r>
              <a:rPr lang="en-US" sz="1400" b="1" dirty="0">
                <a:solidFill>
                  <a:schemeClr val="dk1"/>
                </a:solidFill>
                <a:latin typeface="Arial"/>
                <a:ea typeface="Arial"/>
                <a:cs typeface="Arial"/>
                <a:sym typeface="Arial"/>
              </a:rPr>
              <a:t> </a:t>
            </a:r>
            <a:endParaRPr lang="en" sz="1400" b="1" i="0" u="none" strike="noStrike" cap="none"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705346122"/>
      </p:ext>
    </p:extLst>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 b="0">
                <a:solidFill>
                  <a:schemeClr val="dk2"/>
                </a:solidFill>
                <a:latin typeface="Arial Black"/>
                <a:ea typeface="Arial Black"/>
                <a:cs typeface="Arial Black"/>
                <a:sym typeface="Arial Black"/>
              </a:rPr>
              <a:t>Turning in HW3</a:t>
            </a:r>
          </a:p>
        </p:txBody>
      </p:sp>
      <p:sp>
        <p:nvSpPr>
          <p:cNvPr id="202" name="Shape 202"/>
          <p:cNvSpPr txBox="1">
            <a:spLocks noGrp="1"/>
          </p:cNvSpPr>
          <p:nvPr>
            <p:ph type="body" idx="1"/>
          </p:nvPr>
        </p:nvSpPr>
        <p:spPr>
          <a:xfrm>
            <a:off x="457200" y="1600200"/>
            <a:ext cx="8305799" cy="4526100"/>
          </a:xfrm>
          <a:prstGeom prst="rect">
            <a:avLst/>
          </a:prstGeom>
          <a:noFill/>
          <a:ln>
            <a:noFill/>
          </a:ln>
        </p:spPr>
        <p:txBody>
          <a:bodyPr lIns="91425" tIns="45700" rIns="91425" bIns="45700" anchor="t" anchorCtr="0">
            <a:noAutofit/>
          </a:bodyPr>
          <a:lstStyle/>
          <a:p>
            <a:pPr marL="457200" marR="0" lvl="0" indent="-393700" algn="l" rtl="0">
              <a:lnSpc>
                <a:spcPct val="100000"/>
              </a:lnSpc>
              <a:spcBef>
                <a:spcPts val="0"/>
              </a:spcBef>
              <a:spcAft>
                <a:spcPts val="600"/>
              </a:spcAft>
              <a:buClr>
                <a:schemeClr val="dk1"/>
              </a:buClr>
              <a:buSzPct val="100000"/>
              <a:buFont typeface="Arial"/>
              <a:buChar char="●"/>
            </a:pPr>
            <a:r>
              <a:rPr lang="en" sz="2600" b="1" u="sng" dirty="0">
                <a:solidFill>
                  <a:schemeClr val="hlink"/>
                </a:solidFill>
                <a:latin typeface="Arial"/>
                <a:ea typeface="Arial"/>
                <a:cs typeface="Arial"/>
                <a:sym typeface="Arial"/>
                <a:hlinkClick r:id="rId3"/>
              </a:rPr>
              <a:t>Instructions</a:t>
            </a:r>
            <a:endParaRPr sz="2600" dirty="0">
              <a:latin typeface="Arial"/>
              <a:ea typeface="Arial"/>
              <a:cs typeface="Arial"/>
              <a:sym typeface="Arial"/>
            </a:endParaRPr>
          </a:p>
          <a:p>
            <a:pPr marL="457200" lvl="0" indent="-393700">
              <a:spcBef>
                <a:spcPts val="0"/>
              </a:spcBef>
              <a:buFont typeface="Arial"/>
              <a:buChar char="●"/>
            </a:pPr>
            <a:r>
              <a:rPr lang="en-US" sz="2600" dirty="0">
                <a:latin typeface="Arial"/>
                <a:ea typeface="Arial"/>
                <a:cs typeface="Arial"/>
                <a:sym typeface="Arial"/>
              </a:rPr>
              <a:t>Create a </a:t>
            </a:r>
            <a:r>
              <a:rPr lang="en-US" sz="2600" b="1" dirty="0">
                <a:latin typeface="Arial"/>
                <a:ea typeface="Arial"/>
                <a:cs typeface="Arial"/>
                <a:sym typeface="Arial"/>
              </a:rPr>
              <a:t>hw3-final </a:t>
            </a:r>
            <a:r>
              <a:rPr lang="en-US" sz="2600" dirty="0">
                <a:solidFill>
                  <a:srgbClr val="FF0000"/>
                </a:solidFill>
                <a:latin typeface="Arial"/>
                <a:ea typeface="Arial"/>
                <a:cs typeface="Arial"/>
                <a:sym typeface="Arial"/>
              </a:rPr>
              <a:t>tag</a:t>
            </a:r>
            <a:r>
              <a:rPr lang="en-US" sz="2600" dirty="0">
                <a:latin typeface="Arial"/>
                <a:ea typeface="Arial"/>
                <a:cs typeface="Arial"/>
                <a:sym typeface="Arial"/>
              </a:rPr>
              <a:t> on the last commit and push the tag to the repo (this can and should be done in Eclipse)</a:t>
            </a:r>
          </a:p>
          <a:p>
            <a:pPr marL="914400" lvl="1" indent="-393700">
              <a:spcBef>
                <a:spcPts val="0"/>
              </a:spcBef>
              <a:spcAft>
                <a:spcPts val="600"/>
              </a:spcAft>
              <a:buClr>
                <a:schemeClr val="dk1"/>
              </a:buClr>
              <a:buFont typeface="Arial"/>
              <a:buChar char="●"/>
            </a:pPr>
            <a:r>
              <a:rPr lang="en-US" sz="2000" dirty="0">
                <a:latin typeface="Arial"/>
                <a:ea typeface="Arial"/>
                <a:cs typeface="Arial"/>
                <a:sym typeface="Arial"/>
              </a:rPr>
              <a:t>You can push a new hw3-final tag that overwrites the old one if you realize that you still need to make changes (Demo)</a:t>
            </a:r>
          </a:p>
          <a:p>
            <a:pPr marL="1600200" lvl="2" indent="-393700">
              <a:spcBef>
                <a:spcPts val="0"/>
              </a:spcBef>
              <a:spcAft>
                <a:spcPts val="600"/>
              </a:spcAft>
              <a:buClr>
                <a:schemeClr val="dk1"/>
              </a:buClr>
              <a:buFont typeface="Arial"/>
              <a:buChar char="●"/>
            </a:pPr>
            <a:r>
              <a:rPr lang="en-US" sz="2000" dirty="0">
                <a:latin typeface="Arial"/>
                <a:ea typeface="Arial"/>
                <a:cs typeface="Arial"/>
                <a:sym typeface="Arial"/>
              </a:rPr>
              <a:t>In Eclipse, just remember to check the correct checkboxes to overwrite existing tags</a:t>
            </a:r>
          </a:p>
          <a:p>
            <a:pPr marL="1600200" lvl="2" indent="-393700">
              <a:spcBef>
                <a:spcPts val="0"/>
              </a:spcBef>
              <a:spcAft>
                <a:spcPts val="600"/>
              </a:spcAft>
              <a:buClr>
                <a:schemeClr val="dk1"/>
              </a:buClr>
              <a:buFont typeface="Arial"/>
              <a:buChar char="●"/>
            </a:pPr>
            <a:r>
              <a:rPr lang="en-US" sz="2000" dirty="0">
                <a:latin typeface="Arial"/>
                <a:ea typeface="Arial"/>
                <a:cs typeface="Arial"/>
                <a:sym typeface="Arial"/>
              </a:rPr>
              <a:t>But keep track of how many late days you have left!</a:t>
            </a:r>
            <a:endParaRPr lang="en-US" sz="2600" dirty="0">
              <a:latin typeface="Arial"/>
              <a:ea typeface="Arial"/>
              <a:cs typeface="Arial"/>
              <a:sym typeface="Arial"/>
            </a:endParaRPr>
          </a:p>
          <a:p>
            <a:pPr marL="457200" lvl="0" indent="-393700">
              <a:spcBef>
                <a:spcPts val="0"/>
              </a:spcBef>
              <a:buFont typeface="Arial"/>
              <a:buChar char="●"/>
            </a:pPr>
            <a:r>
              <a:rPr lang="en-US" sz="2600" dirty="0">
                <a:latin typeface="Arial"/>
                <a:ea typeface="Arial"/>
                <a:cs typeface="Arial"/>
                <a:sym typeface="Arial"/>
              </a:rPr>
              <a:t>After the final commit and tag pushed, remember to log on to </a:t>
            </a:r>
            <a:r>
              <a:rPr lang="en-US" sz="2600" dirty="0" err="1">
                <a:latin typeface="Arial"/>
                <a:ea typeface="Arial"/>
                <a:cs typeface="Arial"/>
                <a:sym typeface="Arial"/>
              </a:rPr>
              <a:t>attu</a:t>
            </a:r>
            <a:r>
              <a:rPr lang="en-US" sz="2600" dirty="0">
                <a:latin typeface="Arial"/>
                <a:ea typeface="Arial"/>
                <a:cs typeface="Arial"/>
                <a:sym typeface="Arial"/>
              </a:rPr>
              <a:t> and run ant validate</a:t>
            </a:r>
            <a:endParaRPr lang="en-US" sz="2600" b="1" dirty="0">
              <a:latin typeface="Arial"/>
              <a:ea typeface="Arial"/>
              <a:cs typeface="Arial"/>
              <a:sym typeface="Arial"/>
            </a:endParaRPr>
          </a:p>
          <a:p>
            <a:pPr marR="0" lvl="0" indent="457200" algn="l" rtl="0">
              <a:lnSpc>
                <a:spcPct val="100000"/>
              </a:lnSpc>
              <a:spcBef>
                <a:spcPts val="0"/>
              </a:spcBef>
              <a:spcAft>
                <a:spcPts val="600"/>
              </a:spcAft>
              <a:buNone/>
            </a:pPr>
            <a:endParaRPr sz="2600" b="1" dirty="0">
              <a:latin typeface="Arial"/>
              <a:ea typeface="Arial"/>
              <a:cs typeface="Arial"/>
              <a:sym typeface="Arial"/>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 b="0">
                <a:solidFill>
                  <a:schemeClr val="dk2"/>
                </a:solidFill>
                <a:latin typeface="Arial Black"/>
                <a:ea typeface="Arial Black"/>
                <a:cs typeface="Arial Black"/>
                <a:sym typeface="Arial Black"/>
              </a:rPr>
              <a:t>Turning in HW3</a:t>
            </a:r>
          </a:p>
        </p:txBody>
      </p:sp>
      <p:sp>
        <p:nvSpPr>
          <p:cNvPr id="202" name="Shape 202"/>
          <p:cNvSpPr txBox="1">
            <a:spLocks noGrp="1"/>
          </p:cNvSpPr>
          <p:nvPr>
            <p:ph type="body" idx="1"/>
          </p:nvPr>
        </p:nvSpPr>
        <p:spPr>
          <a:xfrm>
            <a:off x="457200" y="1600200"/>
            <a:ext cx="8305799" cy="4526100"/>
          </a:xfrm>
          <a:prstGeom prst="rect">
            <a:avLst/>
          </a:prstGeom>
          <a:noFill/>
          <a:ln>
            <a:noFill/>
          </a:ln>
        </p:spPr>
        <p:txBody>
          <a:bodyPr lIns="91425" tIns="45700" rIns="91425" bIns="45700" anchor="t" anchorCtr="0">
            <a:noAutofit/>
          </a:bodyPr>
          <a:lstStyle/>
          <a:p>
            <a:pPr marL="457200" marR="0" lvl="0" indent="-393700" algn="l" rtl="0">
              <a:lnSpc>
                <a:spcPct val="100000"/>
              </a:lnSpc>
              <a:spcBef>
                <a:spcPts val="0"/>
              </a:spcBef>
              <a:spcAft>
                <a:spcPts val="600"/>
              </a:spcAft>
              <a:buClr>
                <a:schemeClr val="dk1"/>
              </a:buClr>
              <a:buSzPct val="100000"/>
              <a:buFont typeface="Arial"/>
              <a:buChar char="●"/>
            </a:pPr>
            <a:r>
              <a:rPr lang="en" sz="2600" dirty="0">
                <a:latin typeface="Arial"/>
                <a:ea typeface="Arial"/>
                <a:cs typeface="Arial"/>
                <a:sym typeface="Arial"/>
              </a:rPr>
              <a:t>Add/commit/push your final code</a:t>
            </a:r>
          </a:p>
          <a:p>
            <a:pPr marL="457200" marR="0" lvl="0" indent="-393700" algn="l" rtl="0">
              <a:lnSpc>
                <a:spcPct val="100000"/>
              </a:lnSpc>
              <a:spcBef>
                <a:spcPts val="0"/>
              </a:spcBef>
              <a:spcAft>
                <a:spcPts val="600"/>
              </a:spcAft>
              <a:buClr>
                <a:schemeClr val="dk1"/>
              </a:buClr>
              <a:buSzPct val="100000"/>
              <a:buFont typeface="Arial"/>
              <a:buChar char="●"/>
            </a:pPr>
            <a:endParaRPr lang="en" sz="2600" dirty="0">
              <a:latin typeface="Arial"/>
              <a:ea typeface="Arial"/>
              <a:cs typeface="Arial"/>
              <a:sym typeface="Arial"/>
            </a:endParaRPr>
          </a:p>
          <a:p>
            <a:pPr marL="457200" marR="0" lvl="0" indent="-393700" algn="l" rtl="0">
              <a:lnSpc>
                <a:spcPct val="100000"/>
              </a:lnSpc>
              <a:spcBef>
                <a:spcPts val="0"/>
              </a:spcBef>
              <a:spcAft>
                <a:spcPts val="600"/>
              </a:spcAft>
              <a:buClr>
                <a:schemeClr val="dk1"/>
              </a:buClr>
              <a:buSzPct val="100000"/>
              <a:buFont typeface="Arial"/>
              <a:buChar char="●"/>
            </a:pPr>
            <a:r>
              <a:rPr lang="en-US" sz="2600" dirty="0">
                <a:latin typeface="Arial"/>
                <a:ea typeface="Arial"/>
                <a:cs typeface="Arial"/>
                <a:sym typeface="Arial"/>
              </a:rPr>
              <a:t>Create a </a:t>
            </a:r>
            <a:r>
              <a:rPr lang="en-US" sz="2600" b="1" dirty="0">
                <a:latin typeface="Arial"/>
                <a:ea typeface="Arial"/>
                <a:cs typeface="Arial"/>
                <a:sym typeface="Arial"/>
              </a:rPr>
              <a:t>hw3-final </a:t>
            </a:r>
            <a:r>
              <a:rPr lang="en-US" sz="2600" dirty="0">
                <a:solidFill>
                  <a:srgbClr val="FF0000"/>
                </a:solidFill>
                <a:latin typeface="Arial"/>
                <a:ea typeface="Arial"/>
                <a:cs typeface="Arial"/>
                <a:sym typeface="Arial"/>
              </a:rPr>
              <a:t>tag</a:t>
            </a:r>
            <a:r>
              <a:rPr lang="en-US" sz="2600" dirty="0">
                <a:latin typeface="Arial"/>
                <a:ea typeface="Arial"/>
                <a:cs typeface="Arial"/>
                <a:sym typeface="Arial"/>
              </a:rPr>
              <a:t> on the last commit and push the tag to the repo (this can and should be done in Eclipse)</a:t>
            </a:r>
          </a:p>
          <a:p>
            <a:pPr marL="914400" lvl="1" indent="-393700">
              <a:spcBef>
                <a:spcPts val="0"/>
              </a:spcBef>
              <a:spcAft>
                <a:spcPts val="600"/>
              </a:spcAft>
              <a:buClr>
                <a:schemeClr val="dk1"/>
              </a:buClr>
              <a:buFont typeface="Arial"/>
              <a:buChar char="●"/>
            </a:pPr>
            <a:r>
              <a:rPr lang="en-US" sz="2000" dirty="0">
                <a:latin typeface="Arial"/>
                <a:ea typeface="Arial"/>
                <a:cs typeface="Arial"/>
                <a:sym typeface="Arial"/>
              </a:rPr>
              <a:t>You can push a new hw3-final tag that overwrites the old one if you realize that you still need to make changes (Demo)</a:t>
            </a:r>
          </a:p>
          <a:p>
            <a:pPr marL="1600200" lvl="2" indent="-393700">
              <a:spcBef>
                <a:spcPts val="0"/>
              </a:spcBef>
              <a:spcAft>
                <a:spcPts val="600"/>
              </a:spcAft>
              <a:buClr>
                <a:schemeClr val="dk1"/>
              </a:buClr>
              <a:buFont typeface="Arial"/>
              <a:buChar char="●"/>
            </a:pPr>
            <a:r>
              <a:rPr lang="en-US" sz="2000" dirty="0">
                <a:latin typeface="Arial"/>
                <a:ea typeface="Arial"/>
                <a:cs typeface="Arial"/>
                <a:sym typeface="Arial"/>
              </a:rPr>
              <a:t>In Eclipse, just remember to check the correct checkboxes to overwrite existing tags</a:t>
            </a:r>
          </a:p>
          <a:p>
            <a:pPr marL="1600200" lvl="2" indent="-393700">
              <a:spcBef>
                <a:spcPts val="0"/>
              </a:spcBef>
              <a:spcAft>
                <a:spcPts val="600"/>
              </a:spcAft>
              <a:buClr>
                <a:schemeClr val="dk1"/>
              </a:buClr>
              <a:buFont typeface="Arial"/>
              <a:buChar char="●"/>
            </a:pPr>
            <a:r>
              <a:rPr lang="en-US" sz="2000" dirty="0">
                <a:latin typeface="Arial"/>
                <a:ea typeface="Arial"/>
                <a:cs typeface="Arial"/>
                <a:sym typeface="Arial"/>
              </a:rPr>
              <a:t>But keep track of how many late days you have left!</a:t>
            </a:r>
            <a:endParaRPr sz="2600" dirty="0">
              <a:latin typeface="Arial"/>
              <a:ea typeface="Arial"/>
              <a:cs typeface="Arial"/>
              <a:sym typeface="Arial"/>
            </a:endParaRPr>
          </a:p>
          <a:p>
            <a:pPr marL="457200" marR="0" lvl="0" indent="-393700" algn="l" rtl="0">
              <a:lnSpc>
                <a:spcPct val="100000"/>
              </a:lnSpc>
              <a:spcBef>
                <a:spcPts val="0"/>
              </a:spcBef>
              <a:spcAft>
                <a:spcPts val="600"/>
              </a:spcAft>
              <a:buClr>
                <a:schemeClr val="dk1"/>
              </a:buClr>
              <a:buSzPct val="100000"/>
              <a:buFont typeface="Arial"/>
              <a:buChar char="●"/>
            </a:pPr>
            <a:r>
              <a:rPr lang="en-US" sz="2600" dirty="0">
                <a:latin typeface="Arial"/>
                <a:ea typeface="Arial"/>
                <a:cs typeface="Arial"/>
                <a:sym typeface="Arial"/>
              </a:rPr>
              <a:t>After the final commit and tag pushed, remember to log on to </a:t>
            </a:r>
            <a:r>
              <a:rPr lang="en-US" sz="2600" dirty="0" err="1">
                <a:latin typeface="Arial"/>
                <a:ea typeface="Arial"/>
                <a:cs typeface="Arial"/>
                <a:sym typeface="Arial"/>
              </a:rPr>
              <a:t>attu</a:t>
            </a:r>
            <a:r>
              <a:rPr lang="en-US" sz="2600" dirty="0">
                <a:latin typeface="Arial"/>
                <a:ea typeface="Arial"/>
                <a:cs typeface="Arial"/>
                <a:sym typeface="Arial"/>
              </a:rPr>
              <a:t> and</a:t>
            </a:r>
            <a:r>
              <a:rPr lang="en" sz="2600" dirty="0">
                <a:latin typeface="Arial"/>
                <a:ea typeface="Arial"/>
                <a:cs typeface="Arial"/>
                <a:sym typeface="Arial"/>
              </a:rPr>
              <a:t> run ant validate</a:t>
            </a:r>
            <a:endParaRPr sz="2600" b="1" dirty="0">
              <a:latin typeface="Arial"/>
              <a:ea typeface="Arial"/>
              <a:cs typeface="Arial"/>
              <a:sym typeface="Arial"/>
            </a:endParaRPr>
          </a:p>
        </p:txBody>
      </p:sp>
    </p:spTree>
    <p:extLst>
      <p:ext uri="{BB962C8B-B14F-4D97-AF65-F5344CB8AC3E}">
        <p14:creationId xmlns:p14="http://schemas.microsoft.com/office/powerpoint/2010/main" val="1346251518"/>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2">
                                            <p:txEl>
                                              <p:pRg st="0" end="0"/>
                                            </p:txEl>
                                          </p:spTgt>
                                        </p:tgtEl>
                                        <p:attrNameLst>
                                          <p:attrName>style.visibility</p:attrName>
                                        </p:attrNameLst>
                                      </p:cBhvr>
                                      <p:to>
                                        <p:strVal val="visible"/>
                                      </p:to>
                                    </p:set>
                                    <p:animEffect transition="in" filter="fade">
                                      <p:cBhvr>
                                        <p:cTn id="7" dur="1"/>
                                        <p:tgtEl>
                                          <p:spTgt spid="2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2">
                                            <p:txEl>
                                              <p:pRg st="2" end="2"/>
                                            </p:txEl>
                                          </p:spTgt>
                                        </p:tgtEl>
                                        <p:attrNameLst>
                                          <p:attrName>style.visibility</p:attrName>
                                        </p:attrNameLst>
                                      </p:cBhvr>
                                      <p:to>
                                        <p:strVal val="visible"/>
                                      </p:to>
                                    </p:set>
                                    <p:animEffect transition="in" filter="fade">
                                      <p:cBhvr>
                                        <p:cTn id="12" dur="1"/>
                                        <p:tgtEl>
                                          <p:spTgt spid="20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2">
                                            <p:txEl>
                                              <p:pRg st="3" end="3"/>
                                            </p:txEl>
                                          </p:spTgt>
                                        </p:tgtEl>
                                        <p:attrNameLst>
                                          <p:attrName>style.visibility</p:attrName>
                                        </p:attrNameLst>
                                      </p:cBhvr>
                                      <p:to>
                                        <p:strVal val="visible"/>
                                      </p:to>
                                    </p:set>
                                    <p:animEffect transition="in" filter="fade">
                                      <p:cBhvr>
                                        <p:cTn id="17" dur="1"/>
                                        <p:tgtEl>
                                          <p:spTgt spid="20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2">
                                            <p:txEl>
                                              <p:pRg st="4" end="4"/>
                                            </p:txEl>
                                          </p:spTgt>
                                        </p:tgtEl>
                                        <p:attrNameLst>
                                          <p:attrName>style.visibility</p:attrName>
                                        </p:attrNameLst>
                                      </p:cBhvr>
                                      <p:to>
                                        <p:strVal val="visible"/>
                                      </p:to>
                                    </p:set>
                                    <p:animEffect transition="in" filter="fade">
                                      <p:cBhvr>
                                        <p:cTn id="22" dur="1"/>
                                        <p:tgtEl>
                                          <p:spTgt spid="20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2">
                                            <p:txEl>
                                              <p:pRg st="5" end="5"/>
                                            </p:txEl>
                                          </p:spTgt>
                                        </p:tgtEl>
                                        <p:attrNameLst>
                                          <p:attrName>style.visibility</p:attrName>
                                        </p:attrNameLst>
                                      </p:cBhvr>
                                      <p:to>
                                        <p:strVal val="visible"/>
                                      </p:to>
                                    </p:set>
                                    <p:animEffect transition="in" filter="fade">
                                      <p:cBhvr>
                                        <p:cTn id="27" dur="1"/>
                                        <p:tgtEl>
                                          <p:spTgt spid="20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2">
                                            <p:txEl>
                                              <p:pRg st="6" end="6"/>
                                            </p:txEl>
                                          </p:spTgt>
                                        </p:tgtEl>
                                        <p:attrNameLst>
                                          <p:attrName>style.visibility</p:attrName>
                                        </p:attrNameLst>
                                      </p:cBhvr>
                                      <p:to>
                                        <p:strVal val="visible"/>
                                      </p:to>
                                    </p:set>
                                    <p:animEffect transition="in" filter="fade">
                                      <p:cBhvr>
                                        <p:cTn id="32" dur="1"/>
                                        <p:tgtEl>
                                          <p:spTgt spid="20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 b="0">
                <a:solidFill>
                  <a:schemeClr val="dk2"/>
                </a:solidFill>
                <a:latin typeface="Arial Black"/>
                <a:ea typeface="Arial Black"/>
                <a:cs typeface="Arial Black"/>
                <a:sym typeface="Arial Black"/>
              </a:rPr>
              <a:t>Ant Validate</a:t>
            </a:r>
          </a:p>
        </p:txBody>
      </p:sp>
      <p:sp>
        <p:nvSpPr>
          <p:cNvPr id="209" name="Shape 209"/>
          <p:cNvSpPr txBox="1">
            <a:spLocks noGrp="1"/>
          </p:cNvSpPr>
          <p:nvPr>
            <p:ph type="body" idx="1"/>
          </p:nvPr>
        </p:nvSpPr>
        <p:spPr>
          <a:xfrm>
            <a:off x="457200" y="1600199"/>
            <a:ext cx="8305799" cy="5138149"/>
          </a:xfrm>
          <a:prstGeom prst="rect">
            <a:avLst/>
          </a:prstGeom>
          <a:noFill/>
          <a:ln>
            <a:noFill/>
          </a:ln>
        </p:spPr>
        <p:txBody>
          <a:bodyPr lIns="91425" tIns="45700" rIns="91425" bIns="45700" anchor="t" anchorCtr="0">
            <a:normAutofit lnSpcReduction="10000"/>
          </a:bodyPr>
          <a:lstStyle/>
          <a:p>
            <a:pPr marL="457200" marR="0" lvl="0" indent="-393700" algn="l" rtl="0">
              <a:spcBef>
                <a:spcPts val="0"/>
              </a:spcBef>
              <a:buClr>
                <a:schemeClr val="dk1"/>
              </a:buClr>
              <a:buSzPct val="100000"/>
              <a:buFont typeface="Arial"/>
              <a:buChar char="●"/>
            </a:pPr>
            <a:r>
              <a:rPr lang="en" sz="2600" b="1" dirty="0">
                <a:latin typeface="Arial"/>
                <a:ea typeface="Arial"/>
                <a:cs typeface="Arial"/>
                <a:sym typeface="Arial"/>
              </a:rPr>
              <a:t>What will this do?</a:t>
            </a:r>
          </a:p>
          <a:p>
            <a:pPr marL="914400" marR="0" lvl="1" indent="-393700" algn="l" rtl="0">
              <a:spcBef>
                <a:spcPts val="0"/>
              </a:spcBef>
              <a:buClr>
                <a:schemeClr val="dk2"/>
              </a:buClr>
              <a:buSzPct val="100000"/>
              <a:buFont typeface="Arial"/>
              <a:buChar char="○"/>
            </a:pPr>
            <a:r>
              <a:rPr lang="en-US" sz="2600" dirty="0">
                <a:latin typeface="Arial"/>
                <a:ea typeface="Arial"/>
                <a:cs typeface="Arial"/>
                <a:sym typeface="Arial"/>
              </a:rPr>
              <a:t>You start with a freshly cloned copy of your repo and do “</a:t>
            </a:r>
            <a:r>
              <a:rPr lang="en-US" sz="2600" dirty="0" err="1">
                <a:latin typeface="Arial"/>
                <a:ea typeface="Arial"/>
                <a:cs typeface="Arial"/>
                <a:sym typeface="Arial"/>
              </a:rPr>
              <a:t>git</a:t>
            </a:r>
            <a:r>
              <a:rPr lang="en-US" sz="2600" dirty="0">
                <a:latin typeface="Arial"/>
                <a:ea typeface="Arial"/>
                <a:cs typeface="Arial"/>
                <a:sym typeface="Arial"/>
              </a:rPr>
              <a:t> checkout hw3-final” to switch to the files you intend for us to grade, then run ant validate</a:t>
            </a:r>
            <a:endParaRPr lang="en" sz="2600" dirty="0">
              <a:latin typeface="Arial"/>
              <a:ea typeface="Arial"/>
              <a:cs typeface="Arial"/>
              <a:sym typeface="Arial"/>
            </a:endParaRPr>
          </a:p>
          <a:p>
            <a:pPr marL="914400" marR="0" lvl="1" indent="-393700" algn="l" rtl="0">
              <a:spcBef>
                <a:spcPts val="0"/>
              </a:spcBef>
              <a:buClr>
                <a:schemeClr val="dk2"/>
              </a:buClr>
              <a:buSzPct val="100000"/>
              <a:buFont typeface="Arial"/>
              <a:buChar char="○"/>
            </a:pPr>
            <a:r>
              <a:rPr lang="en" sz="2600" dirty="0">
                <a:latin typeface="Arial"/>
                <a:ea typeface="Arial"/>
                <a:cs typeface="Arial"/>
                <a:sym typeface="Arial"/>
              </a:rPr>
              <a:t>Makes sure you have all the </a:t>
            </a:r>
            <a:r>
              <a:rPr lang="en" sz="2600" b="1" dirty="0">
                <a:latin typeface="Arial"/>
                <a:ea typeface="Arial"/>
                <a:cs typeface="Arial"/>
                <a:sym typeface="Arial"/>
              </a:rPr>
              <a:t>required</a:t>
            </a:r>
            <a:r>
              <a:rPr lang="en" sz="2600" dirty="0">
                <a:latin typeface="Arial"/>
                <a:ea typeface="Arial"/>
                <a:cs typeface="Arial"/>
                <a:sym typeface="Arial"/>
              </a:rPr>
              <a:t> files</a:t>
            </a:r>
          </a:p>
          <a:p>
            <a:pPr marL="914400" marR="0" lvl="1" indent="-393700" algn="l" rtl="0">
              <a:spcBef>
                <a:spcPts val="0"/>
              </a:spcBef>
              <a:buClr>
                <a:schemeClr val="dk2"/>
              </a:buClr>
              <a:buSzPct val="100000"/>
              <a:buFont typeface="Arial"/>
              <a:buChar char="○"/>
            </a:pPr>
            <a:r>
              <a:rPr lang="en" sz="2600" dirty="0">
                <a:latin typeface="Arial"/>
                <a:ea typeface="Arial"/>
                <a:cs typeface="Arial"/>
                <a:sym typeface="Arial"/>
              </a:rPr>
              <a:t>Make sure your homework builds without errors</a:t>
            </a:r>
          </a:p>
          <a:p>
            <a:pPr marL="914400" marR="0" lvl="1" indent="-393700" algn="l" rtl="0">
              <a:spcBef>
                <a:spcPts val="0"/>
              </a:spcBef>
              <a:buClr>
                <a:schemeClr val="dk2"/>
              </a:buClr>
              <a:buSzPct val="100000"/>
              <a:buFont typeface="Arial"/>
              <a:buChar char="○"/>
            </a:pPr>
            <a:r>
              <a:rPr lang="en" sz="2600" dirty="0">
                <a:latin typeface="Arial"/>
                <a:ea typeface="Arial"/>
                <a:cs typeface="Arial"/>
                <a:sym typeface="Arial"/>
              </a:rPr>
              <a:t>Passes specification and implementation tests in the repository</a:t>
            </a:r>
          </a:p>
          <a:p>
            <a:pPr marL="1371600" marR="0" lvl="2" indent="-393700" algn="l" rtl="0">
              <a:spcBef>
                <a:spcPts val="0"/>
              </a:spcBef>
              <a:buClr>
                <a:schemeClr val="dk2"/>
              </a:buClr>
              <a:buSzPct val="100000"/>
              <a:buFont typeface="Arial"/>
              <a:buChar char="■"/>
            </a:pPr>
            <a:r>
              <a:rPr lang="en" sz="2600" b="1" dirty="0">
                <a:latin typeface="Arial"/>
                <a:ea typeface="Arial"/>
                <a:cs typeface="Arial"/>
                <a:sym typeface="Arial"/>
              </a:rPr>
              <a:t>Note</a:t>
            </a:r>
            <a:r>
              <a:rPr lang="en" sz="2600" dirty="0">
                <a:latin typeface="Arial"/>
                <a:ea typeface="Arial"/>
                <a:cs typeface="Arial"/>
                <a:sym typeface="Arial"/>
              </a:rPr>
              <a:t>: this does not include the additional tests we will use when grading</a:t>
            </a:r>
          </a:p>
          <a:p>
            <a:pPr marL="1371600" marR="0" lvl="2" indent="-393700" algn="l" rtl="0">
              <a:spcBef>
                <a:spcPts val="0"/>
              </a:spcBef>
              <a:buClr>
                <a:schemeClr val="dk2"/>
              </a:buClr>
              <a:buSzPct val="100000"/>
              <a:buFont typeface="Arial"/>
              <a:buChar char="■"/>
            </a:pPr>
            <a:r>
              <a:rPr lang="en" sz="2600" dirty="0">
                <a:latin typeface="Arial"/>
                <a:ea typeface="Arial"/>
                <a:cs typeface="Arial"/>
                <a:sym typeface="Arial"/>
              </a:rPr>
              <a:t>This is just a sanity check that your current tests pass</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9">
                                            <p:txEl>
                                              <p:pRg st="0" end="0"/>
                                            </p:txEl>
                                          </p:spTgt>
                                        </p:tgtEl>
                                        <p:attrNameLst>
                                          <p:attrName>style.visibility</p:attrName>
                                        </p:attrNameLst>
                                      </p:cBhvr>
                                      <p:to>
                                        <p:strVal val="visible"/>
                                      </p:to>
                                    </p:set>
                                    <p:animEffect transition="in" filter="fade">
                                      <p:cBhvr>
                                        <p:cTn id="7" dur="1"/>
                                        <p:tgtEl>
                                          <p:spTgt spid="2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9">
                                            <p:txEl>
                                              <p:pRg st="1" end="1"/>
                                            </p:txEl>
                                          </p:spTgt>
                                        </p:tgtEl>
                                        <p:attrNameLst>
                                          <p:attrName>style.visibility</p:attrName>
                                        </p:attrNameLst>
                                      </p:cBhvr>
                                      <p:to>
                                        <p:strVal val="visible"/>
                                      </p:to>
                                    </p:set>
                                    <p:animEffect transition="in" filter="fade">
                                      <p:cBhvr>
                                        <p:cTn id="12" dur="1"/>
                                        <p:tgtEl>
                                          <p:spTgt spid="2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9">
                                            <p:txEl>
                                              <p:pRg st="2" end="2"/>
                                            </p:txEl>
                                          </p:spTgt>
                                        </p:tgtEl>
                                        <p:attrNameLst>
                                          <p:attrName>style.visibility</p:attrName>
                                        </p:attrNameLst>
                                      </p:cBhvr>
                                      <p:to>
                                        <p:strVal val="visible"/>
                                      </p:to>
                                    </p:set>
                                    <p:animEffect transition="in" filter="fade">
                                      <p:cBhvr>
                                        <p:cTn id="17" dur="1"/>
                                        <p:tgtEl>
                                          <p:spTgt spid="2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9">
                                            <p:txEl>
                                              <p:pRg st="3" end="3"/>
                                            </p:txEl>
                                          </p:spTgt>
                                        </p:tgtEl>
                                        <p:attrNameLst>
                                          <p:attrName>style.visibility</p:attrName>
                                        </p:attrNameLst>
                                      </p:cBhvr>
                                      <p:to>
                                        <p:strVal val="visible"/>
                                      </p:to>
                                    </p:set>
                                    <p:animEffect transition="in" filter="fade">
                                      <p:cBhvr>
                                        <p:cTn id="22" dur="1"/>
                                        <p:tgtEl>
                                          <p:spTgt spid="20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9">
                                            <p:txEl>
                                              <p:pRg st="4" end="4"/>
                                            </p:txEl>
                                          </p:spTgt>
                                        </p:tgtEl>
                                        <p:attrNameLst>
                                          <p:attrName>style.visibility</p:attrName>
                                        </p:attrNameLst>
                                      </p:cBhvr>
                                      <p:to>
                                        <p:strVal val="visible"/>
                                      </p:to>
                                    </p:set>
                                    <p:animEffect transition="in" filter="fade">
                                      <p:cBhvr>
                                        <p:cTn id="27" dur="1"/>
                                        <p:tgtEl>
                                          <p:spTgt spid="20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9">
                                            <p:txEl>
                                              <p:pRg st="5" end="5"/>
                                            </p:txEl>
                                          </p:spTgt>
                                        </p:tgtEl>
                                        <p:attrNameLst>
                                          <p:attrName>style.visibility</p:attrName>
                                        </p:attrNameLst>
                                      </p:cBhvr>
                                      <p:to>
                                        <p:strVal val="visible"/>
                                      </p:to>
                                    </p:set>
                                    <p:animEffect transition="in" filter="fade">
                                      <p:cBhvr>
                                        <p:cTn id="32" dur="1"/>
                                        <p:tgtEl>
                                          <p:spTgt spid="20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9">
                                            <p:txEl>
                                              <p:pRg st="6" end="6"/>
                                            </p:txEl>
                                          </p:spTgt>
                                        </p:tgtEl>
                                        <p:attrNameLst>
                                          <p:attrName>style.visibility</p:attrName>
                                        </p:attrNameLst>
                                      </p:cBhvr>
                                      <p:to>
                                        <p:strVal val="visible"/>
                                      </p:to>
                                    </p:set>
                                    <p:animEffect transition="in" filter="fade">
                                      <p:cBhvr>
                                        <p:cTn id="37" dur="1"/>
                                        <p:tgtEl>
                                          <p:spTgt spid="20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 b="0">
                <a:solidFill>
                  <a:schemeClr val="dk2"/>
                </a:solidFill>
                <a:latin typeface="Arial Black"/>
                <a:ea typeface="Arial Black"/>
                <a:cs typeface="Arial Black"/>
                <a:sym typeface="Arial Black"/>
              </a:rPr>
              <a:t>Ant Validate</a:t>
            </a:r>
          </a:p>
        </p:txBody>
      </p:sp>
      <p:sp>
        <p:nvSpPr>
          <p:cNvPr id="216" name="Shape 216"/>
          <p:cNvSpPr txBox="1">
            <a:spLocks noGrp="1"/>
          </p:cNvSpPr>
          <p:nvPr>
            <p:ph type="body" idx="1"/>
          </p:nvPr>
        </p:nvSpPr>
        <p:spPr>
          <a:xfrm>
            <a:off x="457200" y="1600200"/>
            <a:ext cx="8305799" cy="4526100"/>
          </a:xfrm>
          <a:prstGeom prst="rect">
            <a:avLst/>
          </a:prstGeom>
          <a:noFill/>
          <a:ln>
            <a:noFill/>
          </a:ln>
        </p:spPr>
        <p:txBody>
          <a:bodyPr lIns="91425" tIns="45700" rIns="91425" bIns="45700" anchor="t" anchorCtr="0">
            <a:noAutofit/>
          </a:bodyPr>
          <a:lstStyle/>
          <a:p>
            <a:pPr marL="457200" marR="0" lvl="0" indent="-393700" algn="l" rtl="0">
              <a:spcBef>
                <a:spcPts val="0"/>
              </a:spcBef>
              <a:buClr>
                <a:schemeClr val="dk1"/>
              </a:buClr>
              <a:buSzPct val="100000"/>
              <a:buFont typeface="Arial"/>
              <a:buChar char="●"/>
            </a:pPr>
            <a:r>
              <a:rPr lang="en" sz="2600" b="1" dirty="0">
                <a:latin typeface="Arial"/>
                <a:ea typeface="Arial"/>
                <a:cs typeface="Arial"/>
                <a:sym typeface="Arial"/>
              </a:rPr>
              <a:t>How do you run ant validate?</a:t>
            </a:r>
          </a:p>
          <a:p>
            <a:pPr marL="914400" marR="0" lvl="1" indent="-393700" algn="l" rtl="0">
              <a:lnSpc>
                <a:spcPct val="100000"/>
              </a:lnSpc>
              <a:spcBef>
                <a:spcPts val="0"/>
              </a:spcBef>
              <a:spcAft>
                <a:spcPts val="0"/>
              </a:spcAft>
              <a:buClr>
                <a:schemeClr val="dk2"/>
              </a:buClr>
              <a:buSzPct val="100000"/>
              <a:buFont typeface="Arial"/>
              <a:buChar char="○"/>
            </a:pPr>
            <a:r>
              <a:rPr lang="en" sz="2600" dirty="0">
                <a:latin typeface="Arial"/>
                <a:ea typeface="Arial"/>
                <a:cs typeface="Arial"/>
                <a:sym typeface="Arial"/>
              </a:rPr>
              <a:t>Has to be done on attu from the command line since that is the environment your grading will be done on</a:t>
            </a:r>
          </a:p>
          <a:p>
            <a:pPr marR="0" lvl="0" indent="457200" algn="l" rtl="0">
              <a:lnSpc>
                <a:spcPct val="100000"/>
              </a:lnSpc>
              <a:spcBef>
                <a:spcPts val="0"/>
              </a:spcBef>
              <a:spcAft>
                <a:spcPts val="0"/>
              </a:spcAft>
              <a:buNone/>
            </a:pPr>
            <a:endParaRPr sz="2600" dirty="0">
              <a:latin typeface="Arial"/>
              <a:ea typeface="Arial"/>
              <a:cs typeface="Arial"/>
              <a:sym typeface="Arial"/>
            </a:endParaRPr>
          </a:p>
          <a:p>
            <a:pPr marL="914400" marR="0" lvl="1" indent="-393700" algn="l" rtl="0">
              <a:lnSpc>
                <a:spcPct val="100000"/>
              </a:lnSpc>
              <a:spcBef>
                <a:spcPts val="0"/>
              </a:spcBef>
              <a:spcAft>
                <a:spcPts val="0"/>
              </a:spcAft>
              <a:buClr>
                <a:schemeClr val="dk2"/>
              </a:buClr>
              <a:buSzPct val="100000"/>
              <a:buFont typeface="Arial"/>
              <a:buChar char="○"/>
            </a:pPr>
            <a:r>
              <a:rPr lang="en" sz="2600" dirty="0">
                <a:latin typeface="Arial"/>
                <a:ea typeface="Arial"/>
                <a:cs typeface="Arial"/>
                <a:sym typeface="Arial"/>
              </a:rPr>
              <a:t>Do not use the Eclipse ant validate build tool!</a:t>
            </a:r>
            <a:endParaRPr lang="en-US" sz="2600" dirty="0">
              <a:latin typeface="Arial"/>
              <a:ea typeface="Arial"/>
              <a:cs typeface="Arial"/>
              <a:sym typeface="Arial"/>
            </a:endParaRPr>
          </a:p>
          <a:p>
            <a:pPr marL="914400" marR="0" lvl="1" indent="-393700" algn="l" rtl="0">
              <a:lnSpc>
                <a:spcPct val="100000"/>
              </a:lnSpc>
              <a:spcBef>
                <a:spcPts val="0"/>
              </a:spcBef>
              <a:spcAft>
                <a:spcPts val="0"/>
              </a:spcAft>
              <a:buClr>
                <a:schemeClr val="dk2"/>
              </a:buClr>
              <a:buSzPct val="100000"/>
              <a:buFont typeface="Arial"/>
              <a:buChar char="○"/>
            </a:pPr>
            <a:endParaRPr lang="en-US" sz="2600" dirty="0">
              <a:latin typeface="Arial"/>
              <a:ea typeface="Arial"/>
              <a:cs typeface="Arial"/>
              <a:sym typeface="Arial"/>
            </a:endParaRPr>
          </a:p>
          <a:p>
            <a:pPr marL="914400" marR="0" lvl="1" indent="-393700" algn="l" rtl="0">
              <a:lnSpc>
                <a:spcPct val="100000"/>
              </a:lnSpc>
              <a:spcBef>
                <a:spcPts val="0"/>
              </a:spcBef>
              <a:spcAft>
                <a:spcPts val="0"/>
              </a:spcAft>
              <a:buClr>
                <a:schemeClr val="dk2"/>
              </a:buClr>
              <a:buSzPct val="100000"/>
              <a:buFont typeface="Arial"/>
              <a:buChar char="○"/>
            </a:pPr>
            <a:r>
              <a:rPr lang="en-US" sz="2600" dirty="0">
                <a:latin typeface="Arial"/>
                <a:ea typeface="Arial"/>
                <a:cs typeface="Arial"/>
                <a:sym typeface="Arial"/>
              </a:rPr>
              <a:t>Be </a:t>
            </a:r>
            <a:r>
              <a:rPr lang="en-US" sz="2600" i="1" dirty="0">
                <a:latin typeface="Arial"/>
                <a:ea typeface="Arial"/>
                <a:cs typeface="Arial"/>
                <a:sym typeface="Arial"/>
              </a:rPr>
              <a:t>sure</a:t>
            </a:r>
            <a:r>
              <a:rPr lang="en-US" sz="2600" dirty="0">
                <a:latin typeface="Arial"/>
                <a:ea typeface="Arial"/>
                <a:cs typeface="Arial"/>
                <a:sym typeface="Arial"/>
              </a:rPr>
              <a:t> to use a fresh copy of your repo, and discard that copy when you’re done</a:t>
            </a:r>
          </a:p>
          <a:p>
            <a:pPr marL="1600200" lvl="2" indent="-393700">
              <a:spcBef>
                <a:spcPts val="0"/>
              </a:spcBef>
              <a:buFont typeface="Arial"/>
              <a:buChar char="○"/>
            </a:pPr>
            <a:r>
              <a:rPr lang="en-US" sz="2600" dirty="0">
                <a:latin typeface="Arial"/>
                <a:ea typeface="Arial"/>
                <a:cs typeface="Arial"/>
                <a:sym typeface="Arial"/>
              </a:rPr>
              <a:t>If you need to fix things, do it in your primary working copy (eclipse)</a:t>
            </a:r>
            <a:endParaRPr lang="en" sz="2600" dirty="0">
              <a:latin typeface="Arial"/>
              <a:ea typeface="Arial"/>
              <a:cs typeface="Arial"/>
              <a:sym typeface="Arial"/>
            </a:endParaRPr>
          </a:p>
          <a:p>
            <a:pPr marR="0" lvl="0" indent="457200" algn="l" rtl="0">
              <a:lnSpc>
                <a:spcPct val="100000"/>
              </a:lnSpc>
              <a:spcBef>
                <a:spcPts val="0"/>
              </a:spcBef>
              <a:spcAft>
                <a:spcPts val="0"/>
              </a:spcAft>
              <a:buNone/>
            </a:pPr>
            <a:endParaRPr sz="2600" dirty="0">
              <a:latin typeface="Arial"/>
              <a:ea typeface="Arial"/>
              <a:cs typeface="Arial"/>
              <a:sym typeface="Arial"/>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6">
                                            <p:txEl>
                                              <p:pRg st="0" end="0"/>
                                            </p:txEl>
                                          </p:spTgt>
                                        </p:tgtEl>
                                        <p:attrNameLst>
                                          <p:attrName>style.visibility</p:attrName>
                                        </p:attrNameLst>
                                      </p:cBhvr>
                                      <p:to>
                                        <p:strVal val="visible"/>
                                      </p:to>
                                    </p:set>
                                    <p:animEffect transition="in" filter="fade">
                                      <p:cBhvr>
                                        <p:cTn id="7" dur="1"/>
                                        <p:tgtEl>
                                          <p:spTgt spid="2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6">
                                            <p:txEl>
                                              <p:pRg st="1" end="1"/>
                                            </p:txEl>
                                          </p:spTgt>
                                        </p:tgtEl>
                                        <p:attrNameLst>
                                          <p:attrName>style.visibility</p:attrName>
                                        </p:attrNameLst>
                                      </p:cBhvr>
                                      <p:to>
                                        <p:strVal val="visible"/>
                                      </p:to>
                                    </p:set>
                                    <p:animEffect transition="in" filter="fade">
                                      <p:cBhvr>
                                        <p:cTn id="12" dur="1"/>
                                        <p:tgtEl>
                                          <p:spTgt spid="2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6">
                                            <p:txEl>
                                              <p:pRg st="3" end="3"/>
                                            </p:txEl>
                                          </p:spTgt>
                                        </p:tgtEl>
                                        <p:attrNameLst>
                                          <p:attrName>style.visibility</p:attrName>
                                        </p:attrNameLst>
                                      </p:cBhvr>
                                      <p:to>
                                        <p:strVal val="visible"/>
                                      </p:to>
                                    </p:set>
                                    <p:animEffect transition="in" filter="fade">
                                      <p:cBhvr>
                                        <p:cTn id="17" dur="1"/>
                                        <p:tgtEl>
                                          <p:spTgt spid="21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6">
                                            <p:txEl>
                                              <p:pRg st="5" end="5"/>
                                            </p:txEl>
                                          </p:spTgt>
                                        </p:tgtEl>
                                        <p:attrNameLst>
                                          <p:attrName>style.visibility</p:attrName>
                                        </p:attrNameLst>
                                      </p:cBhvr>
                                      <p:to>
                                        <p:strVal val="visible"/>
                                      </p:to>
                                    </p:set>
                                    <p:animEffect transition="in" filter="fade">
                                      <p:cBhvr>
                                        <p:cTn id="22" dur="1"/>
                                        <p:tgtEl>
                                          <p:spTgt spid="21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16">
                                            <p:txEl>
                                              <p:pRg st="6" end="6"/>
                                            </p:txEl>
                                          </p:spTgt>
                                        </p:tgtEl>
                                        <p:attrNameLst>
                                          <p:attrName>style.visibility</p:attrName>
                                        </p:attrNameLst>
                                      </p:cBhvr>
                                      <p:to>
                                        <p:strVal val="visible"/>
                                      </p:to>
                                    </p:set>
                                    <p:animEffect transition="in" filter="fade">
                                      <p:cBhvr>
                                        <p:cTn id="27" dur="1"/>
                                        <p:tgtEl>
                                          <p:spTgt spid="2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 b="0">
                <a:solidFill>
                  <a:schemeClr val="dk2"/>
                </a:solidFill>
                <a:latin typeface="Arial Black"/>
                <a:ea typeface="Arial Black"/>
                <a:cs typeface="Arial Black"/>
                <a:sym typeface="Arial Black"/>
              </a:rPr>
              <a:t>Ant Validate</a:t>
            </a:r>
          </a:p>
        </p:txBody>
      </p:sp>
      <p:sp>
        <p:nvSpPr>
          <p:cNvPr id="223" name="Shape 223"/>
          <p:cNvSpPr txBox="1">
            <a:spLocks noGrp="1"/>
          </p:cNvSpPr>
          <p:nvPr>
            <p:ph type="body" idx="1"/>
          </p:nvPr>
        </p:nvSpPr>
        <p:spPr>
          <a:xfrm>
            <a:off x="457200" y="1600200"/>
            <a:ext cx="8305799" cy="4526100"/>
          </a:xfrm>
          <a:prstGeom prst="rect">
            <a:avLst/>
          </a:prstGeom>
          <a:noFill/>
          <a:ln>
            <a:noFill/>
          </a:ln>
        </p:spPr>
        <p:txBody>
          <a:bodyPr lIns="91425" tIns="45700" rIns="91425" bIns="45700" anchor="t" anchorCtr="0">
            <a:normAutofit fontScale="92500" lnSpcReduction="10000"/>
          </a:bodyPr>
          <a:lstStyle/>
          <a:p>
            <a:pPr marL="457200" marR="0" lvl="0" indent="-355600" algn="l" rtl="0">
              <a:spcBef>
                <a:spcPts val="0"/>
              </a:spcBef>
              <a:buClr>
                <a:schemeClr val="dk1"/>
              </a:buClr>
              <a:buSzPct val="100000"/>
              <a:buFont typeface="Arial"/>
              <a:buChar char="●"/>
            </a:pPr>
            <a:r>
              <a:rPr lang="en" sz="2000" b="1" dirty="0">
                <a:latin typeface="Arial"/>
                <a:ea typeface="Arial"/>
                <a:cs typeface="Arial"/>
                <a:sym typeface="Arial"/>
              </a:rPr>
              <a:t>How do you run ant validate?</a:t>
            </a:r>
          </a:p>
          <a:p>
            <a:pPr marL="914400" marR="0" lvl="1" indent="-355600" algn="l" rtl="0">
              <a:spcBef>
                <a:spcPts val="0"/>
              </a:spcBef>
              <a:buClr>
                <a:schemeClr val="dk2"/>
              </a:buClr>
              <a:buSzPct val="100000"/>
              <a:buFont typeface="Arial"/>
              <a:buChar char="○"/>
            </a:pPr>
            <a:r>
              <a:rPr lang="en" sz="2000" dirty="0">
                <a:latin typeface="Arial"/>
                <a:ea typeface="Arial"/>
                <a:cs typeface="Arial"/>
                <a:sym typeface="Arial"/>
              </a:rPr>
              <a:t>Steps</a:t>
            </a:r>
          </a:p>
          <a:p>
            <a:pPr marL="1371600" marR="0" lvl="2" indent="-355600" algn="l" rtl="0">
              <a:spcBef>
                <a:spcPts val="0"/>
              </a:spcBef>
              <a:buClr>
                <a:schemeClr val="dk2"/>
              </a:buClr>
              <a:buSzPct val="100000"/>
              <a:buFont typeface="Arial"/>
              <a:buChar char="■"/>
            </a:pPr>
            <a:r>
              <a:rPr lang="en" sz="2000" dirty="0">
                <a:latin typeface="Arial"/>
                <a:ea typeface="Arial"/>
                <a:cs typeface="Arial"/>
                <a:sym typeface="Arial"/>
              </a:rPr>
              <a:t>Log into attu via </a:t>
            </a:r>
            <a:r>
              <a:rPr lang="en" sz="2000" u="sng" dirty="0">
                <a:solidFill>
                  <a:schemeClr val="hlink"/>
                </a:solidFill>
                <a:latin typeface="Arial"/>
                <a:ea typeface="Arial"/>
                <a:cs typeface="Arial"/>
                <a:sym typeface="Arial"/>
                <a:hlinkClick r:id="rId3"/>
              </a:rPr>
              <a:t>SSH</a:t>
            </a:r>
            <a:endParaRPr lang="en" sz="2000" u="sng" dirty="0">
              <a:solidFill>
                <a:schemeClr val="hlink"/>
              </a:solidFill>
              <a:latin typeface="Arial"/>
              <a:ea typeface="Arial"/>
              <a:cs typeface="Arial"/>
              <a:sym typeface="Arial"/>
              <a:hlinkClick r:id="rId4"/>
            </a:endParaRPr>
          </a:p>
          <a:p>
            <a:pPr marL="1371600" marR="0" lvl="2" indent="-355600" algn="l" rtl="0">
              <a:spcBef>
                <a:spcPts val="0"/>
              </a:spcBef>
              <a:buClr>
                <a:schemeClr val="dk2"/>
              </a:buClr>
              <a:buSzPct val="100000"/>
              <a:buFont typeface="Arial"/>
              <a:buChar char="■"/>
            </a:pPr>
            <a:r>
              <a:rPr lang="en" sz="2000" dirty="0">
                <a:latin typeface="Arial"/>
                <a:ea typeface="Arial"/>
                <a:cs typeface="Arial"/>
                <a:sym typeface="Arial"/>
              </a:rPr>
              <a:t>In attu, checkout a </a:t>
            </a:r>
            <a:r>
              <a:rPr lang="en-US" sz="2000" dirty="0">
                <a:latin typeface="Arial"/>
                <a:ea typeface="Arial"/>
                <a:cs typeface="Arial"/>
                <a:sym typeface="Arial"/>
              </a:rPr>
              <a:t>brand new </a:t>
            </a:r>
            <a:r>
              <a:rPr lang="en" sz="2000" dirty="0">
                <a:latin typeface="Arial"/>
                <a:ea typeface="Arial"/>
                <a:cs typeface="Arial"/>
                <a:sym typeface="Arial"/>
              </a:rPr>
              <a:t>local copy </a:t>
            </a:r>
            <a:r>
              <a:rPr lang="en-US" sz="2000" dirty="0">
                <a:latin typeface="Arial"/>
                <a:ea typeface="Arial"/>
                <a:cs typeface="Arial"/>
                <a:sym typeface="Arial"/>
              </a:rPr>
              <a:t>(clone) </a:t>
            </a:r>
            <a:r>
              <a:rPr lang="en" sz="2000" dirty="0">
                <a:latin typeface="Arial"/>
                <a:ea typeface="Arial"/>
                <a:cs typeface="Arial"/>
                <a:sym typeface="Arial"/>
              </a:rPr>
              <a:t>of your repository through the </a:t>
            </a:r>
            <a:r>
              <a:rPr lang="en" sz="2000" u="sng" dirty="0">
                <a:solidFill>
                  <a:schemeClr val="hlink"/>
                </a:solidFill>
                <a:latin typeface="Arial"/>
                <a:ea typeface="Arial"/>
                <a:cs typeface="Arial"/>
                <a:sym typeface="Arial"/>
                <a:hlinkClick r:id="rId5"/>
              </a:rPr>
              <a:t>command-line</a:t>
            </a:r>
            <a:endParaRPr lang="en" sz="2000" dirty="0">
              <a:latin typeface="Arial"/>
              <a:ea typeface="Arial"/>
              <a:cs typeface="Arial"/>
              <a:sym typeface="Arial"/>
            </a:endParaRPr>
          </a:p>
          <a:p>
            <a:pPr marL="1828800" marR="0" lvl="3" indent="-355600" algn="l" rtl="0">
              <a:spcBef>
                <a:spcPts val="0"/>
              </a:spcBef>
              <a:buClr>
                <a:schemeClr val="dk2"/>
              </a:buClr>
              <a:buSzPct val="100000"/>
              <a:buFont typeface="Arial"/>
              <a:buChar char="●"/>
            </a:pPr>
            <a:r>
              <a:rPr lang="en" sz="2000" b="1" dirty="0">
                <a:latin typeface="Arial"/>
                <a:ea typeface="Arial"/>
                <a:cs typeface="Arial"/>
                <a:sym typeface="Arial"/>
              </a:rPr>
              <a:t>Note: </a:t>
            </a:r>
            <a:r>
              <a:rPr lang="en" sz="2000" dirty="0">
                <a:latin typeface="Arial"/>
                <a:ea typeface="Arial"/>
                <a:cs typeface="Arial"/>
                <a:sym typeface="Arial"/>
              </a:rPr>
              <a:t>Now, you have two local copies of your repository, one on your computer through Eclipse and one in </a:t>
            </a:r>
            <a:r>
              <a:rPr lang="en" sz="2000" dirty="0" err="1">
                <a:latin typeface="Arial"/>
                <a:ea typeface="Arial"/>
                <a:cs typeface="Arial"/>
                <a:sym typeface="Arial"/>
              </a:rPr>
              <a:t>attu</a:t>
            </a:r>
            <a:endParaRPr lang="en-US" sz="2000" dirty="0">
              <a:latin typeface="Arial"/>
              <a:ea typeface="Arial"/>
              <a:cs typeface="Arial"/>
              <a:sym typeface="Arial"/>
            </a:endParaRPr>
          </a:p>
          <a:p>
            <a:pPr marL="1828800" marR="0" lvl="3" indent="-355600" algn="l" rtl="0">
              <a:spcBef>
                <a:spcPts val="0"/>
              </a:spcBef>
              <a:buClr>
                <a:schemeClr val="dk2"/>
              </a:buClr>
              <a:buSzPct val="100000"/>
              <a:buFont typeface="Arial"/>
              <a:buChar char="●"/>
            </a:pPr>
            <a:r>
              <a:rPr lang="en-US" sz="2000" dirty="0">
                <a:latin typeface="Arial"/>
                <a:ea typeface="Arial"/>
                <a:cs typeface="Arial"/>
                <a:sym typeface="Arial"/>
              </a:rPr>
              <a:t>May need to create an SSH key on </a:t>
            </a:r>
            <a:r>
              <a:rPr lang="en-US" sz="2000" dirty="0" err="1">
                <a:latin typeface="Arial"/>
                <a:ea typeface="Arial"/>
                <a:cs typeface="Arial"/>
                <a:sym typeface="Arial"/>
              </a:rPr>
              <a:t>attu</a:t>
            </a:r>
            <a:r>
              <a:rPr lang="en-US" sz="2000" dirty="0">
                <a:latin typeface="Arial"/>
                <a:ea typeface="Arial"/>
                <a:cs typeface="Arial"/>
                <a:sym typeface="Arial"/>
              </a:rPr>
              <a:t> and add to </a:t>
            </a:r>
            <a:r>
              <a:rPr lang="en-US" sz="2000" dirty="0" err="1">
                <a:latin typeface="Arial"/>
                <a:ea typeface="Arial"/>
                <a:cs typeface="Arial"/>
                <a:sym typeface="Arial"/>
              </a:rPr>
              <a:t>GitLab</a:t>
            </a:r>
            <a:r>
              <a:rPr lang="en-US" sz="2000" dirty="0">
                <a:latin typeface="Arial"/>
                <a:ea typeface="Arial"/>
                <a:cs typeface="Arial"/>
                <a:sym typeface="Arial"/>
              </a:rPr>
              <a:t>: </a:t>
            </a:r>
            <a:r>
              <a:rPr lang="en-US" sz="2000" dirty="0">
                <a:latin typeface="Arial"/>
                <a:ea typeface="Arial"/>
                <a:cs typeface="Arial"/>
                <a:sym typeface="Arial"/>
                <a:hlinkClick r:id="rId6"/>
              </a:rPr>
              <a:t>instructions</a:t>
            </a:r>
            <a:endParaRPr lang="en" sz="2000" dirty="0">
              <a:latin typeface="Arial"/>
              <a:ea typeface="Arial"/>
              <a:cs typeface="Arial"/>
              <a:sym typeface="Arial"/>
            </a:endParaRPr>
          </a:p>
          <a:p>
            <a:pPr marL="1371600" marR="0" lvl="2" indent="-355600" algn="l" rtl="0">
              <a:spcBef>
                <a:spcPts val="0"/>
              </a:spcBef>
              <a:buClr>
                <a:schemeClr val="dk2"/>
              </a:buClr>
              <a:buSzPct val="100000"/>
              <a:buFont typeface="Arial"/>
              <a:buChar char="■"/>
            </a:pPr>
            <a:r>
              <a:rPr lang="en" sz="2000" dirty="0">
                <a:latin typeface="Arial"/>
                <a:ea typeface="Arial"/>
                <a:cs typeface="Arial"/>
                <a:sym typeface="Arial"/>
              </a:rPr>
              <a:t>Go to the hw folder which you want to validate through the ‘cd’ comman</a:t>
            </a:r>
            <a:r>
              <a:rPr lang="en-US" sz="2000" dirty="0">
                <a:latin typeface="Arial"/>
                <a:ea typeface="Arial"/>
                <a:cs typeface="Arial"/>
                <a:sym typeface="Arial"/>
              </a:rPr>
              <a:t>d, then switch to the hw3 tag</a:t>
            </a:r>
            <a:endParaRPr lang="en" sz="2000" dirty="0">
              <a:latin typeface="Arial"/>
              <a:ea typeface="Arial"/>
              <a:cs typeface="Arial"/>
              <a:sym typeface="Arial"/>
            </a:endParaRPr>
          </a:p>
          <a:p>
            <a:pPr marL="1828800" marR="0" lvl="3" indent="-355600" algn="l" rtl="0">
              <a:spcBef>
                <a:spcPts val="0"/>
              </a:spcBef>
              <a:buClr>
                <a:schemeClr val="dk2"/>
              </a:buClr>
              <a:buSzPct val="100000"/>
              <a:buFont typeface="Arial"/>
              <a:buChar char="●"/>
            </a:pPr>
            <a:r>
              <a:rPr lang="en" sz="2000" dirty="0">
                <a:latin typeface="Arial"/>
                <a:ea typeface="Arial"/>
                <a:cs typeface="Arial"/>
                <a:sym typeface="Arial"/>
              </a:rPr>
              <a:t>For example: cd ~/cse331/src/hw3</a:t>
            </a:r>
            <a:r>
              <a:rPr lang="en-US" sz="2000" dirty="0">
                <a:latin typeface="Arial"/>
                <a:ea typeface="Arial"/>
                <a:cs typeface="Arial"/>
                <a:sym typeface="Arial"/>
              </a:rPr>
              <a:t> </a:t>
            </a:r>
            <a:br>
              <a:rPr lang="en-US" sz="2000" dirty="0">
                <a:latin typeface="Arial"/>
                <a:ea typeface="Arial"/>
                <a:cs typeface="Arial"/>
                <a:sym typeface="Arial"/>
              </a:rPr>
            </a:br>
            <a:r>
              <a:rPr lang="en-US" sz="2000" dirty="0" err="1">
                <a:latin typeface="Arial"/>
                <a:ea typeface="Arial"/>
                <a:cs typeface="Arial"/>
                <a:sym typeface="Arial"/>
              </a:rPr>
              <a:t>git</a:t>
            </a:r>
            <a:r>
              <a:rPr lang="en-US" sz="2000" dirty="0">
                <a:latin typeface="Arial"/>
                <a:ea typeface="Arial"/>
                <a:cs typeface="Arial"/>
                <a:sym typeface="Arial"/>
              </a:rPr>
              <a:t> checkout hw3-final</a:t>
            </a:r>
            <a:endParaRPr lang="en" sz="2600" dirty="0">
              <a:latin typeface="Arial"/>
              <a:ea typeface="Arial"/>
              <a:cs typeface="Arial"/>
              <a:sym typeface="Arial"/>
            </a:endParaRPr>
          </a:p>
          <a:p>
            <a:pPr marL="1371600" marR="0" lvl="0" indent="0" algn="l" rtl="0">
              <a:spcBef>
                <a:spcPts val="0"/>
              </a:spcBef>
              <a:buNone/>
            </a:pPr>
            <a:endParaRPr sz="2000" dirty="0">
              <a:latin typeface="Arial"/>
              <a:ea typeface="Arial"/>
              <a:cs typeface="Arial"/>
              <a:sym typeface="Arial"/>
            </a:endParaRPr>
          </a:p>
          <a:p>
            <a:pPr marL="1371600" marR="0" lvl="2" indent="-355600" algn="l" rtl="0">
              <a:spcBef>
                <a:spcPts val="0"/>
              </a:spcBef>
              <a:buClr>
                <a:schemeClr val="dk2"/>
              </a:buClr>
              <a:buSzPct val="100000"/>
              <a:buFont typeface="Arial"/>
              <a:buChar char="■"/>
            </a:pPr>
            <a:r>
              <a:rPr lang="en" sz="2000" dirty="0">
                <a:latin typeface="Arial"/>
                <a:ea typeface="Arial"/>
                <a:cs typeface="Arial"/>
                <a:sym typeface="Arial"/>
              </a:rPr>
              <a:t>Run ant validate</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3">
                                            <p:txEl>
                                              <p:pRg st="0" end="0"/>
                                            </p:txEl>
                                          </p:spTgt>
                                        </p:tgtEl>
                                        <p:attrNameLst>
                                          <p:attrName>style.visibility</p:attrName>
                                        </p:attrNameLst>
                                      </p:cBhvr>
                                      <p:to>
                                        <p:strVal val="visible"/>
                                      </p:to>
                                    </p:set>
                                    <p:animEffect transition="in" filter="fade">
                                      <p:cBhvr>
                                        <p:cTn id="7" dur="1"/>
                                        <p:tgtEl>
                                          <p:spTgt spid="2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3">
                                            <p:txEl>
                                              <p:pRg st="1" end="1"/>
                                            </p:txEl>
                                          </p:spTgt>
                                        </p:tgtEl>
                                        <p:attrNameLst>
                                          <p:attrName>style.visibility</p:attrName>
                                        </p:attrNameLst>
                                      </p:cBhvr>
                                      <p:to>
                                        <p:strVal val="visible"/>
                                      </p:to>
                                    </p:set>
                                    <p:animEffect transition="in" filter="fade">
                                      <p:cBhvr>
                                        <p:cTn id="12" dur="1"/>
                                        <p:tgtEl>
                                          <p:spTgt spid="2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3">
                                            <p:txEl>
                                              <p:pRg st="2" end="2"/>
                                            </p:txEl>
                                          </p:spTgt>
                                        </p:tgtEl>
                                        <p:attrNameLst>
                                          <p:attrName>style.visibility</p:attrName>
                                        </p:attrNameLst>
                                      </p:cBhvr>
                                      <p:to>
                                        <p:strVal val="visible"/>
                                      </p:to>
                                    </p:set>
                                    <p:animEffect transition="in" filter="fade">
                                      <p:cBhvr>
                                        <p:cTn id="17" dur="1"/>
                                        <p:tgtEl>
                                          <p:spTgt spid="2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23">
                                            <p:txEl>
                                              <p:pRg st="3" end="3"/>
                                            </p:txEl>
                                          </p:spTgt>
                                        </p:tgtEl>
                                        <p:attrNameLst>
                                          <p:attrName>style.visibility</p:attrName>
                                        </p:attrNameLst>
                                      </p:cBhvr>
                                      <p:to>
                                        <p:strVal val="visible"/>
                                      </p:to>
                                    </p:set>
                                    <p:animEffect transition="in" filter="fade">
                                      <p:cBhvr>
                                        <p:cTn id="22" dur="1"/>
                                        <p:tgtEl>
                                          <p:spTgt spid="2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3">
                                            <p:txEl>
                                              <p:pRg st="4" end="4"/>
                                            </p:txEl>
                                          </p:spTgt>
                                        </p:tgtEl>
                                        <p:attrNameLst>
                                          <p:attrName>style.visibility</p:attrName>
                                        </p:attrNameLst>
                                      </p:cBhvr>
                                      <p:to>
                                        <p:strVal val="visible"/>
                                      </p:to>
                                    </p:set>
                                    <p:animEffect transition="in" filter="fade">
                                      <p:cBhvr>
                                        <p:cTn id="27" dur="1"/>
                                        <p:tgtEl>
                                          <p:spTgt spid="2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23">
                                            <p:txEl>
                                              <p:pRg st="5" end="5"/>
                                            </p:txEl>
                                          </p:spTgt>
                                        </p:tgtEl>
                                        <p:attrNameLst>
                                          <p:attrName>style.visibility</p:attrName>
                                        </p:attrNameLst>
                                      </p:cBhvr>
                                      <p:to>
                                        <p:strVal val="visible"/>
                                      </p:to>
                                    </p:set>
                                    <p:animEffect transition="in" filter="fade">
                                      <p:cBhvr>
                                        <p:cTn id="32" dur="1"/>
                                        <p:tgtEl>
                                          <p:spTgt spid="2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23">
                                            <p:txEl>
                                              <p:pRg st="6" end="6"/>
                                            </p:txEl>
                                          </p:spTgt>
                                        </p:tgtEl>
                                        <p:attrNameLst>
                                          <p:attrName>style.visibility</p:attrName>
                                        </p:attrNameLst>
                                      </p:cBhvr>
                                      <p:to>
                                        <p:strVal val="visible"/>
                                      </p:to>
                                    </p:set>
                                    <p:animEffect transition="in" filter="fade">
                                      <p:cBhvr>
                                        <p:cTn id="37" dur="1"/>
                                        <p:tgtEl>
                                          <p:spTgt spid="2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23">
                                            <p:txEl>
                                              <p:pRg st="7" end="7"/>
                                            </p:txEl>
                                          </p:spTgt>
                                        </p:tgtEl>
                                        <p:attrNameLst>
                                          <p:attrName>style.visibility</p:attrName>
                                        </p:attrNameLst>
                                      </p:cBhvr>
                                      <p:to>
                                        <p:strVal val="visible"/>
                                      </p:to>
                                    </p:set>
                                    <p:animEffect transition="in" filter="fade">
                                      <p:cBhvr>
                                        <p:cTn id="42" dur="1"/>
                                        <p:tgtEl>
                                          <p:spTgt spid="22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23">
                                            <p:txEl>
                                              <p:pRg st="9" end="9"/>
                                            </p:txEl>
                                          </p:spTgt>
                                        </p:tgtEl>
                                        <p:attrNameLst>
                                          <p:attrName>style.visibility</p:attrName>
                                        </p:attrNameLst>
                                      </p:cBhvr>
                                      <p:to>
                                        <p:strVal val="visible"/>
                                      </p:to>
                                    </p:set>
                                    <p:animEffect transition="in" filter="fade">
                                      <p:cBhvr>
                                        <p:cTn id="47" dur="1"/>
                                        <p:tgtEl>
                                          <p:spTgt spid="2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 b="0">
                <a:solidFill>
                  <a:schemeClr val="dk2"/>
                </a:solidFill>
                <a:latin typeface="Arial Black"/>
                <a:ea typeface="Arial Black"/>
                <a:cs typeface="Arial Black"/>
                <a:sym typeface="Arial Black"/>
              </a:rPr>
              <a:t>Ant Validate</a:t>
            </a:r>
          </a:p>
        </p:txBody>
      </p:sp>
      <p:sp>
        <p:nvSpPr>
          <p:cNvPr id="230" name="Shape 230"/>
          <p:cNvSpPr txBox="1">
            <a:spLocks noGrp="1"/>
          </p:cNvSpPr>
          <p:nvPr>
            <p:ph type="body" idx="1"/>
          </p:nvPr>
        </p:nvSpPr>
        <p:spPr>
          <a:xfrm>
            <a:off x="457200" y="1600200"/>
            <a:ext cx="8305799" cy="4526100"/>
          </a:xfrm>
          <a:prstGeom prst="rect">
            <a:avLst/>
          </a:prstGeom>
          <a:noFill/>
          <a:ln>
            <a:noFill/>
          </a:ln>
        </p:spPr>
        <p:txBody>
          <a:bodyPr lIns="91425" tIns="45700" rIns="91425" bIns="45700" anchor="t" anchorCtr="0">
            <a:noAutofit/>
          </a:bodyPr>
          <a:lstStyle/>
          <a:p>
            <a:pPr marL="457200" marR="0" lvl="0" indent="-393700" algn="l" rtl="0">
              <a:spcBef>
                <a:spcPts val="0"/>
              </a:spcBef>
              <a:buClr>
                <a:schemeClr val="dk1"/>
              </a:buClr>
              <a:buSzPct val="100000"/>
              <a:buFont typeface="Arial"/>
              <a:buChar char="●"/>
            </a:pPr>
            <a:r>
              <a:rPr lang="en" sz="2600" b="1" dirty="0">
                <a:latin typeface="Arial"/>
                <a:ea typeface="Arial"/>
                <a:cs typeface="Arial"/>
                <a:sym typeface="Arial"/>
              </a:rPr>
              <a:t>How do you know it works?</a:t>
            </a:r>
          </a:p>
          <a:p>
            <a:pPr marL="914400" marR="0" lvl="1" indent="-393700" algn="l" rtl="0">
              <a:spcBef>
                <a:spcPts val="0"/>
              </a:spcBef>
              <a:buClr>
                <a:schemeClr val="dk2"/>
              </a:buClr>
              <a:buSzPct val="100000"/>
              <a:buFont typeface="Arial"/>
              <a:buChar char="○"/>
            </a:pPr>
            <a:r>
              <a:rPr lang="en" sz="2600" dirty="0">
                <a:latin typeface="Arial"/>
                <a:ea typeface="Arial"/>
                <a:cs typeface="Arial"/>
                <a:sym typeface="Arial"/>
              </a:rPr>
              <a:t>If successful, will output </a:t>
            </a:r>
            <a:r>
              <a:rPr lang="en" sz="2600" b="1" dirty="0">
                <a:latin typeface="Arial"/>
                <a:ea typeface="Arial"/>
                <a:cs typeface="Arial"/>
                <a:sym typeface="Arial"/>
              </a:rPr>
              <a:t>Build Successful</a:t>
            </a:r>
            <a:r>
              <a:rPr lang="en" sz="2600" dirty="0">
                <a:latin typeface="Arial"/>
                <a:ea typeface="Arial"/>
                <a:cs typeface="Arial"/>
                <a:sym typeface="Arial"/>
              </a:rPr>
              <a:t> at the bottom</a:t>
            </a:r>
          </a:p>
          <a:p>
            <a:pPr marR="0" lvl="0" indent="457200" algn="l" rtl="0">
              <a:spcBef>
                <a:spcPts val="0"/>
              </a:spcBef>
              <a:buNone/>
            </a:pPr>
            <a:endParaRPr sz="2600" dirty="0">
              <a:latin typeface="Arial"/>
              <a:ea typeface="Arial"/>
              <a:cs typeface="Arial"/>
              <a:sym typeface="Arial"/>
            </a:endParaRPr>
          </a:p>
          <a:p>
            <a:pPr marL="914400" marR="0" lvl="1" indent="-393700" algn="l" rtl="0">
              <a:spcBef>
                <a:spcPts val="0"/>
              </a:spcBef>
              <a:buClr>
                <a:schemeClr val="dk2"/>
              </a:buClr>
              <a:buSzPct val="100000"/>
              <a:buFont typeface="Arial"/>
              <a:buChar char="○"/>
            </a:pPr>
            <a:r>
              <a:rPr lang="en" sz="2600" dirty="0">
                <a:latin typeface="Arial"/>
                <a:ea typeface="Arial"/>
                <a:cs typeface="Arial"/>
                <a:sym typeface="Arial"/>
              </a:rPr>
              <a:t>If unsuccessful, will output </a:t>
            </a:r>
            <a:r>
              <a:rPr lang="en" sz="2600" b="1" dirty="0">
                <a:latin typeface="Arial"/>
                <a:ea typeface="Arial"/>
                <a:cs typeface="Arial"/>
                <a:sym typeface="Arial"/>
              </a:rPr>
              <a:t>Build Failed</a:t>
            </a:r>
            <a:r>
              <a:rPr lang="en" sz="2600" dirty="0">
                <a:latin typeface="Arial"/>
                <a:ea typeface="Arial"/>
                <a:cs typeface="Arial"/>
                <a:sym typeface="Arial"/>
              </a:rPr>
              <a:t> at the bottom with information on why</a:t>
            </a:r>
          </a:p>
          <a:p>
            <a:pPr marL="1371600" marR="0" lvl="2" indent="-393700" algn="l" rtl="0">
              <a:spcBef>
                <a:spcPts val="0"/>
              </a:spcBef>
              <a:buClr>
                <a:schemeClr val="dk2"/>
              </a:buClr>
              <a:buSzPct val="100000"/>
              <a:buFont typeface="Arial"/>
              <a:buChar char="■"/>
            </a:pPr>
            <a:r>
              <a:rPr lang="en" sz="2600" dirty="0">
                <a:latin typeface="Arial"/>
                <a:ea typeface="Arial"/>
                <a:cs typeface="Arial"/>
                <a:sym typeface="Arial"/>
              </a:rPr>
              <a:t>If ant validate failed,</a:t>
            </a:r>
            <a:r>
              <a:rPr lang="en-US" sz="2600" dirty="0">
                <a:latin typeface="Arial"/>
                <a:ea typeface="Arial"/>
                <a:cs typeface="Arial"/>
                <a:sym typeface="Arial"/>
              </a:rPr>
              <a:t> discard the validate copy of the repo on </a:t>
            </a:r>
            <a:r>
              <a:rPr lang="en-US" sz="2600" dirty="0" err="1">
                <a:latin typeface="Arial"/>
                <a:ea typeface="Arial"/>
                <a:cs typeface="Arial"/>
                <a:sym typeface="Arial"/>
              </a:rPr>
              <a:t>attu</a:t>
            </a:r>
            <a:r>
              <a:rPr lang="en-US" sz="2600" dirty="0">
                <a:latin typeface="Arial"/>
                <a:ea typeface="Arial"/>
                <a:cs typeface="Arial"/>
                <a:sym typeface="Arial"/>
              </a:rPr>
              <a:t>,</a:t>
            </a:r>
            <a:r>
              <a:rPr lang="en" sz="2600" dirty="0">
                <a:latin typeface="Arial"/>
                <a:ea typeface="Arial"/>
                <a:cs typeface="Arial"/>
                <a:sym typeface="Arial"/>
              </a:rPr>
              <a:t> fix and commit changes through eclipse, </a:t>
            </a:r>
            <a:r>
              <a:rPr lang="en-US" sz="2600" dirty="0">
                <a:latin typeface="Arial"/>
                <a:ea typeface="Arial"/>
                <a:cs typeface="Arial"/>
                <a:sym typeface="Arial"/>
              </a:rPr>
              <a:t>go back to </a:t>
            </a:r>
            <a:r>
              <a:rPr lang="en-US" sz="2600" dirty="0" err="1">
                <a:latin typeface="Arial"/>
                <a:ea typeface="Arial"/>
                <a:cs typeface="Arial"/>
                <a:sym typeface="Arial"/>
              </a:rPr>
              <a:t>attu</a:t>
            </a:r>
            <a:r>
              <a:rPr lang="en-US" sz="2600" dirty="0">
                <a:latin typeface="Arial"/>
                <a:ea typeface="Arial"/>
                <a:cs typeface="Arial"/>
                <a:sym typeface="Arial"/>
              </a:rPr>
              <a:t>, clone a fresh copy of the repo, </a:t>
            </a:r>
            <a:r>
              <a:rPr lang="en" sz="2600" dirty="0">
                <a:latin typeface="Arial"/>
                <a:ea typeface="Arial"/>
                <a:cs typeface="Arial"/>
                <a:sym typeface="Arial"/>
              </a:rPr>
              <a:t>and try ant validate again</a:t>
            </a:r>
          </a:p>
          <a:p>
            <a:pPr marR="0" lvl="0" indent="457200" algn="l" rtl="0">
              <a:lnSpc>
                <a:spcPct val="100000"/>
              </a:lnSpc>
              <a:spcBef>
                <a:spcPts val="0"/>
              </a:spcBef>
              <a:spcAft>
                <a:spcPts val="0"/>
              </a:spcAft>
              <a:buNone/>
            </a:pPr>
            <a:endParaRPr sz="2600" dirty="0">
              <a:latin typeface="Arial"/>
              <a:ea typeface="Arial"/>
              <a:cs typeface="Arial"/>
              <a:sym typeface="Arial"/>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0">
                                            <p:txEl>
                                              <p:pRg st="0" end="0"/>
                                            </p:txEl>
                                          </p:spTgt>
                                        </p:tgtEl>
                                        <p:attrNameLst>
                                          <p:attrName>style.visibility</p:attrName>
                                        </p:attrNameLst>
                                      </p:cBhvr>
                                      <p:to>
                                        <p:strVal val="visible"/>
                                      </p:to>
                                    </p:set>
                                    <p:animEffect transition="in" filter="fade">
                                      <p:cBhvr>
                                        <p:cTn id="7" dur="1"/>
                                        <p:tgtEl>
                                          <p:spTgt spid="2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0">
                                            <p:txEl>
                                              <p:pRg st="1" end="1"/>
                                            </p:txEl>
                                          </p:spTgt>
                                        </p:tgtEl>
                                        <p:attrNameLst>
                                          <p:attrName>style.visibility</p:attrName>
                                        </p:attrNameLst>
                                      </p:cBhvr>
                                      <p:to>
                                        <p:strVal val="visible"/>
                                      </p:to>
                                    </p:set>
                                    <p:animEffect transition="in" filter="fade">
                                      <p:cBhvr>
                                        <p:cTn id="12" dur="1"/>
                                        <p:tgtEl>
                                          <p:spTgt spid="2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0">
                                            <p:txEl>
                                              <p:pRg st="3" end="3"/>
                                            </p:txEl>
                                          </p:spTgt>
                                        </p:tgtEl>
                                        <p:attrNameLst>
                                          <p:attrName>style.visibility</p:attrName>
                                        </p:attrNameLst>
                                      </p:cBhvr>
                                      <p:to>
                                        <p:strVal val="visible"/>
                                      </p:to>
                                    </p:set>
                                    <p:animEffect transition="in" filter="fade">
                                      <p:cBhvr>
                                        <p:cTn id="17" dur="1"/>
                                        <p:tgtEl>
                                          <p:spTgt spid="23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0">
                                            <p:txEl>
                                              <p:pRg st="4" end="4"/>
                                            </p:txEl>
                                          </p:spTgt>
                                        </p:tgtEl>
                                        <p:attrNameLst>
                                          <p:attrName>style.visibility</p:attrName>
                                        </p:attrNameLst>
                                      </p:cBhvr>
                                      <p:to>
                                        <p:strVal val="visible"/>
                                      </p:to>
                                    </p:set>
                                    <p:animEffect transition="in" filter="fade">
                                      <p:cBhvr>
                                        <p:cTn id="22" dur="1"/>
                                        <p:tgtEl>
                                          <p:spTgt spid="2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Shape 299"/>
          <p:cNvSpPr txBox="1">
            <a:spLocks noGrp="1"/>
          </p:cNvSpPr>
          <p:nvPr>
            <p:ph type="title"/>
          </p:nvPr>
        </p:nvSpPr>
        <p:spPr>
          <a:xfrm>
            <a:off x="457200" y="152718"/>
            <a:ext cx="82296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dirty="0">
                <a:solidFill>
                  <a:schemeClr val="dk2"/>
                </a:solidFill>
                <a:latin typeface="Arial Black"/>
                <a:ea typeface="Arial Black"/>
                <a:cs typeface="Arial Black"/>
                <a:sym typeface="Arial Black"/>
              </a:rPr>
              <a:t>ECLIPSE DEBUGGING (if time)</a:t>
            </a:r>
          </a:p>
        </p:txBody>
      </p:sp>
      <p:sp>
        <p:nvSpPr>
          <p:cNvPr id="300" name="Shape 300"/>
          <p:cNvSpPr txBox="1">
            <a:spLocks noGrp="1"/>
          </p:cNvSpPr>
          <p:nvPr>
            <p:ph type="body" idx="1"/>
          </p:nvPr>
        </p:nvSpPr>
        <p:spPr>
          <a:xfrm>
            <a:off x="457200" y="1295400"/>
            <a:ext cx="8229600" cy="4526100"/>
          </a:xfrm>
          <a:prstGeom prst="rect">
            <a:avLst/>
          </a:prstGeom>
          <a:noFill/>
          <a:ln>
            <a:noFill/>
          </a:ln>
        </p:spPr>
        <p:txBody>
          <a:bodyPr lIns="91425" tIns="45700" rIns="91425" bIns="45700" anchor="t" anchorCtr="0">
            <a:noAutofit/>
          </a:bodyPr>
          <a:lstStyle/>
          <a:p>
            <a:pPr marL="457200" marR="0" lvl="0" indent="-415925" algn="l" rtl="0">
              <a:lnSpc>
                <a:spcPct val="80000"/>
              </a:lnSpc>
              <a:spcBef>
                <a:spcPts val="0"/>
              </a:spcBef>
              <a:buClr>
                <a:schemeClr val="dk2"/>
              </a:buClr>
              <a:buSzPct val="98333"/>
              <a:buFont typeface="Arial"/>
              <a:buChar char="●"/>
            </a:pPr>
            <a:r>
              <a:rPr lang="en-US" sz="2950" b="0" i="0" u="none" strike="noStrike" cap="none" baseline="0">
                <a:solidFill>
                  <a:schemeClr val="dk2"/>
                </a:solidFill>
                <a:latin typeface="Arial"/>
                <a:ea typeface="Arial"/>
                <a:cs typeface="Arial"/>
                <a:sym typeface="Arial"/>
              </a:rPr>
              <a:t>System.out.println() works for debugging…</a:t>
            </a:r>
          </a:p>
          <a:p>
            <a:pPr marL="914400" marR="0" lvl="1" indent="-393700" algn="l" rtl="0">
              <a:lnSpc>
                <a:spcPct val="80000"/>
              </a:lnSpc>
              <a:spcBef>
                <a:spcPts val="520"/>
              </a:spcBef>
              <a:buClr>
                <a:schemeClr val="dk2"/>
              </a:buClr>
              <a:buSzPct val="100000"/>
              <a:buFont typeface="Arial"/>
              <a:buChar char="○"/>
            </a:pPr>
            <a:r>
              <a:rPr lang="en-US" sz="2600" b="0" i="0" u="none" strike="noStrike" cap="none" baseline="0">
                <a:solidFill>
                  <a:schemeClr val="dk2"/>
                </a:solidFill>
                <a:latin typeface="Arial"/>
                <a:ea typeface="Arial"/>
                <a:cs typeface="Arial"/>
                <a:sym typeface="Arial"/>
              </a:rPr>
              <a:t>It’s quick</a:t>
            </a:r>
          </a:p>
          <a:p>
            <a:pPr marL="914400" marR="0" lvl="1" indent="-393700" algn="l" rtl="0">
              <a:lnSpc>
                <a:spcPct val="80000"/>
              </a:lnSpc>
              <a:spcBef>
                <a:spcPts val="520"/>
              </a:spcBef>
              <a:buClr>
                <a:schemeClr val="dk2"/>
              </a:buClr>
              <a:buSzPct val="100000"/>
              <a:buFont typeface="Arial"/>
              <a:buChar char="○"/>
            </a:pPr>
            <a:r>
              <a:rPr lang="en-US" sz="2600" b="0" i="0" u="none" strike="noStrike" cap="none" baseline="0">
                <a:solidFill>
                  <a:schemeClr val="dk2"/>
                </a:solidFill>
                <a:latin typeface="Arial"/>
                <a:ea typeface="Arial"/>
                <a:cs typeface="Arial"/>
                <a:sym typeface="Arial"/>
              </a:rPr>
              <a:t>It’s dirty</a:t>
            </a:r>
          </a:p>
          <a:p>
            <a:pPr marL="914400" marR="0" lvl="1" indent="-393700" algn="l" rtl="0">
              <a:lnSpc>
                <a:spcPct val="80000"/>
              </a:lnSpc>
              <a:spcBef>
                <a:spcPts val="520"/>
              </a:spcBef>
              <a:buClr>
                <a:schemeClr val="dk2"/>
              </a:buClr>
              <a:buSzPct val="100000"/>
              <a:buFont typeface="Arial"/>
              <a:buChar char="○"/>
            </a:pPr>
            <a:r>
              <a:rPr lang="en-US" sz="2600" b="0" i="0" u="none" strike="noStrike" cap="none" baseline="0">
                <a:solidFill>
                  <a:schemeClr val="dk2"/>
                </a:solidFill>
                <a:latin typeface="Arial"/>
                <a:ea typeface="Arial"/>
                <a:cs typeface="Arial"/>
                <a:sym typeface="Arial"/>
              </a:rPr>
              <a:t>Everyone knows how to do it</a:t>
            </a:r>
          </a:p>
          <a:p>
            <a:pPr marL="457200" marR="0" lvl="0" indent="-415925" algn="l" rtl="0">
              <a:lnSpc>
                <a:spcPct val="80000"/>
              </a:lnSpc>
              <a:spcBef>
                <a:spcPts val="590"/>
              </a:spcBef>
              <a:buClr>
                <a:schemeClr val="dk2"/>
              </a:buClr>
              <a:buSzPct val="98333"/>
              <a:buFont typeface="Arial"/>
              <a:buChar char="●"/>
            </a:pPr>
            <a:r>
              <a:rPr lang="en-US" sz="2950" b="0" i="0" u="none" strike="noStrike" cap="none" baseline="0">
                <a:solidFill>
                  <a:schemeClr val="dk2"/>
                </a:solidFill>
                <a:latin typeface="Arial"/>
                <a:ea typeface="Arial"/>
                <a:cs typeface="Arial"/>
                <a:sym typeface="Arial"/>
              </a:rPr>
              <a:t>…but there are drawbacks</a:t>
            </a:r>
          </a:p>
          <a:p>
            <a:pPr marL="914400" marR="0" lvl="1" indent="-393700" algn="l" rtl="0">
              <a:lnSpc>
                <a:spcPct val="80000"/>
              </a:lnSpc>
              <a:spcBef>
                <a:spcPts val="520"/>
              </a:spcBef>
              <a:buClr>
                <a:schemeClr val="dk2"/>
              </a:buClr>
              <a:buSzPct val="100000"/>
              <a:buFont typeface="Arial"/>
              <a:buChar char="○"/>
            </a:pPr>
            <a:r>
              <a:rPr lang="en-US" sz="2600" b="0" i="0" u="none" strike="noStrike" cap="none" baseline="0">
                <a:solidFill>
                  <a:schemeClr val="dk2"/>
                </a:solidFill>
                <a:latin typeface="Arial"/>
                <a:ea typeface="Arial"/>
                <a:cs typeface="Arial"/>
                <a:sym typeface="Arial"/>
              </a:rPr>
              <a:t>What if I’m printing something that’s null?</a:t>
            </a:r>
          </a:p>
          <a:p>
            <a:pPr marL="914400" marR="0" lvl="1" indent="-393700" algn="l" rtl="0">
              <a:lnSpc>
                <a:spcPct val="80000"/>
              </a:lnSpc>
              <a:spcBef>
                <a:spcPts val="520"/>
              </a:spcBef>
              <a:buClr>
                <a:schemeClr val="dk2"/>
              </a:buClr>
              <a:buSzPct val="100000"/>
              <a:buFont typeface="Arial"/>
              <a:buChar char="○"/>
            </a:pPr>
            <a:r>
              <a:rPr lang="en-US" sz="2600" b="0" i="0" u="none" strike="noStrike" cap="none" baseline="0">
                <a:solidFill>
                  <a:schemeClr val="dk2"/>
                </a:solidFill>
                <a:latin typeface="Arial"/>
                <a:ea typeface="Arial"/>
                <a:cs typeface="Arial"/>
                <a:sym typeface="Arial"/>
              </a:rPr>
              <a:t>What if I want to look at something that can’t easily be printed (e.g., what does my binary search tree look like now)?</a:t>
            </a:r>
          </a:p>
          <a:p>
            <a:pPr marL="457200" marR="0" lvl="0" indent="-415925" algn="l" rtl="0">
              <a:lnSpc>
                <a:spcPct val="80000"/>
              </a:lnSpc>
              <a:spcBef>
                <a:spcPts val="590"/>
              </a:spcBef>
              <a:buClr>
                <a:schemeClr val="dk2"/>
              </a:buClr>
              <a:buSzPct val="98333"/>
              <a:buFont typeface="Arial"/>
              <a:buChar char="●"/>
            </a:pPr>
            <a:r>
              <a:rPr lang="en-US" sz="2950" b="0" i="0" u="none" strike="noStrike" cap="none" baseline="0">
                <a:solidFill>
                  <a:schemeClr val="dk2"/>
                </a:solidFill>
                <a:latin typeface="Arial"/>
                <a:ea typeface="Arial"/>
                <a:cs typeface="Arial"/>
                <a:sym typeface="Arial"/>
              </a:rPr>
              <a:t>Eclipse’s debugger is powerful…if you know how to use it</a:t>
            </a:r>
          </a:p>
        </p:txBody>
      </p:sp>
    </p:spTree>
    <p:extLst>
      <p:ext uri="{BB962C8B-B14F-4D97-AF65-F5344CB8AC3E}">
        <p14:creationId xmlns:p14="http://schemas.microsoft.com/office/powerpoint/2010/main" val="420193268"/>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0">
                                            <p:txEl>
                                              <p:pRg st="0" end="0"/>
                                            </p:txEl>
                                          </p:spTgt>
                                        </p:tgtEl>
                                        <p:attrNameLst>
                                          <p:attrName>style.visibility</p:attrName>
                                        </p:attrNameLst>
                                      </p:cBhvr>
                                      <p:to>
                                        <p:strVal val="visible"/>
                                      </p:to>
                                    </p:set>
                                    <p:animEffect transition="in" filter="fade">
                                      <p:cBhvr>
                                        <p:cTn id="7" dur="1"/>
                                        <p:tgtEl>
                                          <p:spTgt spid="3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0">
                                            <p:txEl>
                                              <p:pRg st="1" end="1"/>
                                            </p:txEl>
                                          </p:spTgt>
                                        </p:tgtEl>
                                        <p:attrNameLst>
                                          <p:attrName>style.visibility</p:attrName>
                                        </p:attrNameLst>
                                      </p:cBhvr>
                                      <p:to>
                                        <p:strVal val="visible"/>
                                      </p:to>
                                    </p:set>
                                    <p:animEffect transition="in" filter="fade">
                                      <p:cBhvr>
                                        <p:cTn id="12" dur="1"/>
                                        <p:tgtEl>
                                          <p:spTgt spid="3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0">
                                            <p:txEl>
                                              <p:pRg st="2" end="2"/>
                                            </p:txEl>
                                          </p:spTgt>
                                        </p:tgtEl>
                                        <p:attrNameLst>
                                          <p:attrName>style.visibility</p:attrName>
                                        </p:attrNameLst>
                                      </p:cBhvr>
                                      <p:to>
                                        <p:strVal val="visible"/>
                                      </p:to>
                                    </p:set>
                                    <p:animEffect transition="in" filter="fade">
                                      <p:cBhvr>
                                        <p:cTn id="17" dur="1"/>
                                        <p:tgtEl>
                                          <p:spTgt spid="30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0">
                                            <p:txEl>
                                              <p:pRg st="3" end="3"/>
                                            </p:txEl>
                                          </p:spTgt>
                                        </p:tgtEl>
                                        <p:attrNameLst>
                                          <p:attrName>style.visibility</p:attrName>
                                        </p:attrNameLst>
                                      </p:cBhvr>
                                      <p:to>
                                        <p:strVal val="visible"/>
                                      </p:to>
                                    </p:set>
                                    <p:animEffect transition="in" filter="fade">
                                      <p:cBhvr>
                                        <p:cTn id="22" dur="1"/>
                                        <p:tgtEl>
                                          <p:spTgt spid="30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0">
                                            <p:txEl>
                                              <p:pRg st="4" end="4"/>
                                            </p:txEl>
                                          </p:spTgt>
                                        </p:tgtEl>
                                        <p:attrNameLst>
                                          <p:attrName>style.visibility</p:attrName>
                                        </p:attrNameLst>
                                      </p:cBhvr>
                                      <p:to>
                                        <p:strVal val="visible"/>
                                      </p:to>
                                    </p:set>
                                    <p:animEffect transition="in" filter="fade">
                                      <p:cBhvr>
                                        <p:cTn id="27" dur="1"/>
                                        <p:tgtEl>
                                          <p:spTgt spid="30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0">
                                            <p:txEl>
                                              <p:pRg st="5" end="5"/>
                                            </p:txEl>
                                          </p:spTgt>
                                        </p:tgtEl>
                                        <p:attrNameLst>
                                          <p:attrName>style.visibility</p:attrName>
                                        </p:attrNameLst>
                                      </p:cBhvr>
                                      <p:to>
                                        <p:strVal val="visible"/>
                                      </p:to>
                                    </p:set>
                                    <p:animEffect transition="in" filter="fade">
                                      <p:cBhvr>
                                        <p:cTn id="32" dur="1"/>
                                        <p:tgtEl>
                                          <p:spTgt spid="30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0">
                                            <p:txEl>
                                              <p:pRg st="6" end="6"/>
                                            </p:txEl>
                                          </p:spTgt>
                                        </p:tgtEl>
                                        <p:attrNameLst>
                                          <p:attrName>style.visibility</p:attrName>
                                        </p:attrNameLst>
                                      </p:cBhvr>
                                      <p:to>
                                        <p:strVal val="visible"/>
                                      </p:to>
                                    </p:set>
                                    <p:animEffect transition="in" filter="fade">
                                      <p:cBhvr>
                                        <p:cTn id="37" dur="1"/>
                                        <p:tgtEl>
                                          <p:spTgt spid="30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0">
                                            <p:txEl>
                                              <p:pRg st="7" end="7"/>
                                            </p:txEl>
                                          </p:spTgt>
                                        </p:tgtEl>
                                        <p:attrNameLst>
                                          <p:attrName>style.visibility</p:attrName>
                                        </p:attrNameLst>
                                      </p:cBhvr>
                                      <p:to>
                                        <p:strVal val="visible"/>
                                      </p:to>
                                    </p:set>
                                    <p:animEffect transition="in" filter="fade">
                                      <p:cBhvr>
                                        <p:cTn id="42" dur="1"/>
                                        <p:tgtEl>
                                          <p:spTgt spid="30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Shape 305"/>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06" name="Shape 306"/>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07" name="Shape 307"/>
          <p:cNvSpPr txBox="1">
            <a:spLocks noGrp="1"/>
          </p:cNvSpPr>
          <p:nvPr>
            <p:ph type="title"/>
          </p:nvPr>
        </p:nvSpPr>
        <p:spPr>
          <a:xfrm>
            <a:off x="457200" y="0"/>
            <a:ext cx="8229600" cy="14478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3950268670"/>
      </p:ext>
    </p:extLst>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13" name="Shape 313"/>
          <p:cNvSpPr/>
          <p:nvPr/>
        </p:nvSpPr>
        <p:spPr>
          <a:xfrm>
            <a:off x="938212" y="4572000"/>
            <a:ext cx="99900" cy="15020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14" name="Shape 314"/>
          <p:cNvSpPr/>
          <p:nvPr/>
        </p:nvSpPr>
        <p:spPr>
          <a:xfrm>
            <a:off x="885825" y="4572001"/>
            <a:ext cx="152399" cy="15020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15" name="Shape 315"/>
          <p:cNvSpPr txBox="1"/>
          <p:nvPr/>
        </p:nvSpPr>
        <p:spPr>
          <a:xfrm>
            <a:off x="1485900" y="4722910"/>
            <a:ext cx="6534300" cy="1200299"/>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Double click in the grey area to the left of your code to set a breakpoint. A breakpoint is a line that the Java VM will stop at during normal execution of your program, and wait for action from you.</a:t>
            </a:r>
          </a:p>
        </p:txBody>
      </p:sp>
      <p:sp>
        <p:nvSpPr>
          <p:cNvPr id="316" name="Shape 316"/>
          <p:cNvSpPr txBox="1">
            <a:spLocks noGrp="1"/>
          </p:cNvSpPr>
          <p:nvPr>
            <p:ph type="title"/>
          </p:nvPr>
        </p:nvSpPr>
        <p:spPr>
          <a:xfrm>
            <a:off x="457200" y="0"/>
            <a:ext cx="8229600" cy="14478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1744394320"/>
      </p:ext>
    </p:extLst>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Shape 321"/>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22" name="Shape 322"/>
          <p:cNvSpPr/>
          <p:nvPr/>
        </p:nvSpPr>
        <p:spPr>
          <a:xfrm>
            <a:off x="4191000" y="1371600"/>
            <a:ext cx="304799" cy="2189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23" name="Shape 323"/>
          <p:cNvSpPr/>
          <p:nvPr/>
        </p:nvSpPr>
        <p:spPr>
          <a:xfrm>
            <a:off x="4267200" y="1343025"/>
            <a:ext cx="152399" cy="247500"/>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24" name="Shape 324"/>
          <p:cNvSpPr txBox="1"/>
          <p:nvPr/>
        </p:nvSpPr>
        <p:spPr>
          <a:xfrm>
            <a:off x="2705100" y="1676400"/>
            <a:ext cx="3581399" cy="923399"/>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Click the Bug icon to run in Debug mode. Otherwise your program won’t stop at your breakpoints.</a:t>
            </a:r>
          </a:p>
        </p:txBody>
      </p:sp>
      <p:sp>
        <p:nvSpPr>
          <p:cNvPr id="325" name="Shape 325"/>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238203955"/>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152718"/>
            <a:ext cx="5791200" cy="1371599"/>
          </a:xfrm>
          <a:prstGeom prst="rect">
            <a:avLst/>
          </a:prstGeom>
          <a:noFill/>
          <a:ln>
            <a:noFill/>
          </a:ln>
        </p:spPr>
        <p:txBody>
          <a:bodyPr lIns="91425" tIns="45700" rIns="91425" bIns="45700" anchor="b" anchorCtr="0">
            <a:noAutofit/>
          </a:bodyPr>
          <a:lstStyle/>
          <a:p>
            <a:pPr marL="0" marR="0" lvl="0" indent="0" algn="l" rtl="0">
              <a:spcBef>
                <a:spcPts val="0"/>
              </a:spcBef>
              <a:buClr>
                <a:schemeClr val="dk2"/>
              </a:buClr>
              <a:buSzPct val="25000"/>
              <a:buFont typeface="Arial Black"/>
              <a:buNone/>
            </a:pPr>
            <a:r>
              <a:rPr lang="en" sz="3600" b="0" i="0" u="none" strike="noStrike" cap="none" baseline="0">
                <a:solidFill>
                  <a:schemeClr val="dk2"/>
                </a:solidFill>
                <a:latin typeface="Arial Black"/>
                <a:ea typeface="Arial Black"/>
                <a:cs typeface="Arial Black"/>
                <a:sym typeface="Arial Black"/>
              </a:rPr>
              <a:t>DEVELOPER TOOLS</a:t>
            </a:r>
          </a:p>
        </p:txBody>
      </p:sp>
      <p:sp>
        <p:nvSpPr>
          <p:cNvPr id="55" name="Shape 55"/>
          <p:cNvSpPr txBox="1">
            <a:spLocks noGrp="1"/>
          </p:cNvSpPr>
          <p:nvPr>
            <p:ph type="body" idx="1"/>
          </p:nvPr>
        </p:nvSpPr>
        <p:spPr>
          <a:xfrm>
            <a:off x="457200" y="1752600"/>
            <a:ext cx="7619999" cy="4373700"/>
          </a:xfrm>
          <a:prstGeom prst="rect">
            <a:avLst/>
          </a:prstGeom>
          <a:noFill/>
          <a:ln>
            <a:noFill/>
          </a:ln>
        </p:spPr>
        <p:txBody>
          <a:bodyPr lIns="91425" tIns="45700" rIns="91425" bIns="45700" anchor="t" anchorCtr="0">
            <a:noAutofit/>
          </a:bodyPr>
          <a:lstStyle/>
          <a:p>
            <a:pPr marL="457200" marR="0" lvl="0" indent="-355600" algn="l" rtl="0">
              <a:spcBef>
                <a:spcPts val="0"/>
              </a:spcBef>
              <a:spcAft>
                <a:spcPts val="0"/>
              </a:spcAft>
              <a:buClr>
                <a:schemeClr val="dk1"/>
              </a:buClr>
              <a:buSzPct val="100000"/>
              <a:buFont typeface="Arial"/>
              <a:buChar char="●"/>
            </a:pPr>
            <a:r>
              <a:rPr lang="en" sz="2000" b="1">
                <a:solidFill>
                  <a:schemeClr val="dk1"/>
                </a:solidFill>
                <a:latin typeface="Arial"/>
                <a:ea typeface="Arial"/>
                <a:cs typeface="Arial"/>
                <a:sym typeface="Arial"/>
              </a:rPr>
              <a:t>Remote access</a:t>
            </a:r>
          </a:p>
          <a:p>
            <a:pPr marR="0" lvl="0" algn="l" rtl="0">
              <a:spcBef>
                <a:spcPts val="0"/>
              </a:spcBef>
              <a:spcAft>
                <a:spcPts val="0"/>
              </a:spcAft>
              <a:buNone/>
            </a:pPr>
            <a:endParaRPr sz="2000" b="1">
              <a:solidFill>
                <a:schemeClr val="dk1"/>
              </a:solidFill>
              <a:latin typeface="Arial"/>
              <a:ea typeface="Arial"/>
              <a:cs typeface="Arial"/>
              <a:sym typeface="Arial"/>
            </a:endParaRPr>
          </a:p>
          <a:p>
            <a:pPr marL="457200" marR="0" lvl="0" indent="-355600" algn="l" rtl="0">
              <a:spcBef>
                <a:spcPts val="0"/>
              </a:spcBef>
              <a:spcAft>
                <a:spcPts val="0"/>
              </a:spcAft>
              <a:buClr>
                <a:schemeClr val="dk1"/>
              </a:buClr>
              <a:buSzPct val="100000"/>
              <a:buFont typeface="Arial"/>
              <a:buChar char="●"/>
            </a:pPr>
            <a:r>
              <a:rPr lang="en" sz="2000" b="1" i="0" u="none" strike="noStrike" cap="none" baseline="0">
                <a:solidFill>
                  <a:schemeClr val="dk1"/>
                </a:solidFill>
                <a:latin typeface="Arial"/>
                <a:ea typeface="Arial"/>
                <a:cs typeface="Arial"/>
                <a:sym typeface="Arial"/>
              </a:rPr>
              <a:t>Eclipse and Java versions</a:t>
            </a:r>
          </a:p>
          <a:p>
            <a:pPr marR="0" lvl="0" algn="l" rtl="0">
              <a:spcBef>
                <a:spcPts val="0"/>
              </a:spcBef>
              <a:spcAft>
                <a:spcPts val="0"/>
              </a:spcAft>
              <a:buNone/>
            </a:pPr>
            <a:endParaRPr sz="2000" b="1">
              <a:solidFill>
                <a:schemeClr val="dk1"/>
              </a:solidFill>
              <a:latin typeface="Arial"/>
              <a:ea typeface="Arial"/>
              <a:cs typeface="Arial"/>
              <a:sym typeface="Arial"/>
            </a:endParaRPr>
          </a:p>
          <a:p>
            <a:pPr marL="457200" marR="0" lvl="0" indent="-355600" algn="l" rtl="0">
              <a:spcBef>
                <a:spcPts val="0"/>
              </a:spcBef>
              <a:spcAft>
                <a:spcPts val="0"/>
              </a:spcAft>
              <a:buClr>
                <a:schemeClr val="dk1"/>
              </a:buClr>
              <a:buSzPct val="100000"/>
              <a:buFont typeface="Arial"/>
              <a:buChar char="●"/>
            </a:pPr>
            <a:r>
              <a:rPr lang="en" sz="2000" b="1">
                <a:solidFill>
                  <a:schemeClr val="dk1"/>
                </a:solidFill>
                <a:latin typeface="Arial"/>
                <a:ea typeface="Arial"/>
                <a:cs typeface="Arial"/>
                <a:sym typeface="Arial"/>
              </a:rPr>
              <a:t>Version Control</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Shape 330"/>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31" name="Shape 331"/>
          <p:cNvSpPr/>
          <p:nvPr/>
        </p:nvSpPr>
        <p:spPr>
          <a:xfrm>
            <a:off x="2076450" y="1371600"/>
            <a:ext cx="1923900" cy="2570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32" name="Shape 332"/>
          <p:cNvSpPr txBox="1"/>
          <p:nvPr/>
        </p:nvSpPr>
        <p:spPr>
          <a:xfrm>
            <a:off x="5181600" y="1600200"/>
            <a:ext cx="2895600" cy="923399"/>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Controlling your program while debugging is done with these buttons</a:t>
            </a:r>
          </a:p>
        </p:txBody>
      </p:sp>
      <p:sp>
        <p:nvSpPr>
          <p:cNvPr id="333" name="Shape 333"/>
          <p:cNvSpPr/>
          <p:nvPr/>
        </p:nvSpPr>
        <p:spPr>
          <a:xfrm>
            <a:off x="2085974" y="1371600"/>
            <a:ext cx="1903200" cy="228600"/>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34" name="Shape 334"/>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3566681596"/>
      </p:ext>
    </p:extLst>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Shape 339"/>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40" name="Shape 340"/>
          <p:cNvSpPr/>
          <p:nvPr/>
        </p:nvSpPr>
        <p:spPr>
          <a:xfrm>
            <a:off x="2076450" y="1371600"/>
            <a:ext cx="1923900" cy="2570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41" name="Shape 341"/>
          <p:cNvSpPr txBox="1"/>
          <p:nvPr/>
        </p:nvSpPr>
        <p:spPr>
          <a:xfrm>
            <a:off x="5181600" y="1600200"/>
            <a:ext cx="2895600" cy="646199"/>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Play, pause, stop work just like you’d expect</a:t>
            </a:r>
          </a:p>
        </p:txBody>
      </p:sp>
      <p:sp>
        <p:nvSpPr>
          <p:cNvPr id="342" name="Shape 342"/>
          <p:cNvSpPr/>
          <p:nvPr/>
        </p:nvSpPr>
        <p:spPr>
          <a:xfrm>
            <a:off x="2085974" y="1371600"/>
            <a:ext cx="657299" cy="228600"/>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43" name="Shape 343"/>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2639054862"/>
      </p:ext>
    </p:extLst>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Shape 348"/>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49" name="Shape 349"/>
          <p:cNvSpPr/>
          <p:nvPr/>
        </p:nvSpPr>
        <p:spPr>
          <a:xfrm>
            <a:off x="2076450" y="1371600"/>
            <a:ext cx="1923900" cy="2570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50" name="Shape 350"/>
          <p:cNvSpPr txBox="1"/>
          <p:nvPr/>
        </p:nvSpPr>
        <p:spPr>
          <a:xfrm>
            <a:off x="5181600" y="1600200"/>
            <a:ext cx="2895600" cy="34164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Step Into</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Steps into the method at the current execution point – if possible. If not possible then just proceeds to the next execution point.</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If there’s multiple methods at the current execution point step into the first one to be executed.</a:t>
            </a:r>
          </a:p>
        </p:txBody>
      </p:sp>
      <p:sp>
        <p:nvSpPr>
          <p:cNvPr id="351" name="Shape 351"/>
          <p:cNvSpPr/>
          <p:nvPr/>
        </p:nvSpPr>
        <p:spPr>
          <a:xfrm>
            <a:off x="2971800" y="1366837"/>
            <a:ext cx="228600" cy="228600"/>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52" name="Shape 352"/>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1777191113"/>
      </p:ext>
    </p:extLst>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Shape 357"/>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58" name="Shape 358"/>
          <p:cNvSpPr/>
          <p:nvPr/>
        </p:nvSpPr>
        <p:spPr>
          <a:xfrm>
            <a:off x="2076450" y="1371600"/>
            <a:ext cx="1923900" cy="2570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59" name="Shape 359"/>
          <p:cNvSpPr txBox="1"/>
          <p:nvPr/>
        </p:nvSpPr>
        <p:spPr>
          <a:xfrm>
            <a:off x="4876800" y="1600200"/>
            <a:ext cx="3200399" cy="3693299"/>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Step Over</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Steps over any method calls at the current execution point.</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Theoretically program proceeds just to the next line. </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BUT, if you have any breakpoints set that would be hit in the method(s) you stepped over, execution will stop at those points instead.</a:t>
            </a:r>
          </a:p>
        </p:txBody>
      </p:sp>
      <p:sp>
        <p:nvSpPr>
          <p:cNvPr id="360" name="Shape 360"/>
          <p:cNvSpPr/>
          <p:nvPr/>
        </p:nvSpPr>
        <p:spPr>
          <a:xfrm>
            <a:off x="3152775" y="1385887"/>
            <a:ext cx="228600" cy="228600"/>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61" name="Shape 361"/>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963390928"/>
      </p:ext>
    </p:extLst>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Shape 366"/>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67" name="Shape 367"/>
          <p:cNvSpPr/>
          <p:nvPr/>
        </p:nvSpPr>
        <p:spPr>
          <a:xfrm>
            <a:off x="2076450" y="1371600"/>
            <a:ext cx="1923900" cy="2570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68" name="Shape 368"/>
          <p:cNvSpPr txBox="1"/>
          <p:nvPr/>
        </p:nvSpPr>
        <p:spPr>
          <a:xfrm>
            <a:off x="4876800" y="1600200"/>
            <a:ext cx="3200399" cy="39702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Step Out</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Allows method to finish and brings you up to the point where that method was called.</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Useful if you accidentally step into Java internals (more on how to avoid this next).</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Just like with step over though you may hit a breakpoint in the remainder of the method, and then you’ll stop at that point.</a:t>
            </a:r>
          </a:p>
        </p:txBody>
      </p:sp>
      <p:sp>
        <p:nvSpPr>
          <p:cNvPr id="369" name="Shape 369"/>
          <p:cNvSpPr/>
          <p:nvPr/>
        </p:nvSpPr>
        <p:spPr>
          <a:xfrm>
            <a:off x="3371851" y="1385887"/>
            <a:ext cx="228600" cy="228600"/>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70" name="Shape 370"/>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1582670610"/>
      </p:ext>
    </p:extLst>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Shape 375"/>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76" name="Shape 376"/>
          <p:cNvSpPr/>
          <p:nvPr/>
        </p:nvSpPr>
        <p:spPr>
          <a:xfrm>
            <a:off x="2076450" y="1371600"/>
            <a:ext cx="1923900" cy="2570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77" name="Shape 377"/>
          <p:cNvSpPr txBox="1"/>
          <p:nvPr/>
        </p:nvSpPr>
        <p:spPr>
          <a:xfrm>
            <a:off x="5181600" y="1432679"/>
            <a:ext cx="3200399" cy="3139199"/>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Enable/disable step filters</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There’s a lot of code you don’t want to enter when debugging, internals of Java, internals of JUnit, etc.</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You can skip these by configuring step filters.</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Checked items are skipped.</a:t>
            </a:r>
          </a:p>
        </p:txBody>
      </p:sp>
      <p:sp>
        <p:nvSpPr>
          <p:cNvPr id="378" name="Shape 378"/>
          <p:cNvSpPr/>
          <p:nvPr/>
        </p:nvSpPr>
        <p:spPr>
          <a:xfrm>
            <a:off x="3743325" y="1381125"/>
            <a:ext cx="228600" cy="228600"/>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79" name="Shape 379"/>
          <p:cNvSpPr/>
          <p:nvPr/>
        </p:nvSpPr>
        <p:spPr>
          <a:xfrm>
            <a:off x="290366" y="1876425"/>
            <a:ext cx="4382999" cy="4343400"/>
          </a:xfrm>
          <a:prstGeom prst="rect">
            <a:avLst/>
          </a:prstGeom>
          <a:blipFill rotWithShape="1">
            <a:blip r:embed="rId5">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80" name="Shape 380"/>
          <p:cNvSpPr/>
          <p:nvPr/>
        </p:nvSpPr>
        <p:spPr>
          <a:xfrm>
            <a:off x="514350" y="2933700"/>
            <a:ext cx="457200" cy="121800"/>
          </a:xfrm>
          <a:prstGeom prst="rect">
            <a:avLst/>
          </a:prstGeom>
          <a:noFill/>
          <a:ln w="1905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81" name="Shape 381"/>
          <p:cNvSpPr/>
          <p:nvPr/>
        </p:nvSpPr>
        <p:spPr>
          <a:xfrm>
            <a:off x="647700" y="3524250"/>
            <a:ext cx="457200" cy="121800"/>
          </a:xfrm>
          <a:prstGeom prst="rect">
            <a:avLst/>
          </a:prstGeom>
          <a:noFill/>
          <a:ln w="1905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82" name="Shape 382"/>
          <p:cNvSpPr/>
          <p:nvPr/>
        </p:nvSpPr>
        <p:spPr>
          <a:xfrm>
            <a:off x="866775" y="4105273"/>
            <a:ext cx="533399" cy="142800"/>
          </a:xfrm>
          <a:prstGeom prst="rect">
            <a:avLst/>
          </a:prstGeom>
          <a:noFill/>
          <a:ln w="1905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83" name="Shape 383"/>
          <p:cNvSpPr/>
          <p:nvPr/>
        </p:nvSpPr>
        <p:spPr>
          <a:xfrm>
            <a:off x="523874" y="1952625"/>
            <a:ext cx="542999" cy="144600"/>
          </a:xfrm>
          <a:prstGeom prst="rect">
            <a:avLst/>
          </a:prstGeom>
          <a:noFill/>
          <a:ln w="1905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84" name="Shape 384"/>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1968206083"/>
      </p:ext>
    </p:extLst>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Shape 389"/>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90" name="Shape 390"/>
          <p:cNvSpPr/>
          <p:nvPr/>
        </p:nvSpPr>
        <p:spPr>
          <a:xfrm>
            <a:off x="838200" y="1819275"/>
            <a:ext cx="3752700" cy="2343000"/>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91" name="Shape 391"/>
          <p:cNvSpPr txBox="1"/>
          <p:nvPr/>
        </p:nvSpPr>
        <p:spPr>
          <a:xfrm>
            <a:off x="5181600" y="1600200"/>
            <a:ext cx="2895600" cy="34164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Stack Trace</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Shows what methods have been called to get you to current point where program is stopped.</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You can click on different method names to navigate to that spot in the code without losing your current spot.</a:t>
            </a:r>
          </a:p>
        </p:txBody>
      </p:sp>
      <p:sp>
        <p:nvSpPr>
          <p:cNvPr id="392" name="Shape 392"/>
          <p:cNvSpPr/>
          <p:nvPr/>
        </p:nvSpPr>
        <p:spPr>
          <a:xfrm>
            <a:off x="838200" y="1819275"/>
            <a:ext cx="3842700" cy="2498100"/>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393" name="Shape 393"/>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1107263898"/>
      </p:ext>
    </p:extLst>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Shape 398"/>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399" name="Shape 399"/>
          <p:cNvSpPr/>
          <p:nvPr/>
        </p:nvSpPr>
        <p:spPr>
          <a:xfrm>
            <a:off x="4673373" y="1819275"/>
            <a:ext cx="3835199" cy="25526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00" name="Shape 400"/>
          <p:cNvSpPr txBox="1"/>
          <p:nvPr/>
        </p:nvSpPr>
        <p:spPr>
          <a:xfrm>
            <a:off x="904533" y="1600200"/>
            <a:ext cx="3210299" cy="39702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Variables Window</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Shows all variables, including method parameters, local variables, and class variables, that are in scope at the current execution spot. Updates when you change positions in the stackframe. You can expand objects to see child member values. There’s a simple value printed, but clicking on an item will fill the box below the list with a pretty format.</a:t>
            </a:r>
          </a:p>
        </p:txBody>
      </p:sp>
      <p:sp>
        <p:nvSpPr>
          <p:cNvPr id="401" name="Shape 401"/>
          <p:cNvSpPr txBox="1"/>
          <p:nvPr/>
        </p:nvSpPr>
        <p:spPr>
          <a:xfrm>
            <a:off x="4905375" y="4873821"/>
            <a:ext cx="3210299" cy="1200299"/>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0" i="0" u="none" strike="noStrike" cap="none" baseline="0" dirty="0">
                <a:solidFill>
                  <a:schemeClr val="dk1"/>
                </a:solidFill>
                <a:latin typeface="Calibri"/>
                <a:ea typeface="Calibri"/>
                <a:cs typeface="Calibri"/>
                <a:sym typeface="Calibri"/>
              </a:rPr>
              <a:t>Some values are in the form of </a:t>
            </a:r>
            <a:r>
              <a:rPr lang="en-US" sz="1800" b="0" i="0" u="none" strike="noStrike" cap="none" baseline="0" dirty="0" err="1">
                <a:solidFill>
                  <a:schemeClr val="dk1"/>
                </a:solidFill>
                <a:latin typeface="Calibri"/>
                <a:ea typeface="Calibri"/>
                <a:cs typeface="Calibri"/>
                <a:sym typeface="Calibri"/>
              </a:rPr>
              <a:t>ObjectName</a:t>
            </a:r>
            <a:r>
              <a:rPr lang="en-US" sz="1800" b="0" i="0" u="none" strike="noStrike" cap="none" baseline="0" dirty="0">
                <a:solidFill>
                  <a:schemeClr val="dk1"/>
                </a:solidFill>
                <a:latin typeface="Calibri"/>
                <a:ea typeface="Calibri"/>
                <a:cs typeface="Calibri"/>
                <a:sym typeface="Calibri"/>
              </a:rPr>
              <a:t> (id=x), this can be used to tell if two variables are </a:t>
            </a:r>
            <a:r>
              <a:rPr lang="en-US" sz="1800" b="0" i="0" u="none" strike="noStrike" cap="none" baseline="0" dirty="0" err="1">
                <a:solidFill>
                  <a:schemeClr val="dk1"/>
                </a:solidFill>
                <a:latin typeface="Calibri"/>
                <a:ea typeface="Calibri"/>
                <a:cs typeface="Calibri"/>
                <a:sym typeface="Calibri"/>
              </a:rPr>
              <a:t>refering</a:t>
            </a:r>
            <a:r>
              <a:rPr lang="en-US" sz="1800" b="0" i="0" u="none" strike="noStrike" cap="none" baseline="0" dirty="0">
                <a:solidFill>
                  <a:schemeClr val="dk1"/>
                </a:solidFill>
                <a:latin typeface="Calibri"/>
                <a:ea typeface="Calibri"/>
                <a:cs typeface="Calibri"/>
                <a:sym typeface="Calibri"/>
              </a:rPr>
              <a:t> to the same object.</a:t>
            </a:r>
          </a:p>
        </p:txBody>
      </p:sp>
      <p:sp>
        <p:nvSpPr>
          <p:cNvPr id="402" name="Shape 402"/>
          <p:cNvSpPr/>
          <p:nvPr/>
        </p:nvSpPr>
        <p:spPr>
          <a:xfrm>
            <a:off x="4673373" y="1819275"/>
            <a:ext cx="3830400" cy="24857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03" name="Shape 403"/>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2984336487"/>
      </p:ext>
    </p:extLst>
  </p:cSld>
  <p:clrMapOvr>
    <a:masterClrMapping/>
  </p:clrMapOvr>
  <p:transitio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Shape 408"/>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09" name="Shape 409"/>
          <p:cNvSpPr/>
          <p:nvPr/>
        </p:nvSpPr>
        <p:spPr>
          <a:xfrm>
            <a:off x="4673373" y="1819275"/>
            <a:ext cx="3835199" cy="25526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10" name="Shape 410"/>
          <p:cNvSpPr txBox="1"/>
          <p:nvPr/>
        </p:nvSpPr>
        <p:spPr>
          <a:xfrm>
            <a:off x="904533" y="1600200"/>
            <a:ext cx="3210299" cy="22860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Variables that have changed since the last break point are highlighted in yellow.</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You can change variables right from this window by double clicking the row entry in the Value tab.</a:t>
            </a:r>
          </a:p>
        </p:txBody>
      </p:sp>
      <p:sp>
        <p:nvSpPr>
          <p:cNvPr id="411" name="Shape 411"/>
          <p:cNvSpPr/>
          <p:nvPr/>
        </p:nvSpPr>
        <p:spPr>
          <a:xfrm>
            <a:off x="4673373" y="1819274"/>
            <a:ext cx="3835199" cy="2552699"/>
          </a:xfrm>
          <a:prstGeom prst="rect">
            <a:avLst/>
          </a:prstGeom>
          <a:blipFill rotWithShape="1">
            <a:blip r:embed="rId5">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12" name="Shape 412"/>
          <p:cNvSpPr/>
          <p:nvPr/>
        </p:nvSpPr>
        <p:spPr>
          <a:xfrm>
            <a:off x="4673373" y="1819275"/>
            <a:ext cx="3830400" cy="24857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13" name="Shape 413"/>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372279407"/>
      </p:ext>
    </p:extLst>
  </p:cSld>
  <p:clrMapOvr>
    <a:masterClrMapping/>
  </p:clrMapOvr>
  <p:transition spd="slow">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Shape 418"/>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19" name="Shape 419"/>
          <p:cNvSpPr/>
          <p:nvPr/>
        </p:nvSpPr>
        <p:spPr>
          <a:xfrm>
            <a:off x="4673373" y="1819275"/>
            <a:ext cx="3835199" cy="25526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20" name="Shape 420"/>
          <p:cNvSpPr txBox="1"/>
          <p:nvPr/>
        </p:nvSpPr>
        <p:spPr>
          <a:xfrm>
            <a:off x="904533" y="1600200"/>
            <a:ext cx="3210299" cy="22860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Variables that have changed since the last break point are highlighted in yellow.</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You can change variables right from this window by double clicking the row entry in the Value tab.</a:t>
            </a:r>
          </a:p>
        </p:txBody>
      </p:sp>
      <p:sp>
        <p:nvSpPr>
          <p:cNvPr id="421" name="Shape 421"/>
          <p:cNvSpPr/>
          <p:nvPr/>
        </p:nvSpPr>
        <p:spPr>
          <a:xfrm>
            <a:off x="4673373" y="1819274"/>
            <a:ext cx="3835199" cy="2552699"/>
          </a:xfrm>
          <a:prstGeom prst="rect">
            <a:avLst/>
          </a:prstGeom>
          <a:blipFill rotWithShape="1">
            <a:blip r:embed="rId5">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22" name="Shape 422"/>
          <p:cNvSpPr/>
          <p:nvPr/>
        </p:nvSpPr>
        <p:spPr>
          <a:xfrm>
            <a:off x="4673373" y="1819275"/>
            <a:ext cx="3830400" cy="24857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23" name="Shape 423"/>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4231578011"/>
      </p:ext>
    </p:extLst>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506700" y="1279225"/>
            <a:ext cx="9210900" cy="1371599"/>
          </a:xfrm>
          <a:prstGeom prst="rect">
            <a:avLst/>
          </a:prstGeom>
        </p:spPr>
        <p:txBody>
          <a:bodyPr lIns="91425" tIns="91425" rIns="91425" bIns="91425" anchor="b" anchorCtr="0">
            <a:noAutofit/>
          </a:bodyPr>
          <a:lstStyle/>
          <a:p>
            <a:pPr>
              <a:spcBef>
                <a:spcPts val="0"/>
              </a:spcBef>
              <a:buNone/>
            </a:pPr>
            <a:r>
              <a:rPr lang="en-US">
                <a:solidFill>
                  <a:srgbClr val="000000"/>
                </a:solidFill>
                <a:latin typeface="Arial Black"/>
                <a:ea typeface="Arial Black"/>
                <a:cs typeface="Arial Black"/>
                <a:sym typeface="Arial Black"/>
              </a:rPr>
              <a:t>VERSION CONTROL</a:t>
            </a:r>
          </a:p>
        </p:txBody>
      </p:sp>
    </p:spTree>
    <p:extLst>
      <p:ext uri="{BB962C8B-B14F-4D97-AF65-F5344CB8AC3E}">
        <p14:creationId xmlns:p14="http://schemas.microsoft.com/office/powerpoint/2010/main" val="2058252122"/>
      </p:ext>
    </p:extLst>
  </p:cSld>
  <p:clrMapOvr>
    <a:masterClrMapping/>
  </p:clrMapOvr>
  <p:transition spd="slow">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Shape 428"/>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29" name="Shape 429"/>
          <p:cNvSpPr/>
          <p:nvPr/>
        </p:nvSpPr>
        <p:spPr>
          <a:xfrm>
            <a:off x="4673373" y="1819275"/>
            <a:ext cx="3835199" cy="25526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30" name="Shape 430"/>
          <p:cNvSpPr txBox="1"/>
          <p:nvPr/>
        </p:nvSpPr>
        <p:spPr>
          <a:xfrm>
            <a:off x="904533" y="1600200"/>
            <a:ext cx="3210299" cy="28956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There’s a powerful right-click menu.</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285750" marR="0" lvl="0" indent="-285750" algn="l" rtl="0">
              <a:spcBef>
                <a:spcPts val="0"/>
              </a:spcBef>
              <a:buClr>
                <a:schemeClr val="dk1"/>
              </a:buClr>
              <a:buSzPct val="101851"/>
              <a:buFont typeface="Arial"/>
              <a:buChar char="•"/>
            </a:pPr>
            <a:r>
              <a:rPr lang="en-US" sz="1800" b="0" i="0" u="none" strike="noStrike" cap="none" baseline="0">
                <a:solidFill>
                  <a:schemeClr val="dk1"/>
                </a:solidFill>
                <a:latin typeface="Calibri"/>
                <a:ea typeface="Calibri"/>
                <a:cs typeface="Calibri"/>
                <a:sym typeface="Calibri"/>
              </a:rPr>
              <a:t>See all references to a given variable</a:t>
            </a:r>
          </a:p>
          <a:p>
            <a:pPr marL="285750" marR="0" lvl="0" indent="-285750" algn="l" rtl="0">
              <a:spcBef>
                <a:spcPts val="0"/>
              </a:spcBef>
              <a:buClr>
                <a:schemeClr val="dk1"/>
              </a:buClr>
              <a:buSzPct val="101851"/>
              <a:buFont typeface="Arial"/>
              <a:buChar char="•"/>
            </a:pPr>
            <a:r>
              <a:rPr lang="en-US" sz="1800" b="0" i="0" u="none" strike="noStrike" cap="none" baseline="0">
                <a:solidFill>
                  <a:schemeClr val="dk1"/>
                </a:solidFill>
                <a:latin typeface="Calibri"/>
                <a:ea typeface="Calibri"/>
                <a:cs typeface="Calibri"/>
                <a:sym typeface="Calibri"/>
              </a:rPr>
              <a:t>See all instances of the variable’s class</a:t>
            </a:r>
          </a:p>
          <a:p>
            <a:pPr marL="285750" marR="0" lvl="0" indent="-285750" algn="l" rtl="0">
              <a:spcBef>
                <a:spcPts val="0"/>
              </a:spcBef>
              <a:buClr>
                <a:schemeClr val="dk1"/>
              </a:buClr>
              <a:buSzPct val="101851"/>
              <a:buFont typeface="Arial"/>
              <a:buChar char="•"/>
            </a:pPr>
            <a:r>
              <a:rPr lang="en-US" sz="1800" b="0" i="0" u="none" strike="noStrike" cap="none" baseline="0">
                <a:solidFill>
                  <a:schemeClr val="dk1"/>
                </a:solidFill>
                <a:latin typeface="Calibri"/>
                <a:ea typeface="Calibri"/>
                <a:cs typeface="Calibri"/>
                <a:sym typeface="Calibri"/>
              </a:rPr>
              <a:t>Add watch statements for that variables value (more later)</a:t>
            </a:r>
          </a:p>
        </p:txBody>
      </p:sp>
      <p:sp>
        <p:nvSpPr>
          <p:cNvPr id="431" name="Shape 431"/>
          <p:cNvSpPr/>
          <p:nvPr/>
        </p:nvSpPr>
        <p:spPr>
          <a:xfrm>
            <a:off x="4673373" y="1819274"/>
            <a:ext cx="3835199" cy="2552699"/>
          </a:xfrm>
          <a:prstGeom prst="rect">
            <a:avLst/>
          </a:prstGeom>
          <a:blipFill rotWithShape="1">
            <a:blip r:embed="rId5">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32" name="Shape 432"/>
          <p:cNvSpPr/>
          <p:nvPr/>
        </p:nvSpPr>
        <p:spPr>
          <a:xfrm>
            <a:off x="4654323" y="1819275"/>
            <a:ext cx="5048100" cy="3848099"/>
          </a:xfrm>
          <a:prstGeom prst="rect">
            <a:avLst/>
          </a:prstGeom>
          <a:blipFill rotWithShape="1">
            <a:blip r:embed="rId6">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33" name="Shape 433"/>
          <p:cNvSpPr/>
          <p:nvPr/>
        </p:nvSpPr>
        <p:spPr>
          <a:xfrm>
            <a:off x="6141185" y="2559341"/>
            <a:ext cx="3040799" cy="31394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34" name="Shape 434"/>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2611196070"/>
      </p:ext>
    </p:extLst>
  </p:cSld>
  <p:clrMapOvr>
    <a:masterClrMapping/>
  </p:clrMapOvr>
  <p:transition spd="slow">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sp>
        <p:nvSpPr>
          <p:cNvPr id="439" name="Shape 439"/>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40" name="Shape 440"/>
          <p:cNvSpPr/>
          <p:nvPr/>
        </p:nvSpPr>
        <p:spPr>
          <a:xfrm>
            <a:off x="4673373" y="1819275"/>
            <a:ext cx="3835199" cy="2552699"/>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41" name="Shape 441"/>
          <p:cNvSpPr txBox="1"/>
          <p:nvPr/>
        </p:nvSpPr>
        <p:spPr>
          <a:xfrm>
            <a:off x="904533" y="1600200"/>
            <a:ext cx="3210299" cy="17544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Show Logical Structure</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Expands out list items so it’s as if each list item were a field (and continues down for any children list items)</a:t>
            </a:r>
          </a:p>
        </p:txBody>
      </p:sp>
      <p:sp>
        <p:nvSpPr>
          <p:cNvPr id="442" name="Shape 442"/>
          <p:cNvSpPr/>
          <p:nvPr/>
        </p:nvSpPr>
        <p:spPr>
          <a:xfrm>
            <a:off x="4733925" y="1828800"/>
            <a:ext cx="4791000" cy="2695500"/>
          </a:xfrm>
          <a:prstGeom prst="rect">
            <a:avLst/>
          </a:prstGeom>
          <a:blipFill rotWithShape="1">
            <a:blip r:embed="rId5">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43" name="Shape 443"/>
          <p:cNvSpPr/>
          <p:nvPr/>
        </p:nvSpPr>
        <p:spPr>
          <a:xfrm>
            <a:off x="8194220" y="1828800"/>
            <a:ext cx="304799" cy="304799"/>
          </a:xfrm>
          <a:prstGeom prst="rect">
            <a:avLst/>
          </a:prstGeom>
          <a:noFill/>
          <a:ln w="9525"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44" name="Shape 444"/>
          <p:cNvSpPr/>
          <p:nvPr/>
        </p:nvSpPr>
        <p:spPr>
          <a:xfrm>
            <a:off x="4673373" y="2497673"/>
            <a:ext cx="4817100" cy="1277100"/>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45" name="Shape 445"/>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787532111"/>
      </p:ext>
    </p:extLst>
  </p:cSld>
  <p:clrMapOvr>
    <a:masterClrMapping/>
  </p:clrMapOvr>
  <p:transition spd="slow">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Shape 450"/>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51" name="Shape 451"/>
          <p:cNvSpPr txBox="1"/>
          <p:nvPr/>
        </p:nvSpPr>
        <p:spPr>
          <a:xfrm>
            <a:off x="904533" y="1600200"/>
            <a:ext cx="3210299" cy="25854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Breakpoints Window</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Shows all existing breakpoints in the code, along with their conditions and a variety of options.</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Double clicking a breakpoint will take you to its spot in the code.</a:t>
            </a:r>
          </a:p>
        </p:txBody>
      </p:sp>
      <p:sp>
        <p:nvSpPr>
          <p:cNvPr id="452" name="Shape 452"/>
          <p:cNvSpPr/>
          <p:nvPr/>
        </p:nvSpPr>
        <p:spPr>
          <a:xfrm>
            <a:off x="4673373" y="1838325"/>
            <a:ext cx="4257599" cy="2695500"/>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53" name="Shape 453"/>
          <p:cNvSpPr/>
          <p:nvPr/>
        </p:nvSpPr>
        <p:spPr>
          <a:xfrm>
            <a:off x="4673373" y="1819275"/>
            <a:ext cx="4274400" cy="14744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54" name="Shape 454"/>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2847977827"/>
      </p:ext>
    </p:extLst>
  </p:cSld>
  <p:clrMapOvr>
    <a:masterClrMapping/>
  </p:clrMapOvr>
  <p:transition spd="slow">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59" name="Shape 459"/>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60" name="Shape 460"/>
          <p:cNvSpPr/>
          <p:nvPr/>
        </p:nvSpPr>
        <p:spPr>
          <a:xfrm>
            <a:off x="4673373" y="1838325"/>
            <a:ext cx="4257599" cy="2695500"/>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61" name="Shape 461"/>
          <p:cNvSpPr/>
          <p:nvPr/>
        </p:nvSpPr>
        <p:spPr>
          <a:xfrm>
            <a:off x="4876800" y="2971800"/>
            <a:ext cx="304799" cy="3047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62" name="Shape 462"/>
          <p:cNvSpPr txBox="1"/>
          <p:nvPr/>
        </p:nvSpPr>
        <p:spPr>
          <a:xfrm>
            <a:off x="904533" y="1524000"/>
            <a:ext cx="3210299" cy="3693299"/>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Enabled/Disabled Breakpoints</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Breakpoints can be temporarily disabled by clicking the checkbox next to the breakpoint. This means it won’t stop program execution until re-enabled.</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This is useful if you want to hold off testing one thing, but don’t want to completely forget about that breakpoint. </a:t>
            </a:r>
          </a:p>
        </p:txBody>
      </p:sp>
      <p:sp>
        <p:nvSpPr>
          <p:cNvPr id="463" name="Shape 463"/>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952710761"/>
      </p:ext>
    </p:extLst>
  </p:cSld>
  <p:clrMapOvr>
    <a:masterClrMapping/>
  </p:clrMapOvr>
  <p:transition spd="slow">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Shape 468"/>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69" name="Shape 469"/>
          <p:cNvSpPr/>
          <p:nvPr/>
        </p:nvSpPr>
        <p:spPr>
          <a:xfrm>
            <a:off x="4673373" y="1838325"/>
            <a:ext cx="4257599" cy="2695500"/>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70" name="Shape 470"/>
          <p:cNvSpPr/>
          <p:nvPr/>
        </p:nvSpPr>
        <p:spPr>
          <a:xfrm>
            <a:off x="4733923" y="3276600"/>
            <a:ext cx="1590600" cy="3047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71" name="Shape 471"/>
          <p:cNvSpPr txBox="1"/>
          <p:nvPr/>
        </p:nvSpPr>
        <p:spPr>
          <a:xfrm>
            <a:off x="914058" y="2256383"/>
            <a:ext cx="3210299" cy="25854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Hit count</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Breakpoints can be set to occur less-frequently by supplying a hit count of </a:t>
            </a:r>
            <a:r>
              <a:rPr lang="en-US" sz="1800" b="0" i="1" u="none" strike="noStrike" cap="none" baseline="0">
                <a:solidFill>
                  <a:schemeClr val="dk1"/>
                </a:solidFill>
                <a:latin typeface="Calibri"/>
                <a:ea typeface="Calibri"/>
                <a:cs typeface="Calibri"/>
                <a:sym typeface="Calibri"/>
              </a:rPr>
              <a:t>n</a:t>
            </a:r>
            <a:r>
              <a:rPr lang="en-US" sz="1800" b="0" i="0" u="none" strike="noStrike" cap="none" baseline="0">
                <a:solidFill>
                  <a:schemeClr val="dk1"/>
                </a:solidFill>
                <a:latin typeface="Calibri"/>
                <a:ea typeface="Calibri"/>
                <a:cs typeface="Calibri"/>
                <a:sym typeface="Calibri"/>
              </a:rPr>
              <a:t>.</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When this is specified, only each </a:t>
            </a:r>
            <a:r>
              <a:rPr lang="en-US" sz="1800" b="0" i="1" u="none" strike="noStrike" cap="none" baseline="0">
                <a:solidFill>
                  <a:schemeClr val="dk1"/>
                </a:solidFill>
                <a:latin typeface="Calibri"/>
                <a:ea typeface="Calibri"/>
                <a:cs typeface="Calibri"/>
                <a:sym typeface="Calibri"/>
              </a:rPr>
              <a:t>n</a:t>
            </a:r>
            <a:r>
              <a:rPr lang="en-US" sz="1800" b="0" i="0" u="none" strike="noStrike" cap="none" baseline="0">
                <a:solidFill>
                  <a:schemeClr val="dk1"/>
                </a:solidFill>
                <a:latin typeface="Calibri"/>
                <a:ea typeface="Calibri"/>
                <a:cs typeface="Calibri"/>
                <a:sym typeface="Calibri"/>
              </a:rPr>
              <a:t>-th time that breakpoint is hit will code execution stop.</a:t>
            </a:r>
          </a:p>
        </p:txBody>
      </p:sp>
      <p:sp>
        <p:nvSpPr>
          <p:cNvPr id="472" name="Shape 472"/>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1204820198"/>
      </p:ext>
    </p:extLst>
  </p:cSld>
  <p:clrMapOvr>
    <a:masterClrMapping/>
  </p:clrMapOvr>
  <p:transition spd="slow">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7" name="Shape 477"/>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78" name="Shape 478"/>
          <p:cNvSpPr/>
          <p:nvPr/>
        </p:nvSpPr>
        <p:spPr>
          <a:xfrm>
            <a:off x="4673373" y="1838325"/>
            <a:ext cx="4257599" cy="2695500"/>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79" name="Shape 479"/>
          <p:cNvSpPr/>
          <p:nvPr/>
        </p:nvSpPr>
        <p:spPr>
          <a:xfrm>
            <a:off x="4733923" y="3486150"/>
            <a:ext cx="4105199" cy="9335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80" name="Shape 480"/>
          <p:cNvSpPr txBox="1"/>
          <p:nvPr/>
        </p:nvSpPr>
        <p:spPr>
          <a:xfrm>
            <a:off x="914058" y="1600200"/>
            <a:ext cx="3210299" cy="39702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Conditional Breakpoints</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Breakpoints can have conditions. This means the breakpoint will only be triggered when a condition you supply is true. </a:t>
            </a:r>
            <a:r>
              <a:rPr lang="en-US" sz="1800" b="1" i="0" u="sng" strike="noStrike" cap="none" baseline="0">
                <a:solidFill>
                  <a:schemeClr val="dk1"/>
                </a:solidFill>
                <a:latin typeface="Calibri"/>
                <a:ea typeface="Calibri"/>
                <a:cs typeface="Calibri"/>
                <a:sym typeface="Calibri"/>
              </a:rPr>
              <a:t>This is very useful</a:t>
            </a:r>
            <a:r>
              <a:rPr lang="en-US" sz="1800" b="0" i="0" u="none" strike="noStrike" cap="none" baseline="0">
                <a:solidFill>
                  <a:schemeClr val="dk1"/>
                </a:solidFill>
                <a:latin typeface="Calibri"/>
                <a:ea typeface="Calibri"/>
                <a:cs typeface="Calibri"/>
                <a:sym typeface="Calibri"/>
              </a:rPr>
              <a:t> for when your code only breaks on some inputs! </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Watch out though, it can make your code debug very slowly, especially if there’s an error in your breakpoint.</a:t>
            </a:r>
          </a:p>
        </p:txBody>
      </p:sp>
      <p:sp>
        <p:nvSpPr>
          <p:cNvPr id="481" name="Shape 481"/>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3372774508"/>
      </p:ext>
    </p:extLst>
  </p:cSld>
  <p:clrMapOvr>
    <a:masterClrMapping/>
  </p:clrMapOvr>
  <p:transition spd="slow">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85"/>
        <p:cNvGrpSpPr/>
        <p:nvPr/>
      </p:nvGrpSpPr>
      <p:grpSpPr>
        <a:xfrm>
          <a:off x="0" y="0"/>
          <a:ext cx="0" cy="0"/>
          <a:chOff x="0" y="0"/>
          <a:chExt cx="0" cy="0"/>
        </a:xfrm>
      </p:grpSpPr>
      <p:sp>
        <p:nvSpPr>
          <p:cNvPr id="486" name="Shape 486"/>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87" name="Shape 487"/>
          <p:cNvSpPr/>
          <p:nvPr/>
        </p:nvSpPr>
        <p:spPr>
          <a:xfrm>
            <a:off x="4673373" y="1838325"/>
            <a:ext cx="4257599" cy="2695500"/>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88" name="Shape 488"/>
          <p:cNvSpPr/>
          <p:nvPr/>
        </p:nvSpPr>
        <p:spPr>
          <a:xfrm>
            <a:off x="6991350" y="2066925"/>
            <a:ext cx="304799" cy="3047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89" name="Shape 489"/>
          <p:cNvSpPr txBox="1"/>
          <p:nvPr/>
        </p:nvSpPr>
        <p:spPr>
          <a:xfrm>
            <a:off x="914058" y="1600200"/>
            <a:ext cx="3210299" cy="34164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Disable All Breakpoints</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You can disable all breakpoints  temporarily. This is useful if you’ve identified a bug in the middle of a run but want to let the rest of the run finish normally.</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Don’t forget to re-enable breakpoints when you want to use them again.</a:t>
            </a:r>
          </a:p>
        </p:txBody>
      </p:sp>
      <p:sp>
        <p:nvSpPr>
          <p:cNvPr id="490" name="Shape 490"/>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4210230575"/>
      </p:ext>
    </p:extLst>
  </p:cSld>
  <p:clrMapOvr>
    <a:masterClrMapping/>
  </p:clrMapOvr>
  <p:transition spd="slow">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Shape 495"/>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96" name="Shape 496"/>
          <p:cNvSpPr/>
          <p:nvPr/>
        </p:nvSpPr>
        <p:spPr>
          <a:xfrm>
            <a:off x="4673373" y="1838325"/>
            <a:ext cx="4257599" cy="2695500"/>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497" name="Shape 497"/>
          <p:cNvSpPr/>
          <p:nvPr/>
        </p:nvSpPr>
        <p:spPr>
          <a:xfrm>
            <a:off x="8001000" y="2066925"/>
            <a:ext cx="304799" cy="3047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498" name="Shape 498"/>
          <p:cNvSpPr txBox="1"/>
          <p:nvPr/>
        </p:nvSpPr>
        <p:spPr>
          <a:xfrm>
            <a:off x="914058" y="1600200"/>
            <a:ext cx="3210299" cy="20313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Break on Java Exception</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Eclipse can break whenever a specific exception is thrown. This can be useful to trace an exception that is being “translated” by library code.</a:t>
            </a:r>
          </a:p>
        </p:txBody>
      </p:sp>
      <p:sp>
        <p:nvSpPr>
          <p:cNvPr id="499" name="Shape 499"/>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2680097764"/>
      </p:ext>
    </p:extLst>
  </p:cSld>
  <p:clrMapOvr>
    <a:masterClrMapping/>
  </p:clrMapOvr>
  <p:transition spd="slow">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503"/>
        <p:cNvGrpSpPr/>
        <p:nvPr/>
      </p:nvGrpSpPr>
      <p:grpSpPr>
        <a:xfrm>
          <a:off x="0" y="0"/>
          <a:ext cx="0" cy="0"/>
          <a:chOff x="0" y="0"/>
          <a:chExt cx="0" cy="0"/>
        </a:xfrm>
      </p:grpSpPr>
      <p:sp>
        <p:nvSpPr>
          <p:cNvPr id="504" name="Shape 504"/>
          <p:cNvSpPr/>
          <p:nvPr/>
        </p:nvSpPr>
        <p:spPr>
          <a:xfrm>
            <a:off x="6991350" y="2066925"/>
            <a:ext cx="304799" cy="304799"/>
          </a:xfrm>
          <a:prstGeom prst="rect">
            <a:avLst/>
          </a:prstGeom>
          <a:noFill/>
          <a:ln w="9525"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505" name="Shape 505"/>
          <p:cNvSpPr txBox="1"/>
          <p:nvPr/>
        </p:nvSpPr>
        <p:spPr>
          <a:xfrm>
            <a:off x="609600" y="1448394"/>
            <a:ext cx="3581399" cy="2361599"/>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Expressions Window</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Used to show the results of custom expressions you provide, and can change any time.</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Not shown by default but highly recommended.</a:t>
            </a:r>
          </a:p>
          <a:p>
            <a:pPr marL="0" marR="0" lvl="0" indent="0" algn="l" rtl="0">
              <a:spcBef>
                <a:spcPts val="0"/>
              </a:spcBef>
              <a:buNone/>
            </a:pPr>
            <a:endParaRPr sz="1800" b="0" i="0" u="none" strike="noStrike" cap="none" baseline="0">
              <a:solidFill>
                <a:srgbClr val="00B050"/>
              </a:solidFill>
              <a:latin typeface="Calibri"/>
              <a:ea typeface="Calibri"/>
              <a:cs typeface="Calibri"/>
              <a:sym typeface="Calibri"/>
            </a:endParaRPr>
          </a:p>
        </p:txBody>
      </p:sp>
      <p:sp>
        <p:nvSpPr>
          <p:cNvPr id="506" name="Shape 506"/>
          <p:cNvSpPr/>
          <p:nvPr/>
        </p:nvSpPr>
        <p:spPr>
          <a:xfrm>
            <a:off x="4572000" y="1435950"/>
            <a:ext cx="4305299" cy="36098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507" name="Shape 507"/>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2140062287"/>
      </p:ext>
    </p:extLst>
  </p:cSld>
  <p:clrMapOvr>
    <a:masterClrMapping/>
  </p:clrMapOvr>
  <p:transitio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Shape 512"/>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513" name="Shape 513"/>
          <p:cNvSpPr/>
          <p:nvPr/>
        </p:nvSpPr>
        <p:spPr>
          <a:xfrm>
            <a:off x="7324725" y="1962150"/>
            <a:ext cx="304799" cy="304799"/>
          </a:xfrm>
          <a:prstGeom prst="rect">
            <a:avLst/>
          </a:prstGeom>
          <a:noFill/>
          <a:ln w="9525"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514" name="Shape 514"/>
          <p:cNvSpPr txBox="1"/>
          <p:nvPr/>
        </p:nvSpPr>
        <p:spPr>
          <a:xfrm>
            <a:off x="609600" y="1448394"/>
            <a:ext cx="3581399" cy="3961800"/>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Expressions Window</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Used to show the results of custom expressions you provide, and can change any time.</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Resolves variables, allows method calls, even arbitrary statements “2+2”</a:t>
            </a:r>
          </a:p>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Beware method calls that mutate program state – e.g. stk1.clear() or in.nextLine() – these take effect immediately</a:t>
            </a:r>
          </a:p>
          <a:p>
            <a:pPr marL="0" marR="0" lvl="0" indent="0" algn="l" rtl="0">
              <a:spcBef>
                <a:spcPts val="0"/>
              </a:spcBef>
              <a:buNone/>
            </a:pPr>
            <a:endParaRPr sz="1800" b="0" i="0" u="none" strike="noStrike" cap="none" baseline="0">
              <a:solidFill>
                <a:srgbClr val="00B050"/>
              </a:solidFill>
              <a:latin typeface="Calibri"/>
              <a:ea typeface="Calibri"/>
              <a:cs typeface="Calibri"/>
              <a:sym typeface="Calibri"/>
            </a:endParaRPr>
          </a:p>
          <a:p>
            <a:pPr marL="0" marR="0" lvl="0" indent="0" algn="l" rtl="0">
              <a:spcBef>
                <a:spcPts val="0"/>
              </a:spcBef>
              <a:buNone/>
            </a:pPr>
            <a:endParaRPr sz="1800" b="0" i="0" u="none" strike="noStrike" cap="none" baseline="0">
              <a:solidFill>
                <a:srgbClr val="00B050"/>
              </a:solidFill>
              <a:latin typeface="Calibri"/>
              <a:ea typeface="Calibri"/>
              <a:cs typeface="Calibri"/>
              <a:sym typeface="Calibri"/>
            </a:endParaRPr>
          </a:p>
        </p:txBody>
      </p:sp>
      <p:sp>
        <p:nvSpPr>
          <p:cNvPr id="515" name="Shape 515"/>
          <p:cNvSpPr/>
          <p:nvPr/>
        </p:nvSpPr>
        <p:spPr>
          <a:xfrm>
            <a:off x="4676775" y="1905000"/>
            <a:ext cx="4743600" cy="2657400"/>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516" name="Shape 516"/>
          <p:cNvSpPr/>
          <p:nvPr/>
        </p:nvSpPr>
        <p:spPr>
          <a:xfrm>
            <a:off x="4676775" y="1905000"/>
            <a:ext cx="4755599" cy="26213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517" name="Shape 517"/>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1052888404"/>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WHAT IS VERSION CONTROL?</a:t>
            </a:r>
          </a:p>
        </p:txBody>
      </p:sp>
      <p:sp>
        <p:nvSpPr>
          <p:cNvPr id="182" name="Shape 182"/>
          <p:cNvSpPr txBox="1">
            <a:spLocks noGrp="1"/>
          </p:cNvSpPr>
          <p:nvPr>
            <p:ph type="body" idx="1"/>
          </p:nvPr>
        </p:nvSpPr>
        <p:spPr>
          <a:xfrm>
            <a:off x="457200" y="1524325"/>
            <a:ext cx="7619999" cy="4373700"/>
          </a:xfrm>
          <a:prstGeom prst="rect">
            <a:avLst/>
          </a:prstGeom>
          <a:noFill/>
          <a:ln>
            <a:noFill/>
          </a:ln>
        </p:spPr>
        <p:txBody>
          <a:bodyPr lIns="91425" tIns="45700" rIns="91425" bIns="45700" anchor="t" anchorCtr="0">
            <a:noAutofit/>
          </a:bodyPr>
          <a:lstStyle/>
          <a:p>
            <a:pPr marL="457200" marR="0" lvl="0" indent="-393700" algn="l" rtl="0">
              <a:spcBef>
                <a:spcPts val="0"/>
              </a:spcBef>
              <a:buClr>
                <a:schemeClr val="dk2"/>
              </a:buClr>
              <a:buSzPct val="100000"/>
              <a:buFont typeface="Arial"/>
              <a:buChar char="●"/>
            </a:pPr>
            <a:r>
              <a:rPr lang="en-US" sz="2600" b="0" i="0" u="none" strike="noStrike" cap="none" baseline="0" dirty="0">
                <a:solidFill>
                  <a:schemeClr val="dk2"/>
                </a:solidFill>
                <a:latin typeface="Arial"/>
                <a:ea typeface="Arial"/>
                <a:cs typeface="Arial"/>
                <a:sym typeface="Arial"/>
              </a:rPr>
              <a:t>Also known as source control/revision control</a:t>
            </a:r>
          </a:p>
          <a:p>
            <a:pPr marL="457200" marR="0" lvl="0" indent="-393700" algn="l" rtl="0">
              <a:spcBef>
                <a:spcPts val="520"/>
              </a:spcBef>
              <a:buClr>
                <a:schemeClr val="dk2"/>
              </a:buClr>
              <a:buSzPct val="100000"/>
              <a:buFont typeface="Arial"/>
              <a:buChar char="●"/>
            </a:pPr>
            <a:r>
              <a:rPr lang="en-US" sz="2600" b="0" i="0" u="none" strike="noStrike" cap="none" baseline="0" dirty="0">
                <a:solidFill>
                  <a:schemeClr val="dk2"/>
                </a:solidFill>
                <a:latin typeface="Arial"/>
                <a:ea typeface="Arial"/>
                <a:cs typeface="Arial"/>
                <a:sym typeface="Arial"/>
              </a:rPr>
              <a:t>System for tracking changes to code</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Software for developing software</a:t>
            </a:r>
          </a:p>
          <a:p>
            <a:pPr marL="457200" marR="0" lvl="0" indent="-393700" algn="l" rtl="0">
              <a:spcBef>
                <a:spcPts val="520"/>
              </a:spcBef>
              <a:buClr>
                <a:schemeClr val="dk2"/>
              </a:buClr>
              <a:buSzPct val="100000"/>
              <a:buFont typeface="Arial"/>
              <a:buChar char="●"/>
            </a:pPr>
            <a:r>
              <a:rPr lang="en-US" sz="2600" b="0" i="0" u="none" strike="noStrike" cap="none" baseline="0" dirty="0">
                <a:solidFill>
                  <a:schemeClr val="dk2"/>
                </a:solidFill>
                <a:latin typeface="Arial"/>
                <a:ea typeface="Arial"/>
                <a:cs typeface="Arial"/>
                <a:sym typeface="Arial"/>
              </a:rPr>
              <a:t>Essential for managing projects</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See a history of changes</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Revert back to an older version</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Merge changes from multiple sources</a:t>
            </a:r>
          </a:p>
          <a:p>
            <a:pPr marL="457200" marR="0" lvl="0" indent="-393700" algn="l" rtl="0">
              <a:spcBef>
                <a:spcPts val="520"/>
              </a:spcBef>
              <a:buClr>
                <a:schemeClr val="dk2"/>
              </a:buClr>
              <a:buSzPct val="100000"/>
              <a:buFont typeface="Arial"/>
              <a:buChar char="●"/>
            </a:pPr>
            <a:r>
              <a:rPr lang="en-US" sz="2600" b="0" i="0" u="none" strike="noStrike" cap="none" baseline="0" dirty="0">
                <a:solidFill>
                  <a:schemeClr val="dk2"/>
                </a:solidFill>
                <a:latin typeface="Arial"/>
                <a:ea typeface="Arial"/>
                <a:cs typeface="Arial"/>
                <a:sym typeface="Arial"/>
              </a:rPr>
              <a:t>We’ll be talking about </a:t>
            </a:r>
            <a:r>
              <a:rPr lang="en-US" sz="2600" b="0" i="0" u="none" strike="noStrike" cap="none" baseline="0" dirty="0" err="1">
                <a:solidFill>
                  <a:schemeClr val="dk2"/>
                </a:solidFill>
                <a:latin typeface="Arial"/>
                <a:ea typeface="Arial"/>
                <a:cs typeface="Arial"/>
                <a:sym typeface="Arial"/>
              </a:rPr>
              <a:t>git</a:t>
            </a:r>
            <a:r>
              <a:rPr lang="en-US" sz="2600" b="0" i="0" u="none" strike="noStrike" cap="none" baseline="0" dirty="0">
                <a:solidFill>
                  <a:schemeClr val="dk2"/>
                </a:solidFill>
                <a:latin typeface="Arial"/>
                <a:ea typeface="Arial"/>
                <a:cs typeface="Arial"/>
                <a:sym typeface="Arial"/>
              </a:rPr>
              <a:t>/</a:t>
            </a:r>
            <a:r>
              <a:rPr lang="en-US" sz="2600" b="0" i="0" u="none" strike="noStrike" cap="none" baseline="0" dirty="0" err="1">
                <a:solidFill>
                  <a:schemeClr val="dk2"/>
                </a:solidFill>
                <a:latin typeface="Arial"/>
                <a:ea typeface="Arial"/>
                <a:cs typeface="Arial"/>
                <a:sym typeface="Arial"/>
              </a:rPr>
              <a:t>GitLab</a:t>
            </a:r>
            <a:r>
              <a:rPr lang="en-US" sz="2600" b="0" i="0" u="none" strike="noStrike" cap="none" baseline="0" dirty="0">
                <a:solidFill>
                  <a:schemeClr val="dk2"/>
                </a:solidFill>
                <a:latin typeface="Arial"/>
                <a:ea typeface="Arial"/>
                <a:cs typeface="Arial"/>
                <a:sym typeface="Arial"/>
              </a:rPr>
              <a:t>, but there are alternatives</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Subversion, Mercurial, CVS</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Email, </a:t>
            </a:r>
            <a:r>
              <a:rPr lang="en-US" sz="1800" b="0" i="0" u="none" strike="noStrike" cap="none" baseline="0" dirty="0" err="1">
                <a:solidFill>
                  <a:schemeClr val="dk2"/>
                </a:solidFill>
                <a:latin typeface="Arial"/>
                <a:ea typeface="Arial"/>
                <a:cs typeface="Arial"/>
                <a:sym typeface="Arial"/>
              </a:rPr>
              <a:t>Dropbox</a:t>
            </a:r>
            <a:r>
              <a:rPr lang="en-US" sz="1800" b="0" i="0" u="none" strike="noStrike" cap="none" baseline="0" dirty="0">
                <a:solidFill>
                  <a:schemeClr val="dk2"/>
                </a:solidFill>
                <a:latin typeface="Arial"/>
                <a:ea typeface="Arial"/>
                <a:cs typeface="Arial"/>
                <a:sym typeface="Arial"/>
              </a:rPr>
              <a:t>, USB sticks (don’t even</a:t>
            </a:r>
            <a:r>
              <a:rPr lang="en-US" sz="1800" b="0" i="0" u="none" strike="noStrike" cap="none" dirty="0">
                <a:solidFill>
                  <a:schemeClr val="dk2"/>
                </a:solidFill>
                <a:latin typeface="Arial"/>
                <a:ea typeface="Arial"/>
                <a:cs typeface="Arial"/>
                <a:sym typeface="Arial"/>
              </a:rPr>
              <a:t> think of doing this)</a:t>
            </a:r>
            <a:endParaRPr lang="en-US" sz="1800" b="0" i="0" u="none" strike="noStrike" cap="none" baseline="0" dirty="0">
              <a:solidFill>
                <a:schemeClr val="dk2"/>
              </a:solidFill>
              <a:latin typeface="Arial"/>
              <a:ea typeface="Arial"/>
              <a:cs typeface="Arial"/>
              <a:sym typeface="Arial"/>
            </a:endParaRPr>
          </a:p>
        </p:txBody>
      </p:sp>
    </p:spTree>
    <p:extLst>
      <p:ext uri="{BB962C8B-B14F-4D97-AF65-F5344CB8AC3E}">
        <p14:creationId xmlns:p14="http://schemas.microsoft.com/office/powerpoint/2010/main" val="3753880069"/>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2">
                                            <p:txEl>
                                              <p:pRg st="0" end="0"/>
                                            </p:txEl>
                                          </p:spTgt>
                                        </p:tgtEl>
                                        <p:attrNameLst>
                                          <p:attrName>style.visibility</p:attrName>
                                        </p:attrNameLst>
                                      </p:cBhvr>
                                      <p:to>
                                        <p:strVal val="visible"/>
                                      </p:to>
                                    </p:set>
                                    <p:animEffect transition="in" filter="fade">
                                      <p:cBhvr>
                                        <p:cTn id="7" dur="1"/>
                                        <p:tgtEl>
                                          <p:spTgt spid="1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2">
                                            <p:txEl>
                                              <p:pRg st="1" end="1"/>
                                            </p:txEl>
                                          </p:spTgt>
                                        </p:tgtEl>
                                        <p:attrNameLst>
                                          <p:attrName>style.visibility</p:attrName>
                                        </p:attrNameLst>
                                      </p:cBhvr>
                                      <p:to>
                                        <p:strVal val="visible"/>
                                      </p:to>
                                    </p:set>
                                    <p:animEffect transition="in" filter="fade">
                                      <p:cBhvr>
                                        <p:cTn id="12" dur="1"/>
                                        <p:tgtEl>
                                          <p:spTgt spid="18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2">
                                            <p:txEl>
                                              <p:pRg st="2" end="2"/>
                                            </p:txEl>
                                          </p:spTgt>
                                        </p:tgtEl>
                                        <p:attrNameLst>
                                          <p:attrName>style.visibility</p:attrName>
                                        </p:attrNameLst>
                                      </p:cBhvr>
                                      <p:to>
                                        <p:strVal val="visible"/>
                                      </p:to>
                                    </p:set>
                                    <p:animEffect transition="in" filter="fade">
                                      <p:cBhvr>
                                        <p:cTn id="17" dur="1"/>
                                        <p:tgtEl>
                                          <p:spTgt spid="18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2">
                                            <p:txEl>
                                              <p:pRg st="3" end="3"/>
                                            </p:txEl>
                                          </p:spTgt>
                                        </p:tgtEl>
                                        <p:attrNameLst>
                                          <p:attrName>style.visibility</p:attrName>
                                        </p:attrNameLst>
                                      </p:cBhvr>
                                      <p:to>
                                        <p:strVal val="visible"/>
                                      </p:to>
                                    </p:set>
                                    <p:animEffect transition="in" filter="fade">
                                      <p:cBhvr>
                                        <p:cTn id="22" dur="1"/>
                                        <p:tgtEl>
                                          <p:spTgt spid="18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2">
                                            <p:txEl>
                                              <p:pRg st="4" end="4"/>
                                            </p:txEl>
                                          </p:spTgt>
                                        </p:tgtEl>
                                        <p:attrNameLst>
                                          <p:attrName>style.visibility</p:attrName>
                                        </p:attrNameLst>
                                      </p:cBhvr>
                                      <p:to>
                                        <p:strVal val="visible"/>
                                      </p:to>
                                    </p:set>
                                    <p:animEffect transition="in" filter="fade">
                                      <p:cBhvr>
                                        <p:cTn id="27" dur="1"/>
                                        <p:tgtEl>
                                          <p:spTgt spid="18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2">
                                            <p:txEl>
                                              <p:pRg st="5" end="5"/>
                                            </p:txEl>
                                          </p:spTgt>
                                        </p:tgtEl>
                                        <p:attrNameLst>
                                          <p:attrName>style.visibility</p:attrName>
                                        </p:attrNameLst>
                                      </p:cBhvr>
                                      <p:to>
                                        <p:strVal val="visible"/>
                                      </p:to>
                                    </p:set>
                                    <p:animEffect transition="in" filter="fade">
                                      <p:cBhvr>
                                        <p:cTn id="32" dur="1"/>
                                        <p:tgtEl>
                                          <p:spTgt spid="18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82">
                                            <p:txEl>
                                              <p:pRg st="6" end="6"/>
                                            </p:txEl>
                                          </p:spTgt>
                                        </p:tgtEl>
                                        <p:attrNameLst>
                                          <p:attrName>style.visibility</p:attrName>
                                        </p:attrNameLst>
                                      </p:cBhvr>
                                      <p:to>
                                        <p:strVal val="visible"/>
                                      </p:to>
                                    </p:set>
                                    <p:animEffect transition="in" filter="fade">
                                      <p:cBhvr>
                                        <p:cTn id="37" dur="1"/>
                                        <p:tgtEl>
                                          <p:spTgt spid="18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2">
                                            <p:txEl>
                                              <p:pRg st="7" end="7"/>
                                            </p:txEl>
                                          </p:spTgt>
                                        </p:tgtEl>
                                        <p:attrNameLst>
                                          <p:attrName>style.visibility</p:attrName>
                                        </p:attrNameLst>
                                      </p:cBhvr>
                                      <p:to>
                                        <p:strVal val="visible"/>
                                      </p:to>
                                    </p:set>
                                    <p:animEffect transition="in" filter="fade">
                                      <p:cBhvr>
                                        <p:cTn id="42" dur="1"/>
                                        <p:tgtEl>
                                          <p:spTgt spid="18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82">
                                            <p:txEl>
                                              <p:pRg st="8" end="8"/>
                                            </p:txEl>
                                          </p:spTgt>
                                        </p:tgtEl>
                                        <p:attrNameLst>
                                          <p:attrName>style.visibility</p:attrName>
                                        </p:attrNameLst>
                                      </p:cBhvr>
                                      <p:to>
                                        <p:strVal val="visible"/>
                                      </p:to>
                                    </p:set>
                                    <p:animEffect transition="in" filter="fade">
                                      <p:cBhvr>
                                        <p:cTn id="47" dur="1"/>
                                        <p:tgtEl>
                                          <p:spTgt spid="18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82">
                                            <p:txEl>
                                              <p:pRg st="9" end="9"/>
                                            </p:txEl>
                                          </p:spTgt>
                                        </p:tgtEl>
                                        <p:attrNameLst>
                                          <p:attrName>style.visibility</p:attrName>
                                        </p:attrNameLst>
                                      </p:cBhvr>
                                      <p:to>
                                        <p:strVal val="visible"/>
                                      </p:to>
                                    </p:set>
                                    <p:animEffect transition="in" filter="fade">
                                      <p:cBhvr>
                                        <p:cTn id="52" dur="1"/>
                                        <p:tgtEl>
                                          <p:spTgt spid="18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Shape 522"/>
          <p:cNvSpPr/>
          <p:nvPr/>
        </p:nvSpPr>
        <p:spPr>
          <a:xfrm>
            <a:off x="838200" y="1371600"/>
            <a:ext cx="7670399" cy="4702499"/>
          </a:xfrm>
          <a:prstGeom prst="rect">
            <a:avLst/>
          </a:prstGeom>
          <a:blipFill rotWithShape="1">
            <a:blip r:embed="rId3">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523" name="Shape 523"/>
          <p:cNvSpPr/>
          <p:nvPr/>
        </p:nvSpPr>
        <p:spPr>
          <a:xfrm>
            <a:off x="7311163" y="1962150"/>
            <a:ext cx="304799" cy="304799"/>
          </a:xfrm>
          <a:prstGeom prst="rect">
            <a:avLst/>
          </a:prstGeom>
          <a:noFill/>
          <a:ln w="9525"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524" name="Shape 524"/>
          <p:cNvSpPr txBox="1"/>
          <p:nvPr/>
        </p:nvSpPr>
        <p:spPr>
          <a:xfrm>
            <a:off x="609600" y="1448394"/>
            <a:ext cx="3581399" cy="1200299"/>
          </a:xfrm>
          <a:prstGeom prst="rect">
            <a:avLst/>
          </a:prstGeom>
          <a:solidFill>
            <a:schemeClr val="lt1"/>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Expressions Window</a:t>
            </a:r>
          </a:p>
          <a:p>
            <a:pPr marL="0" marR="0" lvl="0" indent="0" algn="l" rtl="0">
              <a:spcBef>
                <a:spcPts val="0"/>
              </a:spcBef>
              <a:buNone/>
            </a:pPr>
            <a:endParaRPr sz="1800" b="1" i="0" u="none" strike="noStrike" cap="none" baseline="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800" b="0" i="0" u="none" strike="noStrike" cap="none" baseline="0">
                <a:solidFill>
                  <a:schemeClr val="dk1"/>
                </a:solidFill>
                <a:latin typeface="Calibri"/>
                <a:ea typeface="Calibri"/>
                <a:cs typeface="Calibri"/>
                <a:sym typeface="Calibri"/>
              </a:rPr>
              <a:t>These persist across projects, so clear out old ones as necessary.</a:t>
            </a:r>
          </a:p>
        </p:txBody>
      </p:sp>
      <p:sp>
        <p:nvSpPr>
          <p:cNvPr id="525" name="Shape 525"/>
          <p:cNvSpPr/>
          <p:nvPr/>
        </p:nvSpPr>
        <p:spPr>
          <a:xfrm>
            <a:off x="4663212" y="1905000"/>
            <a:ext cx="4743600" cy="2657400"/>
          </a:xfrm>
          <a:prstGeom prst="rect">
            <a:avLst/>
          </a:prstGeom>
          <a:blipFill rotWithShape="1">
            <a:blip r:embed="rId4">
              <a:alphaModFix/>
            </a:blip>
            <a:stretch>
              <a:fillRect/>
            </a:stretch>
          </a:blipFill>
          <a:ln>
            <a:noFill/>
          </a:ln>
        </p:spPr>
        <p:txBody>
          <a:bodyPr lIns="91425" tIns="91425" rIns="91425" bIns="91425" anchor="ctr" anchorCtr="0">
            <a:noAutofit/>
          </a:bodyPr>
          <a:lstStyle/>
          <a:p>
            <a:pPr>
              <a:spcBef>
                <a:spcPts val="0"/>
              </a:spcBef>
              <a:buNone/>
            </a:pPr>
            <a:endParaRPr/>
          </a:p>
        </p:txBody>
      </p:sp>
      <p:sp>
        <p:nvSpPr>
          <p:cNvPr id="526" name="Shape 526"/>
          <p:cNvSpPr/>
          <p:nvPr/>
        </p:nvSpPr>
        <p:spPr>
          <a:xfrm>
            <a:off x="8828359" y="2114550"/>
            <a:ext cx="304799" cy="304799"/>
          </a:xfrm>
          <a:prstGeom prst="rect">
            <a:avLst/>
          </a:prstGeom>
          <a:noFill/>
          <a:ln w="9525"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527" name="Shape 527"/>
          <p:cNvSpPr/>
          <p:nvPr/>
        </p:nvSpPr>
        <p:spPr>
          <a:xfrm>
            <a:off x="4663212" y="1905000"/>
            <a:ext cx="4730700" cy="2646299"/>
          </a:xfrm>
          <a:prstGeom prst="rect">
            <a:avLst/>
          </a:prstGeom>
          <a:noFill/>
          <a:ln w="38100" cap="flat">
            <a:solidFill>
              <a:srgbClr val="00B050"/>
            </a:solidFill>
            <a:prstDash val="solid"/>
            <a:round/>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528" name="Shape 528"/>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ECLIPSE DEBUGGING</a:t>
            </a:r>
          </a:p>
        </p:txBody>
      </p:sp>
    </p:spTree>
    <p:extLst>
      <p:ext uri="{BB962C8B-B14F-4D97-AF65-F5344CB8AC3E}">
        <p14:creationId xmlns:p14="http://schemas.microsoft.com/office/powerpoint/2010/main" val="1562957449"/>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VERSION CONTROL ORGANIZATION</a:t>
            </a:r>
          </a:p>
        </p:txBody>
      </p:sp>
      <p:sp>
        <p:nvSpPr>
          <p:cNvPr id="189" name="Shape 189"/>
          <p:cNvSpPr txBox="1">
            <a:spLocks noGrp="1"/>
          </p:cNvSpPr>
          <p:nvPr>
            <p:ph type="body" idx="1"/>
          </p:nvPr>
        </p:nvSpPr>
        <p:spPr>
          <a:xfrm>
            <a:off x="457200" y="1600200"/>
            <a:ext cx="5105399" cy="4526100"/>
          </a:xfrm>
          <a:prstGeom prst="rect">
            <a:avLst/>
          </a:prstGeom>
          <a:noFill/>
          <a:ln>
            <a:noFill/>
          </a:ln>
        </p:spPr>
        <p:txBody>
          <a:bodyPr lIns="91425" tIns="45700" rIns="91425" bIns="45700" anchor="t" anchorCtr="0">
            <a:noAutofit/>
          </a:bodyPr>
          <a:lstStyle/>
          <a:p>
            <a:pPr marL="457200" marR="0" lvl="0" indent="-406400" algn="l" rtl="0">
              <a:spcBef>
                <a:spcPts val="0"/>
              </a:spcBef>
              <a:buClr>
                <a:schemeClr val="dk1"/>
              </a:buClr>
              <a:buSzPct val="100000"/>
              <a:buFont typeface="Arial"/>
              <a:buChar char="●"/>
            </a:pPr>
            <a:r>
              <a:rPr lang="en-US" sz="2800" b="0" i="0" u="none" strike="noStrike" cap="none" baseline="0" dirty="0">
                <a:solidFill>
                  <a:schemeClr val="dk2"/>
                </a:solidFill>
                <a:latin typeface="Arial"/>
                <a:ea typeface="Arial"/>
                <a:cs typeface="Arial"/>
                <a:sym typeface="Arial"/>
              </a:rPr>
              <a:t>A </a:t>
            </a:r>
            <a:r>
              <a:rPr lang="en-US" sz="2800" b="0" i="1" u="none" strike="noStrike" cap="none" baseline="0" dirty="0">
                <a:solidFill>
                  <a:srgbClr val="C00000"/>
                </a:solidFill>
                <a:latin typeface="Arial"/>
                <a:ea typeface="Arial"/>
                <a:cs typeface="Arial"/>
                <a:sym typeface="Arial"/>
              </a:rPr>
              <a:t>repository </a:t>
            </a:r>
            <a:r>
              <a:rPr lang="en-US" sz="2800" b="0" i="0" u="none" strike="noStrike" cap="none" baseline="0" dirty="0">
                <a:solidFill>
                  <a:schemeClr val="dk2"/>
                </a:solidFill>
                <a:latin typeface="Arial"/>
                <a:ea typeface="Arial"/>
                <a:cs typeface="Arial"/>
                <a:sym typeface="Arial"/>
              </a:rPr>
              <a:t>stores the master copy of the project</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Someone creates the repo for a new project</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Then nobody touches this copy directly</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Lives on a server everyone can access</a:t>
            </a:r>
          </a:p>
          <a:p>
            <a:pPr marL="457200" marR="0" lvl="0" indent="-406400" algn="l" rtl="0">
              <a:spcBef>
                <a:spcPts val="560"/>
              </a:spcBef>
              <a:buClr>
                <a:schemeClr val="dk1"/>
              </a:buClr>
              <a:buSzPct val="100000"/>
              <a:buFont typeface="Arial"/>
              <a:buChar char="●"/>
            </a:pPr>
            <a:r>
              <a:rPr lang="en-US" sz="2800" b="0" i="0" u="none" strike="noStrike" cap="none" baseline="0" dirty="0">
                <a:solidFill>
                  <a:schemeClr val="dk2"/>
                </a:solidFill>
                <a:latin typeface="Arial"/>
                <a:ea typeface="Arial"/>
                <a:cs typeface="Arial"/>
                <a:sym typeface="Arial"/>
              </a:rPr>
              <a:t>Each person </a:t>
            </a:r>
            <a:r>
              <a:rPr lang="en-US" sz="2800" b="0" i="1" u="none" strike="noStrike" cap="none" baseline="0" dirty="0">
                <a:solidFill>
                  <a:srgbClr val="C00000"/>
                </a:solidFill>
                <a:latin typeface="Arial"/>
                <a:ea typeface="Arial"/>
                <a:cs typeface="Arial"/>
                <a:sym typeface="Arial"/>
              </a:rPr>
              <a:t>clones</a:t>
            </a:r>
            <a:r>
              <a:rPr lang="en-US" sz="2800" b="0" i="1" u="none" strike="noStrike" cap="none" dirty="0">
                <a:solidFill>
                  <a:srgbClr val="C00000"/>
                </a:solidFill>
                <a:latin typeface="Arial"/>
                <a:ea typeface="Arial"/>
                <a:cs typeface="Arial"/>
                <a:sym typeface="Arial"/>
              </a:rPr>
              <a:t> </a:t>
            </a:r>
            <a:r>
              <a:rPr lang="en-US" sz="2800" b="0" i="0" u="none" strike="noStrike" cap="none" baseline="0" dirty="0">
                <a:solidFill>
                  <a:schemeClr val="dk2"/>
                </a:solidFill>
                <a:latin typeface="Arial"/>
                <a:ea typeface="Arial"/>
                <a:cs typeface="Arial"/>
                <a:sym typeface="Arial"/>
              </a:rPr>
              <a:t>her own </a:t>
            </a:r>
            <a:r>
              <a:rPr lang="en-US" sz="2800" b="0" i="1" u="none" strike="noStrike" cap="none" baseline="0" dirty="0">
                <a:solidFill>
                  <a:srgbClr val="C00000"/>
                </a:solidFill>
                <a:latin typeface="Arial"/>
                <a:ea typeface="Arial"/>
                <a:cs typeface="Arial"/>
                <a:sym typeface="Arial"/>
              </a:rPr>
              <a:t>working copy</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Makes a local copy of the repo</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You’ll always work off of this copy</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The version control system syncs the repo and working copy (with your help)</a:t>
            </a:r>
          </a:p>
        </p:txBody>
      </p:sp>
      <p:grpSp>
        <p:nvGrpSpPr>
          <p:cNvPr id="190" name="Shape 190"/>
          <p:cNvGrpSpPr/>
          <p:nvPr/>
        </p:nvGrpSpPr>
        <p:grpSpPr>
          <a:xfrm>
            <a:off x="5546315" y="1295400"/>
            <a:ext cx="3445217" cy="5136732"/>
            <a:chOff x="5407064" y="1435100"/>
            <a:chExt cx="3445217" cy="5136732"/>
          </a:xfrm>
        </p:grpSpPr>
        <p:pic>
          <p:nvPicPr>
            <p:cNvPr id="191" name="Shape 191"/>
            <p:cNvPicPr preferRelativeResize="0"/>
            <p:nvPr/>
          </p:nvPicPr>
          <p:blipFill rotWithShape="1">
            <a:blip r:embed="rId3">
              <a:alphaModFix/>
            </a:blip>
            <a:srcRect/>
            <a:stretch/>
          </p:blipFill>
          <p:spPr>
            <a:xfrm>
              <a:off x="6637821" y="1435100"/>
              <a:ext cx="1439099" cy="1439099"/>
            </a:xfrm>
            <a:prstGeom prst="rect">
              <a:avLst/>
            </a:prstGeom>
            <a:noFill/>
            <a:ln>
              <a:noFill/>
            </a:ln>
          </p:spPr>
        </p:pic>
        <p:grpSp>
          <p:nvGrpSpPr>
            <p:cNvPr id="192" name="Shape 192"/>
            <p:cNvGrpSpPr/>
            <p:nvPr/>
          </p:nvGrpSpPr>
          <p:grpSpPr>
            <a:xfrm>
              <a:off x="6571232" y="3462070"/>
              <a:ext cx="1147137" cy="768753"/>
              <a:chOff x="7630236" y="2422574"/>
              <a:chExt cx="1591919" cy="1066824"/>
            </a:xfrm>
          </p:grpSpPr>
          <p:sp>
            <p:nvSpPr>
              <p:cNvPr id="193" name="Shape 193"/>
              <p:cNvSpPr/>
              <p:nvPr/>
            </p:nvSpPr>
            <p:spPr>
              <a:xfrm>
                <a:off x="7630236" y="2422574"/>
                <a:ext cx="1591919" cy="1066824"/>
              </a:xfrm>
              <a:custGeom>
                <a:avLst/>
                <a:gdLst/>
                <a:ahLst/>
                <a:cxnLst/>
                <a:rect l="0" t="0" r="0" b="0"/>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cap="flat">
                <a:solidFill>
                  <a:srgbClr val="000000"/>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194" name="Shape 194"/>
              <p:cNvSpPr txBox="1"/>
              <p:nvPr/>
            </p:nvSpPr>
            <p:spPr>
              <a:xfrm>
                <a:off x="7819388" y="2557525"/>
                <a:ext cx="1219199" cy="4616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400" b="0" i="0" u="none" strike="noStrike" cap="none" baseline="0" dirty="0" err="1">
                    <a:solidFill>
                      <a:srgbClr val="3F3F3F"/>
                    </a:solidFill>
                    <a:latin typeface="Souce Sans Pro"/>
                    <a:ea typeface="Souce Sans Pro"/>
                    <a:cs typeface="Souce Sans Pro"/>
                    <a:sym typeface="Souce Sans Pro"/>
                  </a:rPr>
                  <a:t>git</a:t>
                </a:r>
                <a:endParaRPr lang="en-US" sz="2400" b="0" i="0" u="none" strike="noStrike" cap="none" baseline="0" dirty="0">
                  <a:solidFill>
                    <a:srgbClr val="3F3F3F"/>
                  </a:solidFill>
                  <a:latin typeface="Souce Sans Pro"/>
                  <a:ea typeface="Souce Sans Pro"/>
                  <a:cs typeface="Souce Sans Pro"/>
                  <a:sym typeface="Souce Sans Pro"/>
                </a:endParaRPr>
              </a:p>
            </p:txBody>
          </p:sp>
        </p:grpSp>
        <p:pic>
          <p:nvPicPr>
            <p:cNvPr id="195" name="Shape 195"/>
            <p:cNvPicPr preferRelativeResize="0"/>
            <p:nvPr/>
          </p:nvPicPr>
          <p:blipFill rotWithShape="1">
            <a:blip r:embed="rId4">
              <a:alphaModFix/>
            </a:blip>
            <a:srcRect/>
            <a:stretch/>
          </p:blipFill>
          <p:spPr>
            <a:xfrm flipH="1">
              <a:off x="5407064" y="4775342"/>
              <a:ext cx="1204199" cy="1204199"/>
            </a:xfrm>
            <a:prstGeom prst="rect">
              <a:avLst/>
            </a:prstGeom>
            <a:noFill/>
            <a:ln>
              <a:noFill/>
            </a:ln>
          </p:spPr>
        </p:pic>
        <p:pic>
          <p:nvPicPr>
            <p:cNvPr id="196" name="Shape 196"/>
            <p:cNvPicPr preferRelativeResize="0"/>
            <p:nvPr/>
          </p:nvPicPr>
          <p:blipFill rotWithShape="1">
            <a:blip r:embed="rId5">
              <a:alphaModFix/>
            </a:blip>
            <a:srcRect/>
            <a:stretch/>
          </p:blipFill>
          <p:spPr>
            <a:xfrm>
              <a:off x="7648082" y="5367632"/>
              <a:ext cx="1204199" cy="1204199"/>
            </a:xfrm>
            <a:prstGeom prst="rect">
              <a:avLst/>
            </a:prstGeom>
            <a:noFill/>
            <a:ln>
              <a:noFill/>
            </a:ln>
          </p:spPr>
        </p:pic>
        <p:sp>
          <p:nvSpPr>
            <p:cNvPr id="197" name="Shape 197"/>
            <p:cNvSpPr txBox="1"/>
            <p:nvPr/>
          </p:nvSpPr>
          <p:spPr>
            <a:xfrm>
              <a:off x="6070142" y="4800600"/>
              <a:ext cx="1074299" cy="523200"/>
            </a:xfrm>
            <a:prstGeom prst="rect">
              <a:avLst/>
            </a:prstGeom>
            <a:solidFill>
              <a:schemeClr val="lt1"/>
            </a:solidFill>
            <a:ln w="9525" cap="flat">
              <a:solidFill>
                <a:srgbClr val="85530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1400" b="0" i="1" u="none" strike="noStrike" cap="none" baseline="0">
                  <a:solidFill>
                    <a:schemeClr val="dk1"/>
                  </a:solidFill>
                  <a:latin typeface="Souce Sans Pro"/>
                  <a:ea typeface="Souce Sans Pro"/>
                  <a:cs typeface="Souce Sans Pro"/>
                  <a:sym typeface="Souce Sans Pro"/>
                </a:rPr>
                <a:t>Working copy</a:t>
              </a:r>
            </a:p>
          </p:txBody>
        </p:sp>
        <p:sp>
          <p:nvSpPr>
            <p:cNvPr id="198" name="Shape 198"/>
            <p:cNvSpPr txBox="1"/>
            <p:nvPr/>
          </p:nvSpPr>
          <p:spPr>
            <a:xfrm>
              <a:off x="7144489" y="5395410"/>
              <a:ext cx="1043999" cy="523200"/>
            </a:xfrm>
            <a:prstGeom prst="rect">
              <a:avLst/>
            </a:prstGeom>
            <a:solidFill>
              <a:schemeClr val="lt1"/>
            </a:solidFill>
            <a:ln w="9525" cap="flat">
              <a:solidFill>
                <a:srgbClr val="85530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1400" b="0" i="1" u="none" strike="noStrike" cap="none" baseline="0">
                  <a:solidFill>
                    <a:schemeClr val="dk1"/>
                  </a:solidFill>
                  <a:latin typeface="Souce Sans Pro"/>
                  <a:ea typeface="Souce Sans Pro"/>
                  <a:cs typeface="Souce Sans Pro"/>
                  <a:sym typeface="Souce Sans Pro"/>
                </a:rPr>
                <a:t>Working copy</a:t>
              </a:r>
            </a:p>
          </p:txBody>
        </p:sp>
        <p:sp>
          <p:nvSpPr>
            <p:cNvPr id="199" name="Shape 199"/>
            <p:cNvSpPr txBox="1"/>
            <p:nvPr/>
          </p:nvSpPr>
          <p:spPr>
            <a:xfrm>
              <a:off x="6490148" y="2302844"/>
              <a:ext cx="1392900" cy="307800"/>
            </a:xfrm>
            <a:prstGeom prst="rect">
              <a:avLst/>
            </a:prstGeom>
            <a:solidFill>
              <a:schemeClr val="lt1"/>
            </a:solidFill>
            <a:ln w="9525" cap="flat">
              <a:solidFill>
                <a:srgbClr val="85530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1400" b="0" i="1" u="none" strike="noStrike" cap="none" baseline="0">
                  <a:solidFill>
                    <a:schemeClr val="dk1"/>
                  </a:solidFill>
                  <a:latin typeface="Souce Sans Pro"/>
                  <a:ea typeface="Souce Sans Pro"/>
                  <a:cs typeface="Souce Sans Pro"/>
                  <a:sym typeface="Souce Sans Pro"/>
                </a:rPr>
                <a:t>Repository</a:t>
              </a:r>
            </a:p>
          </p:txBody>
        </p:sp>
        <p:cxnSp>
          <p:nvCxnSpPr>
            <p:cNvPr id="200" name="Shape 200"/>
            <p:cNvCxnSpPr/>
            <p:nvPr/>
          </p:nvCxnSpPr>
          <p:spPr>
            <a:xfrm rot="10800000" flipH="1">
              <a:off x="6570954" y="4230542"/>
              <a:ext cx="243899" cy="544800"/>
            </a:xfrm>
            <a:prstGeom prst="straightConnector1">
              <a:avLst/>
            </a:prstGeom>
            <a:noFill/>
            <a:ln w="10000" cap="flat">
              <a:solidFill>
                <a:schemeClr val="accent1"/>
              </a:solidFill>
              <a:prstDash val="solid"/>
              <a:round/>
              <a:headEnd type="stealth" w="lg" len="lg"/>
              <a:tailEnd type="stealth" w="lg" len="lg"/>
            </a:ln>
          </p:spPr>
        </p:cxnSp>
        <p:cxnSp>
          <p:nvCxnSpPr>
            <p:cNvPr id="201" name="Shape 201"/>
            <p:cNvCxnSpPr/>
            <p:nvPr/>
          </p:nvCxnSpPr>
          <p:spPr>
            <a:xfrm rot="10800000">
              <a:off x="7543732" y="4343399"/>
              <a:ext cx="263100" cy="914400"/>
            </a:xfrm>
            <a:prstGeom prst="straightConnector1">
              <a:avLst/>
            </a:prstGeom>
            <a:noFill/>
            <a:ln w="10000" cap="flat">
              <a:solidFill>
                <a:schemeClr val="accent1"/>
              </a:solidFill>
              <a:prstDash val="solid"/>
              <a:round/>
              <a:headEnd type="stealth" w="lg" len="lg"/>
              <a:tailEnd type="stealth" w="lg" len="lg"/>
            </a:ln>
          </p:spPr>
        </p:cxnSp>
        <p:cxnSp>
          <p:nvCxnSpPr>
            <p:cNvPr id="202" name="Shape 202"/>
            <p:cNvCxnSpPr/>
            <p:nvPr/>
          </p:nvCxnSpPr>
          <p:spPr>
            <a:xfrm rot="10800000">
              <a:off x="7144489" y="2874282"/>
              <a:ext cx="0" cy="587699"/>
            </a:xfrm>
            <a:prstGeom prst="straightConnector1">
              <a:avLst/>
            </a:prstGeom>
            <a:noFill/>
            <a:ln w="10000" cap="flat">
              <a:solidFill>
                <a:schemeClr val="accent1"/>
              </a:solidFill>
              <a:prstDash val="solid"/>
              <a:round/>
              <a:headEnd type="stealth" w="lg" len="lg"/>
              <a:tailEnd type="stealth" w="lg" len="lg"/>
            </a:ln>
          </p:spPr>
        </p:cxnSp>
      </p:grpSp>
    </p:spTree>
    <p:extLst>
      <p:ext uri="{BB962C8B-B14F-4D97-AF65-F5344CB8AC3E}">
        <p14:creationId xmlns:p14="http://schemas.microsoft.com/office/powerpoint/2010/main" val="356153326"/>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9">
                                            <p:txEl>
                                              <p:pRg st="0" end="0"/>
                                            </p:txEl>
                                          </p:spTgt>
                                        </p:tgtEl>
                                        <p:attrNameLst>
                                          <p:attrName>style.visibility</p:attrName>
                                        </p:attrNameLst>
                                      </p:cBhvr>
                                      <p:to>
                                        <p:strVal val="visible"/>
                                      </p:to>
                                    </p:set>
                                    <p:animEffect transition="in" filter="fade">
                                      <p:cBhvr>
                                        <p:cTn id="7" dur="1"/>
                                        <p:tgtEl>
                                          <p:spTgt spid="1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9">
                                            <p:txEl>
                                              <p:pRg st="1" end="1"/>
                                            </p:txEl>
                                          </p:spTgt>
                                        </p:tgtEl>
                                        <p:attrNameLst>
                                          <p:attrName>style.visibility</p:attrName>
                                        </p:attrNameLst>
                                      </p:cBhvr>
                                      <p:to>
                                        <p:strVal val="visible"/>
                                      </p:to>
                                    </p:set>
                                    <p:animEffect transition="in" filter="fade">
                                      <p:cBhvr>
                                        <p:cTn id="12" dur="1"/>
                                        <p:tgtEl>
                                          <p:spTgt spid="1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9">
                                            <p:txEl>
                                              <p:pRg st="2" end="2"/>
                                            </p:txEl>
                                          </p:spTgt>
                                        </p:tgtEl>
                                        <p:attrNameLst>
                                          <p:attrName>style.visibility</p:attrName>
                                        </p:attrNameLst>
                                      </p:cBhvr>
                                      <p:to>
                                        <p:strVal val="visible"/>
                                      </p:to>
                                    </p:set>
                                    <p:animEffect transition="in" filter="fade">
                                      <p:cBhvr>
                                        <p:cTn id="17" dur="1"/>
                                        <p:tgtEl>
                                          <p:spTgt spid="18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9">
                                            <p:txEl>
                                              <p:pRg st="3" end="3"/>
                                            </p:txEl>
                                          </p:spTgt>
                                        </p:tgtEl>
                                        <p:attrNameLst>
                                          <p:attrName>style.visibility</p:attrName>
                                        </p:attrNameLst>
                                      </p:cBhvr>
                                      <p:to>
                                        <p:strVal val="visible"/>
                                      </p:to>
                                    </p:set>
                                    <p:animEffect transition="in" filter="fade">
                                      <p:cBhvr>
                                        <p:cTn id="22" dur="1"/>
                                        <p:tgtEl>
                                          <p:spTgt spid="18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9">
                                            <p:txEl>
                                              <p:pRg st="4" end="4"/>
                                            </p:txEl>
                                          </p:spTgt>
                                        </p:tgtEl>
                                        <p:attrNameLst>
                                          <p:attrName>style.visibility</p:attrName>
                                        </p:attrNameLst>
                                      </p:cBhvr>
                                      <p:to>
                                        <p:strVal val="visible"/>
                                      </p:to>
                                    </p:set>
                                    <p:animEffect transition="in" filter="fade">
                                      <p:cBhvr>
                                        <p:cTn id="27" dur="1"/>
                                        <p:tgtEl>
                                          <p:spTgt spid="18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9">
                                            <p:txEl>
                                              <p:pRg st="5" end="5"/>
                                            </p:txEl>
                                          </p:spTgt>
                                        </p:tgtEl>
                                        <p:attrNameLst>
                                          <p:attrName>style.visibility</p:attrName>
                                        </p:attrNameLst>
                                      </p:cBhvr>
                                      <p:to>
                                        <p:strVal val="visible"/>
                                      </p:to>
                                    </p:set>
                                    <p:animEffect transition="in" filter="fade">
                                      <p:cBhvr>
                                        <p:cTn id="32" dur="1"/>
                                        <p:tgtEl>
                                          <p:spTgt spid="18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89">
                                            <p:txEl>
                                              <p:pRg st="6" end="6"/>
                                            </p:txEl>
                                          </p:spTgt>
                                        </p:tgtEl>
                                        <p:attrNameLst>
                                          <p:attrName>style.visibility</p:attrName>
                                        </p:attrNameLst>
                                      </p:cBhvr>
                                      <p:to>
                                        <p:strVal val="visible"/>
                                      </p:to>
                                    </p:set>
                                    <p:animEffect transition="in" filter="fade">
                                      <p:cBhvr>
                                        <p:cTn id="37" dur="1"/>
                                        <p:tgtEl>
                                          <p:spTgt spid="18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9">
                                            <p:txEl>
                                              <p:pRg st="7" end="7"/>
                                            </p:txEl>
                                          </p:spTgt>
                                        </p:tgtEl>
                                        <p:attrNameLst>
                                          <p:attrName>style.visibility</p:attrName>
                                        </p:attrNameLst>
                                      </p:cBhvr>
                                      <p:to>
                                        <p:strVal val="visible"/>
                                      </p:to>
                                    </p:set>
                                    <p:animEffect transition="in" filter="fade">
                                      <p:cBhvr>
                                        <p:cTn id="42" dur="1"/>
                                        <p:tgtEl>
                                          <p:spTgt spid="18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457200" y="152718"/>
            <a:ext cx="5791200"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600" b="0" i="0" u="none" strike="noStrike" cap="none" baseline="0">
                <a:solidFill>
                  <a:schemeClr val="dk2"/>
                </a:solidFill>
                <a:latin typeface="Arial Black"/>
                <a:ea typeface="Arial Black"/>
                <a:cs typeface="Arial Black"/>
                <a:sym typeface="Arial Black"/>
              </a:rPr>
              <a:t>REPOSITORY</a:t>
            </a:r>
          </a:p>
        </p:txBody>
      </p:sp>
      <p:sp>
        <p:nvSpPr>
          <p:cNvPr id="209" name="Shape 209"/>
          <p:cNvSpPr txBox="1">
            <a:spLocks noGrp="1"/>
          </p:cNvSpPr>
          <p:nvPr>
            <p:ph type="body" idx="1"/>
          </p:nvPr>
        </p:nvSpPr>
        <p:spPr>
          <a:xfrm>
            <a:off x="457200" y="1242150"/>
            <a:ext cx="7619999" cy="4373700"/>
          </a:xfrm>
          <a:prstGeom prst="rect">
            <a:avLst/>
          </a:prstGeom>
          <a:noFill/>
          <a:ln>
            <a:noFill/>
          </a:ln>
        </p:spPr>
        <p:txBody>
          <a:bodyPr lIns="91425" tIns="45700" rIns="91425" bIns="45700" anchor="t" anchorCtr="0">
            <a:noAutofit/>
          </a:bodyPr>
          <a:lstStyle/>
          <a:p>
            <a:pPr marL="457200" marR="0" lvl="0" indent="-368300" algn="l" rtl="0">
              <a:lnSpc>
                <a:spcPct val="80000"/>
              </a:lnSpc>
              <a:spcBef>
                <a:spcPts val="0"/>
              </a:spcBef>
              <a:buClr>
                <a:srgbClr val="262626"/>
              </a:buClr>
              <a:buSzPct val="100000"/>
              <a:buFont typeface="Arial"/>
              <a:buChar char="●"/>
            </a:pPr>
            <a:r>
              <a:rPr lang="en-US" sz="2200" b="0" i="0" u="none" strike="noStrike" cap="none" baseline="0" dirty="0">
                <a:solidFill>
                  <a:srgbClr val="262626"/>
                </a:solidFill>
                <a:latin typeface="Arial"/>
                <a:ea typeface="Arial"/>
                <a:cs typeface="Arial"/>
                <a:sym typeface="Arial"/>
              </a:rPr>
              <a:t>Can create the repository anywhere</a:t>
            </a:r>
          </a:p>
          <a:p>
            <a:pPr marL="914400" marR="0" lvl="1" indent="-368300" algn="l" rtl="0">
              <a:lnSpc>
                <a:spcPct val="80000"/>
              </a:lnSpc>
              <a:spcBef>
                <a:spcPts val="480"/>
              </a:spcBef>
              <a:buClr>
                <a:srgbClr val="404040"/>
              </a:buClr>
              <a:buSzPct val="100000"/>
              <a:buFont typeface="Arial"/>
              <a:buChar char="○"/>
            </a:pPr>
            <a:r>
              <a:rPr lang="en-US" sz="2200" b="0" i="0" u="none" strike="noStrike" cap="none" baseline="0" dirty="0">
                <a:solidFill>
                  <a:srgbClr val="404040"/>
                </a:solidFill>
                <a:latin typeface="Arial"/>
                <a:ea typeface="Arial"/>
                <a:cs typeface="Arial"/>
                <a:sym typeface="Arial"/>
              </a:rPr>
              <a:t>Can be on the same computer that you’re going to work on, which might be ok for a personal project where you just want rollback protection</a:t>
            </a:r>
          </a:p>
          <a:p>
            <a:pPr marL="0" marR="0" lvl="0" indent="0" algn="l" rtl="0">
              <a:lnSpc>
                <a:spcPct val="80000"/>
              </a:lnSpc>
              <a:spcBef>
                <a:spcPts val="480"/>
              </a:spcBef>
              <a:buNone/>
            </a:pPr>
            <a:endParaRPr sz="2200" dirty="0">
              <a:solidFill>
                <a:srgbClr val="404040"/>
              </a:solidFill>
              <a:latin typeface="Arial"/>
              <a:ea typeface="Arial"/>
              <a:cs typeface="Arial"/>
              <a:sym typeface="Arial"/>
            </a:endParaRPr>
          </a:p>
          <a:p>
            <a:pPr marL="457200" marR="0" lvl="0" indent="-368300" algn="l" rtl="0">
              <a:lnSpc>
                <a:spcPct val="80000"/>
              </a:lnSpc>
              <a:spcBef>
                <a:spcPts val="540"/>
              </a:spcBef>
              <a:buClr>
                <a:srgbClr val="262626"/>
              </a:buClr>
              <a:buSzPct val="100000"/>
              <a:buFont typeface="Arial"/>
              <a:buChar char="●"/>
            </a:pPr>
            <a:r>
              <a:rPr lang="en-US" sz="2200" b="0" i="0" u="none" strike="noStrike" cap="none" baseline="0" dirty="0">
                <a:solidFill>
                  <a:srgbClr val="262626"/>
                </a:solidFill>
                <a:latin typeface="Arial"/>
                <a:ea typeface="Arial"/>
                <a:cs typeface="Arial"/>
                <a:sym typeface="Arial"/>
              </a:rPr>
              <a:t>But, usually you want the repository to be robust:</a:t>
            </a:r>
          </a:p>
          <a:p>
            <a:pPr marL="914400" marR="0" lvl="1" indent="-368300" algn="l" rtl="0">
              <a:lnSpc>
                <a:spcPct val="80000"/>
              </a:lnSpc>
              <a:spcBef>
                <a:spcPts val="480"/>
              </a:spcBef>
              <a:buClr>
                <a:srgbClr val="404040"/>
              </a:buClr>
              <a:buSzPct val="100000"/>
              <a:buFont typeface="Arial"/>
              <a:buChar char="○"/>
            </a:pPr>
            <a:r>
              <a:rPr lang="en-US" sz="2200" b="0" i="0" u="none" strike="noStrike" cap="none" baseline="0" dirty="0">
                <a:solidFill>
                  <a:srgbClr val="404040"/>
                </a:solidFill>
                <a:latin typeface="Arial"/>
                <a:ea typeface="Arial"/>
                <a:cs typeface="Arial"/>
                <a:sym typeface="Arial"/>
              </a:rPr>
              <a:t>On a computer that’s up and running 24/7</a:t>
            </a:r>
          </a:p>
          <a:p>
            <a:pPr marL="1371600" marR="0" lvl="2" indent="-368300" algn="l" rtl="0">
              <a:lnSpc>
                <a:spcPct val="80000"/>
              </a:lnSpc>
              <a:spcBef>
                <a:spcPts val="410"/>
              </a:spcBef>
              <a:buClr>
                <a:schemeClr val="dk2"/>
              </a:buClr>
              <a:buSzPct val="100000"/>
              <a:buFont typeface="Arial"/>
              <a:buChar char="■"/>
            </a:pPr>
            <a:r>
              <a:rPr lang="en-US" sz="2200" b="0" i="0" u="none" strike="noStrike" cap="none" baseline="0" dirty="0">
                <a:solidFill>
                  <a:schemeClr val="dk2"/>
                </a:solidFill>
                <a:latin typeface="Arial"/>
                <a:ea typeface="Arial"/>
                <a:cs typeface="Arial"/>
                <a:sym typeface="Arial"/>
              </a:rPr>
              <a:t>Everyone always has access to the project</a:t>
            </a:r>
          </a:p>
          <a:p>
            <a:pPr marL="914400" marR="0" lvl="0" indent="0" algn="l" rtl="0">
              <a:lnSpc>
                <a:spcPct val="80000"/>
              </a:lnSpc>
              <a:spcBef>
                <a:spcPts val="410"/>
              </a:spcBef>
              <a:buNone/>
            </a:pPr>
            <a:endParaRPr sz="2200" dirty="0">
              <a:latin typeface="Arial"/>
              <a:ea typeface="Arial"/>
              <a:cs typeface="Arial"/>
              <a:sym typeface="Arial"/>
            </a:endParaRPr>
          </a:p>
          <a:p>
            <a:pPr marL="914400" marR="0" lvl="1" indent="-368300" algn="l" rtl="0">
              <a:lnSpc>
                <a:spcPct val="80000"/>
              </a:lnSpc>
              <a:spcBef>
                <a:spcPts val="480"/>
              </a:spcBef>
              <a:buClr>
                <a:srgbClr val="404040"/>
              </a:buClr>
              <a:buSzPct val="100000"/>
              <a:buFont typeface="Arial"/>
              <a:buChar char="○"/>
            </a:pPr>
            <a:r>
              <a:rPr lang="en-US" sz="2200" b="0" i="0" u="none" strike="noStrike" cap="none" baseline="0" dirty="0">
                <a:solidFill>
                  <a:srgbClr val="404040"/>
                </a:solidFill>
                <a:latin typeface="Arial"/>
                <a:ea typeface="Arial"/>
                <a:cs typeface="Arial"/>
                <a:sym typeface="Arial"/>
              </a:rPr>
              <a:t>On a computer that has a redundant file system</a:t>
            </a:r>
          </a:p>
          <a:p>
            <a:pPr marL="1371600" marR="0" lvl="2" indent="-368300" algn="l" rtl="0">
              <a:lnSpc>
                <a:spcPct val="80000"/>
              </a:lnSpc>
              <a:spcBef>
                <a:spcPts val="410"/>
              </a:spcBef>
              <a:buClr>
                <a:schemeClr val="dk2"/>
              </a:buClr>
              <a:buSzPct val="100000"/>
              <a:buFont typeface="Arial"/>
              <a:buChar char="■"/>
            </a:pPr>
            <a:r>
              <a:rPr lang="en-US" sz="2200" b="0" i="0" u="none" strike="noStrike" cap="none" baseline="0" dirty="0">
                <a:solidFill>
                  <a:schemeClr val="dk2"/>
                </a:solidFill>
                <a:latin typeface="Arial"/>
                <a:ea typeface="Arial"/>
                <a:cs typeface="Arial"/>
                <a:sym typeface="Arial"/>
              </a:rPr>
              <a:t>No more worries about that hard disk crash wiping away your project!</a:t>
            </a:r>
          </a:p>
          <a:p>
            <a:pPr marL="914400" marR="0" lvl="0" indent="0" algn="l" rtl="0">
              <a:lnSpc>
                <a:spcPct val="80000"/>
              </a:lnSpc>
              <a:spcBef>
                <a:spcPts val="410"/>
              </a:spcBef>
              <a:buNone/>
            </a:pPr>
            <a:endParaRPr sz="2200" dirty="0">
              <a:latin typeface="Arial"/>
              <a:ea typeface="Arial"/>
              <a:cs typeface="Arial"/>
              <a:sym typeface="Arial"/>
            </a:endParaRPr>
          </a:p>
          <a:p>
            <a:pPr marL="457200" marR="0" lvl="0" indent="-368300" algn="l" rtl="0">
              <a:lnSpc>
                <a:spcPct val="80000"/>
              </a:lnSpc>
              <a:spcBef>
                <a:spcPts val="540"/>
              </a:spcBef>
              <a:buClr>
                <a:srgbClr val="262626"/>
              </a:buClr>
              <a:buSzPct val="100000"/>
              <a:buFont typeface="Arial"/>
              <a:buChar char="●"/>
            </a:pPr>
            <a:r>
              <a:rPr lang="en-US" sz="2200" b="0" i="0" u="none" strike="noStrike" cap="none" baseline="0" dirty="0">
                <a:solidFill>
                  <a:srgbClr val="262626"/>
                </a:solidFill>
                <a:latin typeface="Arial"/>
                <a:ea typeface="Arial"/>
                <a:cs typeface="Arial"/>
                <a:sym typeface="Arial"/>
              </a:rPr>
              <a:t>We’ll use CSE </a:t>
            </a:r>
            <a:r>
              <a:rPr lang="en-US" sz="2200" b="0" i="0" u="none" strike="noStrike" cap="none" baseline="0" dirty="0" err="1">
                <a:solidFill>
                  <a:srgbClr val="262626"/>
                </a:solidFill>
                <a:latin typeface="Arial"/>
                <a:ea typeface="Arial"/>
                <a:cs typeface="Arial"/>
                <a:sym typeface="Arial"/>
              </a:rPr>
              <a:t>GitLab</a:t>
            </a:r>
            <a:r>
              <a:rPr lang="en-US" sz="2200" b="0" i="0" u="none" strike="noStrike" cap="none" dirty="0">
                <a:solidFill>
                  <a:srgbClr val="262626"/>
                </a:solidFill>
                <a:latin typeface="Arial"/>
                <a:ea typeface="Arial"/>
                <a:cs typeface="Arial"/>
                <a:sym typeface="Arial"/>
              </a:rPr>
              <a:t> – very similar to </a:t>
            </a:r>
            <a:r>
              <a:rPr lang="en-US" sz="2200" b="0" i="0" u="none" strike="noStrike" cap="none" dirty="0" err="1">
                <a:solidFill>
                  <a:srgbClr val="262626"/>
                </a:solidFill>
                <a:latin typeface="Arial"/>
                <a:ea typeface="Arial"/>
                <a:cs typeface="Arial"/>
                <a:sym typeface="Arial"/>
              </a:rPr>
              <a:t>GitHub</a:t>
            </a:r>
            <a:r>
              <a:rPr lang="en-US" sz="2200" b="0" i="0" u="none" strike="noStrike" cap="none" dirty="0">
                <a:solidFill>
                  <a:srgbClr val="262626"/>
                </a:solidFill>
                <a:latin typeface="Arial"/>
                <a:ea typeface="Arial"/>
                <a:cs typeface="Arial"/>
                <a:sym typeface="Arial"/>
              </a:rPr>
              <a:t> but tied to CSE accounts and authentication</a:t>
            </a:r>
            <a:endParaRPr lang="en-US" sz="2200" b="0" i="0" u="none" strike="noStrike" cap="none" baseline="0" dirty="0">
              <a:solidFill>
                <a:srgbClr val="262626"/>
              </a:solidFill>
              <a:latin typeface="Arial"/>
              <a:ea typeface="Arial"/>
              <a:cs typeface="Arial"/>
              <a:sym typeface="Arial"/>
            </a:endParaRPr>
          </a:p>
          <a:p>
            <a:pPr marR="0" lvl="0" indent="457200" algn="l" rtl="0">
              <a:lnSpc>
                <a:spcPct val="80000"/>
              </a:lnSpc>
              <a:spcBef>
                <a:spcPts val="476"/>
              </a:spcBef>
              <a:buNone/>
            </a:pPr>
            <a:endParaRPr sz="2400" b="0" i="0" u="none" strike="noStrike" cap="none" baseline="0" dirty="0">
              <a:solidFill>
                <a:srgbClr val="404040"/>
              </a:solidFill>
              <a:latin typeface="Arial"/>
              <a:ea typeface="Arial"/>
              <a:cs typeface="Arial"/>
              <a:sym typeface="Arial"/>
            </a:endParaRPr>
          </a:p>
        </p:txBody>
      </p:sp>
    </p:spTree>
    <p:extLst>
      <p:ext uri="{BB962C8B-B14F-4D97-AF65-F5344CB8AC3E}">
        <p14:creationId xmlns:p14="http://schemas.microsoft.com/office/powerpoint/2010/main" val="40215047"/>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457200" y="152725"/>
            <a:ext cx="5979899"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250" b="0" i="0" u="none" strike="noStrike" cap="none" baseline="0">
                <a:solidFill>
                  <a:schemeClr val="dk2"/>
                </a:solidFill>
                <a:latin typeface="Arial Black"/>
                <a:ea typeface="Arial Black"/>
                <a:cs typeface="Arial Black"/>
                <a:sym typeface="Arial Black"/>
              </a:rPr>
              <a:t>VERSION CONTROL </a:t>
            </a:r>
            <a:br>
              <a:rPr lang="en-US" sz="3250" b="0" i="0" u="none" strike="noStrike" cap="none" baseline="0">
                <a:solidFill>
                  <a:schemeClr val="dk2"/>
                </a:solidFill>
                <a:latin typeface="Arial Black"/>
                <a:ea typeface="Arial Black"/>
                <a:cs typeface="Arial Black"/>
                <a:sym typeface="Arial Black"/>
              </a:rPr>
            </a:br>
            <a:r>
              <a:rPr lang="en-US" sz="3250" b="0" i="0" u="none" strike="noStrike" cap="none" baseline="0">
                <a:solidFill>
                  <a:schemeClr val="dk2"/>
                </a:solidFill>
                <a:latin typeface="Arial Black"/>
                <a:ea typeface="Arial Black"/>
                <a:cs typeface="Arial Black"/>
                <a:sym typeface="Arial Black"/>
              </a:rPr>
              <a:t>COMMON ACTIONS</a:t>
            </a:r>
          </a:p>
        </p:txBody>
      </p:sp>
      <p:sp>
        <p:nvSpPr>
          <p:cNvPr id="216" name="Shape 216"/>
          <p:cNvSpPr txBox="1">
            <a:spLocks noGrp="1"/>
          </p:cNvSpPr>
          <p:nvPr>
            <p:ph type="body" idx="1"/>
          </p:nvPr>
        </p:nvSpPr>
        <p:spPr>
          <a:xfrm>
            <a:off x="457200" y="1600200"/>
            <a:ext cx="5105399" cy="45261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Noto Symbol"/>
              <a:buNone/>
            </a:pPr>
            <a:r>
              <a:rPr lang="en-US" sz="2600" b="0" i="0" u="none" strike="noStrike" cap="none" baseline="0" dirty="0">
                <a:solidFill>
                  <a:schemeClr val="dk2"/>
                </a:solidFill>
                <a:latin typeface="Arial"/>
                <a:ea typeface="Arial"/>
                <a:cs typeface="Arial"/>
                <a:sym typeface="Arial"/>
              </a:rPr>
              <a:t>Most common commands:</a:t>
            </a:r>
          </a:p>
          <a:p>
            <a:pPr marL="457200" marR="0" lvl="0" indent="-393700" algn="l" rtl="0">
              <a:spcBef>
                <a:spcPts val="0"/>
              </a:spcBef>
              <a:buClr>
                <a:srgbClr val="C00000"/>
              </a:buClr>
              <a:buSzPct val="100000"/>
              <a:buFont typeface="Arial"/>
              <a:buChar char="●"/>
            </a:pPr>
            <a:r>
              <a:rPr lang="en-US" sz="2600" b="0" i="0" u="none" strike="noStrike" cap="none" baseline="0" dirty="0">
                <a:solidFill>
                  <a:srgbClr val="C00000"/>
                </a:solidFill>
                <a:latin typeface="Arial"/>
                <a:ea typeface="Arial"/>
                <a:cs typeface="Arial"/>
                <a:sym typeface="Arial"/>
              </a:rPr>
              <a:t>add / commit / push</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integrate changes </a:t>
            </a:r>
            <a:r>
              <a:rPr lang="en-US" sz="1800" b="0" i="1" u="none" strike="noStrike" cap="none" baseline="0" dirty="0">
                <a:solidFill>
                  <a:schemeClr val="dk2"/>
                </a:solidFill>
                <a:latin typeface="Arial"/>
                <a:ea typeface="Arial"/>
                <a:cs typeface="Arial"/>
                <a:sym typeface="Arial"/>
              </a:rPr>
              <a:t>from </a:t>
            </a:r>
            <a:r>
              <a:rPr lang="en-US" sz="1800" b="0" i="0" u="none" strike="noStrike" cap="none" baseline="0" dirty="0">
                <a:solidFill>
                  <a:schemeClr val="dk2"/>
                </a:solidFill>
                <a:latin typeface="Arial"/>
                <a:ea typeface="Arial"/>
                <a:cs typeface="Arial"/>
                <a:sym typeface="Arial"/>
              </a:rPr>
              <a:t>your working copy </a:t>
            </a:r>
            <a:r>
              <a:rPr lang="en-US" sz="1800" b="0" i="1" u="none" strike="noStrike" cap="none" baseline="0" dirty="0">
                <a:solidFill>
                  <a:schemeClr val="dk2"/>
                </a:solidFill>
                <a:latin typeface="Arial"/>
                <a:ea typeface="Arial"/>
                <a:cs typeface="Arial"/>
                <a:sym typeface="Arial"/>
              </a:rPr>
              <a:t>into </a:t>
            </a:r>
            <a:r>
              <a:rPr lang="en-US" sz="1800" b="0" i="0" u="none" strike="noStrike" cap="none" baseline="0" dirty="0">
                <a:solidFill>
                  <a:schemeClr val="dk2"/>
                </a:solidFill>
                <a:latin typeface="Arial"/>
                <a:ea typeface="Arial"/>
                <a:cs typeface="Arial"/>
                <a:sym typeface="Arial"/>
              </a:rPr>
              <a:t>the repository</a:t>
            </a:r>
          </a:p>
          <a:p>
            <a:pPr marL="457200" marR="0" lvl="0" indent="-393700" algn="l" rtl="0">
              <a:spcBef>
                <a:spcPts val="520"/>
              </a:spcBef>
              <a:buClr>
                <a:srgbClr val="C00000"/>
              </a:buClr>
              <a:buSzPct val="100000"/>
              <a:buFont typeface="Arial"/>
              <a:buChar char="●"/>
            </a:pPr>
            <a:r>
              <a:rPr lang="en-US" sz="2600" b="0" i="0" u="none" strike="noStrike" cap="none" baseline="0" dirty="0">
                <a:solidFill>
                  <a:srgbClr val="C00000"/>
                </a:solidFill>
                <a:latin typeface="Arial"/>
                <a:ea typeface="Arial"/>
                <a:cs typeface="Arial"/>
                <a:sym typeface="Arial"/>
              </a:rPr>
              <a:t>pull</a:t>
            </a:r>
          </a:p>
          <a:p>
            <a:pPr marL="914400" marR="0" lvl="1" indent="-342900" algn="l" rtl="0">
              <a:spcBef>
                <a:spcPts val="360"/>
              </a:spcBef>
              <a:buClr>
                <a:schemeClr val="dk2"/>
              </a:buClr>
              <a:buSzPct val="100000"/>
              <a:buFont typeface="Arial"/>
              <a:buChar char="○"/>
            </a:pPr>
            <a:r>
              <a:rPr lang="en-US" sz="1800" b="0" i="0" u="none" strike="noStrike" cap="none" baseline="0" dirty="0">
                <a:solidFill>
                  <a:schemeClr val="dk2"/>
                </a:solidFill>
                <a:latin typeface="Arial"/>
                <a:ea typeface="Arial"/>
                <a:cs typeface="Arial"/>
                <a:sym typeface="Arial"/>
              </a:rPr>
              <a:t>integrate changes </a:t>
            </a:r>
            <a:r>
              <a:rPr lang="en-US" sz="1800" b="0" i="1" u="none" strike="noStrike" cap="none" baseline="0" dirty="0">
                <a:solidFill>
                  <a:schemeClr val="dk2"/>
                </a:solidFill>
                <a:latin typeface="Arial"/>
                <a:ea typeface="Arial"/>
                <a:cs typeface="Arial"/>
                <a:sym typeface="Arial"/>
              </a:rPr>
              <a:t>into </a:t>
            </a:r>
            <a:r>
              <a:rPr lang="en-US" sz="1800" b="0" i="0" u="none" strike="noStrike" cap="none" baseline="0" dirty="0">
                <a:solidFill>
                  <a:schemeClr val="dk2"/>
                </a:solidFill>
                <a:latin typeface="Arial"/>
                <a:ea typeface="Arial"/>
                <a:cs typeface="Arial"/>
                <a:sym typeface="Arial"/>
              </a:rPr>
              <a:t>your working copy </a:t>
            </a:r>
            <a:r>
              <a:rPr lang="en-US" sz="1800" b="0" i="1" u="none" strike="noStrike" cap="none" baseline="0" dirty="0">
                <a:solidFill>
                  <a:schemeClr val="dk2"/>
                </a:solidFill>
                <a:latin typeface="Arial"/>
                <a:ea typeface="Arial"/>
                <a:cs typeface="Arial"/>
                <a:sym typeface="Arial"/>
              </a:rPr>
              <a:t>from </a:t>
            </a:r>
            <a:r>
              <a:rPr lang="en-US" sz="1800" b="0" i="0" u="none" strike="noStrike" cap="none" baseline="0" dirty="0">
                <a:solidFill>
                  <a:schemeClr val="dk2"/>
                </a:solidFill>
                <a:latin typeface="Arial"/>
                <a:ea typeface="Arial"/>
                <a:cs typeface="Arial"/>
                <a:sym typeface="Arial"/>
              </a:rPr>
              <a:t>the repository</a:t>
            </a:r>
          </a:p>
        </p:txBody>
      </p:sp>
      <p:grpSp>
        <p:nvGrpSpPr>
          <p:cNvPr id="217" name="Shape 217"/>
          <p:cNvGrpSpPr/>
          <p:nvPr/>
        </p:nvGrpSpPr>
        <p:grpSpPr>
          <a:xfrm>
            <a:off x="6320099" y="1435100"/>
            <a:ext cx="2214341" cy="4813232"/>
            <a:chOff x="6320099" y="1435100"/>
            <a:chExt cx="2214341" cy="4813232"/>
          </a:xfrm>
        </p:grpSpPr>
        <p:pic>
          <p:nvPicPr>
            <p:cNvPr id="218" name="Shape 218"/>
            <p:cNvPicPr preferRelativeResize="0"/>
            <p:nvPr/>
          </p:nvPicPr>
          <p:blipFill rotWithShape="1">
            <a:blip r:embed="rId3">
              <a:alphaModFix/>
            </a:blip>
            <a:srcRect/>
            <a:stretch/>
          </p:blipFill>
          <p:spPr>
            <a:xfrm>
              <a:off x="6637821" y="1435100"/>
              <a:ext cx="1439099" cy="1439099"/>
            </a:xfrm>
            <a:prstGeom prst="rect">
              <a:avLst/>
            </a:prstGeom>
            <a:noFill/>
            <a:ln>
              <a:noFill/>
            </a:ln>
          </p:spPr>
        </p:pic>
        <p:grpSp>
          <p:nvGrpSpPr>
            <p:cNvPr id="219" name="Shape 219"/>
            <p:cNvGrpSpPr/>
            <p:nvPr/>
          </p:nvGrpSpPr>
          <p:grpSpPr>
            <a:xfrm>
              <a:off x="6455359" y="5044132"/>
              <a:ext cx="2079081" cy="1204199"/>
              <a:chOff x="6513825" y="5110632"/>
              <a:chExt cx="2079081" cy="1204199"/>
            </a:xfrm>
          </p:grpSpPr>
          <p:pic>
            <p:nvPicPr>
              <p:cNvPr id="220" name="Shape 220"/>
              <p:cNvPicPr preferRelativeResize="0"/>
              <p:nvPr/>
            </p:nvPicPr>
            <p:blipFill rotWithShape="1">
              <a:blip r:embed="rId4">
                <a:alphaModFix/>
              </a:blip>
              <a:srcRect/>
              <a:stretch/>
            </p:blipFill>
            <p:spPr>
              <a:xfrm flipH="1">
                <a:off x="6513825" y="5110632"/>
                <a:ext cx="1204199" cy="1204199"/>
              </a:xfrm>
              <a:prstGeom prst="rect">
                <a:avLst/>
              </a:prstGeom>
              <a:noFill/>
              <a:ln>
                <a:noFill/>
              </a:ln>
            </p:spPr>
          </p:pic>
          <p:sp>
            <p:nvSpPr>
              <p:cNvPr id="221" name="Shape 221"/>
              <p:cNvSpPr txBox="1"/>
              <p:nvPr/>
            </p:nvSpPr>
            <p:spPr>
              <a:xfrm>
                <a:off x="7512607" y="5189546"/>
                <a:ext cx="1080300" cy="523200"/>
              </a:xfrm>
              <a:prstGeom prst="rect">
                <a:avLst/>
              </a:prstGeom>
              <a:solidFill>
                <a:schemeClr val="lt1"/>
              </a:solidFill>
              <a:ln w="9525" cap="flat">
                <a:solidFill>
                  <a:srgbClr val="85530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1400" b="0" i="1" u="none" strike="noStrike" cap="none" baseline="0">
                    <a:solidFill>
                      <a:schemeClr val="dk1"/>
                    </a:solidFill>
                    <a:latin typeface="Souce Sans Pro"/>
                    <a:ea typeface="Souce Sans Pro"/>
                    <a:cs typeface="Souce Sans Pro"/>
                    <a:sym typeface="Souce Sans Pro"/>
                  </a:rPr>
                  <a:t>Working copy</a:t>
                </a:r>
              </a:p>
            </p:txBody>
          </p:sp>
        </p:grpSp>
        <p:sp>
          <p:nvSpPr>
            <p:cNvPr id="222" name="Shape 222"/>
            <p:cNvSpPr txBox="1"/>
            <p:nvPr/>
          </p:nvSpPr>
          <p:spPr>
            <a:xfrm>
              <a:off x="6627261" y="2302844"/>
              <a:ext cx="1297500" cy="307800"/>
            </a:xfrm>
            <a:prstGeom prst="rect">
              <a:avLst/>
            </a:prstGeom>
            <a:solidFill>
              <a:schemeClr val="lt1"/>
            </a:solidFill>
            <a:ln w="9525" cap="flat">
              <a:solidFill>
                <a:srgbClr val="85530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1400" b="0" i="1" u="none" strike="noStrike" cap="none" baseline="0">
                  <a:solidFill>
                    <a:schemeClr val="dk1"/>
                  </a:solidFill>
                  <a:latin typeface="Souce Sans Pro"/>
                  <a:ea typeface="Souce Sans Pro"/>
                  <a:cs typeface="Souce Sans Pro"/>
                  <a:sym typeface="Souce Sans Pro"/>
                </a:rPr>
                <a:t>Repository</a:t>
              </a:r>
            </a:p>
          </p:txBody>
        </p:sp>
        <p:sp>
          <p:nvSpPr>
            <p:cNvPr id="223" name="Shape 223"/>
            <p:cNvSpPr/>
            <p:nvPr/>
          </p:nvSpPr>
          <p:spPr>
            <a:xfrm>
              <a:off x="6629400" y="2963936"/>
              <a:ext cx="276300" cy="1974600"/>
            </a:xfrm>
            <a:prstGeom prst="downArrow">
              <a:avLst>
                <a:gd name="adj1" fmla="val 50000"/>
                <a:gd name="adj2" fmla="val 50000"/>
              </a:avLst>
            </a:prstGeom>
            <a:solidFill>
              <a:schemeClr val="accent1"/>
            </a:solidFill>
            <a:ln w="25400" cap="flat">
              <a:solidFill>
                <a:srgbClr val="B0762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Source Sans Pro"/>
                <a:ea typeface="Source Sans Pro"/>
                <a:cs typeface="Source Sans Pro"/>
                <a:sym typeface="Source Sans Pro"/>
              </a:endParaRPr>
            </a:p>
          </p:txBody>
        </p:sp>
        <p:sp>
          <p:nvSpPr>
            <p:cNvPr id="224" name="Shape 224"/>
            <p:cNvSpPr/>
            <p:nvPr/>
          </p:nvSpPr>
          <p:spPr>
            <a:xfrm rot="10800000">
              <a:off x="7648499" y="2964012"/>
              <a:ext cx="276300" cy="1974600"/>
            </a:xfrm>
            <a:prstGeom prst="downArrow">
              <a:avLst>
                <a:gd name="adj1" fmla="val 50000"/>
                <a:gd name="adj2" fmla="val 50000"/>
              </a:avLst>
            </a:prstGeom>
            <a:solidFill>
              <a:schemeClr val="accent1"/>
            </a:solidFill>
            <a:ln w="25400" cap="flat">
              <a:solidFill>
                <a:srgbClr val="B0762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Source Sans Pro"/>
                <a:ea typeface="Source Sans Pro"/>
                <a:cs typeface="Source Sans Pro"/>
                <a:sym typeface="Source Sans Pro"/>
              </a:endParaRPr>
            </a:p>
          </p:txBody>
        </p:sp>
        <p:grpSp>
          <p:nvGrpSpPr>
            <p:cNvPr id="225" name="Shape 225"/>
            <p:cNvGrpSpPr/>
            <p:nvPr/>
          </p:nvGrpSpPr>
          <p:grpSpPr>
            <a:xfrm>
              <a:off x="6701506" y="3462070"/>
              <a:ext cx="1147137" cy="768753"/>
              <a:chOff x="7630236" y="2422574"/>
              <a:chExt cx="1591919" cy="1066824"/>
            </a:xfrm>
          </p:grpSpPr>
          <p:sp>
            <p:nvSpPr>
              <p:cNvPr id="226" name="Shape 226"/>
              <p:cNvSpPr/>
              <p:nvPr/>
            </p:nvSpPr>
            <p:spPr>
              <a:xfrm>
                <a:off x="7630236" y="2422574"/>
                <a:ext cx="1591919" cy="1066824"/>
              </a:xfrm>
              <a:custGeom>
                <a:avLst/>
                <a:gdLst/>
                <a:ahLst/>
                <a:cxnLst/>
                <a:rect l="0" t="0" r="0" b="0"/>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cap="flat">
                <a:solidFill>
                  <a:srgbClr val="000000"/>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227" name="Shape 227"/>
              <p:cNvSpPr txBox="1"/>
              <p:nvPr/>
            </p:nvSpPr>
            <p:spPr>
              <a:xfrm>
                <a:off x="7968611" y="2639953"/>
                <a:ext cx="12191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err="1">
                    <a:solidFill>
                      <a:srgbClr val="3F3F3F"/>
                    </a:solidFill>
                    <a:latin typeface="Souce Sans Pro"/>
                    <a:ea typeface="Souce Sans Pro"/>
                    <a:cs typeface="Souce Sans Pro"/>
                    <a:sym typeface="Souce Sans Pro"/>
                  </a:rPr>
                  <a:t>git</a:t>
                </a:r>
                <a:endParaRPr lang="en-US" sz="2400" b="0" i="0" u="none" strike="noStrike" cap="none" baseline="0" dirty="0">
                  <a:solidFill>
                    <a:srgbClr val="3F3F3F"/>
                  </a:solidFill>
                  <a:latin typeface="Souce Sans Pro"/>
                  <a:ea typeface="Souce Sans Pro"/>
                  <a:cs typeface="Souce Sans Pro"/>
                  <a:sym typeface="Souce Sans Pro"/>
                </a:endParaRPr>
              </a:p>
            </p:txBody>
          </p:sp>
        </p:grpSp>
        <p:sp>
          <p:nvSpPr>
            <p:cNvPr id="228" name="Shape 228"/>
            <p:cNvSpPr txBox="1"/>
            <p:nvPr/>
          </p:nvSpPr>
          <p:spPr>
            <a:xfrm rot="-5400000">
              <a:off x="7270684" y="3720438"/>
              <a:ext cx="14561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3F3F3F"/>
                  </a:solidFill>
                  <a:latin typeface="Souce Sans Pro"/>
                  <a:ea typeface="Souce Sans Pro"/>
                  <a:cs typeface="Souce Sans Pro"/>
                  <a:sym typeface="Souce Sans Pro"/>
                </a:rPr>
                <a:t>push</a:t>
              </a:r>
            </a:p>
          </p:txBody>
        </p:sp>
        <p:sp>
          <p:nvSpPr>
            <p:cNvPr id="229" name="Shape 229"/>
            <p:cNvSpPr txBox="1"/>
            <p:nvPr/>
          </p:nvSpPr>
          <p:spPr>
            <a:xfrm rot="5400000">
              <a:off x="5822849" y="3765427"/>
              <a:ext cx="14561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3F3F3F"/>
                  </a:solidFill>
                  <a:latin typeface="Souce Sans Pro"/>
                  <a:ea typeface="Souce Sans Pro"/>
                  <a:cs typeface="Souce Sans Pro"/>
                  <a:sym typeface="Souce Sans Pro"/>
                </a:rPr>
                <a:t>pull</a:t>
              </a:r>
            </a:p>
          </p:txBody>
        </p:sp>
      </p:grpSp>
    </p:spTree>
    <p:extLst>
      <p:ext uri="{BB962C8B-B14F-4D97-AF65-F5344CB8AC3E}">
        <p14:creationId xmlns:p14="http://schemas.microsoft.com/office/powerpoint/2010/main" val="3283699704"/>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6">
                                            <p:txEl>
                                              <p:pRg st="0" end="0"/>
                                            </p:txEl>
                                          </p:spTgt>
                                        </p:tgtEl>
                                        <p:attrNameLst>
                                          <p:attrName>style.visibility</p:attrName>
                                        </p:attrNameLst>
                                      </p:cBhvr>
                                      <p:to>
                                        <p:strVal val="visible"/>
                                      </p:to>
                                    </p:set>
                                    <p:animEffect transition="in" filter="fade">
                                      <p:cBhvr>
                                        <p:cTn id="7" dur="1"/>
                                        <p:tgtEl>
                                          <p:spTgt spid="2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6">
                                            <p:txEl>
                                              <p:pRg st="1" end="1"/>
                                            </p:txEl>
                                          </p:spTgt>
                                        </p:tgtEl>
                                        <p:attrNameLst>
                                          <p:attrName>style.visibility</p:attrName>
                                        </p:attrNameLst>
                                      </p:cBhvr>
                                      <p:to>
                                        <p:strVal val="visible"/>
                                      </p:to>
                                    </p:set>
                                    <p:animEffect transition="in" filter="fade">
                                      <p:cBhvr>
                                        <p:cTn id="12" dur="1"/>
                                        <p:tgtEl>
                                          <p:spTgt spid="2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6">
                                            <p:txEl>
                                              <p:pRg st="2" end="2"/>
                                            </p:txEl>
                                          </p:spTgt>
                                        </p:tgtEl>
                                        <p:attrNameLst>
                                          <p:attrName>style.visibility</p:attrName>
                                        </p:attrNameLst>
                                      </p:cBhvr>
                                      <p:to>
                                        <p:strVal val="visible"/>
                                      </p:to>
                                    </p:set>
                                    <p:animEffect transition="in" filter="fade">
                                      <p:cBhvr>
                                        <p:cTn id="17" dur="1"/>
                                        <p:tgtEl>
                                          <p:spTgt spid="2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6">
                                            <p:txEl>
                                              <p:pRg st="3" end="3"/>
                                            </p:txEl>
                                          </p:spTgt>
                                        </p:tgtEl>
                                        <p:attrNameLst>
                                          <p:attrName>style.visibility</p:attrName>
                                        </p:attrNameLst>
                                      </p:cBhvr>
                                      <p:to>
                                        <p:strVal val="visible"/>
                                      </p:to>
                                    </p:set>
                                    <p:animEffect transition="in" filter="fade">
                                      <p:cBhvr>
                                        <p:cTn id="22" dur="1"/>
                                        <p:tgtEl>
                                          <p:spTgt spid="2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16">
                                            <p:txEl>
                                              <p:pRg st="4" end="4"/>
                                            </p:txEl>
                                          </p:spTgt>
                                        </p:tgtEl>
                                        <p:attrNameLst>
                                          <p:attrName>style.visibility</p:attrName>
                                        </p:attrNameLst>
                                      </p:cBhvr>
                                      <p:to>
                                        <p:strVal val="visible"/>
                                      </p:to>
                                    </p:set>
                                    <p:animEffect transition="in" filter="fade">
                                      <p:cBhvr>
                                        <p:cTn id="27" dur="1"/>
                                        <p:tgtEl>
                                          <p:spTgt spid="2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457200" y="152725"/>
            <a:ext cx="5979899" cy="1371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Souce Sans Pro"/>
              <a:buNone/>
            </a:pPr>
            <a:r>
              <a:rPr lang="en-US" sz="3250" b="0" i="0" u="none" strike="noStrike" cap="none" baseline="0" dirty="0">
                <a:solidFill>
                  <a:schemeClr val="dk2"/>
                </a:solidFill>
                <a:latin typeface="Arial Black"/>
                <a:ea typeface="Arial Black"/>
                <a:cs typeface="Arial Black"/>
                <a:sym typeface="Arial Black"/>
              </a:rPr>
              <a:t>VERSION CONTROL </a:t>
            </a:r>
            <a:br>
              <a:rPr lang="en-US" sz="3250" b="0" i="0" u="none" strike="noStrike" cap="none" baseline="0" dirty="0">
                <a:solidFill>
                  <a:schemeClr val="dk2"/>
                </a:solidFill>
                <a:latin typeface="Arial Black"/>
                <a:ea typeface="Arial Black"/>
                <a:cs typeface="Arial Black"/>
                <a:sym typeface="Arial Black"/>
              </a:rPr>
            </a:br>
            <a:r>
              <a:rPr lang="en-US" sz="3250" b="0" i="0" u="none" strike="noStrike" cap="none" baseline="0" dirty="0">
                <a:solidFill>
                  <a:schemeClr val="dk2"/>
                </a:solidFill>
                <a:latin typeface="Arial Black"/>
                <a:ea typeface="Arial Black"/>
                <a:cs typeface="Arial Black"/>
                <a:sym typeface="Arial Black"/>
              </a:rPr>
              <a:t>UPDATING</a:t>
            </a:r>
            <a:r>
              <a:rPr lang="en-US" sz="3250" b="0" i="0" u="none" strike="noStrike" cap="none" dirty="0">
                <a:solidFill>
                  <a:schemeClr val="dk2"/>
                </a:solidFill>
                <a:latin typeface="Arial Black"/>
                <a:ea typeface="Arial Black"/>
                <a:cs typeface="Arial Black"/>
                <a:sym typeface="Arial Black"/>
              </a:rPr>
              <a:t> FILES</a:t>
            </a:r>
            <a:endParaRPr lang="en-US" sz="3250" b="0" i="0" u="none" strike="noStrike" cap="none" baseline="0" dirty="0">
              <a:solidFill>
                <a:schemeClr val="dk2"/>
              </a:solidFill>
              <a:latin typeface="Arial Black"/>
              <a:ea typeface="Arial Black"/>
              <a:cs typeface="Arial Black"/>
              <a:sym typeface="Arial Black"/>
            </a:endParaRPr>
          </a:p>
        </p:txBody>
      </p:sp>
      <p:sp>
        <p:nvSpPr>
          <p:cNvPr id="216" name="Shape 216"/>
          <p:cNvSpPr txBox="1">
            <a:spLocks noGrp="1"/>
          </p:cNvSpPr>
          <p:nvPr>
            <p:ph type="body" idx="1"/>
          </p:nvPr>
        </p:nvSpPr>
        <p:spPr>
          <a:xfrm>
            <a:off x="457200" y="1600200"/>
            <a:ext cx="5371833" cy="45261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Noto Symbol"/>
              <a:buNone/>
            </a:pPr>
            <a:r>
              <a:rPr lang="en-US" sz="2600" b="0" i="0" u="none" strike="noStrike" cap="none" baseline="0" dirty="0">
                <a:solidFill>
                  <a:schemeClr val="dk2"/>
                </a:solidFill>
                <a:latin typeface="Arial"/>
                <a:ea typeface="Arial"/>
                <a:cs typeface="Arial"/>
                <a:sym typeface="Arial"/>
              </a:rPr>
              <a:t>In a bit more detail:</a:t>
            </a:r>
          </a:p>
          <a:p>
            <a:pPr marL="457200" marR="0" lvl="0" indent="-393700" algn="l" rtl="0">
              <a:spcBef>
                <a:spcPts val="0"/>
              </a:spcBef>
              <a:buClr>
                <a:srgbClr val="C00000"/>
              </a:buClr>
              <a:buSzPct val="100000"/>
              <a:buFont typeface="Arial"/>
              <a:buChar char="●"/>
            </a:pPr>
            <a:r>
              <a:rPr lang="en-US" sz="2600" b="0" i="0" u="none" strike="noStrike" cap="none" baseline="0" dirty="0">
                <a:solidFill>
                  <a:srgbClr val="C00000"/>
                </a:solidFill>
                <a:latin typeface="Arial"/>
                <a:ea typeface="Arial"/>
                <a:cs typeface="Arial"/>
                <a:sym typeface="Arial"/>
              </a:rPr>
              <a:t>You make some local changes, test them, etc.,</a:t>
            </a:r>
            <a:r>
              <a:rPr lang="en-US" sz="2600" b="0" i="0" u="none" strike="noStrike" cap="none" dirty="0">
                <a:solidFill>
                  <a:srgbClr val="C00000"/>
                </a:solidFill>
                <a:latin typeface="Arial"/>
                <a:ea typeface="Arial"/>
                <a:cs typeface="Arial"/>
                <a:sym typeface="Arial"/>
              </a:rPr>
              <a:t> then…</a:t>
            </a:r>
            <a:endParaRPr lang="en-US" sz="2000" b="0" i="0" u="none" strike="noStrike" cap="none" baseline="0" dirty="0">
              <a:solidFill>
                <a:srgbClr val="C00000"/>
              </a:solidFill>
              <a:latin typeface="Arial"/>
              <a:ea typeface="Arial"/>
              <a:cs typeface="Arial"/>
              <a:sym typeface="Arial"/>
            </a:endParaRPr>
          </a:p>
          <a:p>
            <a:pPr marL="457200" marR="0" lvl="0" indent="-393700" algn="l" rtl="0">
              <a:spcBef>
                <a:spcPts val="0"/>
              </a:spcBef>
              <a:buClr>
                <a:srgbClr val="C00000"/>
              </a:buClr>
              <a:buSzPct val="100000"/>
              <a:buFont typeface="Arial"/>
              <a:buChar char="●"/>
            </a:pPr>
            <a:r>
              <a:rPr lang="en-US" sz="2600" dirty="0" err="1">
                <a:solidFill>
                  <a:srgbClr val="C00000"/>
                </a:solidFill>
                <a:latin typeface="Arial"/>
                <a:ea typeface="Arial"/>
                <a:cs typeface="Arial"/>
                <a:sym typeface="Arial"/>
              </a:rPr>
              <a:t>git</a:t>
            </a:r>
            <a:r>
              <a:rPr lang="en-US" sz="2600" dirty="0">
                <a:solidFill>
                  <a:srgbClr val="C00000"/>
                </a:solidFill>
                <a:latin typeface="Arial"/>
                <a:ea typeface="Arial"/>
                <a:cs typeface="Arial"/>
                <a:sym typeface="Arial"/>
              </a:rPr>
              <a:t> add – tell </a:t>
            </a:r>
            <a:r>
              <a:rPr lang="en-US" sz="2600" dirty="0" err="1">
                <a:solidFill>
                  <a:srgbClr val="C00000"/>
                </a:solidFill>
                <a:latin typeface="Arial"/>
                <a:ea typeface="Arial"/>
                <a:cs typeface="Arial"/>
                <a:sym typeface="Arial"/>
              </a:rPr>
              <a:t>git</a:t>
            </a:r>
            <a:r>
              <a:rPr lang="en-US" sz="2600" dirty="0">
                <a:solidFill>
                  <a:srgbClr val="C00000"/>
                </a:solidFill>
                <a:latin typeface="Arial"/>
                <a:ea typeface="Arial"/>
                <a:cs typeface="Arial"/>
                <a:sym typeface="Arial"/>
              </a:rPr>
              <a:t> which changed files you want to save in repo</a:t>
            </a:r>
          </a:p>
          <a:p>
            <a:pPr marL="457200" marR="0" lvl="0" indent="-393700" algn="l" rtl="0">
              <a:spcBef>
                <a:spcPts val="0"/>
              </a:spcBef>
              <a:buClr>
                <a:srgbClr val="C00000"/>
              </a:buClr>
              <a:buSzPct val="100000"/>
              <a:buFont typeface="Arial"/>
              <a:buChar char="●"/>
            </a:pPr>
            <a:r>
              <a:rPr lang="en-US" sz="2600" b="0" i="0" u="none" strike="noStrike" cap="none" baseline="0" dirty="0" err="1">
                <a:solidFill>
                  <a:srgbClr val="C00000"/>
                </a:solidFill>
                <a:latin typeface="Arial"/>
                <a:ea typeface="Arial"/>
                <a:cs typeface="Arial"/>
                <a:sym typeface="Arial"/>
              </a:rPr>
              <a:t>git</a:t>
            </a:r>
            <a:r>
              <a:rPr lang="en-US" sz="2600" b="0" i="0" u="none" strike="noStrike" cap="none" baseline="0" dirty="0">
                <a:solidFill>
                  <a:srgbClr val="C00000"/>
                </a:solidFill>
                <a:latin typeface="Arial"/>
                <a:ea typeface="Arial"/>
                <a:cs typeface="Arial"/>
                <a:sym typeface="Arial"/>
              </a:rPr>
              <a:t> commit – save all files you’ve “</a:t>
            </a:r>
            <a:r>
              <a:rPr lang="en-US" sz="2600" b="0" i="0" u="none" strike="noStrike" cap="none" baseline="0" dirty="0" err="1">
                <a:solidFill>
                  <a:srgbClr val="C00000"/>
                </a:solidFill>
                <a:latin typeface="Arial"/>
                <a:ea typeface="Arial"/>
                <a:cs typeface="Arial"/>
                <a:sym typeface="Arial"/>
              </a:rPr>
              <a:t>add”ed</a:t>
            </a:r>
            <a:r>
              <a:rPr lang="en-US" sz="2600" b="0" i="0" u="none" strike="noStrike" cap="none" baseline="0" dirty="0">
                <a:solidFill>
                  <a:srgbClr val="C00000"/>
                </a:solidFill>
                <a:latin typeface="Arial"/>
                <a:ea typeface="Arial"/>
                <a:cs typeface="Arial"/>
                <a:sym typeface="Arial"/>
              </a:rPr>
              <a:t> in the local repo copy as an identifiable update</a:t>
            </a:r>
          </a:p>
          <a:p>
            <a:pPr marL="457200" marR="0" lvl="0" indent="-393700" algn="l" rtl="0">
              <a:spcBef>
                <a:spcPts val="0"/>
              </a:spcBef>
              <a:buClr>
                <a:srgbClr val="C00000"/>
              </a:buClr>
              <a:buSzPct val="100000"/>
              <a:buFont typeface="Arial"/>
              <a:buChar char="●"/>
            </a:pPr>
            <a:r>
              <a:rPr lang="en-US" sz="2600" dirty="0" err="1">
                <a:solidFill>
                  <a:srgbClr val="C00000"/>
                </a:solidFill>
                <a:latin typeface="Arial"/>
                <a:ea typeface="Arial"/>
                <a:cs typeface="Arial"/>
                <a:sym typeface="Arial"/>
              </a:rPr>
              <a:t>git</a:t>
            </a:r>
            <a:r>
              <a:rPr lang="en-US" sz="2600" dirty="0">
                <a:solidFill>
                  <a:srgbClr val="C00000"/>
                </a:solidFill>
                <a:latin typeface="Arial"/>
                <a:ea typeface="Arial"/>
                <a:cs typeface="Arial"/>
                <a:sym typeface="Arial"/>
              </a:rPr>
              <a:t> push – synchronize with the </a:t>
            </a:r>
            <a:r>
              <a:rPr lang="en-US" sz="2600" dirty="0" err="1">
                <a:solidFill>
                  <a:srgbClr val="C00000"/>
                </a:solidFill>
                <a:latin typeface="Arial"/>
                <a:ea typeface="Arial"/>
                <a:cs typeface="Arial"/>
                <a:sym typeface="Arial"/>
              </a:rPr>
              <a:t>GitLab</a:t>
            </a:r>
            <a:r>
              <a:rPr lang="en-US" sz="2600" dirty="0">
                <a:solidFill>
                  <a:srgbClr val="C00000"/>
                </a:solidFill>
                <a:latin typeface="Arial"/>
                <a:ea typeface="Arial"/>
                <a:cs typeface="Arial"/>
                <a:sym typeface="Arial"/>
              </a:rPr>
              <a:t> repo by pushing local committed changes</a:t>
            </a:r>
            <a:endParaRPr lang="en-US" sz="2600" b="0" i="0" u="none" strike="noStrike" cap="none" baseline="0" dirty="0">
              <a:solidFill>
                <a:srgbClr val="C00000"/>
              </a:solidFill>
              <a:latin typeface="Arial"/>
              <a:ea typeface="Arial"/>
              <a:cs typeface="Arial"/>
              <a:sym typeface="Arial"/>
            </a:endParaRPr>
          </a:p>
        </p:txBody>
      </p:sp>
      <p:grpSp>
        <p:nvGrpSpPr>
          <p:cNvPr id="217" name="Shape 217"/>
          <p:cNvGrpSpPr/>
          <p:nvPr/>
        </p:nvGrpSpPr>
        <p:grpSpPr>
          <a:xfrm>
            <a:off x="6320099" y="1435100"/>
            <a:ext cx="2214341" cy="4813232"/>
            <a:chOff x="6320099" y="1435100"/>
            <a:chExt cx="2214341" cy="4813232"/>
          </a:xfrm>
        </p:grpSpPr>
        <p:pic>
          <p:nvPicPr>
            <p:cNvPr id="218" name="Shape 218"/>
            <p:cNvPicPr preferRelativeResize="0"/>
            <p:nvPr/>
          </p:nvPicPr>
          <p:blipFill rotWithShape="1">
            <a:blip r:embed="rId3">
              <a:alphaModFix/>
            </a:blip>
            <a:srcRect/>
            <a:stretch/>
          </p:blipFill>
          <p:spPr>
            <a:xfrm>
              <a:off x="6637821" y="1435100"/>
              <a:ext cx="1439099" cy="1439099"/>
            </a:xfrm>
            <a:prstGeom prst="rect">
              <a:avLst/>
            </a:prstGeom>
            <a:noFill/>
            <a:ln>
              <a:noFill/>
            </a:ln>
          </p:spPr>
        </p:pic>
        <p:grpSp>
          <p:nvGrpSpPr>
            <p:cNvPr id="219" name="Shape 219"/>
            <p:cNvGrpSpPr/>
            <p:nvPr/>
          </p:nvGrpSpPr>
          <p:grpSpPr>
            <a:xfrm>
              <a:off x="6455359" y="5044132"/>
              <a:ext cx="2079081" cy="1204199"/>
              <a:chOff x="6513825" y="5110632"/>
              <a:chExt cx="2079081" cy="1204199"/>
            </a:xfrm>
          </p:grpSpPr>
          <p:pic>
            <p:nvPicPr>
              <p:cNvPr id="220" name="Shape 220"/>
              <p:cNvPicPr preferRelativeResize="0"/>
              <p:nvPr/>
            </p:nvPicPr>
            <p:blipFill rotWithShape="1">
              <a:blip r:embed="rId4">
                <a:alphaModFix/>
              </a:blip>
              <a:srcRect/>
              <a:stretch/>
            </p:blipFill>
            <p:spPr>
              <a:xfrm flipH="1">
                <a:off x="6513825" y="5110632"/>
                <a:ext cx="1204199" cy="1204199"/>
              </a:xfrm>
              <a:prstGeom prst="rect">
                <a:avLst/>
              </a:prstGeom>
              <a:noFill/>
              <a:ln>
                <a:noFill/>
              </a:ln>
            </p:spPr>
          </p:pic>
          <p:sp>
            <p:nvSpPr>
              <p:cNvPr id="221" name="Shape 221"/>
              <p:cNvSpPr txBox="1"/>
              <p:nvPr/>
            </p:nvSpPr>
            <p:spPr>
              <a:xfrm>
                <a:off x="7512607" y="5189546"/>
                <a:ext cx="1080300" cy="523200"/>
              </a:xfrm>
              <a:prstGeom prst="rect">
                <a:avLst/>
              </a:prstGeom>
              <a:solidFill>
                <a:schemeClr val="lt1"/>
              </a:solidFill>
              <a:ln w="9525" cap="flat">
                <a:solidFill>
                  <a:srgbClr val="85530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1400" b="0" i="1" u="none" strike="noStrike" cap="none" baseline="0">
                    <a:solidFill>
                      <a:schemeClr val="dk1"/>
                    </a:solidFill>
                    <a:latin typeface="Souce Sans Pro"/>
                    <a:ea typeface="Souce Sans Pro"/>
                    <a:cs typeface="Souce Sans Pro"/>
                    <a:sym typeface="Souce Sans Pro"/>
                  </a:rPr>
                  <a:t>Working copy</a:t>
                </a:r>
              </a:p>
            </p:txBody>
          </p:sp>
        </p:grpSp>
        <p:sp>
          <p:nvSpPr>
            <p:cNvPr id="222" name="Shape 222"/>
            <p:cNvSpPr txBox="1"/>
            <p:nvPr/>
          </p:nvSpPr>
          <p:spPr>
            <a:xfrm>
              <a:off x="6627261" y="2302844"/>
              <a:ext cx="1297500" cy="307800"/>
            </a:xfrm>
            <a:prstGeom prst="rect">
              <a:avLst/>
            </a:prstGeom>
            <a:solidFill>
              <a:schemeClr val="lt1"/>
            </a:solidFill>
            <a:ln w="9525" cap="flat">
              <a:solidFill>
                <a:srgbClr val="855309"/>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SzPct val="25000"/>
                <a:buNone/>
              </a:pPr>
              <a:r>
                <a:rPr lang="en-US" sz="1400" b="0" i="1" u="none" strike="noStrike" cap="none" baseline="0">
                  <a:solidFill>
                    <a:schemeClr val="dk1"/>
                  </a:solidFill>
                  <a:latin typeface="Souce Sans Pro"/>
                  <a:ea typeface="Souce Sans Pro"/>
                  <a:cs typeface="Souce Sans Pro"/>
                  <a:sym typeface="Souce Sans Pro"/>
                </a:rPr>
                <a:t>Repository</a:t>
              </a:r>
            </a:p>
          </p:txBody>
        </p:sp>
        <p:sp>
          <p:nvSpPr>
            <p:cNvPr id="223" name="Shape 223"/>
            <p:cNvSpPr/>
            <p:nvPr/>
          </p:nvSpPr>
          <p:spPr>
            <a:xfrm>
              <a:off x="6629400" y="2963936"/>
              <a:ext cx="276300" cy="1974600"/>
            </a:xfrm>
            <a:prstGeom prst="downArrow">
              <a:avLst>
                <a:gd name="adj1" fmla="val 50000"/>
                <a:gd name="adj2" fmla="val 50000"/>
              </a:avLst>
            </a:prstGeom>
            <a:solidFill>
              <a:schemeClr val="accent1"/>
            </a:solidFill>
            <a:ln w="25400" cap="flat">
              <a:solidFill>
                <a:srgbClr val="B0762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Source Sans Pro"/>
                <a:ea typeface="Source Sans Pro"/>
                <a:cs typeface="Source Sans Pro"/>
                <a:sym typeface="Source Sans Pro"/>
              </a:endParaRPr>
            </a:p>
          </p:txBody>
        </p:sp>
        <p:sp>
          <p:nvSpPr>
            <p:cNvPr id="224" name="Shape 224"/>
            <p:cNvSpPr/>
            <p:nvPr/>
          </p:nvSpPr>
          <p:spPr>
            <a:xfrm rot="10800000">
              <a:off x="7648499" y="2964012"/>
              <a:ext cx="276300" cy="1974600"/>
            </a:xfrm>
            <a:prstGeom prst="downArrow">
              <a:avLst>
                <a:gd name="adj1" fmla="val 50000"/>
                <a:gd name="adj2" fmla="val 50000"/>
              </a:avLst>
            </a:prstGeom>
            <a:solidFill>
              <a:schemeClr val="accent1"/>
            </a:solidFill>
            <a:ln w="25400" cap="flat">
              <a:solidFill>
                <a:srgbClr val="B0762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Source Sans Pro"/>
                <a:ea typeface="Source Sans Pro"/>
                <a:cs typeface="Source Sans Pro"/>
                <a:sym typeface="Source Sans Pro"/>
              </a:endParaRPr>
            </a:p>
          </p:txBody>
        </p:sp>
        <p:grpSp>
          <p:nvGrpSpPr>
            <p:cNvPr id="225" name="Shape 225"/>
            <p:cNvGrpSpPr/>
            <p:nvPr/>
          </p:nvGrpSpPr>
          <p:grpSpPr>
            <a:xfrm>
              <a:off x="6701506" y="3462070"/>
              <a:ext cx="1147137" cy="768753"/>
              <a:chOff x="7630236" y="2422574"/>
              <a:chExt cx="1591919" cy="1066824"/>
            </a:xfrm>
          </p:grpSpPr>
          <p:sp>
            <p:nvSpPr>
              <p:cNvPr id="226" name="Shape 226"/>
              <p:cNvSpPr/>
              <p:nvPr/>
            </p:nvSpPr>
            <p:spPr>
              <a:xfrm>
                <a:off x="7630236" y="2422574"/>
                <a:ext cx="1591919" cy="1066824"/>
              </a:xfrm>
              <a:custGeom>
                <a:avLst/>
                <a:gdLst/>
                <a:ahLst/>
                <a:cxnLst/>
                <a:rect l="0" t="0" r="0" b="0"/>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cap="flat">
                <a:solidFill>
                  <a:srgbClr val="000000"/>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Source Sans Pro"/>
                  <a:ea typeface="Source Sans Pro"/>
                  <a:cs typeface="Source Sans Pro"/>
                  <a:sym typeface="Source Sans Pro"/>
                </a:endParaRPr>
              </a:p>
            </p:txBody>
          </p:sp>
          <p:sp>
            <p:nvSpPr>
              <p:cNvPr id="227" name="Shape 227"/>
              <p:cNvSpPr txBox="1"/>
              <p:nvPr/>
            </p:nvSpPr>
            <p:spPr>
              <a:xfrm>
                <a:off x="7968611" y="2639953"/>
                <a:ext cx="12191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err="1">
                    <a:solidFill>
                      <a:srgbClr val="3F3F3F"/>
                    </a:solidFill>
                    <a:latin typeface="Souce Sans Pro"/>
                    <a:ea typeface="Souce Sans Pro"/>
                    <a:cs typeface="Souce Sans Pro"/>
                    <a:sym typeface="Souce Sans Pro"/>
                  </a:rPr>
                  <a:t>git</a:t>
                </a:r>
                <a:endParaRPr lang="en-US" sz="2400" b="0" i="0" u="none" strike="noStrike" cap="none" baseline="0" dirty="0">
                  <a:solidFill>
                    <a:srgbClr val="3F3F3F"/>
                  </a:solidFill>
                  <a:latin typeface="Souce Sans Pro"/>
                  <a:ea typeface="Souce Sans Pro"/>
                  <a:cs typeface="Souce Sans Pro"/>
                  <a:sym typeface="Souce Sans Pro"/>
                </a:endParaRPr>
              </a:p>
            </p:txBody>
          </p:sp>
        </p:grpSp>
        <p:sp>
          <p:nvSpPr>
            <p:cNvPr id="228" name="Shape 228"/>
            <p:cNvSpPr txBox="1"/>
            <p:nvPr/>
          </p:nvSpPr>
          <p:spPr>
            <a:xfrm rot="-5400000">
              <a:off x="7270684" y="3720438"/>
              <a:ext cx="14561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3F3F3F"/>
                  </a:solidFill>
                  <a:latin typeface="Souce Sans Pro"/>
                  <a:ea typeface="Souce Sans Pro"/>
                  <a:cs typeface="Souce Sans Pro"/>
                  <a:sym typeface="Souce Sans Pro"/>
                </a:rPr>
                <a:t>push</a:t>
              </a:r>
            </a:p>
          </p:txBody>
        </p:sp>
        <p:sp>
          <p:nvSpPr>
            <p:cNvPr id="229" name="Shape 229"/>
            <p:cNvSpPr txBox="1"/>
            <p:nvPr/>
          </p:nvSpPr>
          <p:spPr>
            <a:xfrm rot="5400000">
              <a:off x="5822849" y="3765427"/>
              <a:ext cx="14561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3F3F3F"/>
                  </a:solidFill>
                  <a:latin typeface="Souce Sans Pro"/>
                  <a:ea typeface="Souce Sans Pro"/>
                  <a:cs typeface="Souce Sans Pro"/>
                  <a:sym typeface="Souce Sans Pro"/>
                </a:rPr>
                <a:t>pull</a:t>
              </a:r>
            </a:p>
          </p:txBody>
        </p:sp>
      </p:grpSp>
    </p:spTree>
    <p:extLst>
      <p:ext uri="{BB962C8B-B14F-4D97-AF65-F5344CB8AC3E}">
        <p14:creationId xmlns:p14="http://schemas.microsoft.com/office/powerpoint/2010/main" val="3280439041"/>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6">
                                            <p:txEl>
                                              <p:pRg st="0" end="0"/>
                                            </p:txEl>
                                          </p:spTgt>
                                        </p:tgtEl>
                                        <p:attrNameLst>
                                          <p:attrName>style.visibility</p:attrName>
                                        </p:attrNameLst>
                                      </p:cBhvr>
                                      <p:to>
                                        <p:strVal val="visible"/>
                                      </p:to>
                                    </p:set>
                                    <p:animEffect transition="in" filter="fade">
                                      <p:cBhvr>
                                        <p:cTn id="7" dur="1"/>
                                        <p:tgtEl>
                                          <p:spTgt spid="2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6">
                                            <p:txEl>
                                              <p:pRg st="1" end="1"/>
                                            </p:txEl>
                                          </p:spTgt>
                                        </p:tgtEl>
                                        <p:attrNameLst>
                                          <p:attrName>style.visibility</p:attrName>
                                        </p:attrNameLst>
                                      </p:cBhvr>
                                      <p:to>
                                        <p:strVal val="visible"/>
                                      </p:to>
                                    </p:set>
                                    <p:animEffect transition="in" filter="fade">
                                      <p:cBhvr>
                                        <p:cTn id="12" dur="1"/>
                                        <p:tgtEl>
                                          <p:spTgt spid="2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6">
                                            <p:txEl>
                                              <p:pRg st="2" end="2"/>
                                            </p:txEl>
                                          </p:spTgt>
                                        </p:tgtEl>
                                        <p:attrNameLst>
                                          <p:attrName>style.visibility</p:attrName>
                                        </p:attrNameLst>
                                      </p:cBhvr>
                                      <p:to>
                                        <p:strVal val="visible"/>
                                      </p:to>
                                    </p:set>
                                    <p:animEffect transition="in" filter="fade">
                                      <p:cBhvr>
                                        <p:cTn id="17" dur="1"/>
                                        <p:tgtEl>
                                          <p:spTgt spid="2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6">
                                            <p:txEl>
                                              <p:pRg st="3" end="3"/>
                                            </p:txEl>
                                          </p:spTgt>
                                        </p:tgtEl>
                                        <p:attrNameLst>
                                          <p:attrName>style.visibility</p:attrName>
                                        </p:attrNameLst>
                                      </p:cBhvr>
                                      <p:to>
                                        <p:strVal val="visible"/>
                                      </p:to>
                                    </p:set>
                                    <p:animEffect transition="in" filter="fade">
                                      <p:cBhvr>
                                        <p:cTn id="22" dur="1"/>
                                        <p:tgtEl>
                                          <p:spTgt spid="2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16">
                                            <p:txEl>
                                              <p:pRg st="4" end="4"/>
                                            </p:txEl>
                                          </p:spTgt>
                                        </p:tgtEl>
                                        <p:attrNameLst>
                                          <p:attrName>style.visibility</p:attrName>
                                        </p:attrNameLst>
                                      </p:cBhvr>
                                      <p:to>
                                        <p:strVal val="visible"/>
                                      </p:to>
                                    </p:set>
                                    <p:animEffect transition="in" filter="fade">
                                      <p:cBhvr>
                                        <p:cTn id="27" dur="1"/>
                                        <p:tgtEl>
                                          <p:spTgt spid="2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haki">
  <a:themeElements>
    <a:clrScheme name="Custom 349">
      <a:dk1>
        <a:srgbClr val="262626"/>
      </a:dk1>
      <a:lt1>
        <a:srgbClr val="E6D6BD"/>
      </a:lt1>
      <a:dk2>
        <a:srgbClr val="535353"/>
      </a:dk2>
      <a:lt2>
        <a:srgbClr val="B4AD9E"/>
      </a:lt2>
      <a:accent1>
        <a:srgbClr val="ADB48E"/>
      </a:accent1>
      <a:accent2>
        <a:srgbClr val="867961"/>
      </a:accent2>
      <a:accent3>
        <a:srgbClr val="CBB680"/>
      </a:accent3>
      <a:accent4>
        <a:srgbClr val="78A3C0"/>
      </a:accent4>
      <a:accent5>
        <a:srgbClr val="C0AE91"/>
      </a:accent5>
      <a:accent6>
        <a:srgbClr val="668874"/>
      </a:accent6>
      <a:hlink>
        <a:srgbClr val="4B94B3"/>
      </a:hlink>
      <a:folHlink>
        <a:srgbClr val="41414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996</TotalTime>
  <Words>2993</Words>
  <Application>Microsoft Office PowerPoint</Application>
  <PresentationFormat>On-screen Show (4:3)</PresentationFormat>
  <Paragraphs>399</Paragraphs>
  <Slides>50</Slides>
  <Notes>50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vt:i4>
      </vt:variant>
    </vt:vector>
  </HeadingPairs>
  <TitlesOfParts>
    <vt:vector size="59" baseType="lpstr">
      <vt:lpstr>Noto Symbol</vt:lpstr>
      <vt:lpstr>Souce Sans Pro</vt:lpstr>
      <vt:lpstr>Source Sans Pro</vt:lpstr>
      <vt:lpstr>Arial</vt:lpstr>
      <vt:lpstr>Arial Black</vt:lpstr>
      <vt:lpstr>Calibri</vt:lpstr>
      <vt:lpstr>Consolas</vt:lpstr>
      <vt:lpstr>Trebuchet MS</vt:lpstr>
      <vt:lpstr>khaki</vt:lpstr>
      <vt:lpstr>SECTION 2: HW3 Setup</vt:lpstr>
      <vt:lpstr>LINKS TO DETAILED SETUP AND USAGE INSTRUCTIONS</vt:lpstr>
      <vt:lpstr>DEVELOPER TOOLS</vt:lpstr>
      <vt:lpstr>VERSION CONTROL</vt:lpstr>
      <vt:lpstr>WHAT IS VERSION CONTROL?</vt:lpstr>
      <vt:lpstr>VERSION CONTROL ORGANIZATION</vt:lpstr>
      <vt:lpstr>REPOSITORY</vt:lpstr>
      <vt:lpstr>VERSION CONTROL  COMMON ACTIONS</vt:lpstr>
      <vt:lpstr>VERSION CONTROL  UPDATING FILES</vt:lpstr>
      <vt:lpstr>VERSION CONTROL  COMMON ACTIONS (CONT.)</vt:lpstr>
      <vt:lpstr>THIS QUARTER</vt:lpstr>
      <vt:lpstr>331 VERSION CONTROL</vt:lpstr>
      <vt:lpstr>ECLIPSE</vt:lpstr>
      <vt:lpstr>WHAT IS ECLIPSE?</vt:lpstr>
      <vt:lpstr>ECLIPSE SHORTCUTS</vt:lpstr>
      <vt:lpstr>ECLIPSE and Java</vt:lpstr>
      <vt:lpstr>331 VERSION CONTROL</vt:lpstr>
      <vt:lpstr>HW 3</vt:lpstr>
      <vt:lpstr>GIT BEST PRACTICES</vt:lpstr>
      <vt:lpstr>Turning in HW3</vt:lpstr>
      <vt:lpstr>Turning in HW3</vt:lpstr>
      <vt:lpstr>Ant Validate</vt:lpstr>
      <vt:lpstr>Ant Validate</vt:lpstr>
      <vt:lpstr>Ant Validate</vt:lpstr>
      <vt:lpstr>Ant Validate</vt:lpstr>
      <vt:lpstr>ECLIPSE DEBUGGING (if time)</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lpstr>ECLIPSE DEBUGGING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2: HW3 Setup</dc:title>
  <dc:creator>Erin</dc:creator>
  <cp:lastModifiedBy>Weifan Jiang</cp:lastModifiedBy>
  <cp:revision>27</cp:revision>
  <cp:lastPrinted>2016-04-06T17:15:57Z</cp:lastPrinted>
  <dcterms:modified xsi:type="dcterms:W3CDTF">2018-01-11T01:04:21Z</dcterms:modified>
</cp:coreProperties>
</file>