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5" autoAdjust="0"/>
    <p:restoredTop sz="84499" autoAdjust="0"/>
  </p:normalViewPr>
  <p:slideViewPr>
    <p:cSldViewPr>
      <p:cViewPr varScale="1">
        <p:scale>
          <a:sx n="120" d="100"/>
          <a:sy n="120" d="100"/>
        </p:scale>
        <p:origin x="192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2320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Practice:  also “teamwork” in some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2018</a:t>
            </a:r>
            <a:endParaRPr lang="en-US" dirty="0"/>
          </a:p>
          <a:p>
            <a:r>
              <a:rPr lang="en-US" dirty="0"/>
              <a:t>Course </a:t>
            </a:r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Some new slides to tie the pieces together…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Divide and conquer:</a:t>
            </a:r>
            <a:br>
              <a:rPr lang="en-GB" dirty="0"/>
            </a:br>
            <a:r>
              <a:rPr lang="en-GB" dirty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No one person can understand all of a realistic system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Modularity</a:t>
            </a:r>
            <a:r>
              <a:rPr lang="en-US" sz="2000" dirty="0"/>
              <a:t> permits focusing on just one part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Abstraction</a:t>
            </a:r>
            <a:r>
              <a:rPr lang="en-US" sz="2000" dirty="0"/>
              <a:t> enables ignoring detail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Specifications</a:t>
            </a:r>
            <a:r>
              <a:rPr lang="en-US" sz="2000" dirty="0"/>
              <a:t> (and </a:t>
            </a:r>
            <a:r>
              <a:rPr lang="en-US" sz="2000" dirty="0">
                <a:solidFill>
                  <a:srgbClr val="C00000"/>
                </a:solidFill>
              </a:rPr>
              <a:t>documentation</a:t>
            </a:r>
            <a:r>
              <a:rPr lang="en-US" sz="2000" dirty="0"/>
              <a:t>) formally describe behavior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Reasoning</a:t>
            </a:r>
            <a:r>
              <a:rPr lang="en-US" sz="2000" dirty="0"/>
              <a:t> relies on all three to understand/fix errors</a:t>
            </a:r>
          </a:p>
          <a:p>
            <a:pPr lvl="1"/>
            <a:r>
              <a:rPr lang="en-US" sz="2000" dirty="0"/>
              <a:t>Or avoid them in the first place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Proving, testing, debugging</a:t>
            </a:r>
            <a:r>
              <a:rPr lang="en-US" sz="2000" dirty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CSE 331 fits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Lectures:  ideas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/>
              <a:t>Testing</a:t>
            </a:r>
          </a:p>
          <a:p>
            <a:pPr marL="0" indent="0">
              <a:buFontTx/>
              <a:buNone/>
            </a:pPr>
            <a:r>
              <a:rPr lang="en-US" sz="2000" dirty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/>
              <a:t>Generics</a:t>
            </a:r>
          </a:p>
          <a:p>
            <a:pPr marL="0" indent="0">
              <a:buFontTx/>
              <a:buNone/>
            </a:pPr>
            <a:r>
              <a:rPr lang="en-US" sz="2000" dirty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/>
              <a:t>Events</a:t>
            </a:r>
          </a:p>
          <a:p>
            <a:pPr marL="0" indent="0">
              <a:buFontTx/>
              <a:buNone/>
            </a:pPr>
            <a:r>
              <a:rPr lang="en-US" sz="2000" dirty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>
                <a:solidFill>
                  <a:schemeClr val="accent2"/>
                </a:solidFill>
              </a:rPr>
              <a:t>Assignments:  get practice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/>
              <a:t>N/A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 have learned in CSE 331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Bottom line aspiration:  Much of what we’ve done would be </a:t>
            </a:r>
            <a:r>
              <a:rPr lang="en-US" sz="2000" i="1" dirty="0"/>
              <a:t>easy</a:t>
            </a:r>
            <a:r>
              <a:rPr lang="en-US" sz="2000" dirty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Thomas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 will learn later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Don’t learn </a:t>
            </a:r>
            <a:r>
              <a:rPr lang="en-US" sz="2000" i="1" dirty="0"/>
              <a:t>only</a:t>
            </a:r>
            <a:r>
              <a:rPr lang="en-US" sz="2000" dirty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Voraciously consume ideas </a:t>
            </a:r>
            <a:r>
              <a:rPr lang="en-US" sz="2000" i="1" dirty="0"/>
              <a:t>and</a:t>
            </a:r>
            <a:r>
              <a:rPr lang="en-US" sz="2000" dirty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Courses</a:t>
            </a:r>
          </a:p>
          <a:p>
            <a:pPr lvl="1"/>
            <a:r>
              <a:rPr lang="en-US" sz="2000" dirty="0"/>
              <a:t>CSE 403 Software Engineering</a:t>
            </a:r>
          </a:p>
          <a:p>
            <a:pPr lvl="2"/>
            <a:r>
              <a:rPr lang="en-US" sz="2000" dirty="0"/>
              <a:t>Focuses more on requirements, software lifecycle, teamwork</a:t>
            </a:r>
          </a:p>
          <a:p>
            <a:pPr lvl="1"/>
            <a:r>
              <a:rPr lang="en-US" sz="2000" dirty="0"/>
              <a:t>Capstone projects</a:t>
            </a:r>
          </a:p>
          <a:p>
            <a:pPr lvl="1"/>
            <a:r>
              <a:rPr lang="en-US" sz="2000" dirty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Research</a:t>
            </a:r>
          </a:p>
          <a:p>
            <a:pPr lvl="1"/>
            <a:r>
              <a:rPr lang="en-US" sz="2000" dirty="0"/>
              <a:t>In software engineering &amp; programming systems</a:t>
            </a:r>
          </a:p>
          <a:p>
            <a:pPr lvl="1"/>
            <a:r>
              <a:rPr lang="en-US" sz="2000" dirty="0"/>
              <a:t>In any topic that involves software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Having an impact on the world</a:t>
            </a:r>
          </a:p>
          <a:p>
            <a:pPr lvl="1"/>
            <a:r>
              <a:rPr lang="en-US" sz="2000" dirty="0"/>
              <a:t>Jobs (and job interviews)</a:t>
            </a:r>
          </a:p>
          <a:p>
            <a:pPr lvl="1"/>
            <a:r>
              <a:rPr lang="en-US" sz="2000" dirty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It’s even more fun when you’re successful!!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Reminder: Do your course evaluations (!)</a:t>
            </a:r>
          </a:p>
          <a:p>
            <a:endParaRPr lang="en-US" sz="1000" dirty="0"/>
          </a:p>
          <a:p>
            <a:r>
              <a:rPr lang="en-US" sz="2000" dirty="0"/>
              <a:t>Project demos</a:t>
            </a:r>
          </a:p>
          <a:p>
            <a:endParaRPr lang="en-US" sz="1000" dirty="0"/>
          </a:p>
          <a:p>
            <a:r>
              <a:rPr lang="en-US" sz="2000" dirty="0"/>
              <a:t>Final exam information</a:t>
            </a:r>
          </a:p>
          <a:p>
            <a:endParaRPr lang="en-US" sz="1000" dirty="0"/>
          </a:p>
          <a:p>
            <a:endParaRPr lang="en-US" sz="2000" dirty="0"/>
          </a:p>
          <a:p>
            <a:r>
              <a:rPr lang="en-US" sz="2000" dirty="0"/>
              <a:t>A look back at CSE 331</a:t>
            </a:r>
          </a:p>
          <a:p>
            <a:pPr lvl="1"/>
            <a:r>
              <a:rPr lang="en-US" sz="2000" dirty="0"/>
              <a:t>High-level overview of main ideas and goals</a:t>
            </a:r>
          </a:p>
          <a:p>
            <a:pPr lvl="1"/>
            <a:r>
              <a:rPr lang="en-US" sz="2000" dirty="0"/>
              <a:t>Connection to </a:t>
            </a:r>
            <a:r>
              <a:rPr lang="en-US" sz="2000" dirty="0" err="1"/>
              <a:t>homeworks</a:t>
            </a:r>
            <a:endParaRPr lang="en-US" sz="2000" dirty="0"/>
          </a:p>
          <a:p>
            <a:pPr lvl="1"/>
            <a:r>
              <a:rPr lang="en-US" sz="2000" dirty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/>
              <a:t>Also:</a:t>
            </a:r>
          </a:p>
          <a:p>
            <a:pPr lvl="1"/>
            <a:r>
              <a:rPr lang="en-US" sz="2000" dirty="0"/>
              <a:t>Thank-</a:t>
            </a:r>
            <a:r>
              <a:rPr lang="en-US" sz="2000" dirty="0" err="1"/>
              <a:t>yous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Monday, 12:30-2:20, Kane 110</a:t>
            </a:r>
          </a:p>
          <a:p>
            <a:endParaRPr lang="en-US" sz="2000" dirty="0"/>
          </a:p>
          <a:p>
            <a:r>
              <a:rPr lang="en-US" sz="2000" dirty="0"/>
              <a:t>Comprehensive but reasonably strongly 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quarter</a:t>
            </a:r>
          </a:p>
          <a:p>
            <a:pPr lvl="1"/>
            <a:endParaRPr lang="en-US" sz="2000" dirty="0"/>
          </a:p>
          <a:p>
            <a:r>
              <a:rPr lang="en-US" sz="2000" dirty="0"/>
              <a:t>Last-minute Q&amp;A review Sunday, 2 pm, EEB 037</a:t>
            </a:r>
          </a:p>
          <a:p>
            <a:pPr lvl="1"/>
            <a:r>
              <a:rPr lang="en-US" sz="2000" dirty="0"/>
              <a:t>Bring your questions!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331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first….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Huge thanks to the folks who made it work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/>
              <a:t>Course staff: Alexey, Natalie, Weifan, Martin, Jason, Laura, Yifan, Amy, Nate, &amp; Sarah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i="1" dirty="0"/>
              <a:t>This course is itself a sophisticated</a:t>
            </a:r>
            <a:br>
              <a:rPr lang="en-US" sz="2000" i="1" dirty="0"/>
            </a:br>
            <a:r>
              <a:rPr lang="en-US" sz="2000" i="1" dirty="0"/>
              <a:t>(or at least really, really complicated) system</a:t>
            </a:r>
            <a:br>
              <a:rPr lang="en-US" sz="2000" i="1" dirty="0"/>
            </a:br>
            <a:r>
              <a:rPr lang="en-US" sz="2000" i="1" dirty="0"/>
              <a:t>requiring savvy design and implementation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marL="0" indent="0" algn="ctr">
              <a:buNone/>
            </a:pPr>
            <a:r>
              <a:rPr lang="en-US" i="1" dirty="0"/>
              <a:t>3 slides from Lecture 1…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weeks ago: Welcome!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We have 10 weeks to move well beyond novice </a:t>
            </a:r>
            <a:r>
              <a:rPr lang="en-US" sz="2000" i="1" dirty="0"/>
              <a:t>programmer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600" dirty="0"/>
          </a:p>
          <a:p>
            <a:r>
              <a:rPr lang="en-US" sz="2000" dirty="0"/>
              <a:t>Larger programs</a:t>
            </a:r>
          </a:p>
          <a:p>
            <a:pPr lvl="1"/>
            <a:r>
              <a:rPr lang="en-US" sz="2000" dirty="0"/>
              <a:t>Small programs are easy: “code it up”</a:t>
            </a:r>
          </a:p>
          <a:p>
            <a:pPr lvl="1"/>
            <a:r>
              <a:rPr lang="en-US" sz="2000" dirty="0"/>
              <a:t>Complexity changes everything: “design an artifact”</a:t>
            </a:r>
          </a:p>
          <a:p>
            <a:pPr lvl="1"/>
            <a:r>
              <a:rPr lang="en-US" sz="2000" dirty="0"/>
              <a:t>Analogy: using hammers and saws vs. making cabinets (but not yet building houses)</a:t>
            </a:r>
          </a:p>
          <a:p>
            <a:endParaRPr lang="en-US" sz="600" dirty="0"/>
          </a:p>
          <a:p>
            <a:r>
              <a:rPr lang="en-US" sz="2000" dirty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/>
          </a:p>
          <a:p>
            <a:r>
              <a:rPr lang="en-US" sz="2000" dirty="0"/>
              <a:t>Effective use of languages and tools: Java, IDEs, debuggers, </a:t>
            </a:r>
            <a:r>
              <a:rPr lang="en-US" sz="2000" dirty="0" err="1"/>
              <a:t>JUnit</a:t>
            </a:r>
            <a:r>
              <a:rPr lang="en-US" sz="2000" dirty="0"/>
              <a:t>, </a:t>
            </a:r>
            <a:r>
              <a:rPr lang="en-US" sz="2000" dirty="0" err="1"/>
              <a:t>JavaDoc</a:t>
            </a:r>
            <a:r>
              <a:rPr lang="en-US" sz="2000" dirty="0"/>
              <a:t>, </a:t>
            </a:r>
            <a:r>
              <a:rPr lang="en-US" sz="2000" dirty="0" err="1"/>
              <a:t>git</a:t>
            </a:r>
            <a:r>
              <a:rPr lang="en-US" sz="2000" dirty="0"/>
              <a:t>, …</a:t>
            </a:r>
          </a:p>
          <a:p>
            <a:pPr lvl="1"/>
            <a:r>
              <a:rPr lang="en-US" sz="2000" dirty="0"/>
              <a:t>Principles are ultimately more important than details</a:t>
            </a:r>
          </a:p>
          <a:p>
            <a:pPr lvl="2"/>
            <a:r>
              <a:rPr lang="en-US" sz="2000" dirty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weeks ago: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CSE 331 will teach you to how to write correct programs</a:t>
            </a:r>
          </a:p>
          <a:p>
            <a:endParaRPr lang="en-US" sz="1000" dirty="0"/>
          </a:p>
          <a:p>
            <a:r>
              <a:rPr lang="en-US" sz="2000" dirty="0"/>
              <a:t>What does it mean for a program to be </a:t>
            </a:r>
            <a:r>
              <a:rPr lang="en-US" sz="2000" dirty="0">
                <a:solidFill>
                  <a:srgbClr val="0000FF"/>
                </a:solidFill>
              </a:rPr>
              <a:t>correct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Specifications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What are ways to </a:t>
            </a:r>
            <a:r>
              <a:rPr lang="en-US" sz="2000" dirty="0">
                <a:solidFill>
                  <a:srgbClr val="0000FF"/>
                </a:solidFill>
              </a:rPr>
              <a:t>achieve correctness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Principled design and development</a:t>
            </a:r>
          </a:p>
          <a:p>
            <a:pPr lvl="1"/>
            <a:r>
              <a:rPr lang="en-US" sz="2000" dirty="0"/>
              <a:t>Abstraction and modularity</a:t>
            </a:r>
          </a:p>
          <a:p>
            <a:pPr lvl="1"/>
            <a:r>
              <a:rPr lang="en-US" sz="2000" dirty="0"/>
              <a:t>Documentation</a:t>
            </a:r>
          </a:p>
          <a:p>
            <a:pPr lvl="1"/>
            <a:endParaRPr lang="en-US" sz="1000" dirty="0"/>
          </a:p>
          <a:p>
            <a:r>
              <a:rPr lang="en-US" sz="2000" dirty="0"/>
              <a:t>What are ways to </a:t>
            </a:r>
            <a:r>
              <a:rPr lang="en-US" sz="2000" dirty="0">
                <a:solidFill>
                  <a:srgbClr val="0000FF"/>
                </a:solidFill>
              </a:rPr>
              <a:t>verify correctness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Testing</a:t>
            </a:r>
          </a:p>
          <a:p>
            <a:pPr lvl="1"/>
            <a:r>
              <a:rPr lang="en-US" sz="2000" dirty="0"/>
              <a:t>Reasoning and verification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weeks ago: Managing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Abstraction and specification</a:t>
            </a:r>
          </a:p>
          <a:p>
            <a:pPr lvl="1"/>
            <a:r>
              <a:rPr lang="en-US" dirty="0"/>
              <a:t>Procedural, data, and control flow abstractions</a:t>
            </a:r>
          </a:p>
          <a:p>
            <a:pPr lvl="1"/>
            <a:r>
              <a:rPr lang="en-US" dirty="0"/>
              <a:t>Why they are useful and how to use them</a:t>
            </a:r>
          </a:p>
          <a:p>
            <a:r>
              <a:rPr lang="en-US" dirty="0"/>
              <a:t>Writing, understanding, and reasoning about code</a:t>
            </a:r>
          </a:p>
          <a:p>
            <a:pPr lvl="1"/>
            <a:r>
              <a:rPr lang="en-US" dirty="0"/>
              <a:t>Will use Java, but the issues apply in all languages</a:t>
            </a:r>
          </a:p>
          <a:p>
            <a:pPr lvl="1"/>
            <a:r>
              <a:rPr lang="en-US" dirty="0"/>
              <a:t>Some focus on object-oriented programming</a:t>
            </a:r>
          </a:p>
          <a:p>
            <a:r>
              <a:rPr lang="en-US" dirty="0"/>
              <a:t>Program design and documentation</a:t>
            </a:r>
          </a:p>
          <a:p>
            <a:pPr lvl="1"/>
            <a:r>
              <a:rPr lang="en-US" dirty="0"/>
              <a:t>What makes a design good or bad (example: modularity)</a:t>
            </a:r>
          </a:p>
          <a:p>
            <a:pPr lvl="1"/>
            <a:r>
              <a:rPr lang="en-US" dirty="0"/>
              <a:t>Design processes and tools</a:t>
            </a:r>
          </a:p>
          <a:p>
            <a:r>
              <a:rPr lang="en-US" dirty="0"/>
              <a:t>Pragmatic considerations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Debugging and defensive programming</a:t>
            </a:r>
          </a:p>
          <a:p>
            <a:pPr lvl="1"/>
            <a:r>
              <a:rPr lang="en-US" dirty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22252</TotalTime>
  <Words>913</Words>
  <Application>Microsoft Macintosh PowerPoint</Application>
  <PresentationFormat>On-screen Show (4:3)</PresentationFormat>
  <Paragraphs>216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Symbol</vt:lpstr>
      <vt:lpstr>Times New Roman</vt:lpstr>
      <vt:lpstr>simple</vt:lpstr>
      <vt:lpstr>CSE 331 Software Design &amp; Implementation</vt:lpstr>
      <vt:lpstr>Today</vt:lpstr>
      <vt:lpstr>Final 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407</cp:revision>
  <cp:lastPrinted>2013-10-30T05:15:40Z</cp:lastPrinted>
  <dcterms:created xsi:type="dcterms:W3CDTF">2012-02-17T18:07:42Z</dcterms:created>
  <dcterms:modified xsi:type="dcterms:W3CDTF">2018-03-09T01:51:24Z</dcterms:modified>
</cp:coreProperties>
</file>