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3" r:id="rId2"/>
  </p:sldMasterIdLst>
  <p:notesMasterIdLst>
    <p:notesMasterId r:id="rId22"/>
  </p:notesMasterIdLst>
  <p:handoutMasterIdLst>
    <p:handoutMasterId r:id="rId23"/>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82" r:id="rId16"/>
    <p:sldId id="377" r:id="rId17"/>
    <p:sldId id="378" r:id="rId18"/>
    <p:sldId id="379" r:id="rId19"/>
    <p:sldId id="380" r:id="rId20"/>
    <p:sldId id="381" r:id="rId21"/>
  </p:sldIdLst>
  <p:sldSz cx="9144000" cy="6858000" type="screen4x3"/>
  <p:notesSz cx="6934200" cy="9220200"/>
  <p:custDataLst>
    <p:tags r:id="rId2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66" autoAdjust="0"/>
    <p:restoredTop sz="84499" autoAdjust="0"/>
  </p:normalViewPr>
  <p:slideViewPr>
    <p:cSldViewPr>
      <p:cViewPr varScale="1">
        <p:scale>
          <a:sx n="116" d="100"/>
          <a:sy n="116" d="100"/>
        </p:scale>
        <p:origin x="200" y="63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102" d="100"/>
          <a:sy n="102" d="100"/>
        </p:scale>
        <p:origin x="2320" y="19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18wi</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a:t>UW CSE331 Autumn 2011</a:t>
            </a:r>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a:t>UW CSE 331 Winter 2018</a:t>
            </a:r>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a:t>UW CSE331 Autumn 2011</a:t>
            </a:r>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a:t>UW CSE 331 Winter 2018</a:t>
            </a:r>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UW CSE331 Autumn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UW CSE 331 Winter 2018</a:t>
            </a:r>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a:t>UW CSE331 Autumn 2011</a:t>
            </a:r>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a:t>UW CSE 331 Winter 2018</a:t>
            </a:r>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a:t>UW CSE331 Autumn 2011</a:t>
            </a:r>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a:t>UW CSE 331 Winter 2018</a:t>
            </a:r>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331</a:t>
            </a:r>
            <a:br>
              <a:rPr lang="en-US" dirty="0"/>
            </a:br>
            <a:r>
              <a:rPr lang="en-US" dirty="0"/>
              <a:t>Software Design &amp; Implementation</a:t>
            </a:r>
          </a:p>
        </p:txBody>
      </p:sp>
      <p:sp>
        <p:nvSpPr>
          <p:cNvPr id="3" name="Subtitle 2"/>
          <p:cNvSpPr>
            <a:spLocks noGrp="1"/>
          </p:cNvSpPr>
          <p:nvPr>
            <p:ph type="subTitle" idx="1"/>
          </p:nvPr>
        </p:nvSpPr>
        <p:spPr>
          <a:xfrm>
            <a:off x="647700" y="3886200"/>
            <a:ext cx="7848600" cy="1752600"/>
          </a:xfrm>
        </p:spPr>
        <p:txBody>
          <a:bodyPr/>
          <a:lstStyle/>
          <a:p>
            <a:r>
              <a:rPr lang="en-US" dirty="0"/>
              <a:t>Hal Perkins</a:t>
            </a:r>
          </a:p>
          <a:p>
            <a:r>
              <a:rPr lang="en-US" dirty="0"/>
              <a:t>Winter 2018</a:t>
            </a:r>
          </a:p>
          <a:p>
            <a:r>
              <a:rPr lang="en-US" dirty="0"/>
              <a:t>GUI Event-Driven Programming</a:t>
            </a:r>
          </a:p>
        </p:txBody>
      </p:sp>
      <p:sp>
        <p:nvSpPr>
          <p:cNvPr id="4" name="Footer Placeholder 3"/>
          <p:cNvSpPr>
            <a:spLocks noGrp="1"/>
          </p:cNvSpPr>
          <p:nvPr>
            <p:ph type="ftr" sz="quarter" idx="11"/>
          </p:nvPr>
        </p:nvSpPr>
        <p:spPr/>
        <p:txBody>
          <a:bodyPr/>
          <a:lstStyle/>
          <a:p>
            <a:pPr>
              <a:defRPr/>
            </a:pPr>
            <a:r>
              <a:rPr lang="en-US" dirty="0">
                <a:solidFill>
                  <a:srgbClr val="800080"/>
                </a:solidFill>
              </a:rPr>
              <a:t>UW CSE 331 Winter 2018</a:t>
            </a:r>
          </a:p>
        </p:txBody>
      </p:sp>
      <p:sp>
        <p:nvSpPr>
          <p:cNvPr id="5" name="Slide Number Placeholder 4"/>
          <p:cNvSpPr>
            <a:spLocks noGrp="1"/>
          </p:cNvSpPr>
          <p:nvPr>
            <p:ph type="sldNum" sz="quarter" idx="12"/>
          </p:nvPr>
        </p:nvSpPr>
        <p:spPr/>
        <p:txBody>
          <a:bodyPr/>
          <a:lstStyle/>
          <a:p>
            <a:pPr>
              <a:defRPr/>
            </a:pPr>
            <a:fld id="{41F6C098-13F0-41FA-8110-EA5113992111}" type="slidenum">
              <a:rPr lang="en-US" smtClean="0">
                <a:solidFill>
                  <a:srgbClr val="800080"/>
                </a:solidFill>
              </a:rPr>
              <a:pPr>
                <a:defRPr/>
              </a:pPr>
              <a:t>1</a:t>
            </a:fld>
            <a:endParaRPr lang="en-US" dirty="0">
              <a:solidFill>
                <a:srgbClr val="800080"/>
              </a:solidFill>
            </a:endParaRPr>
          </a:p>
        </p:txBody>
      </p:sp>
    </p:spTree>
    <p:extLst>
      <p:ext uri="{BB962C8B-B14F-4D97-AF65-F5344CB8AC3E}">
        <p14:creationId xmlns:p14="http://schemas.microsoft.com/office/powerpoint/2010/main" val="250620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Listener classes</a:t>
            </a:r>
          </a:p>
        </p:txBody>
      </p:sp>
      <p:sp>
        <p:nvSpPr>
          <p:cNvPr id="3" name="Content Placeholder 2"/>
          <p:cNvSpPr>
            <a:spLocks noGrp="1"/>
          </p:cNvSpPr>
          <p:nvPr>
            <p:ph idx="1"/>
          </p:nvPr>
        </p:nvSpPr>
        <p:spPr/>
        <p:txBody>
          <a:bodyPr>
            <a:normAutofit/>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full-blown class when all we want is to house a method to be called after a button click?</a:t>
            </a:r>
          </a:p>
          <a:p>
            <a:pPr marL="0" indent="0">
              <a:buNone/>
            </a:pPr>
            <a:endParaRPr lang="en-US" sz="2000" dirty="0">
              <a:solidFill>
                <a:srgbClr val="009900"/>
              </a:solidFill>
            </a:endParaRPr>
          </a:p>
          <a:p>
            <a:pPr marL="0" indent="0">
              <a:buNone/>
            </a:pPr>
            <a:r>
              <a:rPr lang="en-US" sz="2000" dirty="0"/>
              <a:t>A more convenient(?) Java shortcut: </a:t>
            </a:r>
            <a:r>
              <a:rPr lang="en-US" sz="2000" i="1" dirty="0">
                <a:solidFill>
                  <a:schemeClr val="accent2"/>
                </a:solidFill>
              </a:rPr>
              <a:t>anonymous inner classes</a:t>
            </a:r>
          </a:p>
          <a:p>
            <a:pPr marL="457200" lvl="1" indent="0">
              <a:buNone/>
            </a:pP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300871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Anonymous inner classes</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a:t>Idea: </a:t>
            </a:r>
            <a:r>
              <a:rPr lang="en-US" sz="2000" dirty="0">
                <a:solidFill>
                  <a:srgbClr val="0000FF"/>
                </a:solidFill>
              </a:rPr>
              <a:t>define</a:t>
            </a:r>
            <a:r>
              <a:rPr lang="en-US" sz="2000" dirty="0"/>
              <a:t> a </a:t>
            </a:r>
            <a:r>
              <a:rPr lang="en-US" sz="2000" dirty="0">
                <a:solidFill>
                  <a:srgbClr val="0000FF"/>
                </a:solidFill>
              </a:rPr>
              <a:t>new class </a:t>
            </a:r>
            <a:r>
              <a:rPr lang="en-US" sz="2000" dirty="0"/>
              <a:t>directly in the </a:t>
            </a:r>
            <a:r>
              <a:rPr lang="en-US" sz="2000" b="1" dirty="0">
                <a:solidFill>
                  <a:srgbClr val="0000FF"/>
                </a:solidFill>
                <a:latin typeface="Courier New"/>
                <a:cs typeface="Courier New"/>
              </a:rPr>
              <a:t>new</a:t>
            </a:r>
            <a:r>
              <a:rPr lang="en-US" sz="2000" dirty="0">
                <a:solidFill>
                  <a:srgbClr val="0000FF"/>
                </a:solidFill>
              </a:rPr>
              <a:t> expression </a:t>
            </a:r>
            <a:r>
              <a:rPr lang="en-US" sz="2000" dirty="0"/>
              <a:t>that creates an object of the (new) anonymous inner class</a:t>
            </a:r>
          </a:p>
          <a:p>
            <a:pPr lvl="1"/>
            <a:r>
              <a:rPr lang="en-US" sz="2000" dirty="0"/>
              <a:t>Specify the superclass to be extended or interface to be implemented</a:t>
            </a:r>
          </a:p>
          <a:p>
            <a:pPr lvl="1"/>
            <a:r>
              <a:rPr lang="en-US" sz="2000" dirty="0"/>
              <a:t>Override or implement methods needed in the anonymous class instance</a:t>
            </a:r>
          </a:p>
          <a:p>
            <a:pPr lvl="1"/>
            <a:r>
              <a:rPr lang="en-US" sz="2000" dirty="0"/>
              <a:t>Can have methods, fields, etc., but not constructors</a:t>
            </a:r>
          </a:p>
          <a:p>
            <a:pPr lvl="1"/>
            <a:r>
              <a:rPr lang="en-US" sz="2000" dirty="0"/>
              <a:t>But if it starts to get complex, use an ordinary class for clarity (nested inner class if appropriate)</a:t>
            </a:r>
          </a:p>
          <a:p>
            <a:pPr marL="57150" indent="0">
              <a:buNone/>
            </a:pPr>
            <a:endParaRPr lang="en-US" sz="2000" dirty="0"/>
          </a:p>
          <a:p>
            <a:pPr marL="57150" indent="0">
              <a:buNone/>
            </a:pPr>
            <a:r>
              <a:rPr lang="en-US" sz="2000" dirty="0"/>
              <a:t>Warning: ghastly syntax ahead</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a:solidFill>
                  <a:srgbClr val="FF6600"/>
                </a:solidFill>
                <a:latin typeface="Courier New"/>
                <a:cs typeface="Courier New"/>
              </a:rPr>
              <a:t>ActionListener</a:t>
            </a:r>
            <a:r>
              <a:rPr lang="en-US" sz="2000" b="1" dirty="0">
                <a:solidFill>
                  <a:srgbClr val="FF6600"/>
                </a:solidFill>
                <a:latin typeface="Courier New"/>
                <a:cs typeface="Courier New"/>
              </a:rPr>
              <a:t>()</a:t>
            </a:r>
            <a:r>
              <a:rPr lang="en-US" sz="2000" b="1" dirty="0">
                <a:solidFill>
                  <a:srgbClr val="009900"/>
                </a:solidFill>
                <a:latin typeface="Courier New"/>
                <a:cs typeface="Courier New"/>
              </a:rPr>
              <a:t>{</a:t>
            </a:r>
          </a:p>
          <a:p>
            <a:pPr marL="400050" lvl="1" indent="0">
              <a:buNone/>
            </a:pPr>
            <a:r>
              <a:rPr lang="en-US" sz="2000" b="1" dirty="0">
                <a:latin typeface="Courier New"/>
                <a:cs typeface="Courier New"/>
              </a:rPr>
              <a:t>      </a:t>
            </a:r>
            <a:r>
              <a:rPr lang="en-US" sz="2000" b="1" dirty="0">
                <a:solidFill>
                  <a:srgbClr val="0000FF"/>
                </a:solidFill>
                <a:latin typeface="Courier New"/>
                <a:cs typeface="Courier New"/>
              </a:rPr>
              <a:t>public void </a:t>
            </a:r>
            <a:r>
              <a:rPr lang="en-US" sz="2000" b="1" dirty="0" err="1">
                <a:solidFill>
                  <a:srgbClr val="0000FF"/>
                </a:solidFill>
                <a:latin typeface="Courier New"/>
                <a:cs typeface="Courier New"/>
              </a:rPr>
              <a:t>actionPerformed</a:t>
            </a:r>
            <a:r>
              <a:rPr lang="en-US" sz="2000" b="1" dirty="0">
                <a:solidFill>
                  <a:srgbClr val="0000FF"/>
                </a:solidFill>
                <a:latin typeface="Courier New"/>
                <a:cs typeface="Courier New"/>
              </a:rPr>
              <a:t>(</a:t>
            </a:r>
            <a:r>
              <a:rPr lang="en-US" sz="2000" b="1" dirty="0" err="1">
                <a:solidFill>
                  <a:srgbClr val="0000FF"/>
                </a:solidFill>
                <a:latin typeface="Courier New"/>
                <a:cs typeface="Courier New"/>
              </a:rPr>
              <a:t>ActionEvent</a:t>
            </a:r>
            <a:r>
              <a:rPr lang="en-US" sz="2000" b="1" dirty="0">
                <a:solidFill>
                  <a:srgbClr val="0000FF"/>
                </a:solidFill>
                <a:latin typeface="Courier New"/>
                <a:cs typeface="Courier New"/>
              </a:rPr>
              <a:t> e) {</a:t>
            </a:r>
          </a:p>
          <a:p>
            <a:pPr marL="400050" lvl="1" indent="0">
              <a:buNone/>
            </a:pPr>
            <a:r>
              <a:rPr lang="en-US" sz="2000" b="1" dirty="0">
                <a:solidFill>
                  <a:srgbClr val="0000FF"/>
                </a:solidFill>
                <a:latin typeface="Courier New"/>
                <a:cs typeface="Courier New"/>
              </a:rPr>
              <a:t>        </a:t>
            </a:r>
            <a:r>
              <a:rPr lang="en-US" sz="2000" b="1" dirty="0" err="1">
                <a:solidFill>
                  <a:srgbClr val="0000FF"/>
                </a:solidFill>
                <a:latin typeface="Courier New"/>
                <a:cs typeface="Courier New"/>
              </a:rPr>
              <a:t>model.doSomething</a:t>
            </a:r>
            <a:r>
              <a:rPr lang="en-US" sz="2000" b="1" dirty="0">
                <a:solidFill>
                  <a:srgbClr val="0000FF"/>
                </a:solidFill>
                <a:latin typeface="Courier New"/>
                <a:cs typeface="Courier New"/>
              </a:rPr>
              <a:t>()</a:t>
            </a: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a:solidFill>
                  <a:srgbClr val="009900"/>
                </a:solidFill>
                <a:latin typeface="Courier New"/>
                <a:cs typeface="Courier New"/>
              </a:rPr>
              <a:t>}</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a:solidFill>
                    <a:srgbClr val="FF0066"/>
                  </a:solidFill>
                  <a:latin typeface="Courier New"/>
                  <a:cs typeface="Courier New"/>
                </a:rPr>
                <a:t>new</a:t>
              </a:r>
              <a:r>
                <a:rPr lang="en-US" sz="2000" dirty="0">
                  <a:solidFill>
                    <a:srgbClr val="FF0066"/>
                  </a:solidFill>
                </a:rPr>
                <a:t> expression to</a:t>
              </a:r>
              <a:br>
                <a:rPr lang="en-US" sz="2000" dirty="0">
                  <a:solidFill>
                    <a:srgbClr val="FF0066"/>
                  </a:solidFill>
                </a:rPr>
              </a:br>
              <a:r>
                <a:rPr lang="en-US" sz="2000" dirty="0">
                  <a:solidFill>
                    <a:srgbClr val="FF0066"/>
                  </a:solidFill>
                </a:rPr>
                <a:t>create class instance</a:t>
              </a: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a:solidFill>
                    <a:srgbClr val="009900"/>
                  </a:solidFill>
                </a:rPr>
                <a:t>Brackets surrounding</a:t>
              </a:r>
              <a:br>
                <a:rPr lang="en-US" sz="2000" dirty="0">
                  <a:solidFill>
                    <a:srgbClr val="009900"/>
                  </a:solidFill>
                </a:rPr>
              </a:br>
              <a:r>
                <a:rPr lang="en-US" sz="2000" dirty="0">
                  <a:solidFill>
                    <a:srgbClr val="009900"/>
                  </a:solidFill>
                </a:rPr>
                <a:t>new class definition</a:t>
              </a: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a:solidFill>
                    <a:srgbClr val="0000FF"/>
                  </a:solidFill>
                </a:rPr>
                <a:t>Implementation of method</a:t>
              </a:r>
            </a:p>
            <a:p>
              <a:r>
                <a:rPr lang="en-US" sz="2000" dirty="0">
                  <a:solidFill>
                    <a:srgbClr val="0000FF"/>
                  </a:solidFill>
                </a:rPr>
                <a:t>for this anonymous class</a:t>
              </a: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a:solidFill>
                    <a:srgbClr val="660066"/>
                  </a:solidFill>
                </a:rPr>
                <a:t>Method call</a:t>
              </a:r>
              <a:br>
                <a:rPr lang="en-US" sz="2000" dirty="0">
                  <a:solidFill>
                    <a:srgbClr val="660066"/>
                  </a:solidFill>
                </a:rPr>
              </a:br>
              <a:r>
                <a:rPr lang="en-US" sz="2000" dirty="0">
                  <a:solidFill>
                    <a:srgbClr val="660066"/>
                  </a:solidFill>
                </a:rPr>
                <a:t>parameter list</a:t>
              </a: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a:solidFill>
                    <a:srgbClr val="FF6600"/>
                  </a:solidFill>
                </a:rPr>
                <a:t>Class or interface being</a:t>
              </a:r>
              <a:br>
                <a:rPr lang="en-US" sz="2000" dirty="0">
                  <a:solidFill>
                    <a:srgbClr val="FF6600"/>
                  </a:solidFill>
                </a:rPr>
              </a:br>
              <a:r>
                <a:rPr lang="en-US" sz="2000" dirty="0">
                  <a:solidFill>
                    <a:srgbClr val="FF6600"/>
                  </a:solidFill>
                </a:rPr>
                <a:t>extended/implemented</a:t>
              </a:r>
            </a:p>
            <a:p>
              <a:r>
                <a:rPr lang="en-US" sz="2000" dirty="0">
                  <a:solidFill>
                    <a:srgbClr val="FF6600"/>
                  </a:solidFill>
                </a:rPr>
                <a:t>     (can include constructor</a:t>
              </a:r>
            </a:p>
            <a:p>
              <a:r>
                <a:rPr lang="en-US" sz="2000" dirty="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b="1" dirty="0">
                <a:latin typeface="Courier New" panose="02070309020205020404" pitchFamily="49" charset="0"/>
                <a:cs typeface="Courier New" panose="02070309020205020404" pitchFamily="49" charset="0"/>
              </a:rPr>
              <a:t>ButtonDemo2.java</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95636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Lambdas (Java 8)  [optional]</a:t>
            </a:r>
          </a:p>
        </p:txBody>
      </p:sp>
      <p:sp>
        <p:nvSpPr>
          <p:cNvPr id="3" name="Content Placeholder 2"/>
          <p:cNvSpPr>
            <a:spLocks noGrp="1"/>
          </p:cNvSpPr>
          <p:nvPr>
            <p:ph idx="1"/>
          </p:nvPr>
        </p:nvSpPr>
        <p:spPr/>
        <p:txBody>
          <a:bodyPr>
            <a:normAutofit lnSpcReduction="10000"/>
          </a:bodyPr>
          <a:lstStyle/>
          <a:p>
            <a:pPr marL="0" indent="0">
              <a:buNone/>
            </a:pPr>
            <a:r>
              <a:rPr lang="en-US" sz="2000" dirty="0"/>
              <a:t>Why create a complete class (anonymous or otherwise) if you just want to define a method to be called when a button is clicked?</a:t>
            </a:r>
          </a:p>
          <a:p>
            <a:endParaRPr lang="en-US" sz="2000" dirty="0"/>
          </a:p>
          <a:p>
            <a:pPr marL="0" indent="0">
              <a:buNone/>
            </a:pPr>
            <a:r>
              <a:rPr lang="en-US" sz="2000" dirty="0"/>
              <a:t>Java 8 provides </a:t>
            </a:r>
            <a:r>
              <a:rPr lang="en-US" sz="2000" i="1" dirty="0">
                <a:solidFill>
                  <a:srgbClr val="0000FF"/>
                </a:solidFill>
              </a:rPr>
              <a:t>lambdas</a:t>
            </a:r>
            <a:r>
              <a:rPr lang="en-US" sz="2000" dirty="0">
                <a:solidFill>
                  <a:srgbClr val="0000FF"/>
                </a:solidFill>
              </a:rPr>
              <a:t> </a:t>
            </a:r>
            <a:r>
              <a:rPr lang="en-US" sz="2000" dirty="0"/>
              <a:t>– anonymous methods – for situations like this</a:t>
            </a:r>
          </a:p>
          <a:p>
            <a:pPr lvl="1"/>
            <a:r>
              <a:rPr lang="en-US" sz="2000" dirty="0"/>
              <a:t>Limitation: a lambda is not a complete object, so if you want private state, constructors, etc., you want an anonymous or named class instead</a:t>
            </a:r>
          </a:p>
          <a:p>
            <a:pPr lvl="1"/>
            <a:r>
              <a:rPr lang="en-US" sz="2000" dirty="0"/>
              <a:t>Many other uses, especially with container classes</a:t>
            </a:r>
          </a:p>
          <a:p>
            <a:pPr lvl="1"/>
            <a:r>
              <a:rPr lang="en-US" sz="2000" dirty="0"/>
              <a:t>Feel free to use in your code </a:t>
            </a:r>
            <a:r>
              <a:rPr lang="en-US" sz="2000" i="1" dirty="0"/>
              <a:t>if</a:t>
            </a:r>
            <a:r>
              <a:rPr lang="en-US" sz="2000" dirty="0"/>
              <a:t> you understand what’s happening</a:t>
            </a:r>
          </a:p>
          <a:p>
            <a:endParaRPr lang="en-US" dirty="0"/>
          </a:p>
          <a:p>
            <a:pPr marL="0" indent="0" algn="ctr">
              <a:buNone/>
            </a:pPr>
            <a:r>
              <a:rPr lang="en-US" b="1" dirty="0">
                <a:latin typeface="Courier New" panose="02070309020205020404" pitchFamily="49" charset="0"/>
                <a:cs typeface="Courier New" panose="02070309020205020404" pitchFamily="49" charset="0"/>
              </a:rPr>
              <a:t>ButtonDemo3.java</a:t>
            </a:r>
          </a:p>
          <a:p>
            <a:endParaRPr lang="en-US" dirty="0"/>
          </a:p>
        </p:txBody>
      </p:sp>
      <p:sp>
        <p:nvSpPr>
          <p:cNvPr id="4" name="Footer Placeholder 3"/>
          <p:cNvSpPr>
            <a:spLocks noGrp="1"/>
          </p:cNvSpPr>
          <p:nvPr>
            <p:ph type="ftr" sz="quarter" idx="11"/>
          </p:nvPr>
        </p:nvSpPr>
        <p:spPr/>
        <p:txBody>
          <a:bodyPr/>
          <a:lstStyle/>
          <a:p>
            <a:pPr>
              <a:defRPr/>
            </a:pPr>
            <a:r>
              <a:rPr lang="en-US" dirty="0"/>
              <a:t>UW CSE 331 Winter 2018</a:t>
            </a:r>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6299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thread and UI thread</a:t>
            </a:r>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a:t>Recall that the program and user interface are running in separate, concurrent threads</a:t>
            </a:r>
          </a:p>
          <a:p>
            <a:pPr marL="0" indent="0">
              <a:buNone/>
            </a:pPr>
            <a:endParaRPr lang="en-US" sz="2000" dirty="0"/>
          </a:p>
          <a:p>
            <a:pPr marL="0" indent="0">
              <a:buNone/>
            </a:pPr>
            <a:r>
              <a:rPr lang="en-US" sz="2000" dirty="0"/>
              <a:t>All UI actions happen in the UI thread – </a:t>
            </a:r>
            <a:r>
              <a:rPr lang="en-US" sz="2000" i="1" dirty="0">
                <a:solidFill>
                  <a:srgbClr val="FF0000"/>
                </a:solidFill>
              </a:rPr>
              <a:t>including callbacks</a:t>
            </a:r>
            <a:r>
              <a:rPr lang="en-US" sz="2000" dirty="0">
                <a:solidFill>
                  <a:srgbClr val="FF0000"/>
                </a:solidFill>
              </a:rPr>
              <a:t> </a:t>
            </a:r>
            <a:r>
              <a:rPr lang="en-US" sz="2000" dirty="0"/>
              <a:t>like </a:t>
            </a:r>
            <a:r>
              <a:rPr lang="en-US" sz="2000" b="1" dirty="0" err="1">
                <a:latin typeface="Courier New"/>
                <a:cs typeface="Courier New"/>
              </a:rPr>
              <a:t>actionListener</a:t>
            </a:r>
            <a:r>
              <a:rPr lang="en-US" sz="2000" dirty="0"/>
              <a:t>  or </a:t>
            </a:r>
            <a:r>
              <a:rPr lang="en-US" sz="2000" b="1" dirty="0" err="1">
                <a:latin typeface="Courier New"/>
                <a:cs typeface="Courier New"/>
              </a:rPr>
              <a:t>paintComponent</a:t>
            </a:r>
            <a:r>
              <a:rPr lang="en-US" sz="2000" dirty="0"/>
              <a:t>, etc. defined in your code</a:t>
            </a:r>
          </a:p>
          <a:p>
            <a:pPr marL="0" indent="0">
              <a:buNone/>
            </a:pPr>
            <a:endParaRPr lang="en-US" sz="2000" dirty="0"/>
          </a:p>
          <a:p>
            <a:pPr marL="0" indent="0">
              <a:buNone/>
            </a:pPr>
            <a:r>
              <a:rPr lang="en-US" sz="2000" dirty="0"/>
              <a:t>After event handling and related work, call </a:t>
            </a:r>
            <a:r>
              <a:rPr lang="en-US" sz="2000" b="1" dirty="0">
                <a:latin typeface="Courier New"/>
                <a:cs typeface="Courier New"/>
              </a:rPr>
              <a:t>repaint()</a:t>
            </a:r>
            <a:r>
              <a:rPr lang="en-US" sz="2000" dirty="0"/>
              <a:t> if </a:t>
            </a:r>
            <a:r>
              <a:rPr lang="en-US" sz="2000" b="1" dirty="0" err="1">
                <a:latin typeface="Courier New"/>
                <a:cs typeface="Courier New"/>
              </a:rPr>
              <a:t>paintComponent</a:t>
            </a:r>
            <a:r>
              <a:rPr lang="en-US" sz="2000" b="1" dirty="0">
                <a:latin typeface="Courier New"/>
                <a:cs typeface="Courier New"/>
              </a:rPr>
              <a:t>()</a:t>
            </a:r>
            <a:r>
              <a:rPr lang="en-US" sz="2000" dirty="0"/>
              <a:t> needs to run.  </a:t>
            </a:r>
            <a:r>
              <a:rPr lang="en-US" sz="2000" b="1" dirty="0">
                <a:solidFill>
                  <a:srgbClr val="FF0000"/>
                </a:solidFill>
              </a:rPr>
              <a:t>Don’t</a:t>
            </a:r>
            <a:r>
              <a:rPr lang="en-US" sz="2000" dirty="0">
                <a:solidFill>
                  <a:srgbClr val="FF0000"/>
                </a:solidFill>
              </a:rPr>
              <a:t> </a:t>
            </a:r>
            <a:r>
              <a:rPr lang="en-US" sz="2000" dirty="0"/>
              <a:t>try to draw anything from inside the event handler itself (as in </a:t>
            </a:r>
            <a:r>
              <a:rPr lang="en-US" sz="2000" b="1" i="1" dirty="0">
                <a:solidFill>
                  <a:srgbClr val="FF0000"/>
                </a:solidFill>
              </a:rPr>
              <a:t>you must not do this!!!</a:t>
            </a:r>
            <a:r>
              <a:rPr lang="en-US" sz="2000" dirty="0"/>
              <a:t>)</a:t>
            </a:r>
          </a:p>
          <a:p>
            <a:pPr marL="0" indent="0">
              <a:buNone/>
            </a:pPr>
            <a:endParaRPr lang="en-US" sz="2000" dirty="0"/>
          </a:p>
          <a:p>
            <a:pPr marL="400050" lvl="1" indent="0">
              <a:buNone/>
            </a:pPr>
            <a:r>
              <a:rPr lang="en-US" sz="2000" dirty="0"/>
              <a:t>Remember that </a:t>
            </a:r>
            <a:r>
              <a:rPr lang="en-US" sz="2000" b="1" dirty="0" err="1">
                <a:latin typeface="Courier New"/>
                <a:cs typeface="Courier New"/>
              </a:rPr>
              <a:t>paintComponent</a:t>
            </a:r>
            <a:r>
              <a:rPr lang="en-US" sz="2000" dirty="0"/>
              <a:t> must be able to do its job whenever the window manager calls it – so any data it needs to render must be prepared in advance</a:t>
            </a:r>
          </a:p>
        </p:txBody>
      </p:sp>
      <p:sp>
        <p:nvSpPr>
          <p:cNvPr id="5" name="Footer Placeholder 4"/>
          <p:cNvSpPr>
            <a:spLocks noGrp="1"/>
          </p:cNvSpPr>
          <p:nvPr>
            <p:ph type="ftr" sz="quarter" idx="11"/>
          </p:nvPr>
        </p:nvSpPr>
        <p:spPr/>
        <p:txBody>
          <a:bodyPr/>
          <a:lstStyle/>
          <a:p>
            <a:pPr>
              <a:defRPr/>
            </a:pPr>
            <a:r>
              <a:rPr lang="en-US" dirty="0"/>
              <a:t>UW CSE 331 Winter 2018</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207632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handling and repainting</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a:solidFill>
                  <a:srgbClr val="009900"/>
                </a:solidFill>
              </a:rPr>
              <a:t>program</a:t>
            </a: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a:solidFill>
                  <a:srgbClr val="FF0000"/>
                </a:solidFill>
              </a:rPr>
              <a:t>window manager (UI)</a:t>
            </a: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a:solidFill>
                    <a:srgbClr val="009900"/>
                  </a:solidFill>
                  <a:latin typeface="Courier New"/>
                  <a:cs typeface="Courier New"/>
                </a:rPr>
                <a:t>repaint()</a:t>
              </a: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a:solidFill>
                    <a:srgbClr val="FF0000"/>
                  </a:solidFill>
                  <a:latin typeface="Courier New"/>
                  <a:cs typeface="Courier New"/>
                </a:rPr>
                <a:t>paintComponent</a:t>
              </a:r>
              <a:r>
                <a:rPr lang="en-US" b="1" dirty="0">
                  <a:solidFill>
                    <a:srgbClr val="FF0000"/>
                  </a:solidFill>
                  <a:latin typeface="Courier New"/>
                  <a:cs typeface="Courier New"/>
                </a:rPr>
                <a:t>(g)</a:t>
              </a: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a:t>Remember: your program and the window manager are running concurrently:</a:t>
            </a:r>
          </a:p>
          <a:p>
            <a:endParaRPr lang="en-US" dirty="0"/>
          </a:p>
          <a:p>
            <a:pPr marL="342900" indent="-342900">
              <a:buFont typeface="Arial"/>
              <a:buChar char="•"/>
            </a:pPr>
            <a:r>
              <a:rPr lang="en-US" dirty="0">
                <a:solidFill>
                  <a:srgbClr val="009900"/>
                </a:solidFill>
              </a:rPr>
              <a:t>Program thread</a:t>
            </a:r>
          </a:p>
          <a:p>
            <a:pPr marL="342900" indent="-342900">
              <a:buFont typeface="Arial"/>
              <a:buChar char="•"/>
            </a:pPr>
            <a:r>
              <a:rPr lang="en-US" dirty="0">
                <a:solidFill>
                  <a:srgbClr val="FF0000"/>
                </a:solidFill>
              </a:rPr>
              <a:t>User Interface thread</a:t>
            </a:r>
          </a:p>
          <a:p>
            <a:pPr marL="342900" indent="-342900">
              <a:buFont typeface="Arial"/>
              <a:buChar char="•"/>
            </a:pPr>
            <a:endParaRPr lang="en-US" dirty="0"/>
          </a:p>
          <a:p>
            <a:r>
              <a:rPr lang="en-US" dirty="0"/>
              <a:t>It’s ok to call </a:t>
            </a:r>
            <a:r>
              <a:rPr lang="en-US" b="1" dirty="0">
                <a:latin typeface="Courier New"/>
                <a:cs typeface="Courier New"/>
              </a:rPr>
              <a:t>repaint</a:t>
            </a:r>
            <a:r>
              <a:rPr lang="en-US" dirty="0"/>
              <a:t> from an event handler, but </a:t>
            </a:r>
            <a:r>
              <a:rPr lang="en-US" b="1" i="1" dirty="0">
                <a:solidFill>
                  <a:srgbClr val="FF6600"/>
                </a:solidFill>
              </a:rPr>
              <a:t>never</a:t>
            </a:r>
            <a:r>
              <a:rPr lang="en-US" b="1" dirty="0">
                <a:solidFill>
                  <a:srgbClr val="FF6600"/>
                </a:solidFill>
              </a:rPr>
              <a:t> call </a:t>
            </a:r>
            <a:r>
              <a:rPr lang="en-US" b="1" dirty="0" err="1">
                <a:solidFill>
                  <a:srgbClr val="FF6600"/>
                </a:solidFill>
                <a:latin typeface="Courier New"/>
                <a:cs typeface="Courier New"/>
              </a:rPr>
              <a:t>paintComponent</a:t>
            </a:r>
            <a:r>
              <a:rPr lang="en-US" b="1" dirty="0">
                <a:solidFill>
                  <a:srgbClr val="FF6600"/>
                </a:solidFill>
              </a:rPr>
              <a:t> yourself </a:t>
            </a:r>
            <a:r>
              <a:rPr lang="en-US" dirty="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a:solidFill>
                    <a:srgbClr val="FF0000"/>
                  </a:solidFill>
                  <a:latin typeface="Courier New"/>
                  <a:cs typeface="Courier New"/>
                </a:rPr>
                <a:t>actionPerformed</a:t>
              </a:r>
              <a:r>
                <a:rPr lang="en-US" b="1" dirty="0">
                  <a:solidFill>
                    <a:srgbClr val="FF0000"/>
                  </a:solidFill>
                  <a:latin typeface="Courier New"/>
                  <a:cs typeface="Courier New"/>
                </a:rPr>
                <a:t>(e)</a:t>
              </a: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3954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a:t>Event handlers should not do a lot of work</a:t>
            </a:r>
          </a:p>
          <a:p>
            <a:pPr marL="0" indent="0">
              <a:buNone/>
            </a:pPr>
            <a:endParaRPr lang="en-US" sz="2000" dirty="0"/>
          </a:p>
          <a:p>
            <a:pPr lvl="1"/>
            <a:r>
              <a:rPr lang="en-US" sz="2000" dirty="0"/>
              <a:t>If the event handler does a lot of computing, the user interface will appear to freeze up</a:t>
            </a:r>
          </a:p>
          <a:p>
            <a:pPr lvl="2"/>
            <a:r>
              <a:rPr lang="en-US" sz="2000" dirty="0"/>
              <a:t>(Why?)</a:t>
            </a:r>
          </a:p>
          <a:p>
            <a:pPr marL="457200" lvl="1" indent="0">
              <a:buNone/>
            </a:pPr>
            <a:endParaRPr lang="en-US" sz="2000" dirty="0"/>
          </a:p>
          <a:p>
            <a:pPr lvl="1"/>
            <a:r>
              <a:rPr lang="en-US" sz="2000" dirty="0"/>
              <a:t>If there’s lots to do, the event handler should set a bit that the program thread will notice.  Do the heavy work back in the program thread.</a:t>
            </a:r>
          </a:p>
          <a:p>
            <a:pPr lvl="2"/>
            <a:r>
              <a:rPr lang="en-US" sz="2000" dirty="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797413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issues?</a:t>
            </a:r>
          </a:p>
        </p:txBody>
      </p:sp>
      <p:sp>
        <p:nvSpPr>
          <p:cNvPr id="4" name="Content Placeholder 3"/>
          <p:cNvSpPr>
            <a:spLocks noGrp="1"/>
          </p:cNvSpPr>
          <p:nvPr>
            <p:ph idx="1"/>
          </p:nvPr>
        </p:nvSpPr>
        <p:spPr>
          <a:xfrm>
            <a:off x="685800" y="1524000"/>
            <a:ext cx="7772400" cy="5029200"/>
          </a:xfrm>
        </p:spPr>
        <p:txBody>
          <a:bodyPr>
            <a:normAutofit fontScale="92500" lnSpcReduction="10000"/>
          </a:bodyPr>
          <a:lstStyle/>
          <a:p>
            <a:pPr marL="0" indent="0">
              <a:buNone/>
            </a:pPr>
            <a:r>
              <a:rPr lang="en-US" sz="2000" dirty="0"/>
              <a:t>Yes, there can be synchronization problems </a:t>
            </a:r>
          </a:p>
          <a:p>
            <a:pPr lvl="1"/>
            <a:r>
              <a:rPr lang="en-US" sz="2000" dirty="0"/>
              <a:t>(cf. CSE332, CSE451, CSE452, …)</a:t>
            </a:r>
          </a:p>
          <a:p>
            <a:pPr marL="0" indent="0">
              <a:buNone/>
            </a:pPr>
            <a:r>
              <a:rPr lang="en-US" sz="2000" dirty="0"/>
              <a:t>Not generally an issue in well-behaved programs, but can happen</a:t>
            </a:r>
          </a:p>
          <a:p>
            <a:pPr marL="0" indent="0">
              <a:buNone/>
            </a:pPr>
            <a:r>
              <a:rPr lang="en-US" sz="2000" dirty="0"/>
              <a:t>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only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a:p>
            <a:pPr marL="0" indent="0">
              <a:buNone/>
            </a:pPr>
            <a:r>
              <a:rPr lang="en-US" sz="2000" dirty="0"/>
              <a:t>If you are building industrial-strength UIs, learn more about threads and Swing and how to avoid potential problems by scheduling computations to be run by the UI thread (Swing tutorial, </a:t>
            </a:r>
            <a:r>
              <a:rPr lang="en-US" sz="2000" i="1" dirty="0"/>
              <a:t>Core Java</a:t>
            </a:r>
            <a:r>
              <a:rPr lang="en-US" sz="2000" dirty="0"/>
              <a:t>, </a:t>
            </a:r>
            <a:r>
              <a:rPr lang="is-IS" sz="2000" dirty="0"/>
              <a:t>…)</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18</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2355410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example – bouncing balls</a:t>
            </a:r>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a:t>Disclaimers: </a:t>
            </a:r>
          </a:p>
          <a:p>
            <a:pPr lvl="1" indent="-342900"/>
            <a:r>
              <a:rPr lang="en-US" sz="2000" dirty="0"/>
              <a:t>Not the very best design (maybe not even particularly good)</a:t>
            </a:r>
          </a:p>
          <a:p>
            <a:pPr lvl="1" indent="-342900"/>
            <a:r>
              <a:rPr lang="en-US" sz="2000" dirty="0"/>
              <a:t>Unlikely to be directly appropriate for your project</a:t>
            </a:r>
          </a:p>
          <a:p>
            <a:pPr lvl="1" indent="-342900"/>
            <a:r>
              <a:rPr lang="en-US" sz="2000" dirty="0"/>
              <a:t>Use it for ideas and inspiration, and feel free to steal small parts if they </a:t>
            </a:r>
            <a:r>
              <a:rPr lang="en-US" sz="2000" i="1" dirty="0">
                <a:solidFill>
                  <a:srgbClr val="009900"/>
                </a:solidFill>
              </a:rPr>
              <a:t>really</a:t>
            </a:r>
            <a:r>
              <a:rPr lang="en-US" sz="2000" dirty="0">
                <a:solidFill>
                  <a:srgbClr val="009900"/>
                </a:solidFill>
              </a:rPr>
              <a:t> </a:t>
            </a:r>
            <a:r>
              <a:rPr lang="en-US" sz="2000" dirty="0"/>
              <a:t>fit</a:t>
            </a:r>
          </a:p>
          <a:p>
            <a:pPr marL="400050" lvl="1" indent="0">
              <a:buNone/>
            </a:pPr>
            <a:endParaRPr lang="en-US" sz="2000" dirty="0"/>
          </a:p>
          <a:p>
            <a:pPr marL="0" indent="0" algn="ctr">
              <a:buNone/>
            </a:pPr>
            <a:r>
              <a:rPr lang="en-US" sz="2000" dirty="0"/>
              <a:t>Enjoy!</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86374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a:t>
            </a:r>
          </a:p>
        </p:txBody>
      </p:sp>
      <p:sp>
        <p:nvSpPr>
          <p:cNvPr id="3" name="Content Placeholder 2"/>
          <p:cNvSpPr>
            <a:spLocks noGrp="1"/>
          </p:cNvSpPr>
          <p:nvPr>
            <p:ph idx="1"/>
          </p:nvPr>
        </p:nvSpPr>
        <p:spPr/>
        <p:txBody>
          <a:bodyPr/>
          <a:lstStyle/>
          <a:p>
            <a:r>
              <a:rPr lang="en-US" sz="2000" dirty="0"/>
              <a:t>User events and callbacks</a:t>
            </a:r>
          </a:p>
          <a:p>
            <a:pPr lvl="1"/>
            <a:r>
              <a:rPr lang="en-US" sz="2000" dirty="0"/>
              <a:t>Event objects</a:t>
            </a:r>
          </a:p>
          <a:p>
            <a:pPr lvl="1"/>
            <a:r>
              <a:rPr lang="en-US" sz="2000" dirty="0"/>
              <a:t>Event listeners</a:t>
            </a:r>
          </a:p>
          <a:p>
            <a:pPr lvl="1"/>
            <a:r>
              <a:rPr lang="en-US" sz="2000" dirty="0"/>
              <a:t>Registering listeners to handle events</a:t>
            </a:r>
          </a:p>
          <a:p>
            <a:pPr lvl="1"/>
            <a:endParaRPr lang="en-US" sz="2000" dirty="0"/>
          </a:p>
          <a:p>
            <a:r>
              <a:rPr lang="en-US" sz="2000" dirty="0"/>
              <a:t>Anonymous inner classes</a:t>
            </a:r>
          </a:p>
          <a:p>
            <a:pPr lvl="1"/>
            <a:r>
              <a:rPr lang="en-US" sz="2000" dirty="0"/>
              <a:t>(and a quick look at Java 8 lambdas)</a:t>
            </a:r>
          </a:p>
          <a:p>
            <a:pPr marL="0" indent="0">
              <a:buNone/>
            </a:pPr>
            <a:endParaRPr lang="en-US" sz="2000" dirty="0"/>
          </a:p>
          <a:p>
            <a:r>
              <a:rPr lang="en-US" sz="2000" dirty="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29069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programming</a:t>
            </a:r>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a:t>Many applications are </a:t>
            </a:r>
            <a:r>
              <a:rPr lang="en-US" sz="2000" i="1" dirty="0">
                <a:solidFill>
                  <a:srgbClr val="0000FF"/>
                </a:solidFill>
              </a:rPr>
              <a:t>event-driven</a:t>
            </a:r>
            <a:r>
              <a:rPr lang="en-US" sz="2000" dirty="0">
                <a:solidFill>
                  <a:srgbClr val="0000FF"/>
                </a:solidFill>
              </a:rPr>
              <a:t> </a:t>
            </a:r>
            <a:r>
              <a:rPr lang="en-US" sz="2000" dirty="0"/>
              <a:t>GUI programs:</a:t>
            </a:r>
          </a:p>
          <a:p>
            <a:pPr marL="800100" lvl="1"/>
            <a:r>
              <a:rPr lang="en-US" sz="2000" dirty="0"/>
              <a:t>Program initializes itself on startup then enters an         </a:t>
            </a:r>
            <a:r>
              <a:rPr lang="en-US" sz="2000" i="1" dirty="0">
                <a:solidFill>
                  <a:schemeClr val="accent2"/>
                </a:solidFill>
              </a:rPr>
              <a:t>event loop</a:t>
            </a:r>
          </a:p>
          <a:p>
            <a:pPr marL="800100" lvl="1"/>
            <a:r>
              <a:rPr lang="en-US" sz="2000" dirty="0"/>
              <a:t>Abstractly:</a:t>
            </a:r>
          </a:p>
          <a:p>
            <a:pPr marL="914400" lvl="2" indent="0">
              <a:buNone/>
            </a:pPr>
            <a:r>
              <a:rPr lang="en-US" sz="2000" b="1" dirty="0">
                <a:latin typeface="Courier New"/>
                <a:cs typeface="Courier New"/>
              </a:rPr>
              <a:t>do {</a:t>
            </a:r>
          </a:p>
          <a:p>
            <a:pPr marL="914400" lvl="2" indent="0">
              <a:buNone/>
            </a:pPr>
            <a:r>
              <a:rPr lang="en-US" sz="2000" b="1" dirty="0">
                <a:latin typeface="Courier New"/>
                <a:cs typeface="Courier New"/>
              </a:rPr>
              <a:t>    e = </a:t>
            </a:r>
            <a:r>
              <a:rPr lang="en-US" sz="2000" b="1" dirty="0" err="1">
                <a:latin typeface="Courier New"/>
                <a:cs typeface="Courier New"/>
              </a:rPr>
              <a:t>getNextEvent</a:t>
            </a:r>
            <a:r>
              <a:rPr lang="en-US" sz="2000" b="1" dirty="0">
                <a:latin typeface="Courier New"/>
                <a:cs typeface="Courier New"/>
              </a:rPr>
              <a:t>();</a:t>
            </a:r>
          </a:p>
          <a:p>
            <a:pPr marL="914400" lvl="2" indent="0">
              <a:buNone/>
            </a:pPr>
            <a:r>
              <a:rPr lang="en-US" sz="2000" b="1" dirty="0">
                <a:latin typeface="Courier New"/>
                <a:cs typeface="Courier New"/>
              </a:rPr>
              <a:t>    process event e;</a:t>
            </a:r>
          </a:p>
          <a:p>
            <a:pPr marL="914400" lvl="2" indent="0">
              <a:buNone/>
            </a:pPr>
            <a:r>
              <a:rPr lang="en-US" sz="2000" b="1" dirty="0">
                <a:latin typeface="Courier New"/>
                <a:cs typeface="Courier New"/>
              </a:rPr>
              <a:t>} while (e != quit);</a:t>
            </a:r>
          </a:p>
          <a:p>
            <a:pPr marL="0" indent="0">
              <a:buNone/>
            </a:pPr>
            <a:endParaRPr lang="en-US" sz="2000" dirty="0"/>
          </a:p>
          <a:p>
            <a:pPr marL="0" indent="0">
              <a:buNone/>
            </a:pPr>
            <a:r>
              <a:rPr lang="en-US" sz="2000" dirty="0"/>
              <a:t>Contrast with application- or algorithm-driven control where program expects input data in a particular order</a:t>
            </a:r>
          </a:p>
          <a:p>
            <a:pPr lvl="1"/>
            <a:r>
              <a:rPr lang="en-US" sz="2000" dirty="0"/>
              <a:t>Typical of large non-GUI applications like web crawling, payroll, simulation, optimization, …</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385543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GUI events</a:t>
            </a:r>
          </a:p>
        </p:txBody>
      </p:sp>
      <p:sp>
        <p:nvSpPr>
          <p:cNvPr id="3" name="Content Placeholder 2"/>
          <p:cNvSpPr>
            <a:spLocks noGrp="1"/>
          </p:cNvSpPr>
          <p:nvPr>
            <p:ph idx="1"/>
          </p:nvPr>
        </p:nvSpPr>
        <p:spPr/>
        <p:txBody>
          <a:bodyPr/>
          <a:lstStyle/>
          <a:p>
            <a:pPr marL="0" indent="0">
              <a:buNone/>
            </a:pPr>
            <a:r>
              <a:rPr lang="en-US" sz="2000" dirty="0"/>
              <a:t>Typical </a:t>
            </a:r>
            <a:r>
              <a:rPr lang="en-US" sz="2000" i="1" dirty="0"/>
              <a:t>events</a:t>
            </a:r>
            <a:r>
              <a:rPr lang="en-US" sz="2000" dirty="0"/>
              <a:t> handled by a GUI program:</a:t>
            </a:r>
          </a:p>
          <a:p>
            <a:pPr lvl="1">
              <a:spcBef>
                <a:spcPts val="800"/>
              </a:spcBef>
            </a:pPr>
            <a:r>
              <a:rPr lang="en-US" sz="2000" dirty="0"/>
              <a:t>Keyboard: key press or release, sometimes with modifiers like shift/control/alt/etc.</a:t>
            </a:r>
          </a:p>
          <a:p>
            <a:pPr lvl="1">
              <a:spcBef>
                <a:spcPts val="800"/>
              </a:spcBef>
            </a:pPr>
            <a:r>
              <a:rPr lang="en-US" sz="2000" dirty="0"/>
              <a:t>Mouse move/drag/click, button press, button release – also can have modifiers like shift/control/alt/etc.</a:t>
            </a:r>
          </a:p>
          <a:p>
            <a:pPr lvl="1">
              <a:spcBef>
                <a:spcPts val="800"/>
              </a:spcBef>
            </a:pPr>
            <a:r>
              <a:rPr lang="en-US" sz="2000" dirty="0"/>
              <a:t>Finger tap or drag on a touchscreen</a:t>
            </a:r>
          </a:p>
          <a:p>
            <a:pPr lvl="1">
              <a:spcBef>
                <a:spcPts val="800"/>
              </a:spcBef>
            </a:pPr>
            <a:r>
              <a:rPr lang="en-US" sz="2000" dirty="0"/>
              <a:t>Joystick, drawing tablet, other device inputs</a:t>
            </a:r>
          </a:p>
          <a:p>
            <a:pPr lvl="1">
              <a:spcBef>
                <a:spcPts val="800"/>
              </a:spcBef>
            </a:pPr>
            <a:r>
              <a:rPr lang="en-US" sz="2000" dirty="0"/>
              <a:t>Window resize/minimize/restore/close</a:t>
            </a:r>
          </a:p>
          <a:p>
            <a:pPr lvl="1">
              <a:spcBef>
                <a:spcPts val="800"/>
              </a:spcBef>
            </a:pPr>
            <a:r>
              <a:rPr lang="en-US" sz="2000" dirty="0"/>
              <a:t>Network activity or file I/O (start, done, error)</a:t>
            </a:r>
          </a:p>
          <a:p>
            <a:pPr lvl="1">
              <a:spcBef>
                <a:spcPts val="800"/>
              </a:spcBef>
            </a:pPr>
            <a:r>
              <a:rPr lang="en-US" sz="2000" dirty="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75994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 in Java AWT/Swing</a:t>
            </a:r>
          </a:p>
        </p:txBody>
      </p:sp>
      <p:sp>
        <p:nvSpPr>
          <p:cNvPr id="3" name="Content Placeholder 2"/>
          <p:cNvSpPr>
            <a:spLocks noGrp="1"/>
          </p:cNvSpPr>
          <p:nvPr>
            <p:ph idx="1"/>
          </p:nvPr>
        </p:nvSpPr>
        <p:spPr/>
        <p:txBody>
          <a:bodyPr/>
          <a:lstStyle/>
          <a:p>
            <a:pPr marL="0" indent="0">
              <a:buNone/>
            </a:pPr>
            <a:r>
              <a:rPr lang="en-US" sz="2000" dirty="0"/>
              <a:t>Many (most?) of the GUI widgets can generate events (button clicks, menu picks, key press, etc.)</a:t>
            </a:r>
          </a:p>
          <a:p>
            <a:pPr marL="0" indent="0">
              <a:buNone/>
            </a:pPr>
            <a:endParaRPr lang="en-US" sz="2000" dirty="0"/>
          </a:p>
          <a:p>
            <a:pPr marL="0" indent="0">
              <a:buNone/>
            </a:pPr>
            <a:r>
              <a:rPr lang="en-US" sz="2000" dirty="0"/>
              <a:t>Handled using the Observer Pattern:</a:t>
            </a:r>
          </a:p>
          <a:p>
            <a:pPr lvl="1"/>
            <a:r>
              <a:rPr lang="en-US" sz="2000" dirty="0"/>
              <a:t>Objects wishing to handle events register as observers with the objects that generate them</a:t>
            </a:r>
          </a:p>
          <a:p>
            <a:pPr lvl="1"/>
            <a:r>
              <a:rPr lang="en-US" sz="2000" dirty="0"/>
              <a:t>When an event happens, appropriate method in each observer is called</a:t>
            </a:r>
          </a:p>
          <a:p>
            <a:pPr lvl="1"/>
            <a:r>
              <a:rPr lang="en-US" sz="2000" dirty="0"/>
              <a:t>As expected, multiple observers can watch for and be notified of an event generated by an object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40158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objects</a:t>
            </a:r>
          </a:p>
        </p:txBody>
      </p:sp>
      <p:sp>
        <p:nvSpPr>
          <p:cNvPr id="3" name="Content Placeholder 2"/>
          <p:cNvSpPr>
            <a:spLocks noGrp="1"/>
          </p:cNvSpPr>
          <p:nvPr>
            <p:ph idx="1"/>
          </p:nvPr>
        </p:nvSpPr>
        <p:spPr/>
        <p:txBody>
          <a:bodyPr/>
          <a:lstStyle/>
          <a:p>
            <a:pPr marL="0" indent="0">
              <a:buNone/>
            </a:pPr>
            <a:r>
              <a:rPr lang="en-US" sz="2000" dirty="0"/>
              <a:t>A Java GUI event is represented by an </a:t>
            </a:r>
            <a:r>
              <a:rPr lang="en-US" sz="2000" i="1" dirty="0">
                <a:solidFill>
                  <a:srgbClr val="0000FF"/>
                </a:solidFill>
              </a:rPr>
              <a:t>event object</a:t>
            </a:r>
            <a:endParaRPr lang="en-US" sz="2000" dirty="0">
              <a:solidFill>
                <a:srgbClr val="0000FF"/>
              </a:solidFill>
            </a:endParaRPr>
          </a:p>
          <a:p>
            <a:pPr marL="800100" lvl="1"/>
            <a:r>
              <a:rPr lang="en-US" sz="2000" dirty="0"/>
              <a:t>Superclass is </a:t>
            </a:r>
            <a:r>
              <a:rPr lang="en-US" sz="2000" b="1" dirty="0" err="1">
                <a:latin typeface="Courier New"/>
                <a:cs typeface="Courier New"/>
              </a:rPr>
              <a:t>AWTEvent</a:t>
            </a:r>
            <a:endParaRPr lang="en-US" sz="2000" dirty="0">
              <a:cs typeface="Courier New"/>
            </a:endParaRPr>
          </a:p>
          <a:p>
            <a:pPr marL="800100" lvl="1"/>
            <a:r>
              <a:rPr lang="en-US" sz="2000" dirty="0"/>
              <a:t>Some subclasses:</a:t>
            </a:r>
          </a:p>
          <a:p>
            <a:pPr marL="514350" lvl="1" indent="0">
              <a:buNone/>
            </a:pPr>
            <a:r>
              <a:rPr lang="en-US" sz="2000" b="1" dirty="0">
                <a:latin typeface="Courier New"/>
                <a:cs typeface="Courier New"/>
              </a:rPr>
              <a:t>	</a:t>
            </a:r>
            <a:r>
              <a:rPr lang="en-US" sz="2000" b="1" dirty="0" err="1">
                <a:latin typeface="Courier New"/>
                <a:cs typeface="Courier New"/>
              </a:rPr>
              <a:t>ActionEvent</a:t>
            </a:r>
            <a:r>
              <a:rPr lang="en-US" sz="2000" dirty="0"/>
              <a:t> – GUI-button press</a:t>
            </a:r>
          </a:p>
          <a:p>
            <a:pPr marL="514350" lvl="1" indent="0">
              <a:buNone/>
            </a:pPr>
            <a:r>
              <a:rPr lang="en-US" sz="2000" b="1" dirty="0">
                <a:latin typeface="Courier New"/>
                <a:cs typeface="Courier New"/>
              </a:rPr>
              <a:t>	</a:t>
            </a:r>
            <a:r>
              <a:rPr lang="en-US" sz="2000" b="1" dirty="0" err="1">
                <a:latin typeface="Courier New"/>
                <a:cs typeface="Courier New"/>
              </a:rPr>
              <a:t>KeyEvent</a:t>
            </a:r>
            <a:r>
              <a:rPr lang="en-US" sz="2000" dirty="0"/>
              <a:t> – keyboard</a:t>
            </a:r>
          </a:p>
          <a:p>
            <a:pPr marL="514350" lvl="1" indent="0">
              <a:buNone/>
            </a:pPr>
            <a:r>
              <a:rPr lang="en-US" sz="2000" b="1" dirty="0">
                <a:latin typeface="Courier New"/>
                <a:cs typeface="Courier New"/>
              </a:rPr>
              <a:t>	</a:t>
            </a:r>
            <a:r>
              <a:rPr lang="en-US" sz="2000" b="1" dirty="0" err="1">
                <a:latin typeface="Courier New"/>
                <a:cs typeface="Courier New"/>
              </a:rPr>
              <a:t>MouseEvent</a:t>
            </a:r>
            <a:r>
              <a:rPr lang="en-US" sz="2000" dirty="0"/>
              <a:t> – mouse move/drag/click/button</a:t>
            </a:r>
          </a:p>
          <a:p>
            <a:pPr marL="0" indent="0">
              <a:buNone/>
            </a:pPr>
            <a:endParaRPr lang="en-US" sz="2000" dirty="0"/>
          </a:p>
          <a:p>
            <a:pPr marL="0" indent="0">
              <a:buNone/>
            </a:pPr>
            <a:r>
              <a:rPr lang="en-US" sz="2000" dirty="0"/>
              <a:t>Event objects contain information about the event</a:t>
            </a:r>
          </a:p>
          <a:p>
            <a:pPr lvl="1"/>
            <a:r>
              <a:rPr lang="en-US" sz="2000" dirty="0"/>
              <a:t>UI object that triggered the event</a:t>
            </a:r>
          </a:p>
          <a:p>
            <a:pPr lvl="1"/>
            <a:r>
              <a:rPr lang="en-US" sz="2000" dirty="0"/>
              <a:t>Other information depending on event.  Examples:</a:t>
            </a:r>
          </a:p>
          <a:p>
            <a:pPr marL="914400" lvl="2" indent="0">
              <a:buNone/>
            </a:pPr>
            <a:r>
              <a:rPr lang="en-US" sz="2000" b="1" dirty="0" err="1">
                <a:latin typeface="Courier New"/>
                <a:cs typeface="Courier New"/>
              </a:rPr>
              <a:t>ActionEvent</a:t>
            </a:r>
            <a:r>
              <a:rPr lang="en-US" sz="2000" dirty="0"/>
              <a:t> – text string from a button</a:t>
            </a:r>
          </a:p>
          <a:p>
            <a:pPr marL="914400" lvl="2" indent="0">
              <a:buNone/>
            </a:pPr>
            <a:r>
              <a:rPr lang="en-US" sz="2000" b="1" dirty="0" err="1">
                <a:latin typeface="Courier New"/>
                <a:cs typeface="Courier New"/>
              </a:rPr>
              <a:t>MouseEvent</a:t>
            </a:r>
            <a:r>
              <a:rPr lang="en-US" sz="2000" dirty="0"/>
              <a:t> –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48891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listeners</a:t>
            </a:r>
          </a:p>
        </p:txBody>
      </p:sp>
      <p:sp>
        <p:nvSpPr>
          <p:cNvPr id="3" name="Content Placeholder 2"/>
          <p:cNvSpPr>
            <a:spLocks noGrp="1"/>
          </p:cNvSpPr>
          <p:nvPr>
            <p:ph idx="1"/>
          </p:nvPr>
        </p:nvSpPr>
        <p:spPr/>
        <p:txBody>
          <a:bodyPr>
            <a:normAutofit/>
          </a:bodyPr>
          <a:lstStyle/>
          <a:p>
            <a:pPr marL="0" indent="0">
              <a:buNone/>
            </a:pPr>
            <a:r>
              <a:rPr lang="en-US" sz="2000" i="1" dirty="0">
                <a:solidFill>
                  <a:schemeClr val="accent2"/>
                </a:solidFill>
              </a:rPr>
              <a:t>Event listeners</a:t>
            </a:r>
            <a:r>
              <a:rPr lang="en-US" sz="2000" dirty="0"/>
              <a:t> must implement the proper interface: </a:t>
            </a:r>
            <a:r>
              <a:rPr lang="en-US" sz="2000" b="1" dirty="0" err="1">
                <a:latin typeface="Courier New"/>
                <a:cs typeface="Courier New"/>
              </a:rPr>
              <a:t>KeyListener</a:t>
            </a:r>
            <a:r>
              <a:rPr lang="en-US" sz="2000" dirty="0"/>
              <a:t>, </a:t>
            </a:r>
            <a:r>
              <a:rPr lang="en-US" sz="2000" b="1" dirty="0" err="1">
                <a:latin typeface="Courier New"/>
                <a:cs typeface="Courier New"/>
              </a:rPr>
              <a:t>ActionListener</a:t>
            </a:r>
            <a:r>
              <a:rPr lang="en-US" sz="2000" dirty="0"/>
              <a:t>, </a:t>
            </a:r>
            <a:r>
              <a:rPr lang="en-US" sz="2000" b="1" dirty="0" err="1">
                <a:latin typeface="Courier New"/>
                <a:cs typeface="Courier New"/>
              </a:rPr>
              <a:t>MouseListener</a:t>
            </a:r>
            <a:r>
              <a:rPr lang="en-US" sz="2000" dirty="0"/>
              <a:t> (buttons), </a:t>
            </a:r>
            <a:r>
              <a:rPr lang="en-US" sz="2000" b="1" dirty="0" err="1">
                <a:latin typeface="Courier New"/>
                <a:cs typeface="Courier New"/>
              </a:rPr>
              <a:t>MouseMotionListener</a:t>
            </a:r>
            <a:r>
              <a:rPr lang="en-US" sz="2000" dirty="0"/>
              <a:t> (move/drag), …</a:t>
            </a:r>
          </a:p>
          <a:p>
            <a:pPr lvl="1" indent="-342900"/>
            <a:r>
              <a:rPr lang="en-US" sz="2000" dirty="0"/>
              <a:t>Or extend the appropriate library </a:t>
            </a:r>
            <a:r>
              <a:rPr lang="en-US" sz="2000" i="1" dirty="0"/>
              <a:t>abstract class</a:t>
            </a:r>
            <a:r>
              <a:rPr lang="en-US" sz="2000" dirty="0"/>
              <a:t> that provides empty implementations of the </a:t>
            </a:r>
            <a:r>
              <a:rPr lang="en-US" sz="2000" i="1" dirty="0"/>
              <a:t>interface</a:t>
            </a:r>
            <a:r>
              <a:rPr lang="en-US" sz="2000" dirty="0"/>
              <a:t> methods</a:t>
            </a:r>
          </a:p>
          <a:p>
            <a:pPr marL="0" indent="0">
              <a:buNone/>
            </a:pPr>
            <a:endParaRPr lang="en-US" sz="2000" dirty="0"/>
          </a:p>
          <a:p>
            <a:pPr marL="0" indent="0">
              <a:buNone/>
            </a:pPr>
            <a:r>
              <a:rPr lang="en-US" sz="2000" dirty="0"/>
              <a:t>When an event occurs, the appropriate method specified in the interface is called: </a:t>
            </a:r>
            <a:r>
              <a:rPr lang="en-US" sz="2000" b="1" dirty="0" err="1">
                <a:latin typeface="Courier New"/>
                <a:cs typeface="Courier New"/>
              </a:rPr>
              <a:t>actionPerformed</a:t>
            </a:r>
            <a:r>
              <a:rPr lang="en-US" sz="2000" dirty="0"/>
              <a:t>, </a:t>
            </a:r>
            <a:r>
              <a:rPr lang="en-US" sz="2000" b="1" dirty="0" err="1">
                <a:latin typeface="Courier New"/>
                <a:cs typeface="Courier New"/>
              </a:rPr>
              <a:t>keyPressed</a:t>
            </a:r>
            <a:r>
              <a:rPr lang="en-US" sz="2000" dirty="0"/>
              <a:t>, </a:t>
            </a:r>
            <a:r>
              <a:rPr lang="en-US" sz="2000" b="1" dirty="0" err="1">
                <a:latin typeface="Courier New"/>
                <a:cs typeface="Courier New"/>
              </a:rPr>
              <a:t>mouseClicked</a:t>
            </a:r>
            <a:r>
              <a:rPr lang="en-US" sz="2000" dirty="0"/>
              <a:t>, </a:t>
            </a:r>
            <a:r>
              <a:rPr lang="en-US" sz="2000" b="1" dirty="0" err="1">
                <a:latin typeface="Courier New"/>
                <a:cs typeface="Courier New"/>
              </a:rPr>
              <a:t>mouseDragged</a:t>
            </a:r>
            <a:r>
              <a:rPr lang="en-US" sz="2000" dirty="0"/>
              <a:t>, …</a:t>
            </a:r>
          </a:p>
          <a:p>
            <a:pPr marL="0" indent="0">
              <a:buNone/>
            </a:pPr>
            <a:endParaRPr lang="en-US" sz="2000" dirty="0"/>
          </a:p>
          <a:p>
            <a:pPr marL="0" indent="0">
              <a:buNone/>
            </a:pPr>
            <a:r>
              <a:rPr lang="en-US" sz="2000" dirty="0"/>
              <a:t>An event object is passed as a parameter to the event listener method</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2806127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button</a:t>
            </a:r>
          </a:p>
        </p:txBody>
      </p:sp>
      <p:sp>
        <p:nvSpPr>
          <p:cNvPr id="3" name="Content Placeholder 2"/>
          <p:cNvSpPr>
            <a:spLocks noGrp="1"/>
          </p:cNvSpPr>
          <p:nvPr>
            <p:ph idx="1"/>
          </p:nvPr>
        </p:nvSpPr>
        <p:spPr/>
        <p:txBody>
          <a:bodyPr/>
          <a:lstStyle/>
          <a:p>
            <a:pPr marL="0" indent="0">
              <a:buNone/>
            </a:pPr>
            <a:r>
              <a:rPr lang="en-US" sz="2000" dirty="0"/>
              <a:t>Create a </a:t>
            </a:r>
            <a:r>
              <a:rPr lang="en-US" sz="2000" b="1" dirty="0" err="1">
                <a:latin typeface="Courier New"/>
                <a:cs typeface="Courier New"/>
              </a:rPr>
              <a:t>JButton</a:t>
            </a:r>
            <a:r>
              <a:rPr lang="en-US" sz="2000" dirty="0"/>
              <a:t> and add it to a window</a:t>
            </a:r>
          </a:p>
          <a:p>
            <a:pPr marL="0" indent="0">
              <a:buNone/>
            </a:pPr>
            <a:endParaRPr lang="en-US" sz="2000" dirty="0"/>
          </a:p>
          <a:p>
            <a:pPr marL="0" indent="0">
              <a:buNone/>
            </a:pPr>
            <a:r>
              <a:rPr lang="en-US" sz="2000" dirty="0"/>
              <a:t>Create an object that implements </a:t>
            </a:r>
            <a:r>
              <a:rPr lang="en-US" sz="2000" b="1" dirty="0" err="1">
                <a:latin typeface="Courier New"/>
                <a:cs typeface="Courier New"/>
              </a:rPr>
              <a:t>ActionListener</a:t>
            </a:r>
            <a:r>
              <a:rPr lang="en-US" sz="2000" dirty="0"/>
              <a:t> </a:t>
            </a:r>
          </a:p>
          <a:p>
            <a:pPr lvl="1"/>
            <a:r>
              <a:rPr lang="en-US" sz="2000" dirty="0"/>
              <a:t>(containing an </a:t>
            </a:r>
            <a:r>
              <a:rPr lang="en-US" sz="2000" b="1" dirty="0" err="1">
                <a:latin typeface="Courier New"/>
                <a:cs typeface="Courier New"/>
              </a:rPr>
              <a:t>actionPerformed</a:t>
            </a:r>
            <a:r>
              <a:rPr lang="en-US" sz="2000" dirty="0"/>
              <a:t> method)</a:t>
            </a:r>
          </a:p>
          <a:p>
            <a:pPr marL="0" indent="0">
              <a:buNone/>
            </a:pPr>
            <a:endParaRPr lang="en-US" sz="2000" dirty="0"/>
          </a:p>
          <a:p>
            <a:pPr marL="0" indent="0">
              <a:buNone/>
            </a:pPr>
            <a:r>
              <a:rPr lang="en-US" sz="2000" dirty="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a:latin typeface="Courier New" panose="02070309020205020404" pitchFamily="49" charset="0"/>
                <a:cs typeface="Courier New" panose="02070309020205020404" pitchFamily="49" charset="0"/>
              </a:rPr>
              <a:t>ButtonDemo1.java</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92575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button is which?</a:t>
            </a:r>
          </a:p>
        </p:txBody>
      </p:sp>
      <p:sp>
        <p:nvSpPr>
          <p:cNvPr id="3" name="Content Placeholder 2"/>
          <p:cNvSpPr>
            <a:spLocks noGrp="1"/>
          </p:cNvSpPr>
          <p:nvPr>
            <p:ph idx="1"/>
          </p:nvPr>
        </p:nvSpPr>
        <p:spPr/>
        <p:txBody>
          <a:bodyPr/>
          <a:lstStyle/>
          <a:p>
            <a:pPr marL="0" indent="0">
              <a:buNone/>
            </a:pPr>
            <a:r>
              <a:rPr lang="en-US" sz="2000" dirty="0"/>
              <a:t>Q: A single button listener object often handles several buttons.  How to tell which button generated the event?</a:t>
            </a:r>
          </a:p>
          <a:p>
            <a:pPr marL="0" indent="0">
              <a:buNone/>
            </a:pPr>
            <a:endParaRPr lang="en-US" sz="2000" dirty="0"/>
          </a:p>
          <a:p>
            <a:pPr marL="0" indent="0">
              <a:buNone/>
            </a:pPr>
            <a:r>
              <a:rPr lang="en-US" sz="2000" dirty="0"/>
              <a:t>A: an </a:t>
            </a:r>
            <a:r>
              <a:rPr lang="en-US" sz="2000" b="1" dirty="0" err="1">
                <a:latin typeface="Courier New"/>
                <a:cs typeface="Courier New"/>
              </a:rPr>
              <a:t>ActionEvent</a:t>
            </a:r>
            <a:r>
              <a:rPr lang="en-US" sz="2000" dirty="0"/>
              <a:t> has a </a:t>
            </a:r>
            <a:r>
              <a:rPr lang="en-US" sz="2000" b="1" dirty="0" err="1">
                <a:latin typeface="Courier New"/>
                <a:cs typeface="Courier New"/>
              </a:rPr>
              <a:t>getActionCommand</a:t>
            </a:r>
            <a:r>
              <a:rPr lang="en-US" sz="2000" dirty="0"/>
              <a:t> method that returns (for a button) the “action command” string  </a:t>
            </a:r>
          </a:p>
          <a:p>
            <a:pPr lvl="1" indent="-342900"/>
            <a:r>
              <a:rPr lang="en-US" sz="2000" dirty="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a:t>Similar mechanisms to decode other events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a:t>UW CSE 331 Winter 2018</a:t>
            </a:r>
          </a:p>
        </p:txBody>
      </p:sp>
    </p:spTree>
    <p:extLst>
      <p:ext uri="{BB962C8B-B14F-4D97-AF65-F5344CB8AC3E}">
        <p14:creationId xmlns:p14="http://schemas.microsoft.com/office/powerpoint/2010/main" val="1590806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20463</TotalTime>
  <Words>1390</Words>
  <Application>Microsoft Macintosh PowerPoint</Application>
  <PresentationFormat>On-screen Show (4:3)</PresentationFormat>
  <Paragraphs>212</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Courier New</vt:lpstr>
      <vt:lpstr>Times New Roman</vt: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Lambdas (Java 8)  [optional]</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353</cp:revision>
  <cp:lastPrinted>2016-05-24T01:44:31Z</cp:lastPrinted>
  <dcterms:created xsi:type="dcterms:W3CDTF">2012-02-17T18:07:42Z</dcterms:created>
  <dcterms:modified xsi:type="dcterms:W3CDTF">2018-02-24T17:42:24Z</dcterms:modified>
</cp:coreProperties>
</file>