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46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78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208" y="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2320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handoutMaster" Target="handoutMasters/handout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2018</a:t>
            </a:r>
            <a:endParaRPr lang="en-US" dirty="0"/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Code can perform any operation permitted by the bound</a:t>
            </a:r>
          </a:p>
          <a:p>
            <a:pPr lvl="1"/>
            <a:r>
              <a:rPr lang="en-US" sz="2000" dirty="0"/>
              <a:t>Because we know all instantiations will be subtypes!</a:t>
            </a:r>
          </a:p>
          <a:p>
            <a:pPr lvl="1"/>
            <a:r>
              <a:rPr lang="en-US" sz="2000" dirty="0"/>
              <a:t>An enforced precondition on type instantiations</a:t>
            </a:r>
          </a:p>
          <a:p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this stuff into your project unless it is what you want </a:t>
            </a:r>
          </a:p>
          <a:p>
            <a:pPr lvl="1"/>
            <a:r>
              <a:rPr lang="en-US" sz="2000" i="1" u="sng" dirty="0"/>
              <a:t>And</a:t>
            </a:r>
            <a:r>
              <a:rPr lang="en-US" sz="2000" dirty="0"/>
              <a:t> you 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/>
              <a:t>An </a:t>
            </a:r>
            <a:r>
              <a:rPr lang="en-US" sz="2000" i="1" dirty="0">
                <a:solidFill>
                  <a:schemeClr val="accent2"/>
                </a:solidFill>
              </a:rPr>
              <a:t>upper bound</a:t>
            </a:r>
            <a:r>
              <a:rPr lang="en-US" sz="2000" dirty="0"/>
              <a:t>; accepts given </a:t>
            </a:r>
            <a:r>
              <a:rPr lang="en-US" sz="2000" dirty="0" err="1"/>
              <a:t>supertype</a:t>
            </a:r>
            <a:r>
              <a:rPr lang="en-US" sz="2000" dirty="0"/>
              <a:t> or any of its subtypes</a:t>
            </a:r>
          </a:p>
          <a:p>
            <a:pPr marL="36576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…&gt;</a:t>
            </a:r>
          </a:p>
          <a:p>
            <a:pPr marL="708660" lvl="1" indent="-342900"/>
            <a:r>
              <a:rPr lang="en-US" sz="2000" i="1" dirty="0">
                <a:solidFill>
                  <a:schemeClr val="accent2"/>
                </a:solidFill>
              </a:rPr>
              <a:t>Multiple</a:t>
            </a:r>
            <a:r>
              <a:rPr lang="en-US" sz="2000" dirty="0"/>
              <a:t> upper bounds (superclass/interfaces)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Example:</a:t>
            </a:r>
          </a:p>
          <a:p>
            <a:pPr marL="36576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/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generics are for collections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>
                <a:sym typeface="Wingdings" panose="05000000000000000000" pitchFamily="2" charset="2"/>
              </a:rPr>
              <a:t>methods</a:t>
            </a:r>
            <a:r>
              <a:rPr lang="en-US" sz="200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77000" y="16002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generics in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/>
              <a:t>Instance methods and static methods can have their own type parameters</a:t>
            </a:r>
          </a:p>
          <a:p>
            <a:pPr lvl="1"/>
            <a:r>
              <a:rPr lang="en-US" sz="2000" dirty="0"/>
              <a:t>Generic methods</a:t>
            </a:r>
          </a:p>
          <a:p>
            <a:endParaRPr lang="en-US" sz="2000" dirty="0"/>
          </a:p>
          <a:p>
            <a:r>
              <a:rPr lang="en-US" sz="2000" dirty="0"/>
              <a:t>Callers to generic methods need not explicitly instantiate the methods’ type parameters</a:t>
            </a:r>
          </a:p>
          <a:p>
            <a:pPr lvl="1"/>
            <a:r>
              <a:rPr lang="en-US" sz="2000" dirty="0"/>
              <a:t>Compiler just figures it out for you</a:t>
            </a:r>
          </a:p>
          <a:p>
            <a:pPr lvl="1"/>
            <a:r>
              <a:rPr lang="en-US" sz="2000" i="1" dirty="0"/>
              <a:t>Type inference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(This one “works” but will make it even more useful later by adding more bounds)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Generics and </a:t>
            </a:r>
            <a:r>
              <a:rPr lang="en-US" sz="2000" i="1" dirty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computation</a:t>
            </a:r>
            <a:r>
              <a:rPr lang="en-US" sz="2000" dirty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data</a:t>
            </a:r>
            <a:r>
              <a:rPr lang="en-US" sz="2000" dirty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 p1, p2;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types</a:t>
            </a:r>
            <a:r>
              <a:rPr lang="en-US" sz="2000" dirty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/>
              <a:t>&gt;?</a:t>
            </a:r>
          </a:p>
          <a:p>
            <a:endParaRPr lang="en-US" sz="2000" dirty="0"/>
          </a:p>
          <a:p>
            <a:r>
              <a:rPr lang="en-US" sz="2000" dirty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0247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</a:t>
            </a:r>
            <a:r>
              <a:rPr lang="en-US" sz="2000" dirty="0" err="1">
                <a:cs typeface="Courier New" pitchFamily="49" charset="0"/>
              </a:rPr>
              <a:t>contravariant</a:t>
            </a:r>
            <a:endParaRPr lang="en-US" sz="2000" dirty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to remember?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Previous example shows why:</a:t>
            </a:r>
          </a:p>
          <a:p>
            <a:pPr lvl="1"/>
            <a:r>
              <a:rPr lang="en-US" sz="2000" dirty="0"/>
              <a:t>Observer method prevents “one direction”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If</a:t>
            </a:r>
            <a:r>
              <a:rPr lang="en-US" sz="2000" dirty="0"/>
              <a:t> our types have only observers or only </a:t>
            </a:r>
            <a:r>
              <a:rPr lang="en-US" sz="2000" dirty="0" err="1"/>
              <a:t>mutators</a:t>
            </a:r>
            <a:r>
              <a:rPr lang="en-US" sz="2000" dirty="0"/>
              <a:t>, then one direction of subtyping would be sound</a:t>
            </a:r>
          </a:p>
          <a:p>
            <a:pPr lvl="1"/>
            <a:r>
              <a:rPr lang="en-US" sz="2000" dirty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>
                <a:cs typeface="Courier New" pitchFamily="49" charset="0"/>
              </a:rPr>
              <a:t>covariant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Write-only allows </a:t>
            </a:r>
            <a:r>
              <a:rPr lang="en-US" sz="3600" dirty="0" err="1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 err="1">
                <a:cs typeface="Courier New" pitchFamily="49" charset="0"/>
              </a:rPr>
              <a:t>contravariant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verbose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How to use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to write reusable code despite invariant subtyping</a:t>
            </a:r>
          </a:p>
          <a:p>
            <a:pPr lvl="1"/>
            <a:r>
              <a:rPr lang="en-US" sz="2000" dirty="0"/>
              <a:t>Elegant technique using generic methods</a:t>
            </a:r>
          </a:p>
          <a:p>
            <a:pPr lvl="1"/>
            <a:r>
              <a:rPr lang="en-US" sz="2000" dirty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Then: </a:t>
            </a:r>
            <a:r>
              <a:rPr lang="en-US" sz="2000" i="1" dirty="0">
                <a:solidFill>
                  <a:schemeClr val="accent2"/>
                </a:solidFill>
              </a:rPr>
              <a:t>Java wildcards</a:t>
            </a:r>
            <a:endParaRPr lang="en-US" sz="2000" dirty="0"/>
          </a:p>
          <a:p>
            <a:pPr lvl="1"/>
            <a:r>
              <a:rPr lang="en-US" sz="2000" dirty="0"/>
              <a:t>Essentially provide the same expressiveness</a:t>
            </a:r>
          </a:p>
          <a:p>
            <a:pPr lvl="1"/>
            <a:r>
              <a:rPr lang="en-US" sz="2000" i="1" dirty="0"/>
              <a:t>Less verbose</a:t>
            </a:r>
            <a:r>
              <a:rPr lang="en-US" sz="2000" dirty="0"/>
              <a:t>: No need to declare type parameters that would be used only once</a:t>
            </a:r>
          </a:p>
          <a:p>
            <a:pPr lvl="1"/>
            <a:r>
              <a:rPr lang="en-US" sz="2000" i="1" dirty="0"/>
              <a:t>Better style</a:t>
            </a:r>
            <a:r>
              <a:rPr lang="en-US" sz="2000" dirty="0"/>
              <a:t> because Java programmers recognize how wildcards are used for common idioms</a:t>
            </a:r>
          </a:p>
          <a:p>
            <a:pPr lvl="2"/>
            <a:r>
              <a:rPr lang="en-US" sz="2000" dirty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What is the best type for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>
                <a:latin typeface="+mj-lt"/>
              </a:rPr>
              <a:t>’s</a:t>
            </a:r>
            <a:r>
              <a:rPr lang="en-GB" sz="2000" dirty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… while allowing correct implementations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Does not let clients pass other collections, like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Better: use a </a:t>
            </a:r>
            <a:r>
              <a:rPr lang="en-GB" sz="2000" dirty="0" err="1"/>
              <a:t>supertype</a:t>
            </a:r>
            <a:r>
              <a:rPr lang="en-GB" sz="2000" dirty="0"/>
              <a:t> interface with just what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</a:t>
            </a:r>
            <a:r>
              <a:rPr lang="en-US" i="1" dirty="0">
                <a:solidFill>
                  <a:srgbClr val="7030A0"/>
                </a:solidFill>
              </a:rPr>
              <a:t>love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/>
              <a:t>Avoid distraction</a:t>
            </a:r>
          </a:p>
          <a:p>
            <a:pPr lvl="1"/>
            <a:r>
              <a:rPr lang="en-US" sz="2000" dirty="0"/>
              <a:t>Permit details to change later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Give a </a:t>
            </a:r>
            <a:r>
              <a:rPr lang="en-US" sz="2000" i="1" dirty="0">
                <a:solidFill>
                  <a:schemeClr val="accent2"/>
                </a:solidFill>
              </a:rPr>
              <a:t>meaningful name</a:t>
            </a:r>
            <a:r>
              <a:rPr lang="en-US" sz="2000" dirty="0"/>
              <a:t> to a concept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Permit </a:t>
            </a:r>
            <a:r>
              <a:rPr lang="en-US" sz="2000" i="1" dirty="0">
                <a:solidFill>
                  <a:schemeClr val="accent2"/>
                </a:solidFill>
              </a:rPr>
              <a:t>reuse</a:t>
            </a:r>
            <a:r>
              <a:rPr lang="en-US" sz="2000" dirty="0"/>
              <a:t> in new contexts</a:t>
            </a:r>
          </a:p>
          <a:p>
            <a:pPr lvl="1"/>
            <a:r>
              <a:rPr lang="en-US" sz="2000" dirty="0"/>
              <a:t>Avoid duplication:  error-prone, confusing</a:t>
            </a:r>
          </a:p>
          <a:p>
            <a:pPr lvl="1"/>
            <a:r>
              <a:rPr lang="en-US" sz="2000" dirty="0"/>
              <a:t>Save reimplementation effort</a:t>
            </a:r>
          </a:p>
          <a:p>
            <a:pPr lvl="1"/>
            <a:r>
              <a:rPr lang="en-US" sz="2000" dirty="0"/>
              <a:t>Helps to “Don’t Repeat Yourself”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Client cannot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Should be okay because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only need to read from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Now client </a:t>
            </a:r>
            <a:r>
              <a:rPr lang="en-GB" sz="2000" i="1" dirty="0">
                <a:latin typeface="+mj-lt"/>
              </a:rPr>
              <a:t>can</a:t>
            </a:r>
            <a:r>
              <a:rPr lang="en-GB" sz="2000" dirty="0">
                <a:latin typeface="+mj-lt"/>
              </a:rPr>
              <a:t>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won’t know what element type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/>
              <a:t> is, but will know it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So it cannot add anything to collection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this is enough to implement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wildcards</a:t>
            </a:r>
            <a:r>
              <a:rPr lang="en-US" sz="2000" dirty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, some unspecified subtype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</a:rPr>
              <a:t>No change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PECS: </a:t>
            </a:r>
            <a:r>
              <a:rPr lang="en-US" u="sng" dirty="0"/>
              <a:t>P</a:t>
            </a:r>
            <a:r>
              <a:rPr lang="en-US" dirty="0"/>
              <a:t>roducer </a:t>
            </a:r>
            <a:r>
              <a:rPr lang="en-US" u="sng" dirty="0"/>
              <a:t>E</a:t>
            </a:r>
            <a:r>
              <a:rPr lang="en-US" dirty="0"/>
              <a:t>xtends, </a:t>
            </a:r>
            <a:r>
              <a:rPr lang="en-US" u="sng" dirty="0"/>
              <a:t>C</a:t>
            </a:r>
            <a:r>
              <a:rPr lang="en-US" dirty="0"/>
              <a:t>onsumer </a:t>
            </a:r>
            <a:r>
              <a:rPr lang="en-US" u="sng" dirty="0"/>
              <a:t>S</a:t>
            </a:r>
            <a:r>
              <a:rPr lang="en-US" dirty="0"/>
              <a:t>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Where should you insert wildcards?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Should you use </a:t>
            </a:r>
            <a:r>
              <a:rPr lang="en-US" sz="2000" b="1" dirty="0">
                <a:latin typeface="Courier New"/>
                <a:cs typeface="Courier New"/>
              </a:rPr>
              <a:t>extends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super</a:t>
            </a:r>
            <a:r>
              <a:rPr lang="en-US" sz="2000" dirty="0"/>
              <a:t> or neither?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(from a </a:t>
            </a:r>
            <a:r>
              <a:rPr lang="en-US" sz="2000" i="1" dirty="0"/>
              <a:t>producer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subtype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super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(into a </a:t>
            </a:r>
            <a:r>
              <a:rPr lang="en-US" sz="2000" i="1" dirty="0"/>
              <a:t>consumer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</a:t>
            </a:r>
            <a:r>
              <a:rPr lang="en-US" sz="2000" dirty="0" err="1"/>
              <a:t>supertype</a:t>
            </a:r>
            <a:endParaRPr lang="en-US" sz="2000" dirty="0"/>
          </a:p>
          <a:p>
            <a:pPr lvl="1"/>
            <a:r>
              <a:rPr lang="en-US" sz="2000" dirty="0"/>
              <a:t>Use neither (just </a:t>
            </a:r>
            <a:r>
              <a:rPr lang="en-US" sz="2000" b="1" dirty="0">
                <a:latin typeface="Courier New"/>
                <a:cs typeface="Courier New"/>
              </a:rPr>
              <a:t>T</a:t>
            </a:r>
            <a:r>
              <a:rPr lang="en-US" sz="2000" dirty="0"/>
              <a:t>, not </a:t>
            </a: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dirty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endParaRPr lang="en-US" sz="2000" dirty="0"/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cs typeface="Courier New"/>
              </a:rPr>
              <a:t>As we’ve seen, lower-bound </a:t>
            </a:r>
            <a:r>
              <a:rPr lang="en-US" sz="2000" b="1" dirty="0">
                <a:latin typeface="Courier New"/>
                <a:cs typeface="Courier New"/>
              </a:rPr>
              <a:t>? super T </a:t>
            </a:r>
            <a:r>
              <a:rPr lang="en-US" sz="2000" dirty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But lower-bound is </a:t>
            </a:r>
            <a:r>
              <a:rPr lang="en-US" sz="2000" i="1" dirty="0">
                <a:latin typeface="+mj-lt"/>
                <a:cs typeface="Courier New"/>
              </a:rPr>
              <a:t>only</a:t>
            </a:r>
            <a:r>
              <a:rPr lang="en-US" sz="2000" dirty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any type: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/>
              <a:t>, …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/>
              <a:t>&gt;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Foo&gt;</a:t>
            </a:r>
          </a:p>
          <a:p>
            <a:pPr lvl="1"/>
            <a:r>
              <a:rPr lang="en-US" sz="2000" dirty="0"/>
              <a:t>In latter, element type is </a:t>
            </a:r>
            <a:r>
              <a:rPr lang="en-US" sz="2000" b="1" i="1" dirty="0"/>
              <a:t>one</a:t>
            </a:r>
            <a:r>
              <a:rPr lang="en-US" sz="2000" dirty="0"/>
              <a:t> unknown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Animal&gt; </a:t>
            </a:r>
            <a:r>
              <a:rPr lang="en-US" sz="2000" dirty="0"/>
              <a:t>might store only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/>
              <a:t> in the same list</a:t>
            </a:r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/>
              <a:t>&gt; could store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… and many, many more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</a:t>
            </a:r>
            <a:r>
              <a:rPr lang="en-US" sz="2000" i="1" dirty="0">
                <a:solidFill>
                  <a:srgbClr val="7030A0"/>
                </a:solidFill>
              </a:rPr>
              <a:t>abstracts</a:t>
            </a:r>
            <a:r>
              <a:rPr lang="en-US" sz="2000" dirty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>
                <a:cs typeface="Courier New" panose="02070309020205020404" pitchFamily="49" charset="0"/>
              </a:rPr>
              <a:t>is</a:t>
            </a:r>
            <a:r>
              <a:rPr lang="en-US" sz="2000" dirty="0">
                <a:cs typeface="Courier New" panose="02070309020205020404" pitchFamily="49" charset="0"/>
              </a:rPr>
              <a:t> a (Java)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</a:p>
          <a:p>
            <a:pPr lvl="1"/>
            <a:r>
              <a:rPr lang="en-US" sz="2000" dirty="0">
                <a:latin typeface="+mj-lt"/>
              </a:rPr>
              <a:t>Not true subtyping: the subtype does not support setting an array element to hold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/>
              <a:t>Java (and C#) made this decision in pre-generics days</a:t>
            </a:r>
          </a:p>
          <a:p>
            <a:pPr lvl="2"/>
            <a:r>
              <a:rPr lang="en-US" sz="2000" dirty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>
                <a:latin typeface="+mj-lt"/>
              </a:rPr>
              <a:t>Now programmers are used to this too-lenient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… swap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Floyd",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"The Wall", …);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/>
              <a:t>Recall Java’s guarantee: Run-time type is a subtype of the compile-time type</a:t>
            </a:r>
          </a:p>
          <a:p>
            <a:pPr lvl="1"/>
            <a:r>
              <a:rPr lang="en-US" sz="2000" dirty="0"/>
              <a:t>This was violated for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/>
              <a:t>To preserve the guarantee, Java would never get that far:</a:t>
            </a:r>
          </a:p>
          <a:p>
            <a:pPr lvl="1"/>
            <a:r>
              <a:rPr lang="en-US" sz="2000" dirty="0"/>
              <a:t>Each array “knows” its actual run-time type (e.g.,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Trying to store a (run-time) </a:t>
            </a:r>
            <a:r>
              <a:rPr lang="en-US" sz="2000" dirty="0" err="1"/>
              <a:t>supertype</a:t>
            </a:r>
            <a:r>
              <a:rPr lang="en-US" sz="2000" dirty="0"/>
              <a:t> into an index causes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/>
              <a:t>So the body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would raise an exception</a:t>
            </a:r>
          </a:p>
          <a:p>
            <a:pPr lvl="1"/>
            <a:r>
              <a:rPr lang="en-US" sz="2000" dirty="0"/>
              <a:t>Even though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is entirely reasonable</a:t>
            </a:r>
          </a:p>
          <a:p>
            <a:pPr lvl="2"/>
            <a:r>
              <a:rPr lang="en-US" sz="2000" dirty="0"/>
              <a:t>And fine for plenty of “careful” clients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/>
              <a:t>(Array-reads never fail this way – why?)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Beware array subtyping!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casts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true!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analogous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191000" y="4114800"/>
            <a:ext cx="4724400" cy="2209800"/>
          </a:xfrm>
          <a:prstGeom prst="wedgeRectCallout">
            <a:avLst>
              <a:gd name="adj1" fmla="val -75050"/>
              <a:gd name="adj2" fmla="val -446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variable</a:t>
            </a:r>
            <a:r>
              <a:rPr lang="en-US" sz="2000" dirty="0">
                <a:solidFill>
                  <a:schemeClr val="tx1"/>
                </a:solidFill>
              </a:rPr>
              <a:t>,  called a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Never just 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>
                <a:solidFill>
                  <a:schemeClr val="tx1"/>
                </a:solidFill>
              </a:rPr>
              <a:t>(in Java for backward-</a:t>
            </a:r>
            <a:r>
              <a:rPr lang="en-US" sz="2000" dirty="0" err="1">
                <a:solidFill>
                  <a:schemeClr val="tx1"/>
                </a:solidFill>
              </a:rPr>
              <a:t>compatiblity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Compiler gives an unchecked warning, since this is something the runtime system </a:t>
            </a:r>
            <a:r>
              <a:rPr lang="en-US" i="1" dirty="0">
                <a:solidFill>
                  <a:srgbClr val="C00000"/>
                </a:solidFill>
              </a:rPr>
              <a:t>will not check for you</a:t>
            </a:r>
            <a:r>
              <a:rPr lang="en-US" dirty="0"/>
              <a:t> (because it can’t!)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Usually, if you think you need to do this, you're wrong</a:t>
            </a:r>
          </a:p>
          <a:p>
            <a:pPr lvl="1"/>
            <a:r>
              <a:rPr lang="en-US" dirty="0"/>
              <a:t>Most common real need is creating arrays with generic element types (discussed shortly), when doing things like implementing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can also be cast to any generic type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Java guarantees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holds a (subtype of) the </a:t>
            </a:r>
            <a:r>
              <a:rPr lang="en-US" sz="2000" i="1" dirty="0"/>
              <a:t>raw type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/>
              <a:t>Java does not guarantee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has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elements at run-time</a:t>
            </a:r>
          </a:p>
          <a:p>
            <a:pPr lvl="1"/>
            <a:r>
              <a:rPr lang="en-US" sz="2000" dirty="0"/>
              <a:t>Will be true unless unchecked casts involving generics are used</a:t>
            </a:r>
          </a:p>
          <a:p>
            <a:pPr lvl="1"/>
            <a:r>
              <a:rPr lang="en-US" sz="2000" dirty="0"/>
              <a:t>Compiler inserts casts to/from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for generics</a:t>
            </a:r>
          </a:p>
          <a:p>
            <a:pPr lvl="2"/>
            <a:r>
              <a:rPr lang="en-US" sz="2000" dirty="0"/>
              <a:t>If these </a:t>
            </a:r>
            <a:r>
              <a:rPr lang="en-US" sz="2000"/>
              <a:t>casts fail, </a:t>
            </a:r>
            <a:r>
              <a:rPr lang="en-US" sz="2000" dirty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/>
              <a:t>So, two reasons not to ignore warnings:</a:t>
            </a:r>
          </a:p>
          <a:p>
            <a:pPr lvl="1"/>
            <a:r>
              <a:rPr lang="en-US" sz="2000" dirty="0"/>
              <a:t>You’re violating good style/design/subtyping/generics</a:t>
            </a:r>
          </a:p>
          <a:p>
            <a:pPr lvl="1"/>
            <a:r>
              <a:rPr lang="en-US" sz="2000" dirty="0"/>
              <a:t>You’re risking difficult debugging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Erasure:  Type arguments do not exist at runtime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Works if the type of </a:t>
            </a:r>
            <a:r>
              <a:rPr lang="en-US" sz="2000" dirty="0" err="1">
                <a:solidFill>
                  <a:schemeClr val="tx1"/>
                </a:solidFill>
              </a:rPr>
              <a:t>obj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</a:t>
            </a:r>
            <a:r>
              <a:rPr lang="en-US" sz="2000" dirty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Node&lt;Elephant&gt;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Node&lt;String&gt;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Node&lt;? extends Object&gt;</a:t>
            </a: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2547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/>
              <a:t>Some final thoughts…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clarify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000" dirty="0">
                <a:cs typeface="Courier New" pitchFamily="49" charset="0"/>
              </a:rPr>
              <a:t>Generics usually clarify the </a:t>
            </a:r>
            <a:r>
              <a:rPr lang="en-US" sz="2000" i="1" dirty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>
                <a:cs typeface="Courier New" pitchFamily="49" charset="0"/>
              </a:rPr>
              <a:t>Generics always make the client code prettier and safer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plus casts in client code</a:t>
            </a:r>
          </a:p>
          <a:p>
            <a:r>
              <a:rPr lang="en-US" sz="2000" dirty="0"/>
              <a:t>→ possibility of run-time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implements Set&lt;T&gt;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variables are types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79059"/>
              <a:gd name="adj2" fmla="val 150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Declaration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</a:t>
              </a: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Start by writing a concrete instantiation</a:t>
            </a:r>
          </a:p>
          <a:p>
            <a:pPr lvl="1"/>
            <a:r>
              <a:rPr lang="en-US" sz="2000" dirty="0"/>
              <a:t>Get it correct (testing, reasoning, etc.)</a:t>
            </a:r>
          </a:p>
          <a:p>
            <a:pPr lvl="1"/>
            <a:r>
              <a:rPr lang="en-US" sz="2000" dirty="0"/>
              <a:t>Consider writing a second concrete version</a:t>
            </a:r>
          </a:p>
          <a:p>
            <a:endParaRPr lang="en-US" sz="2000" dirty="0"/>
          </a:p>
          <a:p>
            <a:r>
              <a:rPr lang="en-US" sz="2000" dirty="0"/>
              <a:t>Generalize it by adding type parameters</a:t>
            </a:r>
          </a:p>
          <a:p>
            <a:pPr lvl="1"/>
            <a:r>
              <a:rPr lang="en-US" sz="2000" dirty="0"/>
              <a:t>Think about which types are the same or different</a:t>
            </a:r>
          </a:p>
          <a:p>
            <a:pPr lvl="1"/>
            <a:r>
              <a:rPr lang="en-US" sz="2000" dirty="0"/>
              <a:t>The compiler will help you find errors</a:t>
            </a:r>
          </a:p>
          <a:p>
            <a:endParaRPr lang="en-US" sz="2000" dirty="0"/>
          </a:p>
          <a:p>
            <a:r>
              <a:rPr lang="en-US" sz="2000" dirty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Restricting instantiations by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add2(new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 of Object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error, 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// subtype of Number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4384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Upper bounds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definition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Convention: </a:t>
            </a:r>
            <a:r>
              <a:rPr lang="en-US" sz="2000" i="1" dirty="0">
                <a:latin typeface="+mj-lt"/>
                <a:cs typeface="Courier New" pitchFamily="49" charset="0"/>
              </a:rPr>
              <a:t>every type T is a subtype of itself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18740</TotalTime>
  <Words>5134</Words>
  <Application>Microsoft Macintosh PowerPoint</Application>
  <PresentationFormat>On-screen Show (4:3)</PresentationFormat>
  <Paragraphs>952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Courier New</vt:lpstr>
      <vt:lpstr>Symbol</vt:lpstr>
      <vt:lpstr>Times New Roman</vt:lpstr>
      <vt:lpstr>Wingdings</vt:lpstr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262</cp:revision>
  <cp:lastPrinted>2018-02-08T22:23:55Z</cp:lastPrinted>
  <dcterms:created xsi:type="dcterms:W3CDTF">2012-02-17T18:07:42Z</dcterms:created>
  <dcterms:modified xsi:type="dcterms:W3CDTF">2018-02-08T22:59:32Z</dcterms:modified>
</cp:coreProperties>
</file>