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8" r:id="rId31"/>
    <p:sldId id="353" r:id="rId32"/>
    <p:sldId id="354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5" autoAdjust="0"/>
    <p:restoredTop sz="84499" autoAdjust="0"/>
  </p:normalViewPr>
  <p:slideViewPr>
    <p:cSldViewPr>
      <p:cViewPr varScale="1">
        <p:scale>
          <a:sx n="102" d="100"/>
          <a:sy n="102" d="100"/>
        </p:scale>
        <p:origin x="6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106" d="100"/>
          <a:sy n="106" d="100"/>
        </p:scale>
        <p:origin x="2560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HashMap</a:t>
            </a:r>
            <a:r>
              <a:rPr lang="en-US" baseline="0" dirty="0"/>
              <a:t> would be even better than </a:t>
            </a:r>
            <a:r>
              <a:rPr lang="en-US" baseline="0" dirty="0" err="1"/>
              <a:t>Hashtable</a:t>
            </a:r>
            <a:r>
              <a:rPr lang="en-US" baseline="0" dirty="0"/>
              <a:t>: 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2018</a:t>
            </a:r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every square a rectangle?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size:</a:t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     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cs typeface="Courier New" pitchFamily="49" charset="0"/>
              </a:rPr>
              <a:t>Which is the best option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>
                <a:cs typeface="Courier New" pitchFamily="49" charset="0"/>
              </a:rPr>
              <a:t>’s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specification?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sets all edges to given size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/>
              <a:t>Subtyping </a:t>
            </a:r>
            <a:r>
              <a:rPr lang="en-US" sz="2000" dirty="0"/>
              <a:t>is</a:t>
            </a:r>
            <a:r>
              <a:rPr lang="en-US" sz="2000"/>
              <a:t> not </a:t>
            </a:r>
            <a:r>
              <a:rPr lang="en-US" sz="2000" dirty="0"/>
              <a:t>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Shape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Inappropriate </a:t>
            </a:r>
            <a:r>
              <a:rPr lang="en-GB" dirty="0" err="1"/>
              <a:t>subtyping</a:t>
            </a:r>
            <a:r>
              <a:rPr lang="en-GB" dirty="0"/>
              <a:t> in the JDK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){…}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put(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return (String)get(key);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tbl.put</a:t>
            </a:r>
            <a:r>
              <a:rPr lang="en-GB" sz="2000" b="1" dirty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p.getProperty</a:t>
            </a:r>
            <a:r>
              <a:rPr lang="en-GB" sz="2000" b="1" dirty="0">
                <a:latin typeface="Courier New" pitchFamily="49" charset="0"/>
              </a:rPr>
              <a:t>("One");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Violation of rep invariant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invariant: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Keys and values are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/>
              <a:t>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JDK designers deliberately didn’t do this.  Why?</a:t>
            </a:r>
          </a:p>
          <a:p>
            <a:pPr lvl="1"/>
            <a:r>
              <a:rPr lang="en-US" sz="2000" dirty="0"/>
              <a:t>Backward-compatibility (Java didn’t used to have generics)</a:t>
            </a:r>
          </a:p>
          <a:p>
            <a:pPr lvl="1"/>
            <a:r>
              <a:rPr lang="en-US" sz="2000" dirty="0"/>
              <a:t>Postpone talking about generics: upcoming lecture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2:  Composition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public 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principle for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If B is a subtype of A, a B can </a:t>
            </a:r>
            <a:r>
              <a:rPr lang="en-US" sz="2000" i="1" dirty="0"/>
              <a:t>always be substituted</a:t>
            </a:r>
            <a:r>
              <a:rPr lang="en-US" sz="2000" dirty="0"/>
              <a:t> for an A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Any property guaranteed by A must be guaranteed by B</a:t>
            </a:r>
          </a:p>
          <a:p>
            <a:pPr lvl="1"/>
            <a:r>
              <a:rPr lang="en-US" sz="2000" dirty="0"/>
              <a:t>Anything provable about an A is provable about a B</a:t>
            </a:r>
          </a:p>
          <a:p>
            <a:pPr lvl="1"/>
            <a:r>
              <a:rPr lang="en-GB" sz="2000" dirty="0"/>
              <a:t>If an instance of subtype is treated purely as </a:t>
            </a:r>
            <a:r>
              <a:rPr lang="en-GB" sz="2000" dirty="0" err="1"/>
              <a:t>supertype</a:t>
            </a:r>
            <a:r>
              <a:rPr lang="en-GB" sz="2000" dirty="0"/>
              <a:t> (only </a:t>
            </a:r>
            <a:r>
              <a:rPr lang="en-GB" sz="2000" dirty="0" err="1"/>
              <a:t>supertype</a:t>
            </a:r>
            <a:r>
              <a:rPr lang="en-GB" sz="2000" dirty="0"/>
              <a:t> methods/fields used), then the result should be consistent with an object of the </a:t>
            </a:r>
            <a:r>
              <a:rPr lang="en-GB" sz="2000" dirty="0" err="1"/>
              <a:t>supertype</a:t>
            </a:r>
            <a:r>
              <a:rPr lang="en-GB" sz="2000" dirty="0"/>
              <a:t> being manipulated</a:t>
            </a:r>
          </a:p>
          <a:p>
            <a:pPr lvl="1"/>
            <a:endParaRPr lang="en-GB" sz="1000" dirty="0"/>
          </a:p>
          <a:p>
            <a:pPr marL="0" lvl="1" indent="0">
              <a:buNone/>
            </a:pPr>
            <a:r>
              <a:rPr lang="en-GB" sz="2000" dirty="0"/>
              <a:t>B 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properties</a:t>
            </a:r>
          </a:p>
          <a:p>
            <a:pPr lvl="1"/>
            <a:r>
              <a:rPr lang="en-US" sz="2000" dirty="0"/>
              <a:t>Fine to add new methods (that preserve invariants)</a:t>
            </a:r>
          </a:p>
          <a:p>
            <a:pPr lvl="1"/>
            <a:r>
              <a:rPr lang="en-US" sz="2000" dirty="0"/>
              <a:t>An overriding method must have a stronger (or equal) spec</a:t>
            </a:r>
          </a:p>
          <a:p>
            <a:pPr marL="400050" lvl="2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US" sz="2000" dirty="0"/>
              <a:t>B is </a:t>
            </a:r>
            <a:r>
              <a:rPr lang="en-US" sz="2000" i="1" dirty="0"/>
              <a:t>not permitted to weaken</a:t>
            </a:r>
            <a:r>
              <a:rPr lang="en-US" sz="2000" dirty="0"/>
              <a:t> a  spec</a:t>
            </a:r>
          </a:p>
          <a:p>
            <a:pPr lvl="1"/>
            <a:r>
              <a:rPr lang="en-US" sz="2000" dirty="0"/>
              <a:t>No method removal</a:t>
            </a:r>
          </a:p>
          <a:p>
            <a:pPr lvl="1"/>
            <a:r>
              <a:rPr lang="en-US" sz="2000" dirty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principle for methods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/>
              <a:t>supertype</a:t>
            </a:r>
            <a:r>
              <a:rPr lang="en-GB" sz="2000" dirty="0"/>
              <a:t> method, subtype must have 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Each overriding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method must </a:t>
            </a:r>
            <a:r>
              <a:rPr lang="en-GB" sz="2000" i="1" dirty="0">
                <a:solidFill>
                  <a:schemeClr val="accent2"/>
                </a:solidFill>
              </a:rPr>
              <a:t>strengthen</a:t>
            </a:r>
            <a:r>
              <a:rPr lang="en-GB" sz="2000" dirty="0"/>
              <a:t> (or match) the spec: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/>
              <a:t>supertype’s</a:t>
            </a:r>
            <a:r>
              <a:rPr lang="en-GB" sz="2000" dirty="0"/>
              <a:t> 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/>
              <a:t>modifies</a:t>
            </a:r>
            <a:r>
              <a:rPr lang="en-GB" sz="2000" dirty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Promise more (or the same) in </a:t>
            </a:r>
            <a:r>
              <a:rPr lang="en-GB" sz="2000" i="1" dirty="0"/>
              <a:t>returns</a:t>
            </a:r>
            <a:r>
              <a:rPr lang="en-GB" sz="2000" dirty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Throws</a:t>
            </a:r>
            <a:r>
              <a:rPr lang="en-GB" sz="2000" dirty="0"/>
              <a:t> clause must indicate fewer (or same) possible exception types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Spec strengthening: argument/result types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Method </a:t>
            </a:r>
            <a:r>
              <a:rPr lang="en-GB" sz="2000" dirty="0">
                <a:solidFill>
                  <a:schemeClr val="accent2"/>
                </a:solidFill>
              </a:rPr>
              <a:t>inputs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types in A’s foo may be </a:t>
            </a:r>
            <a:br>
              <a:rPr lang="en-GB" sz="2000" dirty="0"/>
            </a:br>
            <a:r>
              <a:rPr lang="en-GB" sz="2000" dirty="0"/>
              <a:t>replaced with </a:t>
            </a:r>
            <a:r>
              <a:rPr lang="en-GB" sz="2000" dirty="0" err="1"/>
              <a:t>supertypes</a:t>
            </a:r>
            <a:r>
              <a:rPr lang="en-GB" sz="2000" dirty="0"/>
              <a:t> in B’s foo</a:t>
            </a:r>
            <a:br>
              <a:rPr lang="en-GB" sz="2000" dirty="0"/>
            </a:br>
            <a:r>
              <a:rPr lang="en-GB" sz="2000" dirty="0"/>
              <a:t>(“</a:t>
            </a:r>
            <a:r>
              <a:rPr lang="en-GB" sz="2000" dirty="0" err="1"/>
              <a:t>contravariance</a:t>
            </a:r>
            <a:r>
              <a:rPr lang="en-GB" sz="2000" dirty="0"/>
              <a:t>”)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Places no extra demand on the 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(Why?)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Method </a:t>
            </a:r>
            <a:r>
              <a:rPr lang="en-GB" sz="2000" dirty="0">
                <a:solidFill>
                  <a:schemeClr val="accent2"/>
                </a:solidFill>
              </a:rPr>
              <a:t>results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Result type of A’s foo may be replaced by</a:t>
            </a:r>
            <a:br>
              <a:rPr lang="en-GB" sz="2000" dirty="0"/>
            </a:br>
            <a:r>
              <a:rPr lang="en-GB" sz="2000" dirty="0"/>
              <a:t>a subtype in B’s foo (“covariance”)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No new 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Existing exceptions can be replaced with 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   	(None of this violates what client can rely 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Book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CD</a:t>
              </a:r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Shape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Circle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Rhombus</a:t>
              </a:r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Substitution exercise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which, 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this method in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/>
              <a:t> (a true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throws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>
                <a:latin typeface="Comic Sans MS" pitchFamily="6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Sometimes “</a:t>
            </a:r>
            <a:r>
              <a:rPr lang="en-US" sz="2000" i="1" dirty="0">
                <a:solidFill>
                  <a:schemeClr val="accent6"/>
                </a:solidFill>
              </a:rPr>
              <a:t>every B is an A</a:t>
            </a:r>
            <a:r>
              <a:rPr lang="en-US" sz="2000" i="1" dirty="0"/>
              <a:t>”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Example: In a library 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Every 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Every 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Subtyping expresses this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“</a:t>
            </a:r>
            <a:r>
              <a:rPr lang="en-US" sz="2000" i="1" dirty="0">
                <a:solidFill>
                  <a:schemeClr val="accent2"/>
                </a:solidFill>
              </a:rPr>
              <a:t>B is a subtype of A</a:t>
            </a:r>
            <a:r>
              <a:rPr lang="en-US" sz="2000" dirty="0"/>
              <a:t>”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/>
              <a:t>   “every object that satisfies the rules for a B </a:t>
            </a:r>
            <a:br>
              <a:rPr lang="en-US" sz="2000" dirty="0"/>
            </a:br>
            <a:r>
              <a:rPr lang="en-US" sz="2000" dirty="0"/>
              <a:t>    also satisfies the rules for an A”</a:t>
            </a:r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A's specification operates correctly even if given a B</a:t>
            </a:r>
          </a:p>
          <a:p>
            <a:pPr lvl="1">
              <a:lnSpc>
                <a:spcPct val="83000"/>
              </a:lnSpc>
            </a:pPr>
            <a:r>
              <a:rPr lang="en-US" sz="2000" dirty="0"/>
              <a:t>Plus:  clarify design, share tests, (sometimes) share code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</a:t>
              </a:r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Shape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Circle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Rhombus</a:t>
              </a:r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Defined by classes, interfaces, primitives</a:t>
            </a:r>
          </a:p>
          <a:p>
            <a:endParaRPr lang="en-US" sz="2000" dirty="0"/>
          </a:p>
          <a:p>
            <a:r>
              <a:rPr lang="en-US" sz="2000" dirty="0"/>
              <a:t>Java subtyping stems from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/>
              <a:t>  </a:t>
            </a:r>
            <a:r>
              <a:rPr lang="en-US" sz="2000" dirty="0"/>
              <a:t>and  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/>
              <a:t>  declarations</a:t>
            </a:r>
          </a:p>
          <a:p>
            <a:endParaRPr lang="en-US" sz="2000" dirty="0"/>
          </a:p>
          <a:p>
            <a:r>
              <a:rPr lang="en-US" sz="2000" dirty="0"/>
              <a:t>In a Java subtype, each corresponding method has:</a:t>
            </a:r>
          </a:p>
          <a:p>
            <a:pPr lvl="1"/>
            <a:r>
              <a:rPr lang="en-US" sz="2000" dirty="0"/>
              <a:t>Same argument types</a:t>
            </a:r>
          </a:p>
          <a:p>
            <a:pPr lvl="2"/>
            <a:r>
              <a:rPr lang="en-US" sz="2000" dirty="0"/>
              <a:t>If different, </a:t>
            </a:r>
            <a:r>
              <a:rPr lang="en-US" sz="2000" i="1" dirty="0"/>
              <a:t>overloading</a:t>
            </a:r>
            <a:r>
              <a:rPr lang="en-US" sz="2000" dirty="0"/>
              <a:t>:  unrelated methods</a:t>
            </a:r>
          </a:p>
          <a:p>
            <a:pPr lvl="1"/>
            <a:r>
              <a:rPr lang="en-US" sz="2000" dirty="0"/>
              <a:t>Compatible (covariant) return types</a:t>
            </a:r>
          </a:p>
          <a:p>
            <a:pPr lvl="2"/>
            <a:r>
              <a:rPr lang="en-GB" sz="2000" dirty="0"/>
              <a:t>Added to Java several years after initial release, not reflected in (e.g.)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/>
          </a:p>
          <a:p>
            <a:pPr lvl="1"/>
            <a:r>
              <a:rPr lang="en-US" sz="2000" dirty="0"/>
              <a:t>No additional declared exceptions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Java subtyping guarantees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type (i.e., the class of its run-time value) is a Java subtype of its declared type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T1 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T2, then T2 must be a Java subtype of T1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Corollaries: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Rules out a huge class of bugs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Inheritance can break encapsulation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                         </a:t>
            </a:r>
            <a:r>
              <a:rPr lang="en-GB" sz="2000" b="1" dirty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# 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super(c);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Dependence on implementation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       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Arrays.asList</a:t>
            </a:r>
            <a:r>
              <a:rPr lang="en-GB" sz="2000" b="1" dirty="0">
                <a:latin typeface="Courier New" pitchFamily="49" charset="0"/>
              </a:rPr>
              <a:t>("CSE", "331"));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System.out.println</a:t>
            </a:r>
            <a:r>
              <a:rPr lang="en-GB" sz="2000" b="1" dirty="0">
                <a:latin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in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Different implementations may behave differently!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/>
              <a:t>’s</a:t>
            </a:r>
            <a:r>
              <a:rPr lang="en-GB" sz="2000" dirty="0"/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calls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>
                <a:cs typeface="Courier New" panose="02070309020205020404" pitchFamily="49" charset="0"/>
              </a:rPr>
              <a:t>, then</a:t>
            </a:r>
            <a:r>
              <a:rPr lang="en-GB" sz="2000" dirty="0">
                <a:sym typeface="Symbol"/>
              </a:rPr>
              <a:t> </a:t>
            </a:r>
            <a:r>
              <a:rPr lang="en-GB" sz="2000" dirty="0"/>
              <a:t>double-counting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/>
              <a:t>’s</a:t>
            </a:r>
            <a:r>
              <a:rPr lang="en-US" sz="2000" dirty="0"/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/>
              <a:t> specification:</a:t>
            </a:r>
          </a:p>
          <a:p>
            <a:pPr lvl="1"/>
            <a:r>
              <a:rPr lang="en-US" sz="2000" dirty="0"/>
              <a:t>“Adds all of the elements in the specified collection to this collection.”</a:t>
            </a:r>
          </a:p>
          <a:p>
            <a:pPr lvl="1"/>
            <a:r>
              <a:rPr lang="en-US" sz="2000" dirty="0"/>
              <a:t>Does not specify whether it calls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/>
              <a:t>Lesson:  </a:t>
            </a:r>
            <a:r>
              <a:rPr lang="en-US" sz="2000" dirty="0" err="1"/>
              <a:t>Subclassing</a:t>
            </a:r>
            <a:r>
              <a:rPr lang="en-US" sz="2000" dirty="0"/>
              <a:t> often requires </a:t>
            </a:r>
            <a:r>
              <a:rPr lang="en-US" sz="2000" dirty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/>
              <a:t>Change spec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/>
              <a:t>Indicate all self-calls</a:t>
            </a:r>
          </a:p>
          <a:p>
            <a:pPr marL="914400" lvl="1" indent="-514350"/>
            <a:r>
              <a:rPr lang="en-US" sz="2000" dirty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“Re-implement” methods such as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/>
              <a:t>Use a wrapper</a:t>
            </a:r>
          </a:p>
          <a:p>
            <a:pPr marL="1314450" lvl="2" indent="-514350"/>
            <a:r>
              <a:rPr lang="en-US" sz="2000" dirty="0"/>
              <a:t>No longer a subtype (unless an interface is handy)</a:t>
            </a:r>
          </a:p>
          <a:p>
            <a:pPr marL="1314450" lvl="2" indent="-514350"/>
            <a:r>
              <a:rPr lang="en-US" sz="2000" dirty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2b:  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implementation no longer matters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6477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Delegate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Composition (wrappers, delegation)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Implementation </a:t>
            </a:r>
            <a:r>
              <a:rPr lang="en-GB" sz="2000" i="1" dirty="0"/>
              <a:t>reuse</a:t>
            </a:r>
            <a:r>
              <a:rPr lang="en-GB" sz="2000" dirty="0"/>
              <a:t> without </a:t>
            </a:r>
            <a:r>
              <a:rPr lang="en-GB" sz="2000" i="1" dirty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Easy to reason 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Example of a “wrapper” 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Tedious to write 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tests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just to meet 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Interfaces 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such an interface exists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Interfaces reintroduce Java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Set&lt;E&gt;</a:t>
            </a:r>
            <a:r>
              <a:rPr lang="en-GB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private final 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private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itchFamily="49" charset="0"/>
              </a:rPr>
              <a:t>this.addAll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// 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8674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505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+mj-lt"/>
              </a:rPr>
              <a:t>What’s bad  about this constructor?</a:t>
            </a:r>
          </a:p>
          <a:p>
            <a:endParaRPr lang="en-US" sz="1000" dirty="0">
              <a:latin typeface="+mj-lt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Interfaces 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Clients </a:t>
            </a:r>
            <a:r>
              <a:rPr lang="en-GB" sz="2000" dirty="0"/>
              <a:t>code 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techniques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also providing 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necessary to use them to implement an interface, so retain freedom to create radically different implementations that meet an interface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Subtypes are substitutable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failing to 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client by having more expectations than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say that B 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A if B has a stronger specification than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>
                <a:solidFill>
                  <a:srgbClr val="009900"/>
                </a:solidFill>
              </a:rPr>
              <a:t>subtype</a:t>
            </a:r>
            <a:r>
              <a:rPr lang="en-GB" sz="2000" dirty="0"/>
              <a:t> (</a:t>
            </a:r>
            <a:r>
              <a:rPr lang="en-GB" sz="2000" b="1" dirty="0">
                <a:latin typeface="Courier New"/>
                <a:cs typeface="Courier New"/>
              </a:rPr>
              <a:t>B extends A</a:t>
            </a:r>
            <a:r>
              <a:rPr lang="en-GB" sz="2000" dirty="0"/>
              <a:t>)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>
                <a:solidFill>
                  <a:srgbClr val="C00000"/>
                </a:solidFill>
              </a:rPr>
              <a:t>confusing</a:t>
            </a:r>
            <a:r>
              <a:rPr lang="en-GB" sz="2000" dirty="0"/>
              <a:t> and </a:t>
            </a:r>
            <a:r>
              <a:rPr lang="en-GB" sz="2000" i="1" dirty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unfortunately common poor-design </a:t>
            </a:r>
            <a:r>
              <a:rPr lang="en-GB" sz="2000" dirty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library interface/class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hierarchy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abstract 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			implements Collection&lt;E&gt;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collections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List&lt;E&gt;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abstract 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		extends </a:t>
            </a:r>
            <a:r>
              <a:rPr lang="en-US" sz="2000" b="1" dirty="0" err="1">
                <a:latin typeface="Courier New"/>
                <a:cs typeface="Courier New"/>
              </a:rPr>
              <a:t>AbstractCollection</a:t>
            </a:r>
            <a:r>
              <a:rPr lang="en-US" sz="2000" b="1" dirty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&gt; extends </a:t>
            </a:r>
            <a:r>
              <a:rPr lang="en-US" sz="2000" b="1" dirty="0" err="1">
                <a:latin typeface="Courier New"/>
                <a:cs typeface="Courier New"/>
              </a:rPr>
              <a:t>AbstractList</a:t>
            </a:r>
            <a:r>
              <a:rPr lang="en-US" sz="2000" b="1" dirty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Observation:</a:t>
            </a:r>
          </a:p>
          <a:p>
            <a:pPr lvl="1"/>
            <a:r>
              <a:rPr lang="en-US" sz="2000" dirty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/>
              <a:t>Multiple 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Pluses and minuses of inheritance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E.g., 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Okay 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Authors of superclass should design and document self-use, to simplify extension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Subtyping vs. </a:t>
            </a:r>
            <a:r>
              <a:rPr lang="en-US" dirty="0" err="1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(</a:t>
            </a:r>
            <a:r>
              <a:rPr lang="en-US" sz="2000" dirty="0">
                <a:solidFill>
                  <a:schemeClr val="accent2"/>
                </a:solidFill>
              </a:rPr>
              <a:t>subtype</a:t>
            </a:r>
            <a:r>
              <a:rPr lang="en-US" sz="2000" dirty="0"/>
              <a:t>) — a </a:t>
            </a:r>
            <a:r>
              <a:rPr lang="en-US" sz="2000" dirty="0">
                <a:solidFill>
                  <a:schemeClr val="accent2"/>
                </a:solidFill>
              </a:rPr>
              <a:t>specification </a:t>
            </a:r>
            <a:r>
              <a:rPr lang="en-US" sz="2000" dirty="0"/>
              <a:t>notion</a:t>
            </a:r>
          </a:p>
          <a:p>
            <a:pPr lvl="1"/>
            <a:r>
              <a:rPr lang="en-US" sz="2000" dirty="0"/>
              <a:t>B is a subtype of A </a:t>
            </a:r>
            <a:r>
              <a:rPr lang="en-US" sz="2000" dirty="0" err="1"/>
              <a:t>iff</a:t>
            </a:r>
            <a:r>
              <a:rPr lang="en-US" sz="2000" dirty="0"/>
              <a:t> an object of B can masquerade as an object of A in any context</a:t>
            </a:r>
          </a:p>
          <a:p>
            <a:pPr lvl="1"/>
            <a:r>
              <a:rPr lang="en-US" sz="2000" dirty="0"/>
              <a:t>About </a:t>
            </a:r>
            <a:r>
              <a:rPr lang="en-US" sz="2000" dirty="0" err="1"/>
              <a:t>satisfiability</a:t>
            </a:r>
            <a:r>
              <a:rPr lang="en-US" sz="2000" dirty="0"/>
              <a:t> (behavior of a B is a subset of A’s spec)</a:t>
            </a:r>
          </a:p>
          <a:p>
            <a:pPr marL="0" lvl="1" indent="0">
              <a:buNone/>
            </a:pPr>
            <a:endParaRPr lang="en-US" sz="1000" dirty="0"/>
          </a:p>
          <a:p>
            <a:pPr marL="0" lvl="1" indent="0">
              <a:buNone/>
            </a:pPr>
            <a:r>
              <a:rPr lang="en-US" sz="2000" dirty="0"/>
              <a:t>Inheritance (</a:t>
            </a:r>
            <a:r>
              <a:rPr lang="en-US" sz="2000" dirty="0">
                <a:solidFill>
                  <a:schemeClr val="accent2"/>
                </a:solidFill>
              </a:rPr>
              <a:t>subclass</a:t>
            </a:r>
            <a:r>
              <a:rPr lang="en-US" sz="2000" dirty="0"/>
              <a:t>) — an </a:t>
            </a:r>
            <a:r>
              <a:rPr lang="en-US" sz="2000" dirty="0">
                <a:solidFill>
                  <a:schemeClr val="accent2"/>
                </a:solidFill>
              </a:rPr>
              <a:t>implementation</a:t>
            </a:r>
            <a:r>
              <a:rPr lang="en-US" sz="2000" dirty="0"/>
              <a:t> notion</a:t>
            </a:r>
          </a:p>
          <a:p>
            <a:pPr lvl="1"/>
            <a:r>
              <a:rPr lang="en-US" sz="2000" dirty="0"/>
              <a:t>Factor out repeated code </a:t>
            </a:r>
          </a:p>
          <a:p>
            <a:pPr lvl="1"/>
            <a:r>
              <a:rPr lang="en-US" sz="2000" dirty="0"/>
              <a:t>To create a new class, write only the differences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Java purposely merges these notions for classes:</a:t>
            </a:r>
          </a:p>
          <a:p>
            <a:pPr lvl="1"/>
            <a:r>
              <a:rPr lang="en-US" sz="2000" dirty="0"/>
              <a:t>Every subclass is a Java subtype</a:t>
            </a:r>
          </a:p>
          <a:p>
            <a:pPr lvl="2"/>
            <a:r>
              <a:rPr lang="en-US" sz="2000" dirty="0"/>
              <a:t>But not necessarily a true subtype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/>
              <a:t>Inheritance makes adding functionality easy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We know: don’t copy code!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this: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Inheritance makes small extensions small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Much better: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@Override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()*factor);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/>
              <a:t>Don’t repeat unchanged fields and methods</a:t>
            </a:r>
          </a:p>
          <a:p>
            <a:pPr lvl="1"/>
            <a:r>
              <a:rPr lang="en-GB" sz="2000" dirty="0"/>
              <a:t>In implementation</a:t>
            </a:r>
          </a:p>
          <a:p>
            <a:pPr lvl="2"/>
            <a:r>
              <a:rPr lang="en-GB" sz="2000" dirty="0"/>
              <a:t>Simpler maintenance:  fix bugs once</a:t>
            </a:r>
          </a:p>
          <a:p>
            <a:pPr lvl="1"/>
            <a:r>
              <a:rPr lang="en-US" sz="2000" dirty="0"/>
              <a:t>In specification</a:t>
            </a:r>
            <a:endParaRPr lang="en-GB" sz="2000" dirty="0"/>
          </a:p>
          <a:p>
            <a:pPr lvl="2"/>
            <a:r>
              <a:rPr lang="en-GB" sz="2000" dirty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/>
              <a:t>Modularity:  can ignore private fields and methods of superclass (if properly defined)</a:t>
            </a:r>
          </a:p>
          <a:p>
            <a:pPr lvl="1"/>
            <a:r>
              <a:rPr lang="en-GB" sz="2000" dirty="0"/>
              <a:t>Differences not buried under mass of similarities</a:t>
            </a:r>
          </a:p>
          <a:p>
            <a:endParaRPr lang="en-GB" sz="2000" dirty="0"/>
          </a:p>
          <a:p>
            <a:r>
              <a:rPr lang="en-GB" sz="2000" dirty="0"/>
              <a:t>Ability to substitute new implementations</a:t>
            </a:r>
          </a:p>
          <a:p>
            <a:pPr lvl="1"/>
            <a:r>
              <a:rPr lang="en-GB" sz="2000" dirty="0"/>
              <a:t>No 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can lead to a muddled </a:t>
            </a:r>
            <a:r>
              <a:rPr lang="en-GB" sz="2000" i="1" dirty="0"/>
              <a:t>class 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Relationships may not match untutored intuition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design can produce subclasses that depend on many implementation details of </a:t>
            </a:r>
            <a:r>
              <a:rPr lang="en-GB" sz="2000" dirty="0" err="1"/>
              <a:t>superclasses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Changes in </a:t>
            </a:r>
            <a:r>
              <a:rPr lang="en-GB" sz="2000" dirty="0" err="1"/>
              <a:t>superclasses</a:t>
            </a:r>
            <a:r>
              <a:rPr lang="en-GB" sz="2000" dirty="0"/>
              <a:t> can break 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“fragile base class problem”</a:t>
            </a:r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Subtyping and implementation inheritance are orthogonal!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/>
              <a:t>Subclassing</a:t>
            </a:r>
            <a:r>
              <a:rPr lang="en-GB" sz="2000" dirty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Interfaces</a:t>
            </a:r>
            <a:r>
              <a:rPr lang="en-GB" sz="2000" dirty="0"/>
              <a:t>: subtyping without inheritance [see also section]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Composition</a:t>
            </a:r>
            <a:r>
              <a:rPr lang="en-GB" sz="2000" dirty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Can seem less convenient, but often better long-term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2018</a:t>
            </a:r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10405</TotalTime>
  <Words>2558</Words>
  <Application>Microsoft Macintosh PowerPoint</Application>
  <PresentationFormat>On-screen Show (4:3)</PresentationFormat>
  <Paragraphs>505</Paragraphs>
  <Slides>32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 Unicode MS</vt:lpstr>
      <vt:lpstr>22 03</vt:lpstr>
      <vt:lpstr>Arial</vt:lpstr>
      <vt:lpstr>Comic Sans MS</vt:lpstr>
      <vt:lpstr>Courier New</vt:lpstr>
      <vt:lpstr>Symbol</vt:lpstr>
      <vt:lpstr>Times New Roman</vt:lpstr>
      <vt:lpstr>Wingdings</vt:lpstr>
      <vt:lpstr>simple</vt:lpstr>
      <vt:lpstr>CSE 331 Software Design &amp; Implementation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170</cp:revision>
  <cp:lastPrinted>2013-10-30T05:15:40Z</cp:lastPrinted>
  <dcterms:created xsi:type="dcterms:W3CDTF">2012-02-17T18:07:42Z</dcterms:created>
  <dcterms:modified xsi:type="dcterms:W3CDTF">2018-02-07T18:46:17Z</dcterms:modified>
</cp:coreProperties>
</file>