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338" r:id="rId10"/>
    <p:sldId id="339" r:id="rId11"/>
    <p:sldId id="319" r:id="rId12"/>
    <p:sldId id="320" r:id="rId13"/>
    <p:sldId id="321" r:id="rId14"/>
    <p:sldId id="322" r:id="rId15"/>
    <p:sldId id="340" r:id="rId16"/>
    <p:sldId id="323" r:id="rId17"/>
    <p:sldId id="324" r:id="rId18"/>
    <p:sldId id="341" r:id="rId19"/>
    <p:sldId id="325" r:id="rId20"/>
    <p:sldId id="327" r:id="rId21"/>
    <p:sldId id="330" r:id="rId22"/>
    <p:sldId id="331" r:id="rId23"/>
    <p:sldId id="342" r:id="rId24"/>
    <p:sldId id="334" r:id="rId25"/>
    <p:sldId id="335" r:id="rId26"/>
    <p:sldId id="343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17" autoAdjust="0"/>
    <p:restoredTop sz="84474" autoAdjust="0"/>
  </p:normalViewPr>
  <p:slideViewPr>
    <p:cSldViewPr>
      <p:cViewPr varScale="1">
        <p:scale>
          <a:sx n="120" d="100"/>
          <a:sy n="120" d="100"/>
        </p:scale>
        <p:origin x="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2480" y="22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Memset</a:t>
            </a:r>
            <a:r>
              <a:rPr lang="en-US" dirty="0"/>
              <a:t> example from </a:t>
            </a:r>
            <a:r>
              <a:rPr lang="en-US" i="1" dirty="0"/>
              <a:t>Zero Bugs and Program Faster</a:t>
            </a:r>
            <a:r>
              <a:rPr lang="en-US" i="0" dirty="0"/>
              <a:t> by Kate Thompson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</a:t>
            </a:r>
            <a:r>
              <a:rPr lang="en-US" dirty="0" err="1"/>
              <a:t>theSystemIsAboutToDie</a:t>
            </a:r>
            <a:r>
              <a:rPr lang="en-US" baseline="0" dirty="0" err="1"/>
              <a:t>AHorribleDeath</a:t>
            </a:r>
            <a:r>
              <a:rPr lang="en-US" baseline="0" dirty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229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2018</a:t>
            </a:r>
            <a:endParaRPr lang="en-US" dirty="0"/>
          </a:p>
          <a:p>
            <a:r>
              <a:rPr lang="en-US" dirty="0"/>
              <a:t>Module Design and General Style Guidelines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Cohesion again…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Methods should do one thing well:</a:t>
            </a:r>
          </a:p>
          <a:p>
            <a:pPr lvl="1"/>
            <a:r>
              <a:rPr lang="en-US" sz="2000" dirty="0"/>
              <a:t>Compute a value but let client decide what to do with it</a:t>
            </a:r>
          </a:p>
          <a:p>
            <a:pPr lvl="1"/>
            <a:r>
              <a:rPr lang="en-US" sz="2000" dirty="0"/>
              <a:t>Observe or mutate, don’t do both</a:t>
            </a:r>
          </a:p>
          <a:p>
            <a:pPr lvl="1"/>
            <a:r>
              <a:rPr lang="en-US" sz="2000" dirty="0"/>
              <a:t>Don’t print as a side effect of some other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Don’t limit future possible uses of the method by having it do multiple, not-necessarily-related things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“Flag” variables are often a symptom of poor method cohesion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Effective Java (EJ) Tip #40 [3</a:t>
            </a:r>
            <a:r>
              <a:rPr lang="en-US" sz="2000" baseline="30000" dirty="0"/>
              <a:t>rd</a:t>
            </a:r>
            <a:r>
              <a:rPr lang="en-US" sz="2000" dirty="0"/>
              <a:t> #51]: Design method signatures carefully</a:t>
            </a:r>
          </a:p>
          <a:p>
            <a:pPr lvl="1"/>
            <a:r>
              <a:rPr lang="en-US" sz="2000" dirty="0"/>
              <a:t>Avoid long parameter lists</a:t>
            </a:r>
          </a:p>
          <a:p>
            <a:pPr lvl="1"/>
            <a:r>
              <a:rPr lang="en-US" sz="2000" dirty="0"/>
              <a:t>Perlis: “If you have a procedure with ten parameters, you probably missed some.”</a:t>
            </a:r>
          </a:p>
          <a:p>
            <a:pPr lvl="1"/>
            <a:r>
              <a:rPr lang="en-US" sz="2000" dirty="0"/>
              <a:t>Especially error-prone if parameters are all the same type</a:t>
            </a:r>
          </a:p>
          <a:p>
            <a:pPr lvl="1"/>
            <a:r>
              <a:rPr lang="en-US" sz="2000" dirty="0"/>
              <a:t>Avoid methods that take lots of Boolean “flag” 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Which of these has a bug?</a:t>
            </a:r>
          </a:p>
          <a:p>
            <a:pPr lvl="1" indent="-342900"/>
            <a:r>
              <a:rPr lang="en-US" sz="2000" b="1" dirty="0" err="1">
                <a:latin typeface="Courier New"/>
                <a:cs typeface="Courier New"/>
              </a:rPr>
              <a:t>memset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ptr</a:t>
            </a:r>
            <a:r>
              <a:rPr lang="en-US" sz="2000" b="1" dirty="0">
                <a:latin typeface="Courier New"/>
                <a:cs typeface="Courier New"/>
              </a:rPr>
              <a:t>, size, 0);</a:t>
            </a:r>
          </a:p>
          <a:p>
            <a:pPr lvl="1" indent="-342900"/>
            <a:r>
              <a:rPr lang="en-US" sz="2000" b="1" dirty="0" err="1">
                <a:latin typeface="Courier New"/>
                <a:cs typeface="Courier New"/>
              </a:rPr>
              <a:t>memset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ptr</a:t>
            </a:r>
            <a:r>
              <a:rPr lang="en-US" sz="2000" b="1" dirty="0">
                <a:latin typeface="Courier New"/>
                <a:cs typeface="Courier New"/>
              </a:rPr>
              <a:t>, 0, size);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EJ Tip #41 [52]: Use overloading judiciously</a:t>
            </a:r>
          </a:p>
          <a:p>
            <a:pPr marL="457200" lvl="1" indent="0">
              <a:buNone/>
            </a:pPr>
            <a:r>
              <a:rPr lang="en-US" sz="2000" dirty="0"/>
              <a:t>Can be useful, but avoid overloading with same number of parameters, and think about whether methods really are related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variable should be made into a field if and only if:</a:t>
            </a:r>
          </a:p>
          <a:p>
            <a:pPr lvl="1"/>
            <a:r>
              <a:rPr lang="en-US" sz="2000" dirty="0"/>
              <a:t>It is part of the inherent internal state of the object</a:t>
            </a:r>
          </a:p>
          <a:p>
            <a:pPr lvl="1"/>
            <a:r>
              <a:rPr lang="en-US" sz="2000" dirty="0"/>
              <a:t>It has a value that retains meaning throughout the object's life</a:t>
            </a:r>
          </a:p>
          <a:p>
            <a:pPr lvl="1"/>
            <a:r>
              <a:rPr lang="en-US" sz="2000" dirty="0"/>
              <a:t>Its state must persist past the end of any one public method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other variables can and should be local to the methods in which they are used</a:t>
            </a:r>
          </a:p>
          <a:p>
            <a:pPr lvl="1"/>
            <a:r>
              <a:rPr lang="en-US" sz="2000" dirty="0"/>
              <a:t>Fields should not be used to avoid parameter passing</a:t>
            </a:r>
          </a:p>
          <a:p>
            <a:pPr lvl="1"/>
            <a:r>
              <a:rPr lang="en-US" sz="2000" dirty="0"/>
              <a:t>Not every constructor parameter needs to be a 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Exception to the rule: Certain cases where overriding is needed</a:t>
            </a:r>
          </a:p>
          <a:p>
            <a:pPr lvl="1"/>
            <a:r>
              <a:rPr lang="en-US" sz="2000" dirty="0"/>
              <a:t>Example: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Constructors should have all the arguments necessary to initialize the object's state – no more, no less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Object should be completely initialized after constructor is done</a:t>
            </a:r>
          </a:p>
          <a:p>
            <a:pPr marL="400050" lvl="1" indent="0">
              <a:buNone/>
            </a:pPr>
            <a:r>
              <a:rPr lang="en-US" sz="2000" dirty="0"/>
              <a:t>(i.e., the rep invariant should hold)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Client shouldn't need to call other methods to “finish” initialization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#56 [68]: Adhere to generally accepted naming conventions</a:t>
            </a:r>
          </a:p>
          <a:p>
            <a:r>
              <a:rPr lang="en-US" sz="2000" dirty="0"/>
              <a:t>Class names: generally nouns </a:t>
            </a:r>
          </a:p>
          <a:p>
            <a:pPr lvl="1"/>
            <a:r>
              <a:rPr lang="en-US" sz="2000" dirty="0"/>
              <a:t>Beware "verb + </a:t>
            </a:r>
            <a:r>
              <a:rPr lang="en-US" sz="2000" dirty="0" err="1"/>
              <a:t>er</a:t>
            </a:r>
            <a:r>
              <a:rPr lang="en-US" sz="2000" dirty="0"/>
              <a:t>" names, e.g.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/>
          </a:p>
          <a:p>
            <a:r>
              <a:rPr lang="en-US" sz="2000" dirty="0"/>
              <a:t>Interface names often –able/-</a:t>
            </a:r>
            <a:r>
              <a:rPr lang="en-US" sz="2000" dirty="0" err="1"/>
              <a:t>ible</a:t>
            </a:r>
            <a:r>
              <a:rPr lang="en-US" sz="2000" dirty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>
                <a:latin typeface="+mj-lt"/>
                <a:cs typeface="Courier New" pitchFamily="49" charset="0"/>
              </a:rPr>
              <a:t>, …</a:t>
            </a:r>
            <a:endParaRPr lang="en-US" sz="2000" dirty="0">
              <a:latin typeface="+mj-lt"/>
            </a:endParaRPr>
          </a:p>
          <a:p>
            <a:r>
              <a:rPr lang="en-US" sz="2000" dirty="0"/>
              <a:t>Method names: noun or verb phrases </a:t>
            </a:r>
          </a:p>
          <a:p>
            <a:pPr lvl="1"/>
            <a:r>
              <a:rPr lang="en-US" sz="2000" dirty="0"/>
              <a:t>Nouns for observers: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/>
          </a:p>
          <a:p>
            <a:pPr lvl="1"/>
            <a:r>
              <a:rPr lang="en-US" sz="2000" dirty="0" err="1"/>
              <a:t>Verbs+noun</a:t>
            </a:r>
            <a:r>
              <a:rPr lang="en-US" sz="2000" dirty="0"/>
              <a:t> for observers: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Verbs 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/>
              <a:t>Verbs+noun</a:t>
            </a:r>
            <a:r>
              <a:rPr lang="en-US" sz="2000" dirty="0"/>
              <a:t> 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Choose 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>
                <a:cs typeface="Courier New" pitchFamily="49" charset="0"/>
              </a:rPr>
              <a:t>, names starting with </a:t>
            </a:r>
            <a:r>
              <a:rPr lang="en-US" b="1" dirty="0">
                <a:latin typeface="Courier New"/>
                <a:cs typeface="Courier New"/>
              </a:rPr>
              <a:t>my…</a:t>
            </a:r>
            <a:r>
              <a:rPr lang="en-US" dirty="0">
                <a:cs typeface="Courier New" pitchFamily="49" charset="0"/>
              </a:rPr>
              <a:t>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Convey no useful 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courseFull</a:t>
            </a:r>
            <a:r>
              <a:rPr lang="en-US" dirty="0"/>
              <a:t>, </a:t>
            </a:r>
            <a:r>
              <a:rPr lang="en-US" b="1" dirty="0" err="1">
                <a:latin typeface="Courier New"/>
                <a:cs typeface="Courier New"/>
              </a:rPr>
              <a:t>noMorePizza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dirty="0"/>
              <a:t>, …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/>
              <a:t>Good: </a:t>
            </a:r>
            <a:r>
              <a:rPr lang="en-US" b="1" dirty="0">
                <a:latin typeface="Courier New"/>
                <a:cs typeface="Courier New"/>
              </a:rPr>
              <a:t>for(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= 0;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&lt; size;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++) items[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/>
              <a:t>Bad:   </a:t>
            </a:r>
            <a:r>
              <a:rPr lang="en-US" b="1" dirty="0">
                <a:latin typeface="Courier New"/>
                <a:cs typeface="Courier New"/>
              </a:rPr>
              <a:t>for(</a:t>
            </a:r>
            <a:r>
              <a:rPr lang="en-US" b="1" dirty="0" err="1">
                <a:latin typeface="Courier New"/>
                <a:cs typeface="Courier New"/>
              </a:rPr>
              <a:t>theLoopCounter</a:t>
            </a:r>
            <a:r>
              <a:rPr lang="en-US" b="1" dirty="0">
                <a:latin typeface="Courier New"/>
                <a:cs typeface="Courier New"/>
              </a:rPr>
              <a:t> =  0;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		</a:t>
            </a:r>
            <a:r>
              <a:rPr lang="en-US" b="1" dirty="0" err="1">
                <a:latin typeface="Courier New"/>
                <a:cs typeface="Courier New"/>
              </a:rPr>
              <a:t>theLoopCounter</a:t>
            </a:r>
            <a:r>
              <a:rPr lang="en-US" b="1" dirty="0">
                <a:latin typeface="Courier New"/>
                <a:cs typeface="Courier New"/>
              </a:rPr>
              <a:t> &lt; </a:t>
            </a:r>
            <a:r>
              <a:rPr lang="en-US" b="1" dirty="0" err="1">
                <a:latin typeface="Courier New"/>
                <a:cs typeface="Courier New"/>
              </a:rPr>
              <a:t>theCollectionSize</a:t>
            </a:r>
            <a:r>
              <a:rPr lang="en-US" b="1" dirty="0">
                <a:latin typeface="Courier New"/>
                <a:cs typeface="Courier New"/>
              </a:rPr>
              <a:t>;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		</a:t>
            </a:r>
            <a:r>
              <a:rPr lang="en-US" b="1" dirty="0" err="1">
                <a:latin typeface="Courier New"/>
                <a:cs typeface="Courier New"/>
              </a:rPr>
              <a:t>theLoopCounter</a:t>
            </a:r>
            <a:r>
              <a:rPr lang="en-US" b="1" dirty="0">
                <a:latin typeface="Courier New"/>
                <a:cs typeface="Courier New"/>
              </a:rPr>
              <a:t>++)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	    </a:t>
            </a:r>
            <a:r>
              <a:rPr lang="en-US" b="1" dirty="0" err="1">
                <a:latin typeface="Courier New"/>
                <a:cs typeface="Courier New"/>
              </a:rPr>
              <a:t>theCollectionItems</a:t>
            </a:r>
            <a:r>
              <a:rPr lang="en-US" b="1" dirty="0">
                <a:latin typeface="Courier New"/>
                <a:cs typeface="Courier New"/>
              </a:rPr>
              <a:t>[</a:t>
            </a:r>
            <a:r>
              <a:rPr lang="en-US" b="1" dirty="0" err="1">
                <a:latin typeface="Courier New"/>
                <a:cs typeface="Courier New"/>
              </a:rPr>
              <a:t>theLoopCounter</a:t>
            </a:r>
            <a:r>
              <a:rPr lang="en-US" b="1" dirty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Class design ideals</a:t>
            </a:r>
            <a:endParaRPr lang="en-US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Cohesion and coupling, already discussed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</a:rPr>
              <a:t>Completeness</a:t>
            </a:r>
            <a:r>
              <a:rPr lang="en-US" sz="2000" dirty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</a:rPr>
              <a:t>Consistency</a:t>
            </a:r>
            <a:r>
              <a:rPr lang="en-US" sz="2000" dirty="0"/>
              <a:t>: In names, </a:t>
            </a:r>
            <a:r>
              <a:rPr lang="en-US" sz="2000" dirty="0" err="1"/>
              <a:t>param</a:t>
            </a:r>
            <a:r>
              <a:rPr lang="en-US" sz="2000" dirty="0"/>
              <a:t>/returns, ordering, and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Include </a:t>
            </a:r>
            <a:r>
              <a:rPr lang="en-US" sz="2000" i="1" dirty="0">
                <a:solidFill>
                  <a:srgbClr val="0000FF"/>
                </a:solidFill>
              </a:rPr>
              <a:t>important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Counterexamples: </a:t>
            </a:r>
          </a:p>
          <a:p>
            <a:pPr marL="1200150" lvl="2" indent="-342900"/>
            <a:r>
              <a:rPr lang="en-US" sz="2000" dirty="0"/>
              <a:t>A mutable collection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/>
              <a:t> but no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/>
          </a:p>
          <a:p>
            <a:pPr marL="1200150" lvl="2" indent="-342900"/>
            <a:r>
              <a:rPr lang="en-US" sz="2000" dirty="0"/>
              <a:t>A 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/>
              <a:t> method to deselect it</a:t>
            </a:r>
          </a:p>
          <a:p>
            <a:pPr marL="1200150" lvl="2" indent="-34290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/>
              <a:t>Also:</a:t>
            </a:r>
          </a:p>
          <a:p>
            <a:pPr lvl="1"/>
            <a:r>
              <a:rPr lang="en-US" sz="2000" dirty="0"/>
              <a:t>Objects that have a natural ordering should implement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/>
          </a:p>
          <a:p>
            <a:pPr lvl="1"/>
            <a:r>
              <a:rPr lang="en-US" sz="2000" dirty="0"/>
              <a:t>Objects that might have duplicates should implement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/>
              <a:t>(and therefore </a:t>
            </a:r>
            <a:r>
              <a:rPr lang="en-US" sz="2000" b="1" dirty="0" err="1">
                <a:latin typeface="Courier New"/>
                <a:cs typeface="Courier New"/>
              </a:rPr>
              <a:t>hashCode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Most objects should implement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rgbClr val="C00000"/>
                </a:solidFill>
              </a:rPr>
              <a:t>Don’t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include everything you can possibly think of</a:t>
            </a:r>
          </a:p>
          <a:p>
            <a:pPr lvl="1"/>
            <a:r>
              <a:rPr lang="en-US" sz="2000" dirty="0"/>
              <a:t>If you include it, you’re stuck with it forever (even if almost nobody ever uses it)</a:t>
            </a:r>
          </a:p>
          <a:p>
            <a:pPr lvl="1"/>
            <a:r>
              <a:rPr lang="en-US" sz="2000" dirty="0"/>
              <a:t>Example: does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dirty="0"/>
              <a:t> make any sense in normal use even if the collection is mutable and supports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/>
              <a:t> 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Tricky balancing act: include what’s useful, but don’t make things overly complicated</a:t>
            </a:r>
          </a:p>
          <a:p>
            <a:pPr lvl="1"/>
            <a:r>
              <a:rPr lang="en-US" sz="2000" dirty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br>
              <a:rPr lang="en-US" sz="2000" dirty="0"/>
            </a:br>
            <a:r>
              <a:rPr lang="en-US" sz="2000" dirty="0"/>
              <a:t>as possible, but not simpler.”</a:t>
            </a:r>
          </a:p>
          <a:p>
            <a:pPr marL="57150" indent="0" algn="r">
              <a:buNone/>
            </a:pPr>
            <a:r>
              <a:rPr lang="en-US" sz="2000" dirty="0"/>
              <a:t>- Einstein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Use similar naming; accept parameters in the same order</a:t>
            </a:r>
          </a:p>
          <a:p>
            <a:pPr marL="0" indent="0">
              <a:buNone/>
            </a:pPr>
            <a:r>
              <a:rPr lang="en-US" sz="2000" dirty="0"/>
              <a:t>Counterexamples: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/>
          </a:p>
          <a:p>
            <a:pPr marL="457200" lvl="1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/>
              <a:t> use 0-based months</a:t>
            </a:r>
          </a:p>
          <a:p>
            <a:pPr marL="857250" lvl="2" indent="0">
              <a:buNone/>
            </a:pPr>
            <a:r>
              <a:rPr lang="en-US" sz="2000" dirty="0"/>
              <a:t>(New/better date/time classes in Java 8)</a:t>
            </a:r>
          </a:p>
          <a:p>
            <a:pPr marL="457200" lvl="1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methods: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/>
            </a:br>
            <a:r>
              <a:rPr lang="en-US" sz="2000" dirty="0"/>
              <a:t>	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“Use the active voice.”</a:t>
            </a:r>
          </a:p>
          <a:p>
            <a:pPr algn="ctr"/>
            <a:r>
              <a:rPr lang="en-US" sz="2400" b="1" dirty="0"/>
              <a:t>“Omit needless words.”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“Don't patch bad code - rewrite it.”</a:t>
            </a:r>
          </a:p>
          <a:p>
            <a:pPr algn="ctr"/>
            <a:r>
              <a:rPr lang="en-US" sz="2400" b="1" dirty="0"/>
              <a:t>“Make sure your code 'does nothing' gracefully.”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Software entities should be </a:t>
            </a:r>
            <a:r>
              <a:rPr lang="en-US" sz="2000" i="1" dirty="0"/>
              <a:t>open for extension</a:t>
            </a:r>
            <a:r>
              <a:rPr lang="en-US" sz="2000" dirty="0"/>
              <a:t>, but closed for modification</a:t>
            </a:r>
          </a:p>
          <a:p>
            <a:pPr lvl="1"/>
            <a:r>
              <a:rPr lang="en-US" sz="2000" dirty="0"/>
              <a:t>When features are added to your system, do so by adding new classes or reusing existing ones in new ways</a:t>
            </a:r>
          </a:p>
          <a:p>
            <a:pPr lvl="1"/>
            <a:r>
              <a:rPr lang="en-US" sz="2000" dirty="0"/>
              <a:t>If possible, don't make changes by modifying existing ones – existing code works and changing it can introduce bugs and errors.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sz="2000" dirty="0"/>
              <a:t>Example: accept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EJ Tip #52 [64]: Refer to objects by their interfaces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Keep internal and external documentation separate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External: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/>
              <a:t>Javadoc</a:t>
            </a:r>
            <a:r>
              <a:rPr lang="en-US" sz="2000" dirty="0"/>
              <a:t> for classes, interfaces, methods</a:t>
            </a:r>
          </a:p>
          <a:p>
            <a:pPr lvl="1"/>
            <a:r>
              <a:rPr lang="en-US" sz="2000" dirty="0"/>
              <a:t>Describes things that clients need to know about the class</a:t>
            </a:r>
          </a:p>
          <a:p>
            <a:pPr lvl="1"/>
            <a:r>
              <a:rPr lang="en-US" sz="2000" dirty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sz="2000" dirty="0"/>
              <a:t>Includes all pre/</a:t>
            </a:r>
            <a:r>
              <a:rPr lang="en-US" sz="2000" dirty="0" err="1"/>
              <a:t>postconditons</a:t>
            </a:r>
            <a:r>
              <a:rPr lang="en-US" sz="2000" dirty="0"/>
              <a:t>, etc.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Internal: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/>
              <a:t>  comments inside method bodies &amp; classes</a:t>
            </a:r>
          </a:p>
          <a:p>
            <a:pPr lvl="1"/>
            <a:r>
              <a:rPr lang="en-US" sz="2000" dirty="0"/>
              <a:t>Describes details of how/why the code is implemented as it is</a:t>
            </a:r>
          </a:p>
          <a:p>
            <a:pPr lvl="1"/>
            <a:r>
              <a:rPr lang="en-US" sz="2000" dirty="0"/>
              <a:t>Information that clients wouldn't and shouldn't need, but a fellow developer working on this class would want – invariants and internal pre/post conditions especially (including RI &amp; AF)</a:t>
            </a:r>
          </a:p>
          <a:p>
            <a:pPr marL="914400" lvl="2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/>
              <a:t>The role of documentation</a:t>
            </a:r>
            <a:br>
              <a:rPr lang="en-US" sz="3200" dirty="0"/>
            </a:br>
            <a:r>
              <a:rPr lang="en-US" sz="3200" dirty="0"/>
              <a:t>From Kernighan and </a:t>
            </a:r>
            <a:r>
              <a:rPr lang="en-US" sz="3200" dirty="0" err="1"/>
              <a:t>Plauger</a:t>
            </a:r>
            <a:endParaRPr lang="en-US" sz="3200" dirty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a program is incorrect, it matters little what the docs say</a:t>
            </a:r>
          </a:p>
          <a:p>
            <a:endParaRPr lang="en-US" dirty="0"/>
          </a:p>
          <a:p>
            <a:r>
              <a:rPr lang="en-US" dirty="0"/>
              <a:t>If documentation does not agree with the code, it is not worth much</a:t>
            </a:r>
          </a:p>
          <a:p>
            <a:endParaRPr lang="en-US" dirty="0"/>
          </a:p>
          <a:p>
            <a:r>
              <a:rPr lang="en-US" dirty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endParaRPr lang="en-US" dirty="0"/>
          </a:p>
          <a:p>
            <a:r>
              <a:rPr lang="en-US" dirty="0"/>
              <a:t>Comments should provide additional information from the code itself.  They should not echo the code.</a:t>
            </a:r>
          </a:p>
          <a:p>
            <a:endParaRPr lang="en-US" dirty="0"/>
          </a:p>
          <a:p>
            <a:r>
              <a:rPr lang="en-US" dirty="0"/>
              <a:t>Mnemonic variable names and labels, and a layout that emphasizes logical structure, help make a program “self-documenting”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Enums</a:t>
            </a:r>
            <a:r>
              <a:rPr lang="en-US" dirty="0"/>
              <a:t> help document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Consider use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/>
              <a:t>, even with only two values – which of the following is better? 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(97, true); </a:t>
            </a:r>
          </a:p>
          <a:p>
            <a:pPr marL="457200" lvl="1" indent="0">
              <a:buNone/>
            </a:pPr>
            <a:br>
              <a:rPr lang="en-US" sz="2000" dirty="0"/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(see EJ #40 [51])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Numbers: Favor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/>
              <a:t> for most numeric computations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EJ Tip #48 [60]: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/>
              <a:t>Classic example: Money  (round-off is bad here)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Strings are often overused since much data is read as text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Confine user interaction to a core set of “view” classes and isolate these from the classes that maintain the key system data</a:t>
            </a:r>
          </a:p>
          <a:p>
            <a:endParaRPr lang="en-US" sz="2000" dirty="0"/>
          </a:p>
          <a:p>
            <a:r>
              <a:rPr lang="en-US" sz="2000" dirty="0"/>
              <a:t>Do not put print statements in your core classes</a:t>
            </a:r>
          </a:p>
          <a:p>
            <a:pPr lvl="1"/>
            <a:r>
              <a:rPr lang="en-US" sz="2000" dirty="0"/>
              <a:t>This locks your code into a text representation</a:t>
            </a:r>
          </a:p>
          <a:p>
            <a:pPr lvl="1"/>
            <a:r>
              <a:rPr lang="en-US" sz="2000" dirty="0"/>
              <a:t>Makes it less useful if the client wants a GUI, a web app, etc.</a:t>
            </a:r>
          </a:p>
          <a:p>
            <a:endParaRPr lang="en-US" sz="2000" dirty="0"/>
          </a:p>
          <a:p>
            <a:r>
              <a:rPr lang="en-US" sz="2000" dirty="0"/>
              <a:t>Instead, have your core classes return data that can be displayed by the view classes</a:t>
            </a:r>
          </a:p>
          <a:p>
            <a:pPr lvl="1"/>
            <a:r>
              <a:rPr lang="en-US" sz="2000" dirty="0"/>
              <a:t>Which of the following is better?</a:t>
            </a:r>
          </a:p>
          <a:p>
            <a:pPr lvl="2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thoughts (for now)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/>
              <a:t>Always remember your reader</a:t>
            </a:r>
          </a:p>
          <a:p>
            <a:pPr lvl="1"/>
            <a:r>
              <a:rPr lang="en-US" sz="2000" dirty="0"/>
              <a:t>Who are they?</a:t>
            </a:r>
          </a:p>
          <a:p>
            <a:pPr lvl="2"/>
            <a:r>
              <a:rPr lang="en-US" sz="2000" dirty="0"/>
              <a:t>Clients of your code</a:t>
            </a:r>
          </a:p>
          <a:p>
            <a:pPr lvl="2"/>
            <a:r>
              <a:rPr lang="en-US" sz="2000" dirty="0"/>
              <a:t>Other programmers working with the code </a:t>
            </a:r>
          </a:p>
          <a:p>
            <a:pPr lvl="3"/>
            <a:r>
              <a:rPr lang="en-US" dirty="0"/>
              <a:t>(including yourself in 3 weeks/months/years)</a:t>
            </a:r>
          </a:p>
          <a:p>
            <a:pPr lvl="1"/>
            <a:r>
              <a:rPr lang="en-US" sz="2000" dirty="0"/>
              <a:t>What do they need to know?</a:t>
            </a:r>
          </a:p>
          <a:p>
            <a:pPr lvl="2"/>
            <a:r>
              <a:rPr lang="en-US" sz="2000" dirty="0"/>
              <a:t>How to use it (clients)</a:t>
            </a:r>
          </a:p>
          <a:p>
            <a:pPr lvl="2"/>
            <a:r>
              <a:rPr lang="en-US" sz="2000" dirty="0"/>
              <a:t>How it works, but more important, </a:t>
            </a:r>
            <a:r>
              <a:rPr lang="en-US" sz="2000" i="1" dirty="0">
                <a:solidFill>
                  <a:srgbClr val="000090"/>
                </a:solidFill>
              </a:rPr>
              <a:t>why</a:t>
            </a:r>
            <a:r>
              <a:rPr lang="en-US" sz="2000" dirty="0">
                <a:solidFill>
                  <a:srgbClr val="000090"/>
                </a:solidFill>
              </a:rPr>
              <a:t> </a:t>
            </a:r>
            <a:r>
              <a:rPr lang="en-US" sz="2000" dirty="0"/>
              <a:t>it was done this way (implementers)</a:t>
            </a:r>
          </a:p>
          <a:p>
            <a:r>
              <a:rPr lang="en-US" sz="2000" dirty="0"/>
              <a:t>Read/reread style and design advice regularly</a:t>
            </a:r>
          </a:p>
          <a:p>
            <a:r>
              <a:rPr lang="en-US" sz="2000" dirty="0"/>
              <a:t>Keep practicing – mastery takes time and experience</a:t>
            </a:r>
          </a:p>
          <a:p>
            <a:r>
              <a:rPr lang="en-US" sz="2000" dirty="0"/>
              <a:t>You’ll always be learning. Keep looking for better ways to do things!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i="1" dirty="0">
                <a:solidFill>
                  <a:srgbClr val="0000FF"/>
                </a:solidFill>
              </a:rPr>
              <a:t>module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i="1" dirty="0">
                <a:solidFill>
                  <a:srgbClr val="0000FF"/>
                </a:solidFill>
              </a:rPr>
              <a:t>modular design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focuses on what modules are defined, what their specifications are, how they relate to each other</a:t>
            </a:r>
          </a:p>
          <a:p>
            <a:pPr lvl="1"/>
            <a:r>
              <a:rPr lang="en-US" sz="2000" dirty="0"/>
              <a:t>Not the implementations of the modules</a:t>
            </a:r>
          </a:p>
          <a:p>
            <a:pPr lvl="1"/>
            <a:r>
              <a:rPr lang="en-US" sz="2000" dirty="0"/>
              <a:t>Each module respects other modules’ abstraction barriers!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Decomposable </a:t>
            </a:r>
            <a:r>
              <a:rPr lang="en-US" sz="2000" dirty="0"/>
              <a:t>– can be broken down into modules to reduce complexity and allow teamwork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Composable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– “Having divided to conquer, we must reunite to rule [M. Jackson].”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Understandable </a:t>
            </a:r>
            <a:r>
              <a:rPr lang="en-US" sz="2000" dirty="0"/>
              <a:t>– one module can be examined, reasoned about, developed, etc. in isolation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Continuity </a:t>
            </a:r>
            <a:r>
              <a:rPr lang="en-US" sz="2000" dirty="0"/>
              <a:t>– a small change in the requirements should affect a small number of modules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Isolation </a:t>
            </a:r>
            <a:r>
              <a:rPr lang="en-US" sz="2000" dirty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Cohesion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endParaRPr lang="en-US" sz="20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00FF"/>
                </a:solidFill>
              </a:rPr>
              <a:t>Coupling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– how much dependency there is between 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Guideline:  </a:t>
            </a:r>
            <a:r>
              <a:rPr lang="en-US" sz="2000" i="1" dirty="0">
                <a:solidFill>
                  <a:srgbClr val="008000"/>
                </a:solidFill>
              </a:rPr>
              <a:t>increase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/>
              <a:t>cohesion, </a:t>
            </a:r>
            <a:r>
              <a:rPr lang="en-US" sz="2000" i="1" dirty="0">
                <a:solidFill>
                  <a:srgbClr val="FF0000"/>
                </a:solidFill>
              </a:rPr>
              <a:t>decrease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coupling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Applies to modules and smaller units</a:t>
            </a:r>
          </a:p>
          <a:p>
            <a:pPr lvl="1"/>
            <a:r>
              <a:rPr lang="en-US" sz="2000" dirty="0"/>
              <a:t>Each method should do one thing well</a:t>
            </a:r>
          </a:p>
          <a:p>
            <a:pPr lvl="1"/>
            <a:r>
              <a:rPr lang="en-US" sz="2000" dirty="0"/>
              <a:t>Each module should provide a single abstraction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  <a:endParaRPr lang="en-US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common design objective of </a:t>
            </a:r>
            <a:r>
              <a:rPr lang="en-US" sz="2000" i="1" dirty="0">
                <a:solidFill>
                  <a:schemeClr val="accent6"/>
                </a:solidFill>
              </a:rPr>
              <a:t>separation of concerns </a:t>
            </a:r>
            <a:r>
              <a:rPr lang="en-US" sz="2000" dirty="0"/>
              <a:t>suggests a module should represent a single concept </a:t>
            </a:r>
          </a:p>
          <a:p>
            <a:pPr lvl="1"/>
            <a:r>
              <a:rPr lang="en-US" sz="2000" dirty="0"/>
              <a:t>A </a:t>
            </a:r>
            <a:r>
              <a:rPr lang="en-US" sz="2000"/>
              <a:t>common </a:t>
            </a:r>
            <a:r>
              <a:rPr lang="en-US" sz="2000" dirty="0"/>
              <a:t>kind</a:t>
            </a:r>
            <a:r>
              <a:rPr lang="en-US" sz="2000"/>
              <a:t> of “concept</a:t>
            </a:r>
            <a:r>
              <a:rPr lang="en-US" sz="2000" dirty="0"/>
              <a:t>” is an ADT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Coupling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How are modules dependent on one another?</a:t>
            </a:r>
          </a:p>
          <a:p>
            <a:pPr lvl="1"/>
            <a:r>
              <a:rPr lang="en-US" sz="2000" dirty="0"/>
              <a:t>Statically (in the code)?  Dynamically (at run-time)?  More?</a:t>
            </a:r>
          </a:p>
          <a:p>
            <a:pPr lvl="1"/>
            <a:r>
              <a:rPr lang="en-GB" sz="2000" dirty="0"/>
              <a:t>Ideally, split design into parts that don't interact much</a:t>
            </a: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Roughly, the more coupled modules are, the more they need to be reasoned about as though they are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72" name="AutoShape 3"/>
          <p:cNvSpPr>
            <a:spLocks noChangeArrowheads="1"/>
          </p:cNvSpPr>
          <p:nvPr/>
        </p:nvSpPr>
        <p:spPr bwMode="auto">
          <a:xfrm>
            <a:off x="304800" y="2895600"/>
            <a:ext cx="1658938" cy="1657350"/>
          </a:xfrm>
          <a:prstGeom prst="roundRect">
            <a:avLst>
              <a:gd name="adj" fmla="val 83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MY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FINAL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PROJECT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01900" y="2944812"/>
            <a:ext cx="2743200" cy="2195513"/>
            <a:chOff x="2501900" y="2944812"/>
            <a:chExt cx="2743200" cy="2195513"/>
          </a:xfrm>
        </p:grpSpPr>
        <p:sp>
          <p:nvSpPr>
            <p:cNvPr id="493588" name="AutoShape 20"/>
            <p:cNvSpPr>
              <a:spLocks noChangeArrowheads="1"/>
            </p:cNvSpPr>
            <p:nvPr/>
          </p:nvSpPr>
          <p:spPr bwMode="auto">
            <a:xfrm>
              <a:off x="2959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poor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strongly coupled)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328988" y="29448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501900" y="39639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178300" y="39544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501900" y="31384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492500" y="42687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106737" y="32226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3956844" y="32234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492500" y="40401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365625" y="31384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6002338" y="2917825"/>
            <a:ext cx="2697162" cy="2222500"/>
            <a:chOff x="6002338" y="2917825"/>
            <a:chExt cx="2697162" cy="2222500"/>
          </a:xfrm>
        </p:grpSpPr>
        <p:sp>
          <p:nvSpPr>
            <p:cNvPr id="493589" name="AutoShape 21"/>
            <p:cNvSpPr>
              <a:spLocks noChangeArrowheads="1"/>
            </p:cNvSpPr>
            <p:nvPr/>
          </p:nvSpPr>
          <p:spPr bwMode="auto">
            <a:xfrm>
              <a:off x="6388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better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weakly coupled)</a:t>
              </a:r>
            </a:p>
          </p:txBody>
        </p: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6853238" y="29178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002338" y="39544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661275" y="39544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002338" y="31130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038975" y="41481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622257" y="32059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Coupling 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br>
              <a:rPr lang="en-GB" sz="2000" dirty="0"/>
            </a:br>
            <a:r>
              <a:rPr lang="en-GB" sz="2000" dirty="0"/>
              <a:t>path, forever will it dominate </a:t>
            </a:r>
            <a:br>
              <a:rPr lang="en-GB" sz="2000" dirty="0"/>
            </a:br>
            <a:r>
              <a:rPr lang="en-GB" sz="2000" dirty="0"/>
              <a:t>your 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god class</a:t>
            </a:r>
            <a:r>
              <a:rPr lang="en-US" sz="2000" dirty="0"/>
              <a:t>: a class that hoards much of the data or functionality of a system</a:t>
            </a:r>
          </a:p>
          <a:p>
            <a:pPr lvl="1"/>
            <a:r>
              <a:rPr lang="en-US" sz="2000" dirty="0"/>
              <a:t>Poor cohesion – little thought about why all the elements are placed together</a:t>
            </a:r>
          </a:p>
          <a:p>
            <a:pPr lvl="1"/>
            <a:r>
              <a:rPr lang="en-US" sz="2000" dirty="0"/>
              <a:t>Reduces coupling but only by collapsing multiple modules into one (which replaces dependences between modules with dependences within a module)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A god class is an example of an </a:t>
            </a:r>
            <a:r>
              <a:rPr lang="en-US" sz="2000" i="1" dirty="0">
                <a:solidFill>
                  <a:schemeClr val="accent2"/>
                </a:solidFill>
              </a:rPr>
              <a:t>anti-pattern</a:t>
            </a:r>
            <a:r>
              <a:rPr lang="en-US" sz="2000" dirty="0"/>
              <a:t>: a known bad way of doing things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2310</TotalTime>
  <Words>1886</Words>
  <Application>Microsoft Macintosh PowerPoint</Application>
  <PresentationFormat>On-screen Show (4:3)</PresentationFormat>
  <Paragraphs>303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msmincho</vt:lpstr>
      <vt:lpstr>Times New Roman</vt:lpstr>
      <vt:lpstr>simple</vt:lpstr>
      <vt:lpstr>CSE 331 Software Design &amp; Implementation</vt:lpstr>
      <vt:lpstr>Style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God classes</vt:lpstr>
      <vt:lpstr>Cohesion again…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But…</vt:lpstr>
      <vt:lpstr>Consistency</vt:lpstr>
      <vt:lpstr>Open-Closed Principle</vt:lpstr>
      <vt:lpstr>Documenting a class</vt:lpstr>
      <vt:lpstr>The role of documentation From Kernighan and Plauger</vt:lpstr>
      <vt:lpstr>Enums help document</vt:lpstr>
      <vt:lpstr>Choosing types – some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168</cp:revision>
  <cp:lastPrinted>2016-04-25T21:03:54Z</cp:lastPrinted>
  <dcterms:created xsi:type="dcterms:W3CDTF">2012-02-06T17:35:54Z</dcterms:created>
  <dcterms:modified xsi:type="dcterms:W3CDTF">2018-01-29T18:02:05Z</dcterms:modified>
</cp:coreProperties>
</file>