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85" r:id="rId2"/>
    <p:sldId id="338" r:id="rId3"/>
    <p:sldId id="320" r:id="rId4"/>
    <p:sldId id="290" r:id="rId5"/>
    <p:sldId id="297" r:id="rId6"/>
    <p:sldId id="291" r:id="rId7"/>
    <p:sldId id="330" r:id="rId8"/>
    <p:sldId id="332" r:id="rId9"/>
    <p:sldId id="293" r:id="rId10"/>
    <p:sldId id="294" r:id="rId11"/>
    <p:sldId id="295" r:id="rId12"/>
    <p:sldId id="296" r:id="rId13"/>
    <p:sldId id="298" r:id="rId14"/>
    <p:sldId id="299" r:id="rId15"/>
    <p:sldId id="331" r:id="rId16"/>
    <p:sldId id="300" r:id="rId17"/>
    <p:sldId id="301" r:id="rId18"/>
    <p:sldId id="302" r:id="rId19"/>
    <p:sldId id="324" r:id="rId20"/>
    <p:sldId id="325" r:id="rId21"/>
    <p:sldId id="326" r:id="rId22"/>
    <p:sldId id="333" r:id="rId23"/>
    <p:sldId id="303" r:id="rId24"/>
    <p:sldId id="304" r:id="rId25"/>
    <p:sldId id="334" r:id="rId26"/>
    <p:sldId id="305" r:id="rId27"/>
    <p:sldId id="306" r:id="rId28"/>
    <p:sldId id="307" r:id="rId29"/>
    <p:sldId id="308" r:id="rId30"/>
    <p:sldId id="310" r:id="rId31"/>
    <p:sldId id="311" r:id="rId32"/>
    <p:sldId id="316" r:id="rId33"/>
    <p:sldId id="335" r:id="rId34"/>
    <p:sldId id="329" r:id="rId35"/>
    <p:sldId id="337" r:id="rId36"/>
    <p:sldId id="336" r:id="rId37"/>
    <p:sldId id="317" r:id="rId38"/>
    <p:sldId id="318" r:id="rId39"/>
  </p:sldIdLst>
  <p:sldSz cx="9144000" cy="6858000" type="screen4x3"/>
  <p:notesSz cx="6934200" cy="92202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8" autoAdjust="0"/>
    <p:restoredTop sz="84553" autoAdjust="0"/>
  </p:normalViewPr>
  <p:slideViewPr>
    <p:cSldViewPr>
      <p:cViewPr varScale="1">
        <p:scale>
          <a:sx n="102" d="100"/>
          <a:sy n="102" d="100"/>
        </p:scale>
        <p:origin x="56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194"/>
    </p:cViewPr>
  </p:sorterViewPr>
  <p:notesViewPr>
    <p:cSldViewPr>
      <p:cViewPr varScale="1">
        <p:scale>
          <a:sx n="126" d="100"/>
          <a:sy n="126" d="100"/>
        </p:scale>
        <p:origin x="3192" y="20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18wi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10-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6C9261-DB11-4E62-860A-6E72E9D7828C}" type="slidenum">
              <a:rPr lang="en-US"/>
              <a:pPr/>
              <a:t>4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17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84F2-EACD-4165-B004-F135CAFD4AA4}" type="slidenum">
              <a:rPr lang="en-US"/>
              <a:pPr/>
              <a:t>21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8633A-BAD3-42C3-A97B-55A4E7A890D6}" type="slidenum">
              <a:rPr lang="en-US"/>
              <a:pPr/>
              <a:t>26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B383E-0D54-4D0A-B8A1-9AA7D37C4406}" type="slidenum">
              <a:rPr lang="en-US"/>
              <a:pPr/>
              <a:t>27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2F926-91A6-4C4E-AEA0-5145657F96C6}" type="slidenum">
              <a:rPr lang="en-US"/>
              <a:pPr/>
              <a:t>28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B2D43-DAA1-430A-8F25-15CDFF64B5F7}" type="slidenum">
              <a:rPr lang="en-US"/>
              <a:pPr/>
              <a:t>29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/>
              <a:t>Wi12: Is this really a good thing to do?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D6D82-91D4-45A3-9BF3-9CF572496607}" type="slidenum">
              <a:rPr lang="en-US"/>
              <a:pPr/>
              <a:t>30</a:t>
            </a:fld>
            <a:endParaRPr lang="en-US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B27A3-CFDE-4B2E-8429-80DFC4F78AF8}" type="slidenum">
              <a:rPr lang="en-US"/>
              <a:pPr/>
              <a:t>31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1EA5F-A56E-4413-80D7-CF0386407D38}" type="slidenum">
              <a:rPr lang="en-US"/>
              <a:pPr/>
              <a:t>34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0D7A9-8A70-4B86-87E7-05C822929046}" type="slidenum">
              <a:rPr lang="en-US"/>
              <a:pPr/>
              <a:t>37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59" y="4379902"/>
            <a:ext cx="5086284" cy="414817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76" tIns="45388" rIns="90776" bIns="45388"/>
          <a:lstStyle/>
          <a:p>
            <a:pPr defTabSz="906498">
              <a:spcBef>
                <a:spcPct val="0"/>
              </a:spcBef>
            </a:pPr>
            <a:endParaRPr lang="en-US" sz="24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8DB2F-00A0-4BF0-B56A-1C8D5C0C90B1}" type="slidenum">
              <a:rPr lang="en-US"/>
              <a:pPr/>
              <a:t>5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8CD66-D9DD-4D1E-9D23-A5F14E4EB7C7}" type="slidenum">
              <a:rPr lang="en-US"/>
              <a:pPr/>
              <a:t>38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EA0E72-C710-4A4F-902B-B81F461CA37B}" type="slidenum">
              <a:rPr lang="en-US"/>
              <a:pPr/>
              <a:t>6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C98EFC-EE63-4745-81C9-A709FC8CFB5D}" type="slidenum">
              <a:rPr lang="en-US"/>
              <a:pPr/>
              <a:t>8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9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10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D56256-C5B3-49B0-A12C-59E16DD7C0FE}" type="slidenum">
              <a:rPr lang="en-US"/>
              <a:pPr/>
              <a:t>13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E761FE-2D63-4561-A692-E8EC2A9792DC}" type="slidenum">
              <a:rPr lang="en-US"/>
              <a:pPr/>
              <a:t>14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16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/>
              <a:t>UW CSE331 Autumn 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1534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Winter 2018</a:t>
            </a:r>
          </a:p>
          <a:p>
            <a:r>
              <a:rPr lang="en-US" dirty="0"/>
              <a:t>Exceptions and Assertions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0080"/>
                </a:solidFill>
              </a:rPr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</a:t>
            </a:r>
            <a:r>
              <a:rPr lang="en-US" i="1" dirty="0"/>
              <a:t>not</a:t>
            </a:r>
            <a:r>
              <a:rPr lang="en-US" dirty="0"/>
              <a:t> to use assertions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Don’t clutter the code with useless, distracting repetition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x = y + 1;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x == y + 1;</a:t>
            </a:r>
            <a:r>
              <a:rPr lang="en-US" sz="2000" dirty="0"/>
              <a:t> </a:t>
            </a:r>
          </a:p>
          <a:p>
            <a:pPr lvl="1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Don’t perform side effects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</a:rPr>
              <a:t>   assert </a:t>
            </a:r>
            <a:r>
              <a:rPr lang="en-US" sz="2000" b="1" dirty="0" err="1">
                <a:latin typeface="Courier New" pitchFamily="49" charset="0"/>
              </a:rPr>
              <a:t>list.remove</a:t>
            </a:r>
            <a:r>
              <a:rPr lang="en-US" sz="2000" b="1" dirty="0">
                <a:latin typeface="Courier New" pitchFamily="49" charset="0"/>
              </a:rPr>
              <a:t>(x);</a:t>
            </a:r>
            <a:r>
              <a:rPr lang="en-US" sz="2000" dirty="0"/>
              <a:t>  </a:t>
            </a:r>
            <a:r>
              <a:rPr lang="en-US" sz="2000" dirty="0">
                <a:solidFill>
                  <a:srgbClr val="7030A0"/>
                </a:solidFill>
              </a:rPr>
              <a:t>// won’t happen if disabled</a:t>
            </a:r>
          </a:p>
          <a:p>
            <a:pPr lvl="1">
              <a:buNone/>
            </a:pPr>
            <a:endParaRPr lang="en-US" sz="2000" dirty="0"/>
          </a:p>
          <a:p>
            <a:pPr lvl="1">
              <a:buNone/>
            </a:pPr>
            <a:r>
              <a:rPr lang="en-US" sz="2000" dirty="0">
                <a:solidFill>
                  <a:srgbClr val="7030A0"/>
                </a:solidFill>
              </a:rPr>
              <a:t>// Better:</a:t>
            </a:r>
          </a:p>
          <a:p>
            <a:pPr lvl="1">
              <a:buNone/>
            </a:pP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found = </a:t>
            </a:r>
            <a:r>
              <a:rPr lang="en-US" sz="2000" b="1" dirty="0" err="1">
                <a:latin typeface="Courier New" pitchFamily="49" charset="0"/>
              </a:rPr>
              <a:t>list.remove</a:t>
            </a:r>
            <a:r>
              <a:rPr lang="en-US" sz="2000" b="1" dirty="0">
                <a:latin typeface="Courier New" pitchFamily="49" charset="0"/>
              </a:rPr>
              <a:t>(x);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found;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Turn them off in rare </a:t>
            </a:r>
            <a:r>
              <a:rPr lang="en-US" sz="2000"/>
              <a:t>circumstances (production code(?) 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Most assertions better left enabled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4131695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assert</a:t>
            </a:r>
            <a:r>
              <a:rPr lang="en-US" dirty="0"/>
              <a:t> and </a:t>
            </a:r>
            <a:r>
              <a:rPr lang="en-US" b="1" dirty="0" err="1">
                <a:latin typeface="Courier New"/>
                <a:cs typeface="Courier New"/>
              </a:rPr>
              <a:t>checkRep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848600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CSE 331’s </a:t>
            </a:r>
            <a:r>
              <a:rPr lang="en-US" sz="2000" b="1" dirty="0" err="1">
                <a:latin typeface="Courier New"/>
                <a:cs typeface="Courier New"/>
              </a:rPr>
              <a:t>checkRep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  <a:r>
              <a:rPr lang="en-US" sz="2000" dirty="0"/>
              <a:t> is another dynamic check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Strategy: use </a:t>
            </a:r>
            <a:r>
              <a:rPr lang="en-US" sz="2000" b="1" dirty="0">
                <a:latin typeface="Courier New"/>
                <a:cs typeface="Courier New"/>
              </a:rPr>
              <a:t>assert</a:t>
            </a:r>
            <a:r>
              <a:rPr lang="en-US" sz="2000" dirty="0"/>
              <a:t> in </a:t>
            </a:r>
            <a:r>
              <a:rPr lang="en-US" sz="2000" b="1" dirty="0" err="1">
                <a:latin typeface="Courier New"/>
                <a:cs typeface="Courier New"/>
              </a:rPr>
              <a:t>checkRep</a:t>
            </a:r>
            <a:r>
              <a:rPr lang="en-US" sz="2000" b="1" dirty="0">
                <a:latin typeface="Courier New"/>
                <a:cs typeface="Courier New"/>
              </a:rPr>
              <a:t>()</a:t>
            </a:r>
            <a:r>
              <a:rPr lang="en-US" sz="2000" dirty="0"/>
              <a:t> to test and fail with meaningful </a:t>
            </a:r>
            <a:r>
              <a:rPr lang="en-US" sz="2000" dirty="0" err="1"/>
              <a:t>traceback</a:t>
            </a:r>
            <a:r>
              <a:rPr lang="en-US" sz="2000" dirty="0"/>
              <a:t>/message if trouble found</a:t>
            </a:r>
          </a:p>
          <a:p>
            <a:pPr lvl="1" indent="-342900"/>
            <a:r>
              <a:rPr lang="en-US" sz="2000" dirty="0"/>
              <a:t>Be sure to enable asserts when you do this!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Asserts should be enabled always for CSE 331 projects</a:t>
            </a:r>
          </a:p>
          <a:p>
            <a:pPr lvl="1" indent="-342900"/>
            <a:r>
              <a:rPr lang="en-US" sz="2000" dirty="0"/>
              <a:t>We will enable them for grading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2712436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Expensive </a:t>
            </a:r>
            <a:r>
              <a:rPr lang="en-US" b="1" dirty="0" err="1">
                <a:latin typeface="Courier New"/>
                <a:cs typeface="Courier New"/>
              </a:rPr>
              <a:t>checkRep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dirty="0"/>
              <a:t>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000" dirty="0"/>
              <a:t>Detailed checks can be too slow in production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/>
              <a:t>But complex tests can be very helpful, particularly during testing/debugging (let the computer find problems for you!)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/>
              <a:t>No perfect answers; suggested strategy for </a:t>
            </a:r>
            <a:r>
              <a:rPr lang="en-US" sz="2000" b="1" dirty="0" err="1">
                <a:latin typeface="Courier New"/>
                <a:cs typeface="Courier New"/>
              </a:rPr>
              <a:t>checkRep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Create a static, global “debug” or “</a:t>
            </a:r>
            <a:r>
              <a:rPr lang="en-US" sz="2000" dirty="0" err="1"/>
              <a:t>debugLevel</a:t>
            </a:r>
            <a:r>
              <a:rPr lang="en-US" sz="2000" dirty="0"/>
              <a:t>” variable </a:t>
            </a:r>
          </a:p>
          <a:p>
            <a:pPr lvl="1"/>
            <a:r>
              <a:rPr lang="en-US" sz="2000" dirty="0"/>
              <a:t>Run expensive tests when this is enabled</a:t>
            </a:r>
          </a:p>
          <a:p>
            <a:pPr lvl="1"/>
            <a:r>
              <a:rPr lang="en-US" sz="2000" dirty="0"/>
              <a:t>Turn it off in graded / production code if tests are too expensive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/>
              <a:t>Often helpful: put expensive / complex tests in separate methods and call 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4272540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root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requires: x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sym typeface="Symbol"/>
              </a:rPr>
              <a:t>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0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083143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root with assertion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953000"/>
          </a:xfrm>
        </p:spPr>
        <p:txBody>
          <a:bodyPr/>
          <a:lstStyle/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requires: x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sym typeface="Symbol"/>
              </a:rPr>
              <a:t>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0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assert (x &gt;= 0.0);  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double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result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b="1" i="1" dirty="0">
                <a:latin typeface="Courier New" pitchFamily="49" charset="0"/>
              </a:rPr>
              <a:t>  … compute result …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assert (Math.abs(result*result – x) &lt; .0001);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return result;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+mj-lt"/>
              </a:rPr>
              <a:t>These two assertions serve very different purposes</a:t>
            </a:r>
          </a:p>
          <a:p>
            <a:endParaRPr lang="en-US" sz="2000" dirty="0">
              <a:latin typeface="+mj-lt"/>
            </a:endParaRP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(Note: the Java library </a:t>
            </a:r>
            <a:r>
              <a:rPr lang="en-US" sz="1400" dirty="0" err="1">
                <a:latin typeface="+mj-lt"/>
              </a:rPr>
              <a:t>Math.sqrt</a:t>
            </a:r>
            <a:r>
              <a:rPr lang="en-US" sz="1400" dirty="0">
                <a:latin typeface="+mj-lt"/>
              </a:rPr>
              <a:t> method returns </a:t>
            </a:r>
            <a:r>
              <a:rPr lang="en-US" sz="1400" dirty="0" err="1">
                <a:latin typeface="+mj-lt"/>
              </a:rPr>
              <a:t>NaN</a:t>
            </a:r>
            <a:r>
              <a:rPr lang="en-US" sz="1400" dirty="0">
                <a:latin typeface="+mj-lt"/>
              </a:rPr>
              <a:t> for x&lt;0. We use different specifications in this lecture as examples.)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2552796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/>
              <a:t>General concepts about dealing with errors and failures</a:t>
            </a:r>
          </a:p>
          <a:p>
            <a:endParaRPr lang="en-US" sz="1000" dirty="0"/>
          </a:p>
          <a:p>
            <a:r>
              <a:rPr lang="en-US" sz="2000" dirty="0"/>
              <a:t>Assertions: what, why, how</a:t>
            </a:r>
          </a:p>
          <a:p>
            <a:pPr lvl="1"/>
            <a:r>
              <a:rPr lang="en-US" sz="2000" dirty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>
                <a:solidFill>
                  <a:schemeClr val="accent6"/>
                </a:solidFill>
              </a:rPr>
              <a:t>Exceptions: what, how 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accent6"/>
                </a:solidFill>
              </a:rPr>
              <a:t>How to throw, catch, and declare exceptions </a:t>
            </a:r>
            <a:r>
              <a:rPr lang="en-US" sz="2000" i="1" dirty="0">
                <a:solidFill>
                  <a:schemeClr val="accent6"/>
                </a:solidFill>
              </a:rPr>
              <a:t>in Java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accent6"/>
                </a:solidFill>
              </a:rPr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accent6"/>
                </a:solidFill>
              </a:rPr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why </a:t>
            </a:r>
            <a:r>
              <a:rPr lang="en-US" sz="2000" i="1" dirty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86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Square root, specified for all inputs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if x &lt; 0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   			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throws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endParaRPr lang="en-US" sz="2000" b="1" dirty="0">
              <a:solidFill>
                <a:srgbClr val="C0000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if (x &lt; 0)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throw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…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1000" b="1" dirty="0">
              <a:latin typeface="Courier New" pitchFamily="49" charset="0"/>
            </a:endParaRP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sz="2000" dirty="0">
                <a:latin typeface="+mj-lt"/>
              </a:rPr>
              <a:t> is part of a method signature: “it might happen”</a:t>
            </a:r>
          </a:p>
          <a:p>
            <a:pPr lvl="1"/>
            <a:r>
              <a:rPr lang="en-US" sz="2000" dirty="0">
                <a:latin typeface="+mj-lt"/>
              </a:rPr>
              <a:t>Comma-separated list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sz="2000" dirty="0">
                <a:latin typeface="+mj-lt"/>
              </a:rPr>
              <a:t> is a statement that actually causes exception-throw</a:t>
            </a:r>
          </a:p>
          <a:p>
            <a:pPr lvl="1"/>
            <a:r>
              <a:rPr lang="en-US" sz="2000" dirty="0">
                <a:latin typeface="+mj-lt"/>
              </a:rPr>
              <a:t>Immediate control transfer [like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>
                <a:latin typeface="+mj-lt"/>
              </a:rPr>
              <a:t> but different]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093916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Using try-catch to handle exceptions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   			</a:t>
            </a:r>
            <a:r>
              <a:rPr lang="en-US" sz="2000" b="1" dirty="0">
                <a:latin typeface="Courier New" pitchFamily="49" charset="0"/>
              </a:rPr>
              <a:t>throws </a:t>
            </a:r>
            <a:r>
              <a:rPr lang="en-US" sz="2000" b="1" dirty="0" err="1">
                <a:latin typeface="Courier New" pitchFamily="49" charset="0"/>
              </a:rPr>
              <a:t>IllegalArgumentException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…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Client code: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try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y = </a:t>
            </a:r>
            <a:r>
              <a:rPr lang="en-US" sz="2000" b="1" dirty="0" err="1"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(…);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} catch 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e)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e.printStackTrace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//and/or take other actions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}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Handled by nearest </a:t>
            </a:r>
            <a:r>
              <a:rPr lang="en-US" sz="2000" i="1" dirty="0"/>
              <a:t>dynamically</a:t>
            </a:r>
            <a:r>
              <a:rPr lang="en-US" sz="2000" dirty="0"/>
              <a:t> enclosing </a:t>
            </a:r>
            <a:r>
              <a:rPr lang="en-US" sz="2000" b="1" dirty="0">
                <a:latin typeface="Courier New"/>
                <a:cs typeface="Courier New"/>
              </a:rPr>
              <a:t>try/catch</a:t>
            </a:r>
          </a:p>
          <a:p>
            <a:pPr lvl="1"/>
            <a:r>
              <a:rPr lang="en-US" sz="2000" dirty="0"/>
              <a:t>Top-level default handler:  stack trace, program terminates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099528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Throwing and catching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448" y="1600200"/>
            <a:ext cx="5178552" cy="4876800"/>
          </a:xfrm>
        </p:spPr>
        <p:txBody>
          <a:bodyPr>
            <a:normAutofit/>
          </a:bodyPr>
          <a:lstStyle/>
          <a:p>
            <a:r>
              <a:rPr lang="en-US" sz="2000" dirty="0"/>
              <a:t>Executing program has a stack of currently executing methods</a:t>
            </a:r>
          </a:p>
          <a:p>
            <a:pPr lvl="1"/>
            <a:r>
              <a:rPr lang="en-US" sz="2000" dirty="0"/>
              <a:t>Dynamic: reflects runtime order of method calls</a:t>
            </a:r>
          </a:p>
          <a:p>
            <a:pPr lvl="1"/>
            <a:r>
              <a:rPr lang="en-US" sz="2000" dirty="0"/>
              <a:t>No relation to static nesting of classes, packages, etc.</a:t>
            </a:r>
          </a:p>
          <a:p>
            <a:r>
              <a:rPr lang="en-US" sz="2000" dirty="0"/>
              <a:t>When an exception is thrown, control transfers to nearest method with a </a:t>
            </a:r>
            <a:r>
              <a:rPr lang="en-US" sz="2000" i="1" dirty="0"/>
              <a:t>matching</a:t>
            </a:r>
            <a:r>
              <a:rPr lang="en-US" sz="2000" dirty="0"/>
              <a:t> catch block</a:t>
            </a:r>
          </a:p>
          <a:p>
            <a:pPr lvl="1"/>
            <a:r>
              <a:rPr lang="en-US" sz="2000" dirty="0"/>
              <a:t>If none found, top-level handler prints stack trace and terminates</a:t>
            </a:r>
          </a:p>
          <a:p>
            <a:r>
              <a:rPr lang="en-US" sz="2000" dirty="0"/>
              <a:t>Exceptions allow </a:t>
            </a:r>
            <a:r>
              <a:rPr lang="en-US" sz="2000" i="1" dirty="0"/>
              <a:t>non-local</a:t>
            </a:r>
            <a:r>
              <a:rPr lang="en-US" sz="2000" dirty="0"/>
              <a:t> error handling</a:t>
            </a:r>
          </a:p>
          <a:p>
            <a:pPr lvl="1"/>
            <a:r>
              <a:rPr lang="en-US" sz="2000" dirty="0"/>
              <a:t>A method many levels up the stack can handle a deep error</a:t>
            </a:r>
          </a:p>
        </p:txBody>
      </p:sp>
      <p:pic>
        <p:nvPicPr>
          <p:cNvPr id="570372" name="Picture 4" descr="exceptions-callst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94007"/>
            <a:ext cx="2916237" cy="3276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601667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Catching with inheritance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try {</a:t>
            </a:r>
            <a:br>
              <a:rPr lang="en-US" sz="2000" dirty="0"/>
            </a:br>
            <a:r>
              <a:rPr lang="en-US" sz="2000" dirty="0"/>
              <a:t>  code…</a:t>
            </a:r>
            <a:br>
              <a:rPr lang="en-US" sz="2000" dirty="0"/>
            </a:br>
            <a:r>
              <a:rPr lang="en-US" sz="2000" b="1" dirty="0">
                <a:latin typeface="Courier New"/>
                <a:cs typeface="Courier New"/>
              </a:rPr>
              <a:t>} catch (</a:t>
            </a:r>
            <a:r>
              <a:rPr lang="en-US" sz="2000" b="1" dirty="0" err="1">
                <a:latin typeface="Courier New"/>
                <a:cs typeface="Courier New"/>
              </a:rPr>
              <a:t>FileNotFoundException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latin typeface="Courier New"/>
                <a:cs typeface="Courier New"/>
              </a:rPr>
              <a:t>fnfe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dirty="0"/>
              <a:t>    </a:t>
            </a:r>
            <a:r>
              <a:rPr lang="en-US" sz="2000" i="1" dirty="0"/>
              <a:t>code to handle a file not found exception</a:t>
            </a:r>
            <a:br>
              <a:rPr lang="en-US" sz="2000" dirty="0"/>
            </a:br>
            <a:r>
              <a:rPr lang="en-US" sz="2000" b="1" dirty="0">
                <a:latin typeface="Courier New"/>
                <a:cs typeface="Courier New"/>
              </a:rPr>
              <a:t>} catch (</a:t>
            </a:r>
            <a:r>
              <a:rPr lang="en-US" sz="2000" b="1" dirty="0" err="1">
                <a:latin typeface="Courier New"/>
                <a:cs typeface="Courier New"/>
              </a:rPr>
              <a:t>IOException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latin typeface="Courier New"/>
                <a:cs typeface="Courier New"/>
              </a:rPr>
              <a:t>ioe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dirty="0"/>
              <a:t>    </a:t>
            </a:r>
            <a:r>
              <a:rPr lang="en-US" sz="2000" i="1" dirty="0"/>
              <a:t>code to handle any other I/O exception</a:t>
            </a:r>
            <a:br>
              <a:rPr lang="en-US" sz="2000" dirty="0"/>
            </a:br>
            <a:r>
              <a:rPr lang="en-US" sz="2000" b="1" dirty="0">
                <a:latin typeface="Courier New"/>
                <a:cs typeface="Courier New"/>
              </a:rPr>
              <a:t>} catch (Exception </a:t>
            </a:r>
            <a:r>
              <a:rPr lang="en-US" sz="2000" b="1" dirty="0">
                <a:solidFill>
                  <a:schemeClr val="accent6"/>
                </a:solidFill>
                <a:latin typeface="Courier New"/>
                <a:cs typeface="Courier New"/>
              </a:rPr>
              <a:t>e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dirty="0"/>
              <a:t>    </a:t>
            </a:r>
            <a:r>
              <a:rPr lang="en-US" sz="2000" i="1" dirty="0"/>
              <a:t>code to handle any other exception</a:t>
            </a:r>
            <a:br>
              <a:rPr lang="en-US" sz="2000" i="1" dirty="0"/>
            </a:br>
            <a:r>
              <a:rPr lang="en-US" sz="20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4775537"/>
            <a:ext cx="75438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SocketException</a:t>
            </a:r>
            <a:r>
              <a:rPr lang="en-US" sz="2000" dirty="0">
                <a:latin typeface="+mj-lt"/>
              </a:rPr>
              <a:t> would match the second 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An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ArithmeticException</a:t>
            </a:r>
            <a:r>
              <a:rPr lang="en-US" sz="2000" dirty="0">
                <a:latin typeface="+mj-lt"/>
              </a:rPr>
              <a:t> would match the third 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Subsequent catch blocks need not be </a:t>
            </a:r>
            <a:r>
              <a:rPr lang="en-US" sz="2000" dirty="0" err="1">
                <a:latin typeface="+mj-lt"/>
              </a:rPr>
              <a:t>supertypes</a:t>
            </a:r>
            <a:r>
              <a:rPr lang="en-US" sz="2000" dirty="0">
                <a:latin typeface="+mj-lt"/>
              </a:rPr>
              <a:t> like this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But order matters: check for matching type in given order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789900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CF4EB-ADB0-BB44-A32C-89F015D97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C4A2F-7FA3-3947-8B0C-F1D729BDF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Reminders:</a:t>
            </a:r>
          </a:p>
          <a:p>
            <a:r>
              <a:rPr lang="en-US" dirty="0"/>
              <a:t>Quizzes must be finished by 11pm Sunday</a:t>
            </a:r>
          </a:p>
          <a:p>
            <a:pPr lvl="1"/>
            <a:r>
              <a:rPr lang="en-US" dirty="0"/>
              <a:t>No late days on these</a:t>
            </a:r>
          </a:p>
          <a:p>
            <a:r>
              <a:rPr lang="en-US" dirty="0"/>
              <a:t>HW5 due Tuesday night, 11 pm</a:t>
            </a:r>
          </a:p>
          <a:p>
            <a:pPr lvl="1"/>
            <a:r>
              <a:rPr lang="en-US" dirty="0"/>
              <a:t>Max 2 late days if you have them</a:t>
            </a:r>
          </a:p>
          <a:p>
            <a:r>
              <a:rPr lang="en-US" dirty="0"/>
              <a:t>Midterm next Thursday, </a:t>
            </a:r>
            <a:r>
              <a:rPr lang="en-US"/>
              <a:t>4:30-5:30 pm, </a:t>
            </a:r>
            <a:r>
              <a:rPr lang="en-US" dirty="0"/>
              <a:t>Kane 110</a:t>
            </a:r>
          </a:p>
          <a:p>
            <a:pPr lvl="1"/>
            <a:r>
              <a:rPr lang="en-US" dirty="0"/>
              <a:t>Everything up through equals/</a:t>
            </a:r>
            <a:r>
              <a:rPr lang="en-US" dirty="0" err="1"/>
              <a:t>hashCode</a:t>
            </a:r>
            <a:r>
              <a:rPr lang="en-US" dirty="0"/>
              <a:t>: lectures, sections, readings, assignments, projects, etc.</a:t>
            </a:r>
          </a:p>
          <a:p>
            <a:pPr lvl="2"/>
            <a:r>
              <a:rPr lang="en-US" dirty="0"/>
              <a:t>(No details on exceptions, but you should still understand @throws, @requires, etc.)</a:t>
            </a:r>
          </a:p>
          <a:p>
            <a:pPr lvl="1"/>
            <a:r>
              <a:rPr lang="en-US" dirty="0"/>
              <a:t>Review in sections Thursday</a:t>
            </a:r>
          </a:p>
          <a:p>
            <a:pPr lvl="1"/>
            <a:r>
              <a:rPr lang="en-US" dirty="0"/>
              <a:t>Old exams on course web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1DF24F-51F3-124C-BE2E-7CD5DD796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UW CSE 331 Winter 2018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25F33-FF26-2944-80E4-8B456E654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51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Hierarchy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E8722-9256-42EB-B779-63A99D304B0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7" name="Picture 5" descr="exceptions-hierarc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305800" cy="3873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4236313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Autofit/>
          </a:bodyPr>
          <a:lstStyle/>
          <a:p>
            <a:r>
              <a:rPr lang="en-US" sz="3200" dirty="0"/>
              <a:t>Java’s checked/unchecked distinction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44958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en-US" sz="2000" dirty="0">
                <a:solidFill>
                  <a:schemeClr val="accent6"/>
                </a:solidFill>
              </a:rPr>
              <a:t>Checked</a:t>
            </a:r>
            <a:r>
              <a:rPr lang="en-US" sz="2000" dirty="0"/>
              <a:t> exceptions (</a:t>
            </a:r>
            <a:r>
              <a:rPr lang="en-US" sz="2000" i="1" dirty="0"/>
              <a:t>style</a:t>
            </a:r>
            <a:r>
              <a:rPr lang="en-US" sz="2000" dirty="0"/>
              <a:t>: for </a:t>
            </a:r>
            <a:r>
              <a:rPr lang="en-US" sz="2000" i="1" dirty="0">
                <a:solidFill>
                  <a:schemeClr val="accent6"/>
                </a:solidFill>
              </a:rPr>
              <a:t>special cases</a:t>
            </a:r>
            <a:r>
              <a:rPr lang="en-US" sz="2000" dirty="0"/>
              <a:t>)</a:t>
            </a:r>
            <a:endParaRPr lang="en-US" sz="2000" i="1" dirty="0">
              <a:solidFill>
                <a:schemeClr val="accent6"/>
              </a:solidFill>
            </a:endParaRPr>
          </a:p>
          <a:p>
            <a:pPr lvl="1"/>
            <a:r>
              <a:rPr lang="en-US" sz="2000" dirty="0" err="1"/>
              <a:t>Callee</a:t>
            </a:r>
            <a:r>
              <a:rPr lang="en-US" sz="2000" dirty="0"/>
              <a:t>:  </a:t>
            </a:r>
            <a:r>
              <a:rPr lang="en-US" sz="2000" i="1" dirty="0"/>
              <a:t>Must</a:t>
            </a:r>
            <a:r>
              <a:rPr lang="en-US" sz="2000" dirty="0"/>
              <a:t> declare in signature (else type error)</a:t>
            </a:r>
          </a:p>
          <a:p>
            <a:pPr lvl="1"/>
            <a:r>
              <a:rPr lang="en-US" sz="2000" dirty="0"/>
              <a:t>Client:  Must either catch or declare (else type error)</a:t>
            </a:r>
          </a:p>
          <a:p>
            <a:pPr lvl="2"/>
            <a:r>
              <a:rPr lang="en-US" sz="2000" dirty="0"/>
              <a:t>Even if </a:t>
            </a:r>
            <a:r>
              <a:rPr lang="en-US" sz="2000" i="1" dirty="0"/>
              <a:t>you</a:t>
            </a:r>
            <a:r>
              <a:rPr lang="en-US" sz="2000" dirty="0"/>
              <a:t> can prove it will never happen at run time, the type system does not “believe you”</a:t>
            </a:r>
          </a:p>
          <a:p>
            <a:pPr lvl="1"/>
            <a:r>
              <a:rPr lang="en-US" sz="2000" dirty="0"/>
              <a:t>There is guaranteed to be a dynamically enclosing catch</a:t>
            </a:r>
          </a:p>
          <a:p>
            <a:pPr>
              <a:buClr>
                <a:schemeClr val="tx1"/>
              </a:buClr>
              <a:buNone/>
            </a:pPr>
            <a:endParaRPr lang="en-US" sz="1000" dirty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None/>
            </a:pPr>
            <a:r>
              <a:rPr lang="en-US" sz="2000" dirty="0">
                <a:solidFill>
                  <a:schemeClr val="accent6"/>
                </a:solidFill>
              </a:rPr>
              <a:t>Unchecked</a:t>
            </a:r>
            <a:r>
              <a:rPr lang="en-US" sz="2000" dirty="0"/>
              <a:t> exceptions (</a:t>
            </a:r>
            <a:r>
              <a:rPr lang="en-US" sz="2000" i="1" dirty="0"/>
              <a:t>style</a:t>
            </a:r>
            <a:r>
              <a:rPr lang="en-US" sz="2000" dirty="0"/>
              <a:t>: for </a:t>
            </a:r>
            <a:r>
              <a:rPr lang="en-US" sz="2000" dirty="0">
                <a:solidFill>
                  <a:schemeClr val="accent6"/>
                </a:solidFill>
              </a:rPr>
              <a:t>never-expected</a:t>
            </a:r>
            <a:r>
              <a:rPr lang="en-US" sz="2000" dirty="0"/>
              <a:t>)</a:t>
            </a:r>
            <a:endParaRPr lang="en-US" sz="2000" dirty="0">
              <a:solidFill>
                <a:schemeClr val="accent6"/>
              </a:solidFill>
            </a:endParaRPr>
          </a:p>
          <a:p>
            <a:pPr lvl="1"/>
            <a:r>
              <a:rPr lang="en-US" sz="2000" dirty="0"/>
              <a:t>Library:  No need to declare</a:t>
            </a:r>
          </a:p>
          <a:p>
            <a:pPr lvl="1"/>
            <a:r>
              <a:rPr lang="en-US" sz="2000" dirty="0"/>
              <a:t>Client:  No </a:t>
            </a:r>
            <a:r>
              <a:rPr lang="en-US" sz="2000" i="1" dirty="0"/>
              <a:t>need</a:t>
            </a:r>
            <a:r>
              <a:rPr lang="en-US" sz="2000" dirty="0"/>
              <a:t> to catch</a:t>
            </a:r>
          </a:p>
          <a:p>
            <a:pPr lvl="1"/>
            <a:r>
              <a:rPr lang="en-US" sz="2000" dirty="0"/>
              <a:t>Subclasses of  				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RuntimeException</a:t>
            </a:r>
            <a:r>
              <a:rPr lang="en-US" sz="2000" dirty="0"/>
              <a:t> </a:t>
            </a:r>
          </a:p>
          <a:p>
            <a:pPr marL="457200" lvl="1" indent="0">
              <a:buNone/>
            </a:pPr>
            <a:r>
              <a:rPr lang="en-US" sz="2000" dirty="0"/>
              <a:t>      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</a:p>
        </p:txBody>
      </p:sp>
      <p:grpSp>
        <p:nvGrpSpPr>
          <p:cNvPr id="3" name="Group 1"/>
          <p:cNvGrpSpPr/>
          <p:nvPr/>
        </p:nvGrpSpPr>
        <p:grpSpPr>
          <a:xfrm>
            <a:off x="4953001" y="3695700"/>
            <a:ext cx="4038601" cy="2552700"/>
            <a:chOff x="4495800" y="3581400"/>
            <a:chExt cx="4419600" cy="3048000"/>
          </a:xfrm>
        </p:grpSpPr>
        <p:sp>
          <p:nvSpPr>
            <p:cNvPr id="322564" name="Rectangle 4"/>
            <p:cNvSpPr>
              <a:spLocks noChangeArrowheads="1"/>
            </p:cNvSpPr>
            <p:nvPr/>
          </p:nvSpPr>
          <p:spPr bwMode="auto">
            <a:xfrm>
              <a:off x="6324600" y="35814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Throwable</a:t>
              </a:r>
              <a:endPara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6324600" y="5943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Runtime</a:t>
              </a:r>
              <a:b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Exception</a:t>
              </a:r>
            </a:p>
          </p:txBody>
        </p:sp>
        <p:sp>
          <p:nvSpPr>
            <p:cNvPr id="322566" name="Rectangle 6"/>
            <p:cNvSpPr>
              <a:spLocks noChangeArrowheads="1"/>
            </p:cNvSpPr>
            <p:nvPr/>
          </p:nvSpPr>
          <p:spPr bwMode="auto">
            <a:xfrm>
              <a:off x="7391400" y="4800600"/>
              <a:ext cx="1524000" cy="685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Error</a:t>
              </a:r>
            </a:p>
          </p:txBody>
        </p:sp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5079520" y="4800600"/>
              <a:ext cx="1854681" cy="685801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Exception</a:t>
              </a:r>
            </a:p>
          </p:txBody>
        </p:sp>
        <p:sp>
          <p:nvSpPr>
            <p:cNvPr id="322568" name="Line 8"/>
            <p:cNvSpPr>
              <a:spLocks noChangeShapeType="1"/>
            </p:cNvSpPr>
            <p:nvPr/>
          </p:nvSpPr>
          <p:spPr bwMode="auto">
            <a:xfrm flipV="1">
              <a:off x="6629400" y="4267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69" name="Line 9"/>
            <p:cNvSpPr>
              <a:spLocks noChangeShapeType="1"/>
            </p:cNvSpPr>
            <p:nvPr/>
          </p:nvSpPr>
          <p:spPr bwMode="auto">
            <a:xfrm flipV="1">
              <a:off x="7543800" y="42672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70" name="Line 10"/>
            <p:cNvSpPr>
              <a:spLocks noChangeShapeType="1"/>
            </p:cNvSpPr>
            <p:nvPr/>
          </p:nvSpPr>
          <p:spPr bwMode="auto">
            <a:xfrm flipV="1">
              <a:off x="6629400" y="5486400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4495800" y="5943600"/>
              <a:ext cx="1524000" cy="6858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u="none" dirty="0">
                  <a:latin typeface="Times New Roman" pitchFamily="18" charset="0"/>
                </a:rPr>
                <a:t>Checked</a:t>
              </a:r>
              <a:br>
                <a:rPr lang="en-US" u="none" dirty="0">
                  <a:latin typeface="Times New Roman" pitchFamily="18" charset="0"/>
                </a:rPr>
              </a:br>
              <a:r>
                <a:rPr lang="en-US" u="none" dirty="0">
                  <a:latin typeface="Times New Roman" pitchFamily="18" charset="0"/>
                </a:rPr>
                <a:t>exceptions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5496463" y="5486401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 flipV="1">
            <a:off x="6096000" y="5257800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V="1">
            <a:off x="5638800" y="5257800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 flipV="1">
            <a:off x="73914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V="1">
            <a:off x="69342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 flipV="1">
            <a:off x="7162800" y="6246495"/>
            <a:ext cx="0" cy="38290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553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Checked vs. unchecked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153400" cy="4495800"/>
          </a:xfrm>
        </p:spPr>
        <p:txBody>
          <a:bodyPr/>
          <a:lstStyle/>
          <a:p>
            <a:r>
              <a:rPr lang="en-US" sz="2000" dirty="0"/>
              <a:t>No perfect answer to “should possible exceptions thrown” be part of a method signature</a:t>
            </a:r>
          </a:p>
          <a:p>
            <a:pPr lvl="1"/>
            <a:r>
              <a:rPr lang="en-US" sz="2000" dirty="0"/>
              <a:t>So Java provided both</a:t>
            </a:r>
          </a:p>
          <a:p>
            <a:pPr lvl="1"/>
            <a:endParaRPr lang="en-US" sz="1000" dirty="0"/>
          </a:p>
          <a:p>
            <a:r>
              <a:rPr lang="en-US" sz="2000" dirty="0"/>
              <a:t>Advantages to checked exceptions:</a:t>
            </a:r>
          </a:p>
          <a:p>
            <a:pPr lvl="1"/>
            <a:r>
              <a:rPr lang="en-US" sz="2000" dirty="0"/>
              <a:t>Static checking of </a:t>
            </a:r>
            <a:r>
              <a:rPr lang="en-US" sz="2000" dirty="0" err="1"/>
              <a:t>callee</a:t>
            </a:r>
            <a:r>
              <a:rPr lang="en-US" sz="2000" dirty="0"/>
              <a:t> ensures no other checked exceptions get thrown</a:t>
            </a:r>
          </a:p>
          <a:p>
            <a:pPr lvl="1"/>
            <a:r>
              <a:rPr lang="en-US" sz="2000" dirty="0"/>
              <a:t>Static checking of caller ensures caller does not forget to check</a:t>
            </a:r>
          </a:p>
          <a:p>
            <a:pPr lvl="1"/>
            <a:endParaRPr lang="en-US" sz="1000" dirty="0"/>
          </a:p>
          <a:p>
            <a:r>
              <a:rPr lang="en-US" sz="2000" dirty="0"/>
              <a:t>Disadvantages:</a:t>
            </a:r>
          </a:p>
          <a:p>
            <a:pPr lvl="1"/>
            <a:r>
              <a:rPr lang="en-US" sz="2000" dirty="0"/>
              <a:t>Impedes implementations and overrides</a:t>
            </a:r>
          </a:p>
          <a:p>
            <a:pPr lvl="1"/>
            <a:r>
              <a:rPr lang="en-US" sz="2000" dirty="0"/>
              <a:t>Often in your way when prototyping</a:t>
            </a:r>
          </a:p>
          <a:p>
            <a:pPr lvl="1"/>
            <a:r>
              <a:rPr lang="en-US" sz="2000" dirty="0"/>
              <a:t>Have to catch or declare even in clients where the exception is not possible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08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/>
                <a:cs typeface="Courier New"/>
              </a:rPr>
              <a:t>finally</a:t>
            </a:r>
            <a:r>
              <a:rPr lang="en-US" dirty="0"/>
              <a:t> block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finally</a:t>
            </a:r>
            <a:r>
              <a:rPr lang="en-US" sz="2000" dirty="0"/>
              <a:t> block is always executed</a:t>
            </a:r>
          </a:p>
          <a:p>
            <a:pPr lvl="1" indent="-342900"/>
            <a:r>
              <a:rPr lang="en-US" sz="2000" dirty="0"/>
              <a:t>Whether an exception is thrown or not</a:t>
            </a:r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try {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  code…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} catch (Type </a:t>
            </a:r>
            <a:r>
              <a:rPr lang="en-US" sz="2000" b="1" dirty="0">
                <a:solidFill>
                  <a:schemeClr val="accent2"/>
                </a:solidFill>
                <a:latin typeface="Courier New"/>
                <a:cs typeface="Courier New"/>
              </a:rPr>
              <a:t>name</a:t>
            </a:r>
            <a:r>
              <a:rPr lang="en-US" sz="2000" b="1" dirty="0">
                <a:latin typeface="Courier New"/>
                <a:cs typeface="Courier New"/>
              </a:rPr>
              <a:t>) {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    code… to handle the exception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} finally {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    code… to run after the try or catch finishes</a:t>
            </a:r>
            <a:br>
              <a:rPr lang="en-US" sz="2000" b="1" dirty="0">
                <a:latin typeface="Courier New"/>
                <a:cs typeface="Courier New"/>
              </a:rPr>
            </a:br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2920612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b="1" dirty="0">
                <a:latin typeface="Courier New"/>
                <a:cs typeface="Courier New"/>
              </a:rPr>
              <a:t>finally</a:t>
            </a:r>
            <a:r>
              <a:rPr lang="en-US" dirty="0"/>
              <a:t> is for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finally</a:t>
            </a:r>
            <a:r>
              <a:rPr lang="en-US" sz="2000" dirty="0"/>
              <a:t> is used </a:t>
            </a:r>
            <a:r>
              <a:rPr lang="en-US" sz="2000"/>
              <a:t>for common </a:t>
            </a:r>
            <a:r>
              <a:rPr lang="en-US" sz="2000" dirty="0"/>
              <a:t>“must-always-run” or “clean-up” code</a:t>
            </a:r>
          </a:p>
          <a:p>
            <a:pPr lvl="1"/>
            <a:r>
              <a:rPr lang="en-US" sz="2000" dirty="0"/>
              <a:t>Avoids duplicated code in catch branch[</a:t>
            </a:r>
            <a:r>
              <a:rPr lang="en-US" sz="2000" dirty="0" err="1"/>
              <a:t>es</a:t>
            </a:r>
            <a:r>
              <a:rPr lang="en-US" sz="2000" dirty="0"/>
              <a:t>] and after</a:t>
            </a:r>
          </a:p>
          <a:p>
            <a:pPr lvl="1"/>
            <a:r>
              <a:rPr lang="en-US" sz="2000" dirty="0"/>
              <a:t>Avoids having to catch all exceptions</a:t>
            </a:r>
          </a:p>
          <a:p>
            <a:pPr marL="0" indent="0">
              <a:buNone/>
            </a:pPr>
            <a:endParaRPr lang="en-US" sz="2000" dirty="0"/>
          </a:p>
          <a:p>
            <a:pPr marL="44577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try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// ... write to out;  might throw exception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("Caught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>
                <a:latin typeface="Courier New" pitchFamily="49" charset="0"/>
                <a:cs typeface="Courier New" pitchFamily="49" charset="0"/>
              </a:rPr>
              <a:t>                     +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finally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out.close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0961310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/>
              <a:t>General concepts about dealing with errors and failures</a:t>
            </a:r>
          </a:p>
          <a:p>
            <a:endParaRPr lang="en-US" sz="1000" dirty="0"/>
          </a:p>
          <a:p>
            <a:r>
              <a:rPr lang="en-US" sz="2000" dirty="0"/>
              <a:t>Assertions: what, why, how</a:t>
            </a:r>
          </a:p>
          <a:p>
            <a:pPr lvl="1"/>
            <a:r>
              <a:rPr lang="en-US" sz="2000" dirty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what, how </a:t>
            </a:r>
            <a:r>
              <a:rPr lang="en-US" sz="2000" i="1" dirty="0"/>
              <a:t>in Java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How to throw, catch, and declare exceptions</a:t>
            </a:r>
            <a:endParaRPr lang="en-US" sz="2000" i="1" dirty="0"/>
          </a:p>
          <a:p>
            <a:pPr lvl="1">
              <a:spcBef>
                <a:spcPts val="0"/>
              </a:spcBef>
            </a:pPr>
            <a:r>
              <a:rPr lang="en-US" sz="2000" dirty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>
                <a:solidFill>
                  <a:schemeClr val="accent2"/>
                </a:solidFill>
              </a:rPr>
              <a:t>Exceptions: why </a:t>
            </a:r>
            <a:r>
              <a:rPr lang="en-US" sz="2000" i="1" dirty="0">
                <a:solidFill>
                  <a:schemeClr val="accent2"/>
                </a:solidFill>
              </a:rPr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accent2"/>
                </a:solidFill>
              </a:rPr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>
                <a:solidFill>
                  <a:schemeClr val="accent2"/>
                </a:solidFill>
              </a:rPr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022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Propagating an exception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returns: x such that ax^2 +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bx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+ c = 0</a:t>
            </a:r>
          </a:p>
          <a:p>
            <a:pPr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IllegalArgumentException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if no real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soln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exists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1800" b="1" dirty="0">
                <a:latin typeface="Courier New" pitchFamily="49" charset="0"/>
              </a:rPr>
              <a:t>(double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</a:t>
            </a:r>
          </a:p>
          <a:p>
            <a:pPr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                         </a:t>
            </a:r>
            <a:r>
              <a:rPr lang="en-US" sz="1800" b="1" dirty="0">
                <a:latin typeface="Courier New" pitchFamily="49" charset="0"/>
              </a:rPr>
              <a:t>throws </a:t>
            </a:r>
            <a:r>
              <a:rPr lang="en-US" sz="1800" b="1" dirty="0" err="1">
                <a:latin typeface="Courier New" pitchFamily="49" charset="0"/>
              </a:rPr>
              <a:t>IllegalArgumentException</a:t>
            </a:r>
            <a:endParaRPr lang="en-US" sz="1800" b="1" dirty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No need to catch exception thrown by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sqrt</a:t>
            </a:r>
            <a:endParaRPr lang="en-US" sz="18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  return (-b + </a:t>
            </a:r>
            <a:r>
              <a:rPr lang="en-US" sz="1800" b="1" dirty="0" err="1">
                <a:latin typeface="Courier New" pitchFamily="49" charset="0"/>
              </a:rPr>
              <a:t>sqrt</a:t>
            </a:r>
            <a:r>
              <a:rPr lang="en-US" sz="1800" b="1" dirty="0">
                <a:latin typeface="Courier New" pitchFamily="49" charset="0"/>
              </a:rPr>
              <a:t>(b*b - 4*a*c)) / (2*a);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2000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buNone/>
            </a:pPr>
            <a:endParaRPr lang="en-US" sz="2800" b="0" dirty="0"/>
          </a:p>
          <a:p>
            <a:pPr>
              <a:buNone/>
            </a:pPr>
            <a:r>
              <a:rPr lang="en-US" sz="2000" b="0" dirty="0"/>
              <a:t>Aside: How can clients know if a set of arguments </a:t>
            </a:r>
            <a:r>
              <a:rPr lang="en-US" sz="2000" dirty="0"/>
              <a:t>			</a:t>
            </a:r>
            <a:r>
              <a:rPr lang="en-US" sz="2000" b="0" dirty="0"/>
              <a:t>to </a:t>
            </a:r>
            <a:r>
              <a:rPr lang="en-US" sz="2000" b="1" dirty="0" err="1">
                <a:latin typeface="Courier New"/>
                <a:cs typeface="Courier New"/>
              </a:rPr>
              <a:t>solveQuad</a:t>
            </a:r>
            <a:r>
              <a:rPr lang="en-US" sz="2000" b="0" dirty="0"/>
              <a:t> is illegal?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574693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Why catch exceptions locally?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5344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Failure to catch exceptions usually violates modularity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Call chain:   A  </a:t>
            </a:r>
            <a:r>
              <a:rPr lang="en-US" sz="2000" dirty="0">
                <a:latin typeface="+mj-lt"/>
                <a:sym typeface="Symbol" pitchFamily="18" charset="2"/>
              </a:rPr>
              <a:t> 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IntegerSet.insert</a:t>
            </a:r>
            <a:r>
              <a:rPr lang="en-US" sz="2000" dirty="0">
                <a:latin typeface="+mj-lt"/>
              </a:rPr>
              <a:t>  </a:t>
            </a:r>
            <a:r>
              <a:rPr lang="en-US" sz="2000" dirty="0">
                <a:latin typeface="+mj-lt"/>
                <a:sym typeface="Symbol" pitchFamily="18" charset="2"/>
              </a:rPr>
              <a:t>  </a:t>
            </a:r>
            <a:r>
              <a:rPr lang="en-US" sz="2000" dirty="0" err="1">
                <a:latin typeface="+mj-lt"/>
              </a:rPr>
              <a:t>IntegerList.insert</a:t>
            </a:r>
            <a:endParaRPr lang="en-US" sz="2000" dirty="0"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+mj-lt"/>
              </a:rPr>
              <a:t>IntegerList.insert</a:t>
            </a:r>
            <a:r>
              <a:rPr lang="en-US" sz="2000" dirty="0">
                <a:latin typeface="+mj-lt"/>
              </a:rPr>
              <a:t> throws some exception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+mj-lt"/>
              </a:rPr>
              <a:t>Implementer of </a:t>
            </a:r>
            <a:r>
              <a:rPr lang="en-US" sz="2000" dirty="0" err="1">
                <a:latin typeface="+mj-lt"/>
              </a:rPr>
              <a:t>IntegerSet.insert</a:t>
            </a:r>
            <a:r>
              <a:rPr lang="en-US" sz="2000" dirty="0">
                <a:latin typeface="+mj-lt"/>
              </a:rPr>
              <a:t> knows how list is being used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+mj-lt"/>
              </a:rPr>
              <a:t>Implementer of A may not even know that </a:t>
            </a:r>
            <a:r>
              <a:rPr lang="en-US" sz="2000" dirty="0" err="1">
                <a:latin typeface="+mj-lt"/>
              </a:rPr>
              <a:t>IntegerList</a:t>
            </a:r>
            <a:r>
              <a:rPr lang="en-US" sz="2000" dirty="0">
                <a:latin typeface="+mj-lt"/>
              </a:rPr>
              <a:t> exists</a:t>
            </a:r>
          </a:p>
          <a:p>
            <a:pPr>
              <a:lnSpc>
                <a:spcPct val="90000"/>
              </a:lnSpc>
              <a:buNone/>
            </a:pPr>
            <a:endParaRPr lang="en-US" sz="2000" dirty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Method on the stack may think that it is handling an exception raised by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a different call</a:t>
            </a:r>
          </a:p>
          <a:p>
            <a:pPr>
              <a:lnSpc>
                <a:spcPct val="90000"/>
              </a:lnSpc>
              <a:buNone/>
            </a:pPr>
            <a:endParaRPr lang="en-US" sz="2000" dirty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Better alternative:  catch it and </a:t>
            </a:r>
            <a:r>
              <a:rPr lang="en-US" sz="2000">
                <a:latin typeface="+mj-lt"/>
              </a:rPr>
              <a:t>throw again</a:t>
            </a:r>
            <a:endParaRPr lang="en-US" sz="2000" dirty="0"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“chaining” or “translation”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Do this even if the exception is better handled up a level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Makes it clear to reader of code that it was not an omission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4603981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 translation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>
          <a:xfrm>
            <a:off x="-152400" y="1447800"/>
            <a:ext cx="92202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x such that ax^2 +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bx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+ c = 0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NotRealException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if no real solution exists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latin typeface="Courier New" pitchFamily="49" charset="0"/>
              </a:rPr>
              <a:t>, 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2000" b="1" dirty="0">
                <a:latin typeface="Courier New" pitchFamily="49" charset="0"/>
              </a:rPr>
              <a:t>, 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2000" b="1" dirty="0">
                <a:latin typeface="Courier New" pitchFamily="49" charset="0"/>
              </a:rPr>
              <a:t>)              					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throws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NotRealException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try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</a:rPr>
              <a:t>return (-b + </a:t>
            </a:r>
            <a:r>
              <a:rPr lang="en-US" sz="2000" b="1" dirty="0" err="1"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(b*b - 4*a*c)) / (2*a);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} catch 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e)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throw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NotRealException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“chaining”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}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 extends Exception {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() { super();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(String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message</a:t>
            </a:r>
            <a:r>
              <a:rPr lang="en-US" sz="1800" b="1" dirty="0">
                <a:latin typeface="Courier New" pitchFamily="49" charset="0"/>
              </a:rPr>
              <a:t>) { super(message);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cause</a:t>
            </a:r>
            <a:r>
              <a:rPr lang="en-US" sz="1800" b="1" dirty="0">
                <a:latin typeface="Courier New" pitchFamily="49" charset="0"/>
              </a:rPr>
              <a:t>) { super(cause);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msg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{ super(</a:t>
            </a:r>
            <a:r>
              <a:rPr lang="en-US" sz="1800" b="1" dirty="0" err="1">
                <a:latin typeface="Courier New" pitchFamily="49" charset="0"/>
              </a:rPr>
              <a:t>msg</a:t>
            </a:r>
            <a:r>
              <a:rPr lang="en-US" sz="1800" b="1" dirty="0">
                <a:latin typeface="Courier New" pitchFamily="49" charset="0"/>
              </a:rPr>
              <a:t>, c);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0743109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 as non-local control flow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compile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try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parse();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optimize();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generate():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 catch (</a:t>
            </a:r>
            <a:r>
              <a:rPr lang="en-US" sz="2000" b="1" dirty="0" err="1">
                <a:latin typeface="Courier New" pitchFamily="49" charset="0"/>
              </a:rPr>
              <a:t>RuntimeException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Logger.log("Failed: " + </a:t>
            </a:r>
            <a:r>
              <a:rPr lang="en-US" sz="2000" b="1" dirty="0" err="1">
                <a:latin typeface="Courier New" pitchFamily="49" charset="0"/>
              </a:rPr>
              <a:t>e.getMessage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/>
              <a:t>Not common – usually bad style, particularly at small scale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Java/C++, etc. exceptions are expensive if thrown/caught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Reserve exceptions for exceptional conditions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349039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/>
              <a:t>General concepts about dealing with errors and failures</a:t>
            </a:r>
          </a:p>
          <a:p>
            <a:endParaRPr lang="en-US" sz="1000" dirty="0"/>
          </a:p>
          <a:p>
            <a:r>
              <a:rPr lang="en-US" sz="2000" dirty="0"/>
              <a:t>Assertions: what, why, how</a:t>
            </a:r>
          </a:p>
          <a:p>
            <a:pPr lvl="1"/>
            <a:r>
              <a:rPr lang="en-US" sz="2000" dirty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what, how </a:t>
            </a:r>
            <a:r>
              <a:rPr lang="en-US" sz="2000" i="1" dirty="0"/>
              <a:t>in Java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How to throw, catch, and declare exceptions</a:t>
            </a:r>
            <a:endParaRPr lang="en-US" sz="2000" i="1" dirty="0"/>
          </a:p>
          <a:p>
            <a:pPr lvl="1">
              <a:spcBef>
                <a:spcPts val="0"/>
              </a:spcBef>
            </a:pPr>
            <a:r>
              <a:rPr lang="en-US" sz="2000" dirty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why </a:t>
            </a:r>
            <a:r>
              <a:rPr lang="en-US" sz="2000" i="1" dirty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417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Two distinct uses of exceptions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Failures</a:t>
            </a:r>
          </a:p>
          <a:p>
            <a:pPr lvl="1"/>
            <a:r>
              <a:rPr lang="en-US" sz="2000" dirty="0"/>
              <a:t>Unexpected</a:t>
            </a:r>
          </a:p>
          <a:p>
            <a:pPr lvl="1"/>
            <a:r>
              <a:rPr lang="en-US" sz="2000" dirty="0"/>
              <a:t>Should be rare with well-written client and library</a:t>
            </a:r>
          </a:p>
          <a:p>
            <a:pPr lvl="1"/>
            <a:r>
              <a:rPr lang="en-US" sz="2000" dirty="0"/>
              <a:t>Can be the client’s fault or the library’s</a:t>
            </a:r>
          </a:p>
          <a:p>
            <a:pPr lvl="1"/>
            <a:r>
              <a:rPr lang="en-US" sz="2000" dirty="0"/>
              <a:t>Usually unrecoverable</a:t>
            </a:r>
          </a:p>
          <a:p>
            <a:endParaRPr lang="en-US" sz="2000" dirty="0"/>
          </a:p>
          <a:p>
            <a:r>
              <a:rPr lang="en-US" sz="2000" dirty="0"/>
              <a:t>Special results</a:t>
            </a:r>
          </a:p>
          <a:p>
            <a:pPr lvl="1"/>
            <a:r>
              <a:rPr lang="en-US" sz="2000" dirty="0"/>
              <a:t>Expected but not the common case</a:t>
            </a:r>
          </a:p>
          <a:p>
            <a:pPr lvl="1"/>
            <a:r>
              <a:rPr lang="en-US" sz="2000" dirty="0"/>
              <a:t>Unpredictable or unpreventable by client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5932897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Handling exceptions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Failures</a:t>
            </a:r>
          </a:p>
          <a:p>
            <a:pPr lvl="1"/>
            <a:r>
              <a:rPr lang="en-US" sz="2000" dirty="0"/>
              <a:t>Usually can’t recover</a:t>
            </a:r>
          </a:p>
          <a:p>
            <a:pPr lvl="1"/>
            <a:r>
              <a:rPr lang="en-US" sz="2000" dirty="0"/>
              <a:t>If condition not checked, exception propagates up the stack</a:t>
            </a:r>
          </a:p>
          <a:p>
            <a:pPr lvl="1"/>
            <a:r>
              <a:rPr lang="en-US" sz="2000" dirty="0"/>
              <a:t>The top-level handler prints the stack trace</a:t>
            </a:r>
          </a:p>
          <a:p>
            <a:pPr lvl="1"/>
            <a:r>
              <a:rPr lang="en-US" sz="2000" dirty="0"/>
              <a:t>Unchecked exceptions the better choice (else many methods have to declare </a:t>
            </a:r>
            <a:r>
              <a:rPr lang="en-US" sz="2000"/>
              <a:t>they </a:t>
            </a:r>
            <a:r>
              <a:rPr lang="en-US" sz="2000" dirty="0"/>
              <a:t>could</a:t>
            </a:r>
            <a:r>
              <a:rPr lang="en-US" sz="2000"/>
              <a:t> throw </a:t>
            </a:r>
            <a:r>
              <a:rPr lang="en-US" sz="2000" dirty="0"/>
              <a:t>it)</a:t>
            </a:r>
          </a:p>
          <a:p>
            <a:endParaRPr lang="en-US" sz="2000" dirty="0"/>
          </a:p>
          <a:p>
            <a:r>
              <a:rPr lang="en-US" sz="2000" dirty="0"/>
              <a:t>Special results</a:t>
            </a:r>
          </a:p>
          <a:p>
            <a:pPr lvl="1"/>
            <a:r>
              <a:rPr lang="en-US" sz="2000" dirty="0"/>
              <a:t>Take special action and continue computing</a:t>
            </a:r>
          </a:p>
          <a:p>
            <a:pPr lvl="1"/>
            <a:r>
              <a:rPr lang="en-US" sz="2000" dirty="0"/>
              <a:t>Should always check for this condition</a:t>
            </a:r>
          </a:p>
          <a:p>
            <a:pPr lvl="1"/>
            <a:r>
              <a:rPr lang="en-US" sz="2000" dirty="0"/>
              <a:t>Should handle locally by code that knows how to continue</a:t>
            </a:r>
          </a:p>
          <a:p>
            <a:pPr lvl="1"/>
            <a:r>
              <a:rPr lang="en-US" sz="2000" dirty="0"/>
              <a:t>Checked exceptions the better choice (encourages local handling)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7977137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ignore exceptions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i="1" dirty="0"/>
              <a:t>Effective Java</a:t>
            </a:r>
            <a:r>
              <a:rPr lang="en-US" sz="2000" dirty="0"/>
              <a:t> Tip #65 [77 3</a:t>
            </a:r>
            <a:r>
              <a:rPr lang="en-US" sz="2000" baseline="30000" dirty="0"/>
              <a:t>rd</a:t>
            </a:r>
            <a:r>
              <a:rPr lang="en-US" sz="2000" dirty="0"/>
              <a:t>]: Don't ignore exceptions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sz="2000" dirty="0"/>
              <a:t>Empty catch block is (common) poor style – often done to get code to compile despite checked exceptions</a:t>
            </a:r>
          </a:p>
          <a:p>
            <a:pPr lvl="1"/>
            <a:r>
              <a:rPr lang="en-US" sz="2000" dirty="0"/>
              <a:t>Worse reason: to silently hide an error</a:t>
            </a:r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try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readFile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(filename);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{}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silent failure</a:t>
            </a:r>
            <a:endParaRPr lang="en-US" sz="2000" dirty="0">
              <a:solidFill>
                <a:srgbClr val="7030A0"/>
              </a:solidFill>
            </a:endParaRPr>
          </a:p>
          <a:p>
            <a:endParaRPr lang="en-US" sz="1000" dirty="0"/>
          </a:p>
          <a:p>
            <a:pPr marL="0" indent="0">
              <a:buNone/>
            </a:pPr>
            <a:r>
              <a:rPr lang="en-US" sz="2000" dirty="0"/>
              <a:t>At a minimum, print out the exception so you know it happened</a:t>
            </a:r>
          </a:p>
          <a:p>
            <a:pPr lvl="1"/>
            <a:r>
              <a:rPr lang="en-US" sz="2000" dirty="0"/>
              <a:t>And exit if that’s appropriate for the application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e.printStackTrace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543057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/>
              <a:t>General concepts about dealing with errors and failures</a:t>
            </a:r>
          </a:p>
          <a:p>
            <a:endParaRPr lang="en-US" sz="1000" dirty="0"/>
          </a:p>
          <a:p>
            <a:r>
              <a:rPr lang="en-US" sz="2000" dirty="0"/>
              <a:t>Assertions: what, why, how</a:t>
            </a:r>
          </a:p>
          <a:p>
            <a:pPr lvl="1"/>
            <a:r>
              <a:rPr lang="en-US" sz="2000" dirty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what, how </a:t>
            </a:r>
            <a:r>
              <a:rPr lang="en-US" sz="2000" i="1" dirty="0"/>
              <a:t>in Java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How to throw, catch, and declare exceptions</a:t>
            </a:r>
            <a:endParaRPr lang="en-US" sz="2000" i="1" dirty="0"/>
          </a:p>
          <a:p>
            <a:pPr lvl="1">
              <a:spcBef>
                <a:spcPts val="0"/>
              </a:spcBef>
            </a:pPr>
            <a:r>
              <a:rPr lang="en-US" sz="2000" dirty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why </a:t>
            </a:r>
            <a:r>
              <a:rPr lang="en-US" sz="2000" i="1" dirty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>
                <a:solidFill>
                  <a:schemeClr val="accent2"/>
                </a:solidFill>
              </a:rPr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91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Informing the client of a problem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0100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Special value:</a:t>
            </a:r>
          </a:p>
          <a:p>
            <a:pPr lvl="1"/>
            <a:r>
              <a:rPr lang="en-US" sz="2000" b="1" dirty="0">
                <a:latin typeface="Courier New" pitchFamily="49" charset="0"/>
              </a:rPr>
              <a:t>null</a:t>
            </a:r>
            <a:r>
              <a:rPr lang="en-US" sz="2000" dirty="0"/>
              <a:t>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Map.get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>
                <a:latin typeface="Courier New" pitchFamily="49" charset="0"/>
              </a:rPr>
              <a:t>-1</a:t>
            </a:r>
            <a:r>
              <a:rPr lang="en-US" sz="2000" dirty="0"/>
              <a:t>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err="1">
                <a:latin typeface="Courier New" pitchFamily="49" charset="0"/>
              </a:rPr>
              <a:t>NaN</a:t>
            </a:r>
            <a:r>
              <a:rPr lang="en-US" sz="2000" dirty="0"/>
              <a:t> 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000" dirty="0"/>
              <a:t> of negative number</a:t>
            </a:r>
          </a:p>
          <a:p>
            <a:pPr>
              <a:buNone/>
            </a:pPr>
            <a:endParaRPr lang="en-US" sz="800" dirty="0"/>
          </a:p>
          <a:p>
            <a:pPr>
              <a:buNone/>
            </a:pPr>
            <a:r>
              <a:rPr lang="en-US" sz="2000" dirty="0"/>
              <a:t>Advantages:</a:t>
            </a:r>
          </a:p>
          <a:p>
            <a:pPr lvl="1"/>
            <a:r>
              <a:rPr lang="en-US" sz="2000" dirty="0"/>
              <a:t>For a normal-</a:t>
            </a:r>
            <a:r>
              <a:rPr lang="en-US" sz="2000" dirty="0" err="1"/>
              <a:t>ish</a:t>
            </a:r>
            <a:r>
              <a:rPr lang="en-US" sz="2000" dirty="0"/>
              <a:t>, common case, it “is” the result</a:t>
            </a:r>
          </a:p>
          <a:p>
            <a:pPr lvl="1"/>
            <a:r>
              <a:rPr lang="en-US" sz="2000" dirty="0"/>
              <a:t>Less verbose clients than try/catch machinery</a:t>
            </a:r>
          </a:p>
          <a:p>
            <a:pPr>
              <a:buNone/>
            </a:pPr>
            <a:endParaRPr lang="en-US" sz="800" dirty="0"/>
          </a:p>
          <a:p>
            <a:pPr>
              <a:buNone/>
            </a:pPr>
            <a:r>
              <a:rPr lang="en-US" sz="2000" dirty="0"/>
              <a:t>Disadvantages:</a:t>
            </a:r>
          </a:p>
          <a:p>
            <a:pPr lvl="1"/>
            <a:r>
              <a:rPr lang="en-US" sz="2000" dirty="0"/>
              <a:t>Error-prone: Callers forget to check, forget spec, etc.</a:t>
            </a:r>
          </a:p>
          <a:p>
            <a:pPr lvl="1"/>
            <a:r>
              <a:rPr lang="en-US" sz="2000" dirty="0"/>
              <a:t>Need “extra” result: Doesn’t work if every result could be real </a:t>
            </a:r>
          </a:p>
          <a:p>
            <a:pPr lvl="2"/>
            <a:r>
              <a:rPr lang="en-US" sz="2000" dirty="0"/>
              <a:t>Example: if a map could store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/>
              <a:t> keys</a:t>
            </a:r>
          </a:p>
          <a:p>
            <a:pPr lvl="1"/>
            <a:r>
              <a:rPr lang="en-US" sz="2000" dirty="0"/>
              <a:t>Has to be propagated manually one call at a time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General Java style advice: Exceptions for exceptional conditions</a:t>
            </a:r>
          </a:p>
          <a:p>
            <a:pPr lvl="1"/>
            <a:r>
              <a:rPr lang="en-US" sz="2000" dirty="0"/>
              <a:t>Up for debate if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sz="2000" dirty="0"/>
              <a:t> not-present-value is exceptional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6615048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values in C/C++/others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/>
              <a:t>For errors and exceptional conditions in Java, use exceptions!</a:t>
            </a:r>
          </a:p>
          <a:p>
            <a:endParaRPr lang="en-US" sz="1000" dirty="0"/>
          </a:p>
          <a:p>
            <a:r>
              <a:rPr lang="en-US" sz="2000" dirty="0"/>
              <a:t>But C doesn’t have exceptions and some C++ projects avoid them</a:t>
            </a:r>
          </a:p>
          <a:p>
            <a:endParaRPr lang="en-US" sz="1000" dirty="0"/>
          </a:p>
          <a:p>
            <a:r>
              <a:rPr lang="en-US" sz="2000" dirty="0"/>
              <a:t>Over decades, a common idiom has emerged</a:t>
            </a:r>
          </a:p>
          <a:p>
            <a:pPr lvl="1"/>
            <a:r>
              <a:rPr lang="en-US" sz="2000" dirty="0"/>
              <a:t>Error-prone but you can get used to it </a:t>
            </a:r>
            <a:r>
              <a:rPr lang="en-US" sz="2000" dirty="0">
                <a:sym typeface="Wingdings" panose="05000000000000000000" pitchFamily="2" charset="2"/>
              </a:rPr>
              <a:t></a:t>
            </a:r>
            <a:endParaRPr lang="en-US" sz="2000" dirty="0"/>
          </a:p>
          <a:p>
            <a:pPr lvl="1"/>
            <a:r>
              <a:rPr lang="en-US" sz="2000" dirty="0"/>
              <a:t>Affects how you read code</a:t>
            </a:r>
          </a:p>
          <a:p>
            <a:pPr lvl="1"/>
            <a:r>
              <a:rPr lang="en-US" sz="2000" dirty="0"/>
              <a:t>Put “results” in “out-parameters”</a:t>
            </a:r>
          </a:p>
          <a:p>
            <a:pPr lvl="1"/>
            <a:r>
              <a:rPr lang="en-US" sz="2000" dirty="0"/>
              <a:t>Result is a </a:t>
            </a:r>
            <a:r>
              <a:rPr lang="en-US" sz="2000" dirty="0" err="1"/>
              <a:t>boolean</a:t>
            </a:r>
            <a:r>
              <a:rPr lang="en-US" sz="2000" dirty="0"/>
              <a:t> (</a:t>
            </a:r>
            <a:r>
              <a:rPr lang="en-US" sz="2000" dirty="0" err="1"/>
              <a:t>int</a:t>
            </a:r>
            <a:r>
              <a:rPr lang="en-US" sz="2000" dirty="0"/>
              <a:t> in C) to indicate success or failure</a:t>
            </a:r>
          </a:p>
          <a:p>
            <a:pPr marL="457200" lvl="1" indent="0">
              <a:buNone/>
            </a:pPr>
            <a:endParaRPr lang="en-US" sz="1000" dirty="0"/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 result;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if(!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computeSomething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(&amp;result)) { … return 1; }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no "exception", use result</a:t>
            </a:r>
          </a:p>
          <a:p>
            <a:pPr marL="457200" lvl="1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+mj-lt"/>
                <a:cs typeface="Courier New" panose="02070309020205020404" pitchFamily="49" charset="0"/>
              </a:rPr>
              <a:t>Bad, but less bad than error-code-in-global-variable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754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/>
              <a:t>General concepts about dealing with errors and failures</a:t>
            </a:r>
          </a:p>
          <a:p>
            <a:endParaRPr lang="en-US" sz="1000" dirty="0"/>
          </a:p>
          <a:p>
            <a:r>
              <a:rPr lang="en-US" sz="2000" dirty="0"/>
              <a:t>Assertions: what, why, how</a:t>
            </a:r>
          </a:p>
          <a:p>
            <a:pPr lvl="1"/>
            <a:r>
              <a:rPr lang="en-US" sz="2000" dirty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what, how </a:t>
            </a:r>
            <a:r>
              <a:rPr lang="en-US" sz="2000" i="1" dirty="0"/>
              <a:t>in Java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How to throw, catch, and declare exceptions</a:t>
            </a:r>
            <a:endParaRPr lang="en-US" sz="2000" i="1" dirty="0"/>
          </a:p>
          <a:p>
            <a:pPr lvl="1">
              <a:spcBef>
                <a:spcPts val="0"/>
              </a:spcBef>
            </a:pPr>
            <a:r>
              <a:rPr lang="en-US" sz="2000" dirty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why </a:t>
            </a:r>
            <a:r>
              <a:rPr lang="en-US" sz="2000" i="1" dirty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>
                <a:solidFill>
                  <a:schemeClr val="accent2"/>
                </a:solidFill>
              </a:rPr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91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Exceptions: review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Use an </a:t>
            </a:r>
            <a:r>
              <a:rPr lang="en-US" sz="2000" dirty="0">
                <a:solidFill>
                  <a:schemeClr val="accent2"/>
                </a:solidFill>
              </a:rPr>
              <a:t>exception</a:t>
            </a:r>
            <a:r>
              <a:rPr lang="en-US" sz="2000" dirty="0"/>
              <a:t> when</a:t>
            </a:r>
          </a:p>
          <a:p>
            <a:pPr lvl="1"/>
            <a:r>
              <a:rPr lang="en-US" sz="2000" dirty="0"/>
              <a:t>Used in a broad or unpredictable context</a:t>
            </a:r>
          </a:p>
          <a:p>
            <a:pPr lvl="1"/>
            <a:r>
              <a:rPr lang="en-US" sz="2000" dirty="0"/>
              <a:t>Checking the condition is feasible</a:t>
            </a:r>
          </a:p>
          <a:p>
            <a:pPr>
              <a:buNone/>
            </a:pPr>
            <a:endParaRPr lang="en-US" sz="1000" dirty="0"/>
          </a:p>
          <a:p>
            <a:pPr>
              <a:buNone/>
            </a:pPr>
            <a:r>
              <a:rPr lang="en-US" sz="2000" dirty="0"/>
              <a:t>Use a </a:t>
            </a:r>
            <a:r>
              <a:rPr lang="en-US" sz="2000" dirty="0">
                <a:solidFill>
                  <a:schemeClr val="accent2"/>
                </a:solidFill>
              </a:rPr>
              <a:t>precondition</a:t>
            </a:r>
            <a:r>
              <a:rPr lang="en-US" sz="2000" dirty="0"/>
              <a:t> when</a:t>
            </a:r>
          </a:p>
          <a:p>
            <a:pPr lvl="1"/>
            <a:r>
              <a:rPr lang="en-US" sz="2000" dirty="0"/>
              <a:t>Checking would be prohibitive</a:t>
            </a:r>
          </a:p>
          <a:p>
            <a:pPr lvl="2"/>
            <a:r>
              <a:rPr lang="en-US" sz="2000" dirty="0"/>
              <a:t>E.g., requiring that a list be sorted</a:t>
            </a:r>
          </a:p>
          <a:p>
            <a:pPr lvl="1"/>
            <a:r>
              <a:rPr lang="en-US" sz="2000" dirty="0"/>
              <a:t>Used in a narrow context in which calls can be checked</a:t>
            </a:r>
          </a:p>
          <a:p>
            <a:pPr lvl="1"/>
            <a:endParaRPr lang="en-US" sz="1000" dirty="0"/>
          </a:p>
          <a:p>
            <a:pPr marL="0" indent="0">
              <a:buNone/>
            </a:pPr>
            <a:r>
              <a:rPr lang="en-US" sz="2000" dirty="0"/>
              <a:t>Use a </a:t>
            </a:r>
            <a:r>
              <a:rPr lang="en-US" sz="2000" dirty="0">
                <a:solidFill>
                  <a:schemeClr val="accent2"/>
                </a:solidFill>
              </a:rPr>
              <a:t>special value </a:t>
            </a:r>
            <a:r>
              <a:rPr lang="en-US" sz="2000" dirty="0"/>
              <a:t>when</a:t>
            </a:r>
          </a:p>
          <a:p>
            <a:pPr lvl="1"/>
            <a:r>
              <a:rPr lang="en-US" sz="2000" dirty="0"/>
              <a:t>It is a reasonable common-</a:t>
            </a:r>
            <a:r>
              <a:rPr lang="en-US" sz="2000" dirty="0" err="1"/>
              <a:t>ish</a:t>
            </a:r>
            <a:r>
              <a:rPr lang="en-US" sz="2000" dirty="0"/>
              <a:t> situation</a:t>
            </a:r>
          </a:p>
          <a:p>
            <a:pPr lvl="1"/>
            <a:r>
              <a:rPr lang="en-US" sz="2000" dirty="0"/>
              <a:t>Clients are likely (?) to remember to check for it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Use an </a:t>
            </a:r>
            <a:r>
              <a:rPr lang="en-US" sz="2000" dirty="0">
                <a:solidFill>
                  <a:schemeClr val="accent2"/>
                </a:solidFill>
              </a:rPr>
              <a:t>assertion</a:t>
            </a:r>
            <a:r>
              <a:rPr lang="en-US" sz="2000" dirty="0"/>
              <a:t> for internal consistency checks that should not fail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5184861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Exceptions: review, continued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Use </a:t>
            </a:r>
            <a:r>
              <a:rPr lang="en-US" sz="2000" i="1" dirty="0"/>
              <a:t>checked</a:t>
            </a:r>
            <a:r>
              <a:rPr lang="en-US" sz="2000" dirty="0"/>
              <a:t> exceptions most of the time</a:t>
            </a:r>
          </a:p>
          <a:p>
            <a:pPr lvl="1"/>
            <a:r>
              <a:rPr lang="en-US" sz="2000" dirty="0"/>
              <a:t>Static checking is helpful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But maybe avoid checked exceptions if possible for many callers to </a:t>
            </a:r>
            <a:r>
              <a:rPr lang="en-US" sz="2000" i="1" dirty="0"/>
              <a:t>guarantee</a:t>
            </a:r>
            <a:r>
              <a:rPr lang="en-US" sz="2000" dirty="0"/>
              <a:t> exception cannot occur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Handle exceptions sooner rather than later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Not all exceptions are errors</a:t>
            </a:r>
          </a:p>
          <a:p>
            <a:pPr lvl="1"/>
            <a:r>
              <a:rPr lang="en-US" sz="2000" dirty="0"/>
              <a:t>Example: File not found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Good reference: Effective Java, Chapter 9 [3</a:t>
            </a:r>
            <a:r>
              <a:rPr lang="en-US" sz="2000" baseline="30000" dirty="0"/>
              <a:t>rd</a:t>
            </a:r>
            <a:r>
              <a:rPr lang="en-US" sz="2000" dirty="0"/>
              <a:t> edition </a:t>
            </a:r>
            <a:r>
              <a:rPr lang="en-US" sz="2000" dirty="0" err="1"/>
              <a:t>ch.</a:t>
            </a:r>
            <a:r>
              <a:rPr lang="en-US" sz="2000" dirty="0"/>
              <a:t> 10]</a:t>
            </a:r>
          </a:p>
          <a:p>
            <a:pPr lvl="1"/>
            <a:r>
              <a:rPr lang="en-US" sz="2000" dirty="0"/>
              <a:t>A whole chapter? Exception-handling design matters!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830267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Failure causes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000" dirty="0"/>
              <a:t>Partial failure is inevitable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Goal:  prevent complete failure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Structure your code to be reliable and understandable</a:t>
            </a:r>
          </a:p>
          <a:p>
            <a:pPr>
              <a:lnSpc>
                <a:spcPct val="110000"/>
              </a:lnSpc>
              <a:buNone/>
            </a:pPr>
            <a:endParaRPr lang="en-US" sz="800" dirty="0"/>
          </a:p>
          <a:p>
            <a:pPr>
              <a:lnSpc>
                <a:spcPct val="110000"/>
              </a:lnSpc>
              <a:buNone/>
            </a:pPr>
            <a:r>
              <a:rPr lang="en-US" sz="2000" dirty="0"/>
              <a:t>Some failure causes:</a:t>
            </a:r>
          </a:p>
          <a:p>
            <a:pPr>
              <a:lnSpc>
                <a:spcPct val="110000"/>
              </a:lnSpc>
              <a:buNone/>
            </a:pPr>
            <a:endParaRPr lang="en-US" sz="800" dirty="0"/>
          </a:p>
          <a:p>
            <a:pPr>
              <a:lnSpc>
                <a:spcPct val="110000"/>
              </a:lnSpc>
              <a:buNone/>
            </a:pPr>
            <a:r>
              <a:rPr lang="en-US" sz="2000" dirty="0"/>
              <a:t>1. Misuse of your code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Precondition violation</a:t>
            </a:r>
          </a:p>
          <a:p>
            <a:pPr>
              <a:lnSpc>
                <a:spcPct val="110000"/>
              </a:lnSpc>
              <a:buNone/>
            </a:pPr>
            <a:endParaRPr lang="en-US" sz="800" dirty="0"/>
          </a:p>
          <a:p>
            <a:pPr>
              <a:lnSpc>
                <a:spcPct val="110000"/>
              </a:lnSpc>
              <a:buNone/>
            </a:pPr>
            <a:r>
              <a:rPr lang="en-US" sz="2000" dirty="0"/>
              <a:t>2. Errors in your code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Bugs, representation exposure, …</a:t>
            </a:r>
          </a:p>
          <a:p>
            <a:pPr lvl="1">
              <a:lnSpc>
                <a:spcPct val="110000"/>
              </a:lnSpc>
            </a:pPr>
            <a:endParaRPr lang="en-US" sz="800" dirty="0"/>
          </a:p>
          <a:p>
            <a:pPr>
              <a:lnSpc>
                <a:spcPct val="110000"/>
              </a:lnSpc>
              <a:buNone/>
            </a:pPr>
            <a:r>
              <a:rPr lang="en-US" sz="2000" dirty="0"/>
              <a:t>3. Unpredictable external problems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Out of memory, missing file, 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951127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do when something goes wrong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105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solidFill>
                  <a:schemeClr val="accent6"/>
                </a:solidFill>
              </a:rPr>
              <a:t>Fail early, fail friendly </a:t>
            </a:r>
          </a:p>
          <a:p>
            <a:pPr>
              <a:lnSpc>
                <a:spcPct val="90000"/>
              </a:lnSpc>
              <a:buNone/>
            </a:pPr>
            <a:endParaRPr lang="en-US" sz="1000" dirty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Goal 1:  </a:t>
            </a:r>
            <a:r>
              <a:rPr lang="en-US" sz="2000" i="1" dirty="0"/>
              <a:t>Give information about the problem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the programmer – a good error message is key!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the client code: via exception or return-value or …</a:t>
            </a:r>
          </a:p>
          <a:p>
            <a:pPr lvl="1"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Goal 2:  </a:t>
            </a:r>
            <a:r>
              <a:rPr lang="en-US" sz="2000" i="1" dirty="0"/>
              <a:t>Prevent harm</a:t>
            </a:r>
            <a:endParaRPr lang="en-US" sz="2000" dirty="0"/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Abort:  inform a human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Perform cleanup actions, log the error, etc.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Re-try: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Problem might be transient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Skip a </a:t>
            </a:r>
            <a:r>
              <a:rPr lang="en-US" sz="2000" dirty="0" err="1"/>
              <a:t>subcomputation</a:t>
            </a:r>
            <a:r>
              <a:rPr lang="en-US" sz="2000" dirty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Permit rest of program to continue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Fix the problem? </a:t>
            </a:r>
          </a:p>
          <a:p>
            <a:pPr lvl="2">
              <a:lnSpc>
                <a:spcPct val="90000"/>
              </a:lnSpc>
            </a:pPr>
            <a:r>
              <a:rPr lang="en-US" sz="2000" i="1" dirty="0"/>
              <a:t>Usually</a:t>
            </a:r>
            <a:r>
              <a:rPr lang="en-US" sz="2000" dirty="0"/>
              <a:t> infeasible to repair from an unexpected state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63575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Avoiding errors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A precondition prohibits misuse of your code</a:t>
            </a:r>
          </a:p>
          <a:p>
            <a:pPr lvl="1"/>
            <a:r>
              <a:rPr lang="en-US" sz="2000" dirty="0"/>
              <a:t>Adding a precondition weakens the spec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This ducks the problem of errors-will-happen</a:t>
            </a:r>
          </a:p>
          <a:p>
            <a:pPr lvl="1"/>
            <a:r>
              <a:rPr lang="en-US" sz="2000" dirty="0"/>
              <a:t>Mistakes in your own code</a:t>
            </a:r>
          </a:p>
          <a:p>
            <a:pPr lvl="1"/>
            <a:r>
              <a:rPr lang="en-US" sz="2000" dirty="0"/>
              <a:t>Misuse of your code by others</a:t>
            </a:r>
          </a:p>
          <a:p>
            <a:pPr lvl="1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Removing a precondition requires specifying more behavior </a:t>
            </a:r>
          </a:p>
          <a:p>
            <a:pPr lvl="1"/>
            <a:r>
              <a:rPr lang="en-US" sz="2000" dirty="0"/>
              <a:t>Often a good thing, but there are tradeoffs</a:t>
            </a:r>
          </a:p>
          <a:p>
            <a:pPr lvl="1"/>
            <a:r>
              <a:rPr lang="en-US" sz="2000" dirty="0"/>
              <a:t>Strengthens the spec</a:t>
            </a:r>
          </a:p>
          <a:p>
            <a:pPr lvl="1"/>
            <a:r>
              <a:rPr lang="en-US" sz="2000" dirty="0"/>
              <a:t>Example:  specify that an exception is thrown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60820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/>
              <a:t>General concepts about dealing with errors and failures</a:t>
            </a:r>
          </a:p>
          <a:p>
            <a:endParaRPr lang="en-US" sz="1000" dirty="0"/>
          </a:p>
          <a:p>
            <a:r>
              <a:rPr lang="en-US" sz="2000" dirty="0">
                <a:solidFill>
                  <a:schemeClr val="accent2"/>
                </a:solidFill>
              </a:rPr>
              <a:t>Assertions: what, why, how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what, how 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How to throw, catch, and declare exceptions </a:t>
            </a:r>
            <a:r>
              <a:rPr lang="en-US" sz="2000" i="1" dirty="0"/>
              <a:t>in Java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/>
              <a:t>Exceptions: why </a:t>
            </a:r>
            <a:r>
              <a:rPr lang="en-US" sz="2000" i="1" dirty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94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Defensive programming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Check:</a:t>
            </a:r>
          </a:p>
          <a:p>
            <a:pPr lvl="1"/>
            <a:r>
              <a:rPr lang="en-US" sz="2000" dirty="0"/>
              <a:t>Precondition</a:t>
            </a:r>
          </a:p>
          <a:p>
            <a:pPr lvl="1"/>
            <a:r>
              <a:rPr lang="en-US" sz="2000" dirty="0" err="1"/>
              <a:t>Postcondition</a:t>
            </a:r>
            <a:endParaRPr lang="en-US" sz="2000" dirty="0"/>
          </a:p>
          <a:p>
            <a:pPr lvl="1"/>
            <a:r>
              <a:rPr lang="en-US" sz="2000" dirty="0"/>
              <a:t>Representation invariant</a:t>
            </a:r>
          </a:p>
          <a:p>
            <a:pPr lvl="1"/>
            <a:r>
              <a:rPr lang="en-US" sz="2000" dirty="0"/>
              <a:t>Other properties that you know to be true</a:t>
            </a:r>
          </a:p>
          <a:p>
            <a:pPr>
              <a:buNone/>
            </a:pPr>
            <a:r>
              <a:rPr lang="en-US" sz="2000" dirty="0"/>
              <a:t>Check </a:t>
            </a:r>
            <a:r>
              <a:rPr lang="en-US" sz="2000" i="1" dirty="0">
                <a:solidFill>
                  <a:schemeClr val="accent6"/>
                </a:solidFill>
              </a:rPr>
              <a:t>statically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via reasoning and tools</a:t>
            </a:r>
          </a:p>
          <a:p>
            <a:pPr>
              <a:buNone/>
            </a:pPr>
            <a:r>
              <a:rPr lang="en-US" sz="2000" dirty="0"/>
              <a:t>Check </a:t>
            </a:r>
            <a:r>
              <a:rPr lang="en-US" sz="2000" i="1" dirty="0">
                <a:solidFill>
                  <a:schemeClr val="accent6"/>
                </a:solidFill>
              </a:rPr>
              <a:t>dynamically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via </a:t>
            </a:r>
            <a:r>
              <a:rPr lang="en-US" sz="2000" dirty="0">
                <a:solidFill>
                  <a:srgbClr val="0000FF"/>
                </a:solidFill>
              </a:rPr>
              <a:t>assertions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index &gt;= 0;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items != null : "null item list argument"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size % 2 == 0 : "Bad size for " + 						</a:t>
            </a:r>
            <a:r>
              <a:rPr lang="en-US" sz="2000" b="1" dirty="0" err="1">
                <a:latin typeface="Courier New" pitchFamily="49" charset="0"/>
              </a:rPr>
              <a:t>toString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/>
            <a:r>
              <a:rPr lang="en-US" sz="2000" dirty="0"/>
              <a:t>Write assertions as you write code</a:t>
            </a:r>
          </a:p>
          <a:p>
            <a:pPr lvl="1"/>
            <a:r>
              <a:rPr lang="en-US" sz="2000" dirty="0"/>
              <a:t>Include descriptive messages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459463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Enabling assertions</a:t>
            </a:r>
            <a:endParaRPr lang="en-US" dirty="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In Java, assertions can be enabled or disabled at runtime without recompiling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Command line: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java –</a:t>
            </a:r>
            <a:r>
              <a:rPr lang="en-US" sz="2000" b="1" dirty="0" err="1">
                <a:latin typeface="Courier New"/>
                <a:cs typeface="Courier New"/>
              </a:rPr>
              <a:t>ea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dirty="0"/>
              <a:t>runs code with assertions enabled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java </a:t>
            </a:r>
            <a:r>
              <a:rPr lang="en-US" sz="2000" dirty="0"/>
              <a:t>runs code with assertions disabled (default)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Eclipse:</a:t>
            </a:r>
          </a:p>
          <a:p>
            <a:pPr marL="457200" lvl="1" indent="0">
              <a:buNone/>
            </a:pPr>
            <a:r>
              <a:rPr lang="en-US" sz="2000" dirty="0"/>
              <a:t>Select Run&gt;Run Configurations… then add </a:t>
            </a:r>
            <a:r>
              <a:rPr lang="en-US" sz="2000" b="1" dirty="0">
                <a:latin typeface="Courier New"/>
                <a:cs typeface="Courier New"/>
              </a:rPr>
              <a:t>-</a:t>
            </a:r>
            <a:r>
              <a:rPr lang="en-US" sz="2000" b="1" dirty="0" err="1">
                <a:latin typeface="Courier New"/>
                <a:cs typeface="Courier New"/>
              </a:rPr>
              <a:t>ea</a:t>
            </a:r>
            <a:r>
              <a:rPr lang="en-US" sz="2000" dirty="0"/>
              <a:t> to VM arguments under (x)=arguments tab</a:t>
            </a: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(These tool details were covered in section already)</a:t>
            </a:r>
          </a:p>
          <a:p>
            <a:pPr marL="5715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UW CSE 331 Winter 2018</a:t>
            </a:r>
          </a:p>
        </p:txBody>
      </p:sp>
    </p:spTree>
    <p:extLst>
      <p:ext uri="{BB962C8B-B14F-4D97-AF65-F5344CB8AC3E}">
        <p14:creationId xmlns:p14="http://schemas.microsoft.com/office/powerpoint/2010/main" val="1357986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11658</TotalTime>
  <Words>2723</Words>
  <Application>Microsoft Macintosh PowerPoint</Application>
  <PresentationFormat>On-screen Show (4:3)</PresentationFormat>
  <Paragraphs>580</Paragraphs>
  <Slides>38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Courier New</vt:lpstr>
      <vt:lpstr>Symbol</vt:lpstr>
      <vt:lpstr>Times New Roman</vt:lpstr>
      <vt:lpstr>Wingdings</vt:lpstr>
      <vt:lpstr>simple</vt:lpstr>
      <vt:lpstr>CSE 331 Software Design &amp; Implementation</vt:lpstr>
      <vt:lpstr>Administrivia</vt:lpstr>
      <vt:lpstr>Outline</vt:lpstr>
      <vt:lpstr>Failure causes</vt:lpstr>
      <vt:lpstr>What to do when something goes wrong</vt:lpstr>
      <vt:lpstr>Avoiding errors</vt:lpstr>
      <vt:lpstr>Outline</vt:lpstr>
      <vt:lpstr>Defensive programming</vt:lpstr>
      <vt:lpstr>Enabling assertions</vt:lpstr>
      <vt:lpstr>When not to use assertions</vt:lpstr>
      <vt:lpstr>assert and checkRep() </vt:lpstr>
      <vt:lpstr>Expensive checkRep()tests</vt:lpstr>
      <vt:lpstr>Square root</vt:lpstr>
      <vt:lpstr>Square root with assertion</vt:lpstr>
      <vt:lpstr>Outline</vt:lpstr>
      <vt:lpstr>Square root, specified for all inputs</vt:lpstr>
      <vt:lpstr>Using try-catch to handle exceptions</vt:lpstr>
      <vt:lpstr>Throwing and catching</vt:lpstr>
      <vt:lpstr>Catching with inheritance</vt:lpstr>
      <vt:lpstr>Exception Hierarchy</vt:lpstr>
      <vt:lpstr>Java’s checked/unchecked distinction</vt:lpstr>
      <vt:lpstr>Checked vs. unchecked</vt:lpstr>
      <vt:lpstr>The finally block</vt:lpstr>
      <vt:lpstr>What finally is for</vt:lpstr>
      <vt:lpstr>Outline</vt:lpstr>
      <vt:lpstr>Propagating an exception</vt:lpstr>
      <vt:lpstr>Why catch exceptions locally?</vt:lpstr>
      <vt:lpstr>Exception translation</vt:lpstr>
      <vt:lpstr>Exceptions as non-local control flow</vt:lpstr>
      <vt:lpstr>Two distinct uses of exceptions</vt:lpstr>
      <vt:lpstr>Handling exceptions</vt:lpstr>
      <vt:lpstr>Don’t ignore exceptions</vt:lpstr>
      <vt:lpstr>Outline</vt:lpstr>
      <vt:lpstr>Informing the client of a problem</vt:lpstr>
      <vt:lpstr>Special values in C/C++/others</vt:lpstr>
      <vt:lpstr>Outline</vt:lpstr>
      <vt:lpstr>Exceptions: review</vt:lpstr>
      <vt:lpstr>Exceptions: review, continued</vt:lpstr>
    </vt:vector>
  </TitlesOfParts>
  <Company>uw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258</cp:revision>
  <cp:lastPrinted>2016-10-27T22:43:10Z</cp:lastPrinted>
  <dcterms:created xsi:type="dcterms:W3CDTF">2012-02-06T17:35:54Z</dcterms:created>
  <dcterms:modified xsi:type="dcterms:W3CDTF">2018-02-01T22:21:16Z</dcterms:modified>
</cp:coreProperties>
</file>