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85" r:id="rId2"/>
    <p:sldId id="425" r:id="rId3"/>
    <p:sldId id="428" r:id="rId4"/>
    <p:sldId id="380" r:id="rId5"/>
    <p:sldId id="419" r:id="rId6"/>
    <p:sldId id="381" r:id="rId7"/>
    <p:sldId id="382" r:id="rId8"/>
    <p:sldId id="383" r:id="rId9"/>
    <p:sldId id="384" r:id="rId10"/>
    <p:sldId id="426" r:id="rId11"/>
    <p:sldId id="386" r:id="rId12"/>
    <p:sldId id="387" r:id="rId13"/>
    <p:sldId id="388" r:id="rId14"/>
    <p:sldId id="389" r:id="rId15"/>
    <p:sldId id="420" r:id="rId16"/>
    <p:sldId id="391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24" r:id="rId39"/>
    <p:sldId id="422" r:id="rId40"/>
    <p:sldId id="421" r:id="rId41"/>
    <p:sldId id="415" r:id="rId42"/>
    <p:sldId id="427" r:id="rId43"/>
    <p:sldId id="416" r:id="rId44"/>
    <p:sldId id="417" r:id="rId45"/>
    <p:sldId id="418" r:id="rId46"/>
  </p:sldIdLst>
  <p:sldSz cx="9144000" cy="6858000" type="screen4x3"/>
  <p:notesSz cx="6934200" cy="92202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99"/>
    <a:srgbClr val="009900"/>
    <a:srgbClr val="FF0000"/>
    <a:srgbClr val="80008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84514" autoAdjust="0"/>
  </p:normalViewPr>
  <p:slideViewPr>
    <p:cSldViewPr>
      <p:cViewPr varScale="1">
        <p:scale>
          <a:sx n="123" d="100"/>
          <a:sy n="123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754"/>
    </p:cViewPr>
  </p:sorterViewPr>
  <p:notesViewPr>
    <p:cSldViewPr>
      <p:cViewPr varScale="1">
        <p:scale>
          <a:sx n="123" d="100"/>
          <a:sy n="123" d="100"/>
        </p:scale>
        <p:origin x="2320" y="19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tags" Target="tags/tag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18wi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08-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GO QUICKLY through these intro slides; don’t get bogged down in details.  Spending too much time on them distracts from the more important content.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48200" cy="348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7406" y="4392097"/>
            <a:ext cx="5069730" cy="4160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/>
              <a:t>(But, can think about doing this many tests today)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331</a:t>
            </a:r>
            <a:br>
              <a:rPr lang="en-US" dirty="0"/>
            </a:br>
            <a:r>
              <a:rPr lang="en-US" dirty="0"/>
              <a:t>Software Design &amp;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886200"/>
            <a:ext cx="7848600" cy="1752600"/>
          </a:xfrm>
        </p:spPr>
        <p:txBody>
          <a:bodyPr/>
          <a:lstStyle/>
          <a:p>
            <a:r>
              <a:rPr lang="en-US" dirty="0"/>
              <a:t>Hal Perkins</a:t>
            </a:r>
          </a:p>
          <a:p>
            <a:r>
              <a:rPr lang="en-US" dirty="0"/>
              <a:t>Winter 2018</a:t>
            </a:r>
          </a:p>
          <a:p>
            <a:r>
              <a:rPr lang="en-US" dirty="0"/>
              <a:t>Testing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800080"/>
                </a:solidFill>
              </a:rPr>
              <a:t>UW CSE 331 Winter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6C098-13F0-41FA-8110-EA5113992111}" type="slidenum">
              <a:rPr lang="en-US" smtClean="0">
                <a:solidFill>
                  <a:srgbClr val="80008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bugs cost money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2013 Cambridge University study: Software bugs cost global economy $312 Billion per year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err="1"/>
              <a:t>www.prweb.com</a:t>
            </a:r>
            <a:r>
              <a:rPr lang="en-US" sz="2000" dirty="0"/>
              <a:t>/releases/2013/1/prweb10298185.htm</a:t>
            </a:r>
          </a:p>
          <a:p>
            <a:pPr lvl="1"/>
            <a:endParaRPr lang="en-US" sz="2000" dirty="0"/>
          </a:p>
          <a:p>
            <a:r>
              <a:rPr lang="en-US" sz="2000" dirty="0"/>
              <a:t>$440 million loss by Knight Capital Group in 30 minutes</a:t>
            </a:r>
          </a:p>
          <a:p>
            <a:pPr lvl="1"/>
            <a:r>
              <a:rPr lang="en-US" sz="2000" dirty="0"/>
              <a:t>August 2012 high-frequency trading error</a:t>
            </a:r>
          </a:p>
          <a:p>
            <a:endParaRPr lang="en-US" sz="2000" dirty="0"/>
          </a:p>
          <a:p>
            <a:r>
              <a:rPr lang="en-US" sz="2000" dirty="0"/>
              <a:t>$6 billion loss from 2003 blackout in NE USA &amp; Canada</a:t>
            </a:r>
          </a:p>
          <a:p>
            <a:pPr lvl="1"/>
            <a:r>
              <a:rPr lang="en-US" sz="2000" dirty="0"/>
              <a:t>Software bug in alarm system in Ohio power control room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Quality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What Affects </a:t>
            </a:r>
            <a:r>
              <a:rPr lang="en-US" sz="2000" i="1" dirty="0">
                <a:solidFill>
                  <a:schemeClr val="accent2"/>
                </a:solidFill>
              </a:rPr>
              <a:t>Software Quality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endParaRPr lang="en-US" sz="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External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/>
              <a:t>Correctness		Does it do what it supposed to do?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/>
              <a:t>Reliability		Does it do it accurately all the time?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/>
              <a:t>Efficiency		Does it do without excessive resources?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/>
              <a:t>Integrity		Is it secure?</a:t>
            </a:r>
          </a:p>
          <a:p>
            <a:pPr marL="457200" lvl="1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/>
              <a:t>Portability		Can I use it under different conditions?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/>
              <a:t>Maintainability	Can I fix it?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/>
              <a:t>Flexibility		Can I change it or extend it or reuse it?</a:t>
            </a:r>
          </a:p>
          <a:p>
            <a:pPr marL="457200" lvl="1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Quality Assurance (QA)</a:t>
            </a:r>
          </a:p>
          <a:p>
            <a:pPr lvl="1"/>
            <a:r>
              <a:rPr lang="en-US" sz="2000" dirty="0"/>
              <a:t>Process of uncovering problems and improving software quality</a:t>
            </a:r>
          </a:p>
          <a:p>
            <a:pPr lvl="1"/>
            <a:r>
              <a:rPr lang="en-US" sz="2000" dirty="0"/>
              <a:t>Testing is a major part of QA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3014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Quality Assurance (QA)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</a:rPr>
              <a:t>Testing </a:t>
            </a:r>
            <a:r>
              <a:rPr lang="en-US" sz="2000" dirty="0">
                <a:solidFill>
                  <a:schemeClr val="accent6"/>
                </a:solidFill>
              </a:rPr>
              <a:t>plus other activities including:</a:t>
            </a:r>
          </a:p>
          <a:p>
            <a:pPr lvl="1" indent="-342900"/>
            <a:r>
              <a:rPr lang="en-US" sz="2000" dirty="0"/>
              <a:t>Static analysis (assessing code without executing it)</a:t>
            </a:r>
          </a:p>
          <a:p>
            <a:pPr lvl="1" indent="-342900"/>
            <a:r>
              <a:rPr lang="en-US" sz="2000" dirty="0"/>
              <a:t>Correctness proofs (theorems about program properties)</a:t>
            </a:r>
          </a:p>
          <a:p>
            <a:pPr lvl="1" indent="-342900"/>
            <a:r>
              <a:rPr lang="en-US" sz="2000" dirty="0"/>
              <a:t>Code reviews (people reading each others’ code)</a:t>
            </a:r>
          </a:p>
          <a:p>
            <a:pPr lvl="1" indent="-342900"/>
            <a:r>
              <a:rPr lang="en-US" sz="2000" dirty="0"/>
              <a:t>Software process (methodology for code development)</a:t>
            </a:r>
          </a:p>
          <a:p>
            <a:pPr lvl="1" indent="-342900"/>
            <a:r>
              <a:rPr lang="en-US" sz="2000" dirty="0"/>
              <a:t>…and many other ways to find problems and increase confidence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No single activity or approach can guarantee software quality</a:t>
            </a:r>
          </a:p>
          <a:p>
            <a:pPr marL="0" lvl="1" indent="0">
              <a:buNone/>
            </a:pPr>
            <a:r>
              <a:rPr lang="en-US" sz="2000" dirty="0"/>
              <a:t>	“Beware of bugs in the above code;</a:t>
            </a:r>
            <a:br>
              <a:rPr lang="en-US" sz="2000" dirty="0"/>
            </a:br>
            <a:r>
              <a:rPr lang="en-US" sz="2000" dirty="0"/>
              <a:t>	I have only proved it correct, not tried it.”</a:t>
            </a:r>
            <a:br>
              <a:rPr lang="en-US" sz="2000" dirty="0"/>
            </a:br>
            <a:r>
              <a:rPr lang="en-US" sz="2000" dirty="0"/>
              <a:t>		-Donald Knuth, 1977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371600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417685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learn from testing?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sz="2000" i="1" dirty="0" err="1"/>
              <a:t>Edsgar</a:t>
            </a:r>
            <a:r>
              <a:rPr lang="en-US" sz="2000" i="1" dirty="0"/>
              <a:t> </a:t>
            </a:r>
            <a:r>
              <a:rPr lang="en-US" sz="2000" i="1" dirty="0" err="1"/>
              <a:t>Dijkstra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Notes on Structured Programming, </a:t>
            </a:r>
            <a:r>
              <a:rPr lang="en-US" sz="2000" dirty="0"/>
              <a:t>1970</a:t>
            </a:r>
            <a:endParaRPr lang="en-US" sz="2000" i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638800"/>
            <a:ext cx="471475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Nevertheless testing is essential.  Why?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EBA81-96FB-474D-A3C6-C60125E85A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230294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What Is Testing For?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tx2"/>
                </a:solidFill>
              </a:rPr>
              <a:t>Validation = reasoning + testing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Make sure module does what it is specified to do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>
              <a:solidFill>
                <a:schemeClr val="accent6"/>
              </a:solidFill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tx2"/>
                </a:solidFill>
              </a:rPr>
              <a:t>1. Do it </a:t>
            </a:r>
            <a:r>
              <a:rPr lang="en-GB" sz="2000" dirty="0">
                <a:solidFill>
                  <a:schemeClr val="accent6"/>
                </a:solidFill>
              </a:rPr>
              <a:t>early</a:t>
            </a:r>
            <a:r>
              <a:rPr lang="en-GB" sz="2000" dirty="0">
                <a:solidFill>
                  <a:schemeClr val="tx2"/>
                </a:solidFill>
              </a:rPr>
              <a:t> and </a:t>
            </a:r>
            <a:r>
              <a:rPr lang="en-GB" sz="2000" dirty="0">
                <a:solidFill>
                  <a:schemeClr val="accent6"/>
                </a:solidFill>
              </a:rPr>
              <a:t>often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Catch bugs quickly, before they have a chance to hide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accent6"/>
                </a:solidFill>
              </a:rPr>
              <a:t>Automate</a:t>
            </a:r>
            <a:r>
              <a:rPr lang="en-GB" sz="2000" dirty="0"/>
              <a:t> the process wherever feasible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tx2"/>
                </a:solidFill>
              </a:rPr>
              <a:t>2. Be </a:t>
            </a:r>
            <a:r>
              <a:rPr lang="en-GB" sz="2000" dirty="0">
                <a:solidFill>
                  <a:schemeClr val="accent6"/>
                </a:solidFill>
              </a:rPr>
              <a:t>systematic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Understand what has been tested for and what has not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Have a strategy!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2790981124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Testing is so important the field has terminology for different kinds of tests</a:t>
            </a:r>
          </a:p>
          <a:p>
            <a:pPr lvl="1"/>
            <a:r>
              <a:rPr lang="en-US" sz="2000" dirty="0"/>
              <a:t>Won’t discuss all the kinds and terms</a:t>
            </a:r>
          </a:p>
          <a:p>
            <a:pPr lvl="1"/>
            <a:endParaRPr lang="en-US" sz="1200" dirty="0"/>
          </a:p>
          <a:p>
            <a:r>
              <a:rPr lang="en-US" sz="2000" dirty="0"/>
              <a:t>Here are three orthogonal dimensions [so 8 varieties total]:</a:t>
            </a:r>
          </a:p>
          <a:p>
            <a:endParaRPr lang="en-US" sz="400" dirty="0"/>
          </a:p>
          <a:p>
            <a:pPr lvl="1"/>
            <a:r>
              <a:rPr lang="en-US" sz="2000" i="1" dirty="0">
                <a:solidFill>
                  <a:srgbClr val="0000FF"/>
                </a:solidFill>
              </a:rPr>
              <a:t>Unit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 versus </a:t>
            </a:r>
            <a:r>
              <a:rPr lang="en-US" sz="2000" i="1" dirty="0">
                <a:solidFill>
                  <a:srgbClr val="0000FF"/>
                </a:solidFill>
              </a:rPr>
              <a:t>system/integration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</a:t>
            </a:r>
          </a:p>
          <a:p>
            <a:pPr lvl="2"/>
            <a:r>
              <a:rPr lang="en-US" sz="2000" dirty="0"/>
              <a:t>One module’s functionality versus pieces fitting together</a:t>
            </a:r>
          </a:p>
          <a:p>
            <a:pPr lvl="2"/>
            <a:endParaRPr lang="en-US" sz="400" dirty="0"/>
          </a:p>
          <a:p>
            <a:pPr lvl="1"/>
            <a:r>
              <a:rPr lang="en-US" sz="2000" i="1" dirty="0">
                <a:solidFill>
                  <a:srgbClr val="0000FF"/>
                </a:solidFill>
              </a:rPr>
              <a:t>Black-box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 versus </a:t>
            </a:r>
            <a:r>
              <a:rPr lang="en-US" sz="2000" i="1" dirty="0">
                <a:solidFill>
                  <a:srgbClr val="0000FF"/>
                </a:solidFill>
              </a:rPr>
              <a:t>clear-box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</a:t>
            </a:r>
          </a:p>
          <a:p>
            <a:pPr lvl="2"/>
            <a:r>
              <a:rPr lang="en-US" sz="2000" dirty="0"/>
              <a:t>Does implementation influence test creation?</a:t>
            </a:r>
          </a:p>
          <a:p>
            <a:pPr lvl="2"/>
            <a:r>
              <a:rPr lang="en-US" sz="2000" dirty="0"/>
              <a:t>“Do you look at the code when choosing test data?”</a:t>
            </a:r>
          </a:p>
          <a:p>
            <a:pPr lvl="2"/>
            <a:endParaRPr lang="en-US" sz="400" dirty="0"/>
          </a:p>
          <a:p>
            <a:pPr lvl="1"/>
            <a:r>
              <a:rPr lang="en-US" sz="2000" i="1" dirty="0">
                <a:solidFill>
                  <a:srgbClr val="0000FF"/>
                </a:solidFill>
              </a:rPr>
              <a:t>Specification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 versus </a:t>
            </a:r>
            <a:r>
              <a:rPr lang="en-US" sz="2000" i="1" dirty="0">
                <a:solidFill>
                  <a:srgbClr val="0000FF"/>
                </a:solidFill>
              </a:rPr>
              <a:t>implementation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testing</a:t>
            </a:r>
          </a:p>
          <a:p>
            <a:pPr lvl="2"/>
            <a:r>
              <a:rPr lang="en-US" sz="2000" dirty="0"/>
              <a:t>Test only behavior guaranteed by specification or other behavior expected for the implementation?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2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r>
              <a:rPr lang="en-US" sz="2000" dirty="0"/>
              <a:t>A unit test focuses on one method, class, interface, or module</a:t>
            </a:r>
          </a:p>
          <a:p>
            <a:endParaRPr lang="en-US" sz="2000" dirty="0"/>
          </a:p>
          <a:p>
            <a:r>
              <a:rPr lang="en-US" sz="2000" dirty="0"/>
              <a:t>Test a single unit in isolation from all others</a:t>
            </a:r>
          </a:p>
          <a:p>
            <a:endParaRPr lang="en-US" sz="2000" dirty="0"/>
          </a:p>
          <a:p>
            <a:r>
              <a:rPr lang="en-US" sz="2000" dirty="0"/>
              <a:t>Typically done earlier in software life-cycle</a:t>
            </a:r>
          </a:p>
          <a:p>
            <a:pPr lvl="1"/>
            <a:r>
              <a:rPr lang="en-US" sz="2000" dirty="0"/>
              <a:t>Integrate (and test the integration) after successful unit testing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293568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3048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Write the test</a:t>
            </a:r>
          </a:p>
          <a:p>
            <a:pPr marL="457200" lvl="1" indent="0">
              <a:buNone/>
            </a:pPr>
            <a:r>
              <a:rPr lang="en-GB" sz="2000" dirty="0"/>
              <a:t>1) Choose input data/configuration</a:t>
            </a:r>
          </a:p>
          <a:p>
            <a:pPr marL="457200" lvl="1" indent="0">
              <a:buNone/>
            </a:pPr>
            <a:r>
              <a:rPr lang="en-GB" sz="2000" dirty="0"/>
              <a:t>2) Define the expected outcome </a:t>
            </a:r>
          </a:p>
          <a:p>
            <a:pPr marL="457200" lvl="1" indent="0">
              <a:buNone/>
            </a:pPr>
            <a:endParaRPr lang="en-GB" sz="2000" dirty="0"/>
          </a:p>
          <a:p>
            <a:pPr marL="5715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Run the test</a:t>
            </a:r>
            <a:endParaRPr lang="en-GB" sz="2000" dirty="0"/>
          </a:p>
          <a:p>
            <a:pPr marL="457200" lvl="1" indent="0">
              <a:buNone/>
            </a:pPr>
            <a:r>
              <a:rPr lang="en-GB" sz="2000" dirty="0"/>
              <a:t>3) Run with input and record the outcome</a:t>
            </a:r>
          </a:p>
          <a:p>
            <a:pPr marL="457200" lvl="1" indent="0">
              <a:buNone/>
            </a:pPr>
            <a:r>
              <a:rPr lang="en-GB" sz="2000" dirty="0"/>
              <a:t>4) Compare </a:t>
            </a:r>
            <a:r>
              <a:rPr lang="en-GB" sz="2000" i="1" dirty="0"/>
              <a:t>observed</a:t>
            </a:r>
            <a:r>
              <a:rPr lang="en-GB" sz="2000" dirty="0"/>
              <a:t> outcome to </a:t>
            </a:r>
            <a:r>
              <a:rPr lang="en-GB" sz="2000" i="1" dirty="0"/>
              <a:t>expected</a:t>
            </a:r>
            <a:r>
              <a:rPr lang="en-GB" sz="2000" dirty="0"/>
              <a:t> outcome</a:t>
            </a:r>
          </a:p>
          <a:p>
            <a:pPr marL="0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27114001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sqrt 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){…}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x </a:t>
            </a:r>
            <a:r>
              <a:rPr lang="en-GB" sz="2000" dirty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x </a:t>
            </a:r>
            <a:r>
              <a:rPr lang="en-GB" sz="2000" i="1" dirty="0">
                <a:cs typeface="Times New Roman" pitchFamily="18" charset="0"/>
              </a:rPr>
              <a:t>≥ </a:t>
            </a:r>
            <a:r>
              <a:rPr lang="en-GB" sz="2000" dirty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around </a:t>
            </a:r>
            <a:r>
              <a:rPr lang="en-GB" sz="2000" i="1" dirty="0"/>
              <a:t>x </a:t>
            </a:r>
            <a:r>
              <a:rPr lang="en-GB" sz="2000" dirty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perfect squares (</a:t>
            </a:r>
            <a:r>
              <a:rPr lang="en-GB" sz="2000" dirty="0" err="1"/>
              <a:t>sqrt</a:t>
            </a:r>
            <a:r>
              <a:rPr lang="en-GB" sz="2000" dirty="0"/>
              <a:t>(</a:t>
            </a:r>
            <a:r>
              <a:rPr lang="en-GB" sz="2000" i="1" dirty="0"/>
              <a:t>x</a:t>
            </a:r>
            <a:r>
              <a:rPr lang="en-GB" sz="2000" dirty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x</a:t>
            </a:r>
            <a:r>
              <a:rPr lang="en-GB" sz="2000" dirty="0"/>
              <a:t>&lt;</a:t>
            </a:r>
            <a:r>
              <a:rPr lang="en-GB" sz="2000" dirty="0" err="1"/>
              <a:t>sqrt</a:t>
            </a:r>
            <a:r>
              <a:rPr lang="en-GB" sz="2000" dirty="0"/>
              <a:t>(</a:t>
            </a:r>
            <a:r>
              <a:rPr lang="en-GB" sz="2000" i="1" dirty="0"/>
              <a:t>x</a:t>
            </a:r>
            <a:r>
              <a:rPr lang="en-GB" sz="2000" dirty="0"/>
              <a:t>) and </a:t>
            </a:r>
            <a:r>
              <a:rPr lang="en-GB" sz="2000" i="1" dirty="0"/>
              <a:t>x</a:t>
            </a:r>
            <a:r>
              <a:rPr lang="en-GB" sz="2000" dirty="0"/>
              <a:t>&gt;</a:t>
            </a:r>
            <a:r>
              <a:rPr lang="en-GB" sz="2000" dirty="0" err="1"/>
              <a:t>sqrt</a:t>
            </a:r>
            <a:r>
              <a:rPr lang="en-GB" sz="2000" dirty="0"/>
              <a:t>(</a:t>
            </a:r>
            <a:r>
              <a:rPr lang="en-GB" sz="2000" i="1" dirty="0"/>
              <a:t>x</a:t>
            </a:r>
            <a:r>
              <a:rPr lang="en-GB" sz="2000" dirty="0"/>
              <a:t>) – that's </a:t>
            </a:r>
            <a:r>
              <a:rPr lang="en-GB" sz="2000" i="1" dirty="0"/>
              <a:t>x</a:t>
            </a:r>
            <a:r>
              <a:rPr lang="en-GB" sz="2000" dirty="0"/>
              <a:t>&lt;1 and </a:t>
            </a:r>
            <a:r>
              <a:rPr lang="en-GB" sz="2000" i="1" dirty="0"/>
              <a:t>x</a:t>
            </a:r>
            <a:r>
              <a:rPr lang="en-GB" sz="2000" dirty="0"/>
              <a:t>&gt;1 (and </a:t>
            </a:r>
            <a:r>
              <a:rPr lang="en-GB" sz="2000" i="1" dirty="0"/>
              <a:t>x</a:t>
            </a:r>
            <a:r>
              <a:rPr lang="en-GB" sz="2000" dirty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Specific tests: say x = -1, 0, 0.5, 1,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19145784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What’s So Hard About Testing?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/>
              <a:t>“Just try it and see if it works...”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requires: 1 ≤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 // returns:  computes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some f(</a:t>
            </a:r>
            <a:r>
              <a:rPr lang="en-US" sz="2000" b="1" i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000" b="1" dirty="0">
                <a:latin typeface="Courier New" pitchFamily="49" charset="0"/>
              </a:rPr>
              <a:t>){…}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latin typeface="Courier New" pitchFamily="49" charset="0"/>
              </a:rPr>
              <a:t>      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Exhaustive testing would require 1 trillion runs!</a:t>
            </a:r>
          </a:p>
          <a:p>
            <a:pPr lvl="1" eaLnBrk="1"/>
            <a:r>
              <a:rPr lang="en-US" sz="20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Key problem: choosing test suite</a:t>
            </a:r>
          </a:p>
          <a:p>
            <a:pPr lvl="1" eaLnBrk="1"/>
            <a:r>
              <a:rPr lang="en-US" sz="2000" dirty="0"/>
              <a:t>Small enough to finish in a useful amount of time </a:t>
            </a:r>
          </a:p>
          <a:p>
            <a:pPr lvl="1" eaLnBrk="1"/>
            <a:r>
              <a:rPr lang="en-US" sz="2000" dirty="0"/>
              <a:t>Large enough to provide a useful amount of validation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246520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 fontScale="92500"/>
          </a:bodyPr>
          <a:lstStyle/>
          <a:p>
            <a:r>
              <a:rPr lang="en-US" dirty="0"/>
              <a:t>HW4 due Thursday night</a:t>
            </a:r>
          </a:p>
          <a:p>
            <a:pPr lvl="1"/>
            <a:r>
              <a:rPr lang="en-US" dirty="0" err="1"/>
              <a:t>Gotta</a:t>
            </a:r>
            <a:r>
              <a:rPr lang="en-US" dirty="0"/>
              <a:t> implement things as specified</a:t>
            </a:r>
          </a:p>
          <a:p>
            <a:endParaRPr lang="en-US" dirty="0"/>
          </a:p>
          <a:p>
            <a:r>
              <a:rPr lang="en-US" dirty="0"/>
              <a:t>Watch the late days: some people have used 3 of 4 as of hw2, a couple have used all of them already.</a:t>
            </a:r>
          </a:p>
          <a:p>
            <a:pPr lvl="1"/>
            <a:r>
              <a:rPr lang="en-US" dirty="0"/>
              <a:t>Assignments are </a:t>
            </a:r>
            <a:r>
              <a:rPr lang="en-US" i="1" dirty="0"/>
              <a:t>not</a:t>
            </a:r>
            <a:r>
              <a:rPr lang="en-US" dirty="0"/>
              <a:t> accepted late except for the few late days (2 max per assignment, 4 </a:t>
            </a:r>
            <a:r>
              <a:rPr lang="en-US" i="1" dirty="0"/>
              <a:t>total</a:t>
            </a:r>
            <a:r>
              <a:rPr lang="en-US" dirty="0"/>
              <a:t> for the quarter).  No sliding penalties, etc.</a:t>
            </a:r>
          </a:p>
          <a:p>
            <a:pPr lvl="2"/>
            <a:r>
              <a:rPr lang="en-US" dirty="0"/>
              <a:t>(Obviously serious emergencies can be a different story, but those are few and far between)</a:t>
            </a:r>
          </a:p>
          <a:p>
            <a:pPr lvl="1"/>
            <a:r>
              <a:rPr lang="en-US" dirty="0"/>
              <a:t>Turn in your best effort on time or when you are out of late days and we’ll award credit based on work done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5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sz="2000" dirty="0">
                <a:solidFill>
                  <a:schemeClr val="tx2"/>
                </a:solidFill>
              </a:rPr>
              <a:t>Two problems: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1. Notion of </a:t>
            </a:r>
            <a:r>
              <a:rPr lang="en-US" sz="2000" dirty="0">
                <a:solidFill>
                  <a:srgbClr val="0206AC"/>
                </a:solidFill>
              </a:rPr>
              <a:t>same behavior</a:t>
            </a:r>
            <a:r>
              <a:rPr lang="en-US" sz="2000" dirty="0"/>
              <a:t> is subtle</a:t>
            </a:r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Naive approach: </a:t>
            </a:r>
            <a:r>
              <a:rPr lang="en-US" sz="2000" dirty="0">
                <a:solidFill>
                  <a:srgbClr val="0206AC"/>
                </a:solidFill>
              </a:rPr>
              <a:t>execution equivalence</a:t>
            </a:r>
            <a:endParaRPr lang="en-US" sz="2000" dirty="0"/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Better approach: </a:t>
            </a:r>
            <a:r>
              <a:rPr lang="en-US" sz="20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/>
              <a:t>2. Discovering the sets requires perfect knowledge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If we had it, we wouldn’t need to test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Use heuristics to approximate cheaply</a:t>
            </a:r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2316796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0)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/>
              <a:t>All x &lt; 0 are </a:t>
            </a:r>
            <a:r>
              <a:rPr lang="en-US" sz="2000" dirty="0">
                <a:solidFill>
                  <a:srgbClr val="0206AC"/>
                </a:solidFill>
              </a:rPr>
              <a:t>execution equivalent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Program takes same sequence of steps for any x &lt; 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x ≥ 0 are execution equivalent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Suggests that {-3, 3}, for example, is a good test suite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1887149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Execution Equivalence Can Be Wrong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{-3, 3} does not reveal the error!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Two possible executions: x &lt; -2 and x &gt;= -2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Three possible behaviors:</a:t>
            </a:r>
          </a:p>
          <a:p>
            <a:pPr lvl="1"/>
            <a:r>
              <a:rPr lang="en-US" sz="2000" dirty="0"/>
              <a:t>x &lt; -2 OK, x = -2 or x= -1 (BAD)</a:t>
            </a:r>
          </a:p>
          <a:p>
            <a:pPr lvl="1"/>
            <a:r>
              <a:rPr lang="en-US" sz="2000" dirty="0"/>
              <a:t>x &gt;= 0 OK</a:t>
            </a:r>
          </a:p>
          <a:p>
            <a:pPr lvl="1" eaLnBrk="1">
              <a:buFont typeface="22 03" charset="0"/>
              <a:buNone/>
            </a:pPr>
            <a:endParaRPr lang="en-US" sz="2000" dirty="0"/>
          </a:p>
          <a:p>
            <a:pPr lvl="1" eaLnBrk="1">
              <a:buFont typeface="22 03" charset="0"/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3178248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Heuristic: 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A </a:t>
            </a:r>
            <a:r>
              <a:rPr lang="en-GB" sz="2000" i="1" dirty="0">
                <a:solidFill>
                  <a:srgbClr val="0000FF"/>
                </a:solidFill>
              </a:rPr>
              <a:t>subdomain</a:t>
            </a:r>
            <a:r>
              <a:rPr lang="en-GB" sz="2000" dirty="0"/>
              <a:t> is a subset of possible inputs</a:t>
            </a:r>
          </a:p>
          <a:p>
            <a:endParaRPr lang="en-GB" sz="2000" dirty="0"/>
          </a:p>
          <a:p>
            <a:r>
              <a:rPr lang="en-GB" sz="2000" dirty="0"/>
              <a:t>A subdomain is </a:t>
            </a:r>
            <a:r>
              <a:rPr lang="en-GB" sz="2000" i="1" dirty="0">
                <a:solidFill>
                  <a:srgbClr val="0000FF"/>
                </a:solidFill>
              </a:rPr>
              <a:t>revealing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/>
              <a:t>for error </a:t>
            </a:r>
            <a:r>
              <a:rPr lang="en-GB" sz="2000" i="1" dirty="0"/>
              <a:t>E</a:t>
            </a:r>
            <a:r>
              <a:rPr lang="en-GB" sz="2000" dirty="0"/>
              <a:t> if either:</a:t>
            </a:r>
          </a:p>
          <a:p>
            <a:pPr lvl="1"/>
            <a:r>
              <a:rPr lang="en-GB" sz="2000" i="1" dirty="0">
                <a:solidFill>
                  <a:srgbClr val="008000"/>
                </a:solidFill>
              </a:rPr>
              <a:t>Every</a:t>
            </a:r>
            <a:r>
              <a:rPr lang="en-GB" sz="2000" dirty="0">
                <a:solidFill>
                  <a:srgbClr val="008000"/>
                </a:solidFill>
              </a:rPr>
              <a:t> </a:t>
            </a:r>
            <a:r>
              <a:rPr lang="en-GB" sz="2000" dirty="0"/>
              <a:t>input in that subdomain triggers error </a:t>
            </a:r>
            <a:r>
              <a:rPr lang="en-GB" sz="2000" i="1" dirty="0"/>
              <a:t>E</a:t>
            </a:r>
            <a:r>
              <a:rPr lang="en-GB" sz="2000" dirty="0"/>
              <a:t>, </a:t>
            </a:r>
            <a:r>
              <a:rPr lang="en-GB" sz="2000" i="1" dirty="0">
                <a:solidFill>
                  <a:srgbClr val="00B050"/>
                </a:solidFill>
              </a:rPr>
              <a:t>or</a:t>
            </a:r>
          </a:p>
          <a:p>
            <a:pPr lvl="1"/>
            <a:r>
              <a:rPr lang="en-GB" sz="2000" i="1" dirty="0">
                <a:solidFill>
                  <a:srgbClr val="008000"/>
                </a:solidFill>
              </a:rPr>
              <a:t>No</a:t>
            </a:r>
            <a:r>
              <a:rPr lang="en-GB" sz="2000" dirty="0">
                <a:solidFill>
                  <a:srgbClr val="008000"/>
                </a:solidFill>
              </a:rPr>
              <a:t> </a:t>
            </a:r>
            <a:r>
              <a:rPr lang="en-GB" sz="2000" dirty="0"/>
              <a:t>input in that subdomain triggers error </a:t>
            </a:r>
            <a:r>
              <a:rPr lang="en-GB" sz="2000" i="1" dirty="0"/>
              <a:t>E</a:t>
            </a:r>
          </a:p>
          <a:p>
            <a:pPr lvl="1"/>
            <a:endParaRPr lang="en-GB" sz="2000" dirty="0"/>
          </a:p>
          <a:p>
            <a:r>
              <a:rPr lang="en-GB" sz="2000" dirty="0"/>
              <a:t>Need test only one input from a given subdomain</a:t>
            </a:r>
          </a:p>
          <a:p>
            <a:pPr lvl="1"/>
            <a:r>
              <a:rPr lang="en-GB" sz="2000" dirty="0"/>
              <a:t>If subdomains cover the entire input space, we are </a:t>
            </a:r>
            <a:r>
              <a:rPr lang="en-GB" sz="2000" i="1" dirty="0">
                <a:solidFill>
                  <a:srgbClr val="008000"/>
                </a:solidFill>
              </a:rPr>
              <a:t>guaranteed</a:t>
            </a:r>
            <a:r>
              <a:rPr lang="en-GB" sz="2000" dirty="0">
                <a:solidFill>
                  <a:srgbClr val="008000"/>
                </a:solidFill>
              </a:rPr>
              <a:t> </a:t>
            </a:r>
            <a:r>
              <a:rPr lang="en-GB" sz="1000" dirty="0">
                <a:solidFill>
                  <a:srgbClr val="008000"/>
                </a:solidFill>
              </a:rPr>
              <a:t> </a:t>
            </a:r>
            <a:r>
              <a:rPr lang="en-GB" sz="2000" dirty="0"/>
              <a:t>to detect the error if it is present</a:t>
            </a:r>
          </a:p>
          <a:p>
            <a:pPr lvl="1"/>
            <a:endParaRPr lang="en-GB" sz="2000" dirty="0"/>
          </a:p>
          <a:p>
            <a:r>
              <a:rPr lang="en-GB" sz="2000" dirty="0"/>
              <a:t>The trick is to </a:t>
            </a:r>
            <a:r>
              <a:rPr lang="en-GB" sz="2000" i="1" dirty="0"/>
              <a:t>guess</a:t>
            </a:r>
            <a:r>
              <a:rPr lang="en-GB" sz="2000" dirty="0"/>
              <a:t> these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2762578541"/>
      </p:ext>
    </p:extLst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Autofit/>
          </a:bodyPr>
          <a:lstStyle/>
          <a:p>
            <a:pPr marL="97921" indent="0">
              <a:buNone/>
              <a:defRPr/>
            </a:pPr>
            <a:r>
              <a:rPr lang="en-US" sz="2000" dirty="0"/>
              <a:t>For buggy </a:t>
            </a:r>
            <a:r>
              <a:rPr lang="en-US" sz="2000" b="1" dirty="0">
                <a:latin typeface="Courier New" pitchFamily="49" charset="0"/>
              </a:rPr>
              <a:t>abs</a:t>
            </a:r>
            <a:r>
              <a:rPr lang="en-US" sz="2000" dirty="0"/>
              <a:t>, what are revealing subdomains?</a:t>
            </a:r>
          </a:p>
          <a:p>
            <a:pPr marL="840871" lvl="1">
              <a:defRPr/>
            </a:pPr>
            <a:r>
              <a:rPr lang="en-US" sz="2000" dirty="0"/>
              <a:t>Value tested on is a good (clear-box) hint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sz="1400" b="1" dirty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r>
              <a:rPr lang="en-US" sz="2000" dirty="0"/>
              <a:t>Example sets of subdomains:</a:t>
            </a:r>
          </a:p>
          <a:p>
            <a:pPr lvl="1" eaLnBrk="1">
              <a:defRPr/>
            </a:pPr>
            <a:r>
              <a:rPr lang="en-US" sz="2000" dirty="0"/>
              <a:t>Which is best?</a:t>
            </a:r>
          </a:p>
          <a:p>
            <a:pPr marL="457200" lvl="1" indent="0" eaLnBrk="1">
              <a:buNone/>
              <a:defRPr/>
            </a:pPr>
            <a:endParaRPr lang="en-US" sz="2000" dirty="0"/>
          </a:p>
          <a:p>
            <a:pPr marL="0" indent="0" eaLnBrk="1">
              <a:buNone/>
              <a:defRPr/>
            </a:pPr>
            <a:r>
              <a:rPr lang="en-US" sz="2000" dirty="0"/>
              <a:t>Why </a:t>
            </a:r>
            <a:r>
              <a:rPr lang="en-US" sz="2000" i="1" dirty="0"/>
              <a:t>not</a:t>
            </a:r>
            <a:r>
              <a:rPr lang="en-US" sz="2000" dirty="0"/>
              <a:t>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343400" y="4702324"/>
            <a:ext cx="3336150" cy="707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… {-2} {-1} {0} {1} …</a:t>
            </a:r>
          </a:p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{…, -4, -3} {-2, -1} {0, 1, …}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33600" y="5638800"/>
            <a:ext cx="4286731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solidFill>
                  <a:srgbClr val="001963"/>
                </a:solidFill>
                <a:latin typeface="+mn-lt"/>
              </a:rPr>
              <a:t>{…,-6, -5, -4} {-3, -2, -1} {0, 1, 2, …}</a:t>
            </a:r>
          </a:p>
        </p:txBody>
      </p:sp>
    </p:spTree>
    <p:extLst>
      <p:ext uri="{BB962C8B-B14F-4D97-AF65-F5344CB8AC3E}">
        <p14:creationId xmlns:p14="http://schemas.microsoft.com/office/powerpoint/2010/main" val="273520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sz="2000" dirty="0"/>
              <a:t>A good heuristic gives:</a:t>
            </a:r>
          </a:p>
          <a:p>
            <a:pPr lvl="1" eaLnBrk="1"/>
            <a:r>
              <a:rPr lang="en-US" sz="2000" dirty="0"/>
              <a:t>Few subdomains</a:t>
            </a:r>
          </a:p>
          <a:p>
            <a:pPr lvl="1" eaLnBrk="1"/>
            <a:r>
              <a:rPr lang="en-US" sz="2000" b="1" dirty="0">
                <a:sym typeface="Symbol" pitchFamily="18" charset="2"/>
              </a:rPr>
              <a:t></a:t>
            </a:r>
            <a:r>
              <a:rPr lang="en-US" sz="2000" dirty="0"/>
              <a:t> errors </a:t>
            </a:r>
            <a:r>
              <a:rPr lang="en-US" sz="2000" dirty="0">
                <a:sym typeface="Symbol" pitchFamily="18" charset="2"/>
              </a:rPr>
              <a:t>in some class of errors </a:t>
            </a:r>
            <a:r>
              <a:rPr lang="en-US" sz="2000" i="1" dirty="0">
                <a:sym typeface="Symbol" pitchFamily="18" charset="2"/>
              </a:rPr>
              <a:t>E</a:t>
            </a:r>
            <a:r>
              <a:rPr lang="en-US" sz="2000" dirty="0">
                <a:sym typeface="Symbol" pitchFamily="18" charset="2"/>
              </a:rPr>
              <a:t>: </a:t>
            </a:r>
            <a:r>
              <a:rPr lang="en-US" sz="2000" dirty="0"/>
              <a:t>High probability that some subdomain is revealing for </a:t>
            </a:r>
            <a:r>
              <a:rPr lang="en-US" sz="2000" i="1" dirty="0"/>
              <a:t>E</a:t>
            </a:r>
            <a:r>
              <a:rPr lang="en-US" sz="2000" dirty="0"/>
              <a:t> and triggers </a:t>
            </a:r>
            <a:r>
              <a:rPr lang="en-US" sz="2000" i="1" dirty="0"/>
              <a:t>E</a:t>
            </a:r>
          </a:p>
          <a:p>
            <a:pPr lvl="1" eaLnBrk="1"/>
            <a:endParaRPr lang="en-US" sz="2000" dirty="0"/>
          </a:p>
          <a:p>
            <a:pPr marL="0" indent="0" eaLnBrk="1">
              <a:buNone/>
            </a:pPr>
            <a:r>
              <a:rPr lang="en-US" sz="2000" dirty="0"/>
              <a:t>Different heuristics target different classes of errors</a:t>
            </a:r>
          </a:p>
          <a:p>
            <a:pPr lvl="1" eaLnBrk="1"/>
            <a:r>
              <a:rPr lang="en-US" sz="2000" dirty="0"/>
              <a:t>In practice, combine multiple heuristics </a:t>
            </a:r>
          </a:p>
          <a:p>
            <a:pPr lvl="1" eaLnBrk="1"/>
            <a:r>
              <a:rPr lang="en-US" sz="2000" dirty="0"/>
              <a:t>Really a way to think about and communicate your test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1331060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/>
              <a:t>Black-Box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Heuristic: Explore alternate cases in the specification</a:t>
            </a:r>
          </a:p>
          <a:p>
            <a:pPr marL="457200" lvl="1" indent="0" eaLnBrk="1">
              <a:buNone/>
            </a:pPr>
            <a:r>
              <a:rPr lang="en-US" sz="2000" dirty="0"/>
              <a:t>Procedure is a </a:t>
            </a:r>
            <a:r>
              <a:rPr lang="en-US" sz="2000" dirty="0">
                <a:solidFill>
                  <a:srgbClr val="0206AC"/>
                </a:solidFill>
              </a:rPr>
              <a:t>black box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r>
              <a:rPr lang="en-US" sz="2000" dirty="0"/>
              <a:t>  interface visible, internals hidden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/>
              <a:t>Example</a:t>
            </a:r>
          </a:p>
          <a:p>
            <a:pPr marL="457200" lvl="1" indent="0">
              <a:buNone/>
            </a:pP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returns:  a &gt; b =&gt; returns a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&lt; b =&gt; returns b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= b =&gt; returns a</a:t>
            </a:r>
          </a:p>
          <a:p>
            <a:pPr marL="457200" lvl="1" indent="0" eaLnBrk="1">
              <a:buNone/>
            </a:pPr>
            <a:r>
              <a:rPr lang="en-US" sz="2000" b="1" i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en-US" sz="2000" b="1" dirty="0">
                <a:latin typeface="Courier New" pitchFamily="49" charset="0"/>
              </a:rPr>
              <a:t>) {…}</a:t>
            </a:r>
            <a:br>
              <a:rPr lang="en-US" sz="2000" b="1" dirty="0">
                <a:latin typeface="Courier New" pitchFamily="49" charset="0"/>
              </a:rPr>
            </a:br>
            <a:endParaRPr lang="en-US" sz="2000" b="1" dirty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sz="2000" dirty="0"/>
              <a:t>3 cases lead to 3 tests</a:t>
            </a:r>
          </a:p>
          <a:p>
            <a:pPr marL="457200" lvl="1" indent="0" eaLnBrk="1">
              <a:buNone/>
            </a:pPr>
            <a:r>
              <a:rPr lang="en-US" sz="2000" dirty="0"/>
              <a:t>	(4, 3)  =&gt; 4   </a:t>
            </a:r>
            <a:r>
              <a:rPr lang="en-US" sz="2000" i="1" dirty="0"/>
              <a:t>(i.e. any input in the subdomain a &gt; b)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	(3, 4)  =&gt; 4   </a:t>
            </a:r>
            <a:r>
              <a:rPr lang="en-US" sz="2000" i="1" dirty="0"/>
              <a:t>(i.e. any input in the subdomain a &lt; b)</a:t>
            </a:r>
            <a:br>
              <a:rPr lang="en-US" sz="2000" i="1" dirty="0"/>
            </a:br>
            <a:r>
              <a:rPr lang="en-US" sz="2000" i="1" dirty="0"/>
              <a:t> 	</a:t>
            </a:r>
            <a:r>
              <a:rPr lang="en-US" sz="2000" dirty="0"/>
              <a:t>(3, 3)  =&gt; 3   </a:t>
            </a:r>
            <a:r>
              <a:rPr lang="en-US" sz="2000" i="1" dirty="0"/>
              <a:t>(i.e. any input in the subdomain a = b)</a:t>
            </a:r>
            <a:r>
              <a:rPr lang="en-US" sz="20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1940964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lvl="1"/>
            <a:r>
              <a:rPr lang="en-US" sz="2000" dirty="0"/>
              <a:t>Assumptions embodied in code not propagated to test data</a:t>
            </a:r>
          </a:p>
          <a:p>
            <a:pPr lvl="1"/>
            <a:r>
              <a:rPr lang="en-US" sz="2000" dirty="0"/>
              <a:t>(Avoids “group-think” of making the same mistake)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lvl="1"/>
            <a:r>
              <a:rPr lang="en-US" sz="2000" dirty="0"/>
              <a:t>Test data need not be changed when code is changed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Allows for independent testers</a:t>
            </a:r>
          </a:p>
          <a:p>
            <a:pPr lvl="1"/>
            <a:r>
              <a:rPr lang="en-US" sz="2000" dirty="0"/>
              <a:t>Testers need not be familiar with code</a:t>
            </a:r>
          </a:p>
          <a:p>
            <a:pPr lvl="1"/>
            <a:r>
              <a:rPr lang="en-US" sz="2000" dirty="0"/>
              <a:t>Tests can be developed before the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1484680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/>
              <a:t>Write tests based on cases in the specification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the smallest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such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that a[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] == value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throws:  Missing if value is not in a</a:t>
            </a:r>
          </a:p>
          <a:p>
            <a:pPr marL="457200" lvl="1" indent="0" eaLnBrk="1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[]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value</a:t>
            </a:r>
            <a:r>
              <a:rPr lang="en-US" sz="2000" b="1" dirty="0">
                <a:latin typeface="Courier New" pitchFamily="49" charset="0"/>
              </a:rPr>
              <a:t>) throws Missing</a:t>
            </a:r>
            <a:r>
              <a:rPr lang="en-US" sz="2000" b="1" i="1" dirty="0">
                <a:latin typeface="Courier New" pitchFamily="49" charset="0"/>
              </a:rPr>
              <a:t/>
            </a:r>
            <a:br>
              <a:rPr lang="en-US" sz="2000" b="1" i="1" dirty="0">
                <a:latin typeface="Courier New" pitchFamily="49" charset="0"/>
              </a:rPr>
            </a:br>
            <a:endParaRPr lang="en-US" sz="20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/>
              <a:t>Two obvious tests:</a:t>
            </a:r>
            <a:br>
              <a:rPr lang="en-US" sz="2000" dirty="0"/>
            </a:br>
            <a:r>
              <a:rPr lang="en-US" sz="2000" dirty="0"/>
              <a:t>	(  [4, 5, 6], 5  )	=&gt; 1</a:t>
            </a:r>
            <a:br>
              <a:rPr lang="en-US" sz="2000" dirty="0"/>
            </a:br>
            <a:r>
              <a:rPr lang="en-US" sz="2000" dirty="0"/>
              <a:t>	(  [4, 5, 6], 7  )	=&gt; throw Missing</a:t>
            </a:r>
          </a:p>
          <a:p>
            <a:pPr marL="0" indent="0" eaLnBrk="1">
              <a:buNone/>
            </a:pPr>
            <a:r>
              <a:rPr lang="en-US" sz="2000" dirty="0"/>
              <a:t>Have we captured all the cases?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/>
              <a:t>Must hunt for multiple cases</a:t>
            </a:r>
          </a:p>
          <a:p>
            <a:pPr lvl="1" eaLnBrk="1"/>
            <a:r>
              <a:rPr lang="en-US" sz="2000" dirty="0"/>
              <a:t>Including scrutiny of effects and modifies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624416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(  [4, 5, 5], 5  ) =&gt;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332847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/>
              <a:t>Heuristic: Boundary Testing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6272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/>
              <a:t>Why? </a:t>
            </a:r>
          </a:p>
          <a:p>
            <a:pPr lvl="1" eaLnBrk="1"/>
            <a:r>
              <a:rPr lang="en-US" sz="2000" dirty="0"/>
              <a:t>Off-by-one bugs</a:t>
            </a:r>
          </a:p>
          <a:p>
            <a:pPr lvl="1" eaLnBrk="1"/>
            <a:r>
              <a:rPr lang="en-US" sz="2000" dirty="0"/>
              <a:t>“Empty” cases (0 elements,</a:t>
            </a:r>
          </a:p>
          <a:p>
            <a:pPr marL="457200" lvl="1" indent="0" eaLnBrk="1">
              <a:buNone/>
            </a:pPr>
            <a:r>
              <a:rPr lang="en-US" sz="2000" dirty="0"/>
              <a:t>    null, …)</a:t>
            </a:r>
          </a:p>
          <a:p>
            <a:pPr lvl="1" eaLnBrk="1"/>
            <a:r>
              <a:rPr lang="en-US" sz="2000" dirty="0"/>
              <a:t>Overflow errors in arithmetic</a:t>
            </a:r>
          </a:p>
          <a:p>
            <a:pPr lvl="1" eaLnBrk="1"/>
            <a:r>
              <a:rPr lang="en-US" sz="2000" dirty="0"/>
              <a:t>Object aliasing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/>
              <a:t>Small subdomains at the edges of the “main” subdomains have a high probability of revealing many common errors</a:t>
            </a:r>
          </a:p>
          <a:p>
            <a:pPr lvl="1" eaLnBrk="1"/>
            <a:r>
              <a:rPr lang="en-US" sz="2000" dirty="0"/>
              <a:t>Also, you might have </a:t>
            </a:r>
            <a:r>
              <a:rPr lang="en-US" sz="2000" dirty="0" err="1"/>
              <a:t>misdrawn</a:t>
            </a:r>
            <a:r>
              <a:rPr lang="en-US" sz="2000" dirty="0"/>
              <a:t> the boundaries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2314" y="2107496"/>
            <a:ext cx="2831557" cy="2049297"/>
            <a:chOff x="5822314" y="2107496"/>
            <a:chExt cx="3174760" cy="2320549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5822314" y="2107496"/>
              <a:ext cx="3174760" cy="2320549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080" y="1248"/>
              <a:chExt cx="1488" cy="1152"/>
            </a:xfrm>
          </p:grpSpPr>
          <p:sp>
            <p:nvSpPr>
              <p:cNvPr id="2460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321606" y="2180295"/>
              <a:ext cx="2460295" cy="1976498"/>
              <a:chOff x="4845" y="1464"/>
              <a:chExt cx="1153" cy="981"/>
            </a:xfrm>
          </p:grpSpPr>
          <p:sp>
            <p:nvSpPr>
              <p:cNvPr id="24590" name="Oval 10"/>
              <p:cNvSpPr>
                <a:spLocks noChangeArrowheads="1"/>
              </p:cNvSpPr>
              <p:nvPr/>
            </p:nvSpPr>
            <p:spPr bwMode="auto">
              <a:xfrm>
                <a:off x="5109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11"/>
              <p:cNvSpPr>
                <a:spLocks noChangeArrowheads="1"/>
              </p:cNvSpPr>
              <p:nvPr/>
            </p:nvSpPr>
            <p:spPr bwMode="auto">
              <a:xfrm>
                <a:off x="514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Oval 12"/>
              <p:cNvSpPr>
                <a:spLocks noChangeArrowheads="1"/>
              </p:cNvSpPr>
              <p:nvPr/>
            </p:nvSpPr>
            <p:spPr bwMode="auto">
              <a:xfrm>
                <a:off x="5670" y="171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13"/>
              <p:cNvSpPr>
                <a:spLocks noChangeArrowheads="1"/>
              </p:cNvSpPr>
              <p:nvPr/>
            </p:nvSpPr>
            <p:spPr bwMode="auto">
              <a:xfrm>
                <a:off x="5622" y="230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4"/>
              <p:cNvSpPr>
                <a:spLocks noChangeArrowheads="1"/>
              </p:cNvSpPr>
              <p:nvPr/>
            </p:nvSpPr>
            <p:spPr bwMode="auto">
              <a:xfrm>
                <a:off x="4845" y="195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5"/>
              <p:cNvSpPr>
                <a:spLocks noChangeArrowheads="1"/>
              </p:cNvSpPr>
              <p:nvPr/>
            </p:nvSpPr>
            <p:spPr bwMode="auto">
              <a:xfrm>
                <a:off x="4845" y="185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16"/>
              <p:cNvSpPr>
                <a:spLocks noChangeArrowheads="1"/>
              </p:cNvSpPr>
              <p:nvPr/>
            </p:nvSpPr>
            <p:spPr bwMode="auto">
              <a:xfrm>
                <a:off x="539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17"/>
              <p:cNvSpPr>
                <a:spLocks noChangeArrowheads="1"/>
              </p:cNvSpPr>
              <p:nvPr/>
            </p:nvSpPr>
            <p:spPr bwMode="auto">
              <a:xfrm>
                <a:off x="5890" y="146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18"/>
              <p:cNvSpPr>
                <a:spLocks noChangeArrowheads="1"/>
              </p:cNvSpPr>
              <p:nvPr/>
            </p:nvSpPr>
            <p:spPr bwMode="auto">
              <a:xfrm>
                <a:off x="5902" y="183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19"/>
              <p:cNvSpPr>
                <a:spLocks noChangeArrowheads="1"/>
              </p:cNvSpPr>
              <p:nvPr/>
            </p:nvSpPr>
            <p:spPr bwMode="auto">
              <a:xfrm>
                <a:off x="590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20"/>
              <p:cNvSpPr>
                <a:spLocks noChangeArrowheads="1"/>
              </p:cNvSpPr>
              <p:nvPr/>
            </p:nvSpPr>
            <p:spPr bwMode="auto">
              <a:xfrm>
                <a:off x="5451" y="207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1"/>
              <p:cNvSpPr>
                <a:spLocks noChangeArrowheads="1"/>
              </p:cNvSpPr>
              <p:nvPr/>
            </p:nvSpPr>
            <p:spPr bwMode="auto">
              <a:xfrm>
                <a:off x="5472" y="193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614" y="1422"/>
              <a:chExt cx="1488" cy="1152"/>
            </a:xfrm>
          </p:grpSpPr>
          <p:sp>
            <p:nvSpPr>
              <p:cNvPr id="24584" name="Oval 23"/>
              <p:cNvSpPr>
                <a:spLocks noChangeArrowheads="1"/>
              </p:cNvSpPr>
              <p:nvPr/>
            </p:nvSpPr>
            <p:spPr bwMode="auto">
              <a:xfrm>
                <a:off x="5442" y="1422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24"/>
              <p:cNvSpPr>
                <a:spLocks noChangeArrowheads="1"/>
              </p:cNvSpPr>
              <p:nvPr/>
            </p:nvSpPr>
            <p:spPr bwMode="auto">
              <a:xfrm>
                <a:off x="5998" y="2205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25"/>
              <p:cNvSpPr>
                <a:spLocks noChangeArrowheads="1"/>
              </p:cNvSpPr>
              <p:nvPr/>
            </p:nvSpPr>
            <p:spPr bwMode="auto">
              <a:xfrm>
                <a:off x="4614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26"/>
              <p:cNvSpPr>
                <a:spLocks noChangeArrowheads="1"/>
              </p:cNvSpPr>
              <p:nvPr/>
            </p:nvSpPr>
            <p:spPr bwMode="auto">
              <a:xfrm>
                <a:off x="4941" y="247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27"/>
              <p:cNvSpPr>
                <a:spLocks noChangeArrowheads="1"/>
              </p:cNvSpPr>
              <p:nvPr/>
            </p:nvSpPr>
            <p:spPr bwMode="auto">
              <a:xfrm>
                <a:off x="461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Oval 28"/>
              <p:cNvSpPr>
                <a:spLocks noChangeArrowheads="1"/>
              </p:cNvSpPr>
              <p:nvPr/>
            </p:nvSpPr>
            <p:spPr bwMode="auto">
              <a:xfrm>
                <a:off x="6006" y="167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29453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/>
              <a:t>HW5 out by late Wed.; HW6 out shortly after that</a:t>
            </a:r>
          </a:p>
          <a:p>
            <a:pPr lvl="1"/>
            <a:r>
              <a:rPr lang="en-US" dirty="0"/>
              <a:t>HW5: design/implement/test a Graph ADT</a:t>
            </a:r>
          </a:p>
          <a:p>
            <a:pPr lvl="2"/>
            <a:r>
              <a:rPr lang="en-US" dirty="0"/>
              <a:t>Will take time – start early (we’re </a:t>
            </a:r>
            <a:r>
              <a:rPr lang="en-US" i="1" u="sng" dirty="0"/>
              <a:t>not</a:t>
            </a:r>
            <a:r>
              <a:rPr lang="en-US" dirty="0"/>
              <a:t> kidding)</a:t>
            </a:r>
          </a:p>
          <a:p>
            <a:pPr lvl="1"/>
            <a:r>
              <a:rPr lang="en-US" dirty="0"/>
              <a:t>More in sections this week (</a:t>
            </a:r>
            <a:r>
              <a:rPr lang="en-US" i="1" dirty="0"/>
              <a:t>don’t</a:t>
            </a:r>
            <a:r>
              <a:rPr lang="en-US" dirty="0"/>
              <a:t> miss)</a:t>
            </a:r>
          </a:p>
          <a:p>
            <a:pPr lvl="1"/>
            <a:r>
              <a:rPr lang="en-US" dirty="0"/>
              <a:t>Do a preliminary design yourself (for sure have a first design by end of the weekend) then discuss ideas &amp; tradeoffs with others (use whiteboards, etc.)</a:t>
            </a:r>
          </a:p>
          <a:p>
            <a:pPr lvl="1"/>
            <a:r>
              <a:rPr lang="en-US" dirty="0"/>
              <a:t>HW6: graph application.  Good for insight on some of the things your Graph ADT needs to support</a:t>
            </a:r>
          </a:p>
          <a:p>
            <a:r>
              <a:rPr lang="en-US" dirty="0"/>
              <a:t>Lots of readings for next few lectures – quizzes soon!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54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To define the boundary, need a notion of </a:t>
            </a:r>
            <a:r>
              <a:rPr lang="en-US" sz="2000" dirty="0">
                <a:solidFill>
                  <a:schemeClr val="accent2"/>
                </a:solidFill>
              </a:rPr>
              <a:t>adjacent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/>
                </a:solidFill>
              </a:rPr>
              <a:t>inputs 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One approach: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Identify basic operations on input points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Two points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Point is on a boundary if either: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There exists an adjacent point in a different subdomain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/>
              <a:t>Example: list of integers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Basic operations: </a:t>
            </a:r>
            <a:r>
              <a:rPr lang="en-US" sz="2000" i="1" dirty="0"/>
              <a:t>create</a:t>
            </a:r>
            <a:r>
              <a:rPr lang="en-US" sz="2000" dirty="0"/>
              <a:t>, </a:t>
            </a:r>
            <a:r>
              <a:rPr lang="en-US" sz="2000" i="1" dirty="0"/>
              <a:t>append</a:t>
            </a:r>
            <a:r>
              <a:rPr lang="en-US" sz="2000" dirty="0"/>
              <a:t>, </a:t>
            </a:r>
            <a:r>
              <a:rPr lang="en-US" sz="2000" i="1" dirty="0"/>
              <a:t>remove</a:t>
            </a:r>
            <a:r>
              <a:rPr lang="en-US" sz="2000" dirty="0"/>
              <a:t>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Adjacent points: &lt;[2,3],[2,3,3]&gt;, &lt;[2,3],[2]&gt;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/>
              <a:t>Boundary point: [ ] (can’t apply </a:t>
            </a:r>
            <a:r>
              <a:rPr lang="en-US" sz="2000" i="1" dirty="0"/>
              <a:t>remove</a:t>
            </a:r>
            <a:r>
              <a:rPr lang="en-US" sz="2000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602338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Arithmetic</a:t>
            </a:r>
          </a:p>
          <a:p>
            <a:pPr lvl="1" eaLnBrk="1"/>
            <a:r>
              <a:rPr lang="en-US" sz="2000" dirty="0"/>
              <a:t>Smallest/largest values</a:t>
            </a:r>
          </a:p>
          <a:p>
            <a:pPr lvl="1" eaLnBrk="1"/>
            <a:r>
              <a:rPr lang="en-US" sz="2000" dirty="0"/>
              <a:t>Zero</a:t>
            </a:r>
          </a:p>
          <a:p>
            <a:pPr marL="457200" lvl="1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accent6"/>
                </a:solidFill>
              </a:rPr>
              <a:t>Objects</a:t>
            </a:r>
          </a:p>
          <a:p>
            <a:pPr lvl="1" eaLnBrk="1"/>
            <a:r>
              <a:rPr lang="en-US" sz="2000" dirty="0"/>
              <a:t>null</a:t>
            </a:r>
          </a:p>
          <a:p>
            <a:pPr lvl="1" eaLnBrk="1"/>
            <a:r>
              <a:rPr lang="en-US" sz="2000" dirty="0"/>
              <a:t>Circular list</a:t>
            </a:r>
          </a:p>
          <a:p>
            <a:pPr lvl="1" eaLnBrk="1"/>
            <a:r>
              <a:rPr lang="en-US" sz="2000" dirty="0"/>
              <a:t>Same object passed as multiple arguments (aliasing)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553084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50292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returns: |x|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abs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x</a:t>
            </a:r>
            <a:r>
              <a:rPr lang="en-GB" sz="2000" b="1" dirty="0">
                <a:latin typeface="Courier New" pitchFamily="49" charset="0"/>
              </a:rPr>
              <a:t>) {…}</a:t>
            </a:r>
            <a:endParaRPr lang="en-GB" sz="2000" dirty="0"/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/>
          </a:p>
          <a:p>
            <a:pPr marL="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x </a:t>
            </a:r>
            <a:r>
              <a:rPr lang="en-GB" dirty="0"/>
              <a:t>&lt; 0 (flips sign) or </a:t>
            </a:r>
            <a:r>
              <a:rPr lang="en-GB" i="1" dirty="0"/>
              <a:t>x </a:t>
            </a:r>
            <a:r>
              <a:rPr lang="en-GB" i="1" dirty="0">
                <a:cs typeface="Times New Roman" pitchFamily="18" charset="0"/>
              </a:rPr>
              <a:t>≥ </a:t>
            </a:r>
            <a:r>
              <a:rPr lang="en-GB" dirty="0"/>
              <a:t>0 (returns unchanged)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Around </a:t>
            </a:r>
            <a:r>
              <a:rPr lang="en-GB" i="1" dirty="0"/>
              <a:t>x </a:t>
            </a:r>
            <a:r>
              <a:rPr lang="en-GB" dirty="0"/>
              <a:t>= 0 (boundary condition)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i="1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How 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 = </a:t>
            </a:r>
            <a:r>
              <a:rPr lang="en-GB" sz="2000" b="1" dirty="0" err="1">
                <a:latin typeface="Courier New" pitchFamily="49" charset="0"/>
              </a:rPr>
              <a:t>Integer.MIN_VALUE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x=-2147483648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(x&lt;0);  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true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Math.abs</a:t>
            </a:r>
            <a:r>
              <a:rPr lang="en-GB" sz="2000" b="1" dirty="0">
                <a:latin typeface="Courier New" pitchFamily="49" charset="0"/>
              </a:rPr>
              <a:t>(x)&lt;0);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 for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Math.abs</a:t>
            </a:r>
            <a:r>
              <a:rPr lang="en-GB" sz="2000" dirty="0"/>
              <a:t>: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Note that if the argument is equal to the value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Integer.MIN_VALUE</a:t>
            </a:r>
            <a:r>
              <a:rPr lang="en-GB" sz="2000" dirty="0"/>
              <a:t>, the most negative representable </a:t>
            </a:r>
            <a:r>
              <a:rPr lang="en-GB" sz="2000" dirty="0" err="1"/>
              <a:t>int</a:t>
            </a:r>
            <a:r>
              <a:rPr lang="en-GB" sz="2000" dirty="0"/>
              <a:t> value, the result is that same value, which is negative</a:t>
            </a:r>
            <a:endParaRPr lang="en-GB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24932005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modifies: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,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effects:  removes all elements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 and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 appends them in reverse order to 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 the end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2000" b="1" dirty="0">
                <a:latin typeface="Courier New" pitchFamily="49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2000" b="1" dirty="0">
                <a:latin typeface="Courier New" pitchFamily="49" charset="0"/>
              </a:rPr>
              <a:t> void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appendList</a:t>
            </a:r>
            <a:r>
              <a:rPr lang="en-GB" sz="2000" b="1" dirty="0">
                <a:latin typeface="Courier New" pitchFamily="49" charset="0"/>
              </a:rPr>
              <a:t>(List&lt;E&gt;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latin typeface="Courier New" pitchFamily="49" charset="0"/>
              </a:rPr>
              <a:t>, 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while (</a:t>
            </a:r>
            <a:r>
              <a:rPr lang="en-GB" sz="2000" b="1" dirty="0" err="1">
                <a:latin typeface="Courier New" pitchFamily="49" charset="0"/>
              </a:rPr>
              <a:t>src.size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E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elt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remove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dest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add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elt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happens if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/>
              <a:t> and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GB" sz="2000" dirty="0"/>
              <a:t> refer to the same object?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This is </a:t>
            </a:r>
            <a:r>
              <a:rPr lang="en-GB" sz="2000" i="1" dirty="0">
                <a:solidFill>
                  <a:schemeClr val="accent6"/>
                </a:solidFill>
              </a:rPr>
              <a:t>aliasing</a:t>
            </a:r>
            <a:endParaRPr lang="en-GB" sz="2000" dirty="0">
              <a:solidFill>
                <a:schemeClr val="accent6"/>
              </a:solidFill>
            </a:endParaRP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It’s easy to forget!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Watch out for shared references in inputs</a:t>
            </a:r>
            <a:endParaRPr lang="en-GB" sz="2000" dirty="0">
              <a:latin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35514702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i="1" dirty="0"/>
              <a:t>Focus</a:t>
            </a:r>
            <a:r>
              <a:rPr lang="en-US" sz="2000" dirty="0"/>
              <a:t>: features not described by specification	</a:t>
            </a:r>
          </a:p>
          <a:p>
            <a:pPr lvl="1" eaLnBrk="1"/>
            <a:r>
              <a:rPr lang="en-US" sz="2000" dirty="0"/>
              <a:t>Control-flow details</a:t>
            </a:r>
          </a:p>
          <a:p>
            <a:pPr lvl="1" eaLnBrk="1"/>
            <a:r>
              <a:rPr lang="en-US" sz="2000" dirty="0"/>
              <a:t>Performance optimizations</a:t>
            </a:r>
          </a:p>
          <a:p>
            <a:pPr lvl="1" eaLnBrk="1"/>
            <a:r>
              <a:rPr lang="en-US" sz="2000" dirty="0"/>
              <a:t>Alternate algorithms for different cases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/>
              <a:t>Common </a:t>
            </a:r>
            <a:r>
              <a:rPr lang="en-US" sz="2000" i="1" dirty="0"/>
              <a:t>goal</a:t>
            </a:r>
            <a:r>
              <a:rPr lang="en-US" sz="2000" dirty="0"/>
              <a:t>:</a:t>
            </a:r>
          </a:p>
          <a:p>
            <a:pPr lvl="1" eaLnBrk="1"/>
            <a:r>
              <a:rPr lang="en-US" sz="2000" dirty="0"/>
              <a:t>Ensure test suite covers (executes) all of the program</a:t>
            </a:r>
          </a:p>
          <a:p>
            <a:pPr lvl="1" eaLnBrk="1"/>
            <a:r>
              <a:rPr lang="en-US" sz="2000" dirty="0"/>
              <a:t>Measure quality of test suite with % </a:t>
            </a:r>
            <a:r>
              <a:rPr lang="en-US" sz="2000" i="1" dirty="0">
                <a:solidFill>
                  <a:schemeClr val="accent6"/>
                </a:solidFill>
              </a:rPr>
              <a:t>coverage</a:t>
            </a:r>
          </a:p>
          <a:p>
            <a:pPr marL="457200" lvl="1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i="1" dirty="0"/>
              <a:t>Assumption</a:t>
            </a:r>
            <a:r>
              <a:rPr lang="en-US" sz="2000" dirty="0"/>
              <a:t> implicit in goal:</a:t>
            </a:r>
          </a:p>
          <a:p>
            <a:pPr lvl="1" eaLnBrk="1"/>
            <a:r>
              <a:rPr lang="en-US" sz="2000" dirty="0"/>
              <a:t>If high coverage, then most mistakes discovered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1218340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Glass-box 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There are some subdomains that black-box testing won't 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[]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new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if (x &gt; CACHE_SIZE)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for 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=2;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 &lt; x/2;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   if (</a:t>
            </a:r>
            <a:r>
              <a:rPr lang="en-GB" sz="2000" b="1" dirty="0" err="1">
                <a:latin typeface="Courier New" pitchFamily="49" charset="0"/>
              </a:rPr>
              <a:t>x%i</a:t>
            </a:r>
            <a:r>
              <a:rPr lang="en-GB" sz="2000" b="1" dirty="0">
                <a:latin typeface="Courier New" pitchFamily="49" charset="0"/>
              </a:rPr>
              <a:t>==0)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    return 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   return </a:t>
            </a:r>
            <a:r>
              <a:rPr lang="en-GB" sz="2000" b="1" dirty="0" err="1">
                <a:latin typeface="Courier New" pitchFamily="49" charset="0"/>
              </a:rPr>
              <a:t>primeTable</a:t>
            </a:r>
            <a:r>
              <a:rPr lang="en-GB" sz="2000" b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  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624284337"/>
      </p:ext>
    </p:extLst>
  </p:cSld>
  <p:clrMapOvr>
    <a:masterClrMapping/>
  </p:clrMapOvr>
  <p:transition xmlns:p14="http://schemas.microsoft.com/office/powerpoint/2010/main"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/>
              <a:t>Glass Box Testing:  [Dis]Advantages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/>
            <a:r>
              <a:rPr lang="en-US" sz="2000" dirty="0">
                <a:solidFill>
                  <a:schemeClr val="accent6"/>
                </a:solidFill>
              </a:rPr>
              <a:t>Finds an important class of boundaries</a:t>
            </a:r>
          </a:p>
          <a:p>
            <a:pPr lvl="1" eaLnBrk="1"/>
            <a:r>
              <a:rPr lang="en-US" sz="2000" dirty="0"/>
              <a:t>Yields useful test cases</a:t>
            </a:r>
          </a:p>
          <a:p>
            <a:pPr marL="457200" lvl="1" indent="0" eaLnBrk="1">
              <a:buNone/>
            </a:pPr>
            <a:endParaRPr lang="en-US" sz="2000" dirty="0"/>
          </a:p>
          <a:p>
            <a:pPr eaLnBrk="1"/>
            <a:r>
              <a:rPr lang="en-US" sz="2000" dirty="0"/>
              <a:t>Consider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 in </a:t>
            </a:r>
            <a:r>
              <a:rPr lang="en-US" sz="2000" b="1" dirty="0" err="1">
                <a:latin typeface="Courier New" pitchFamily="49" charset="0"/>
              </a:rPr>
              <a:t>isPrime</a:t>
            </a:r>
            <a:r>
              <a:rPr lang="en-US" sz="2000" dirty="0"/>
              <a:t> example</a:t>
            </a:r>
          </a:p>
          <a:p>
            <a:pPr lvl="1" eaLnBrk="1"/>
            <a:r>
              <a:rPr lang="en-US" sz="2000" dirty="0"/>
              <a:t>Important tests </a:t>
            </a:r>
            <a:r>
              <a:rPr lang="en-US" sz="2000" b="1" dirty="0">
                <a:latin typeface="Courier New" pitchFamily="49" charset="0"/>
              </a:rPr>
              <a:t>CACHE_SIZE-1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CACHE_SIZE+1</a:t>
            </a:r>
          </a:p>
          <a:p>
            <a:pPr lvl="1" eaLnBrk="1"/>
            <a:r>
              <a:rPr lang="en-US" sz="2000" dirty="0"/>
              <a:t>If</a:t>
            </a:r>
            <a:r>
              <a:rPr lang="en-US" sz="2000" b="1" dirty="0">
                <a:latin typeface="Courier New" pitchFamily="49" charset="0"/>
              </a:rPr>
              <a:t> CACHE_SIZE</a:t>
            </a:r>
            <a:r>
              <a:rPr lang="en-US" sz="2000" dirty="0"/>
              <a:t> is mutable, may need to test with different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 values</a:t>
            </a:r>
          </a:p>
          <a:p>
            <a:pPr marL="0" indent="0" eaLnBrk="1"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/>
              <a:t>Disadvantage:</a:t>
            </a:r>
          </a:p>
          <a:p>
            <a:pPr lvl="1" eaLnBrk="1"/>
            <a:r>
              <a:rPr lang="en-US" sz="2000" dirty="0"/>
              <a:t>Tests may have same bugs as implementation</a:t>
            </a:r>
          </a:p>
          <a:p>
            <a:pPr lvl="1" eaLnBrk="1"/>
            <a:r>
              <a:rPr lang="en-US" sz="2000" dirty="0"/>
              <a:t>Buggy code tricks you into complacency once you look at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2579344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</a:endParaRP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any test with </a:t>
            </a:r>
            <a:r>
              <a:rPr lang="en-GB" sz="2000" i="1" dirty="0"/>
              <a:t>a ≤ b  </a:t>
            </a:r>
            <a:r>
              <a:rPr lang="en-GB" sz="2000" dirty="0"/>
              <a:t>(e.g.,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sz="2000" dirty="0"/>
              <a:t>)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Executes every instruction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Misses the bug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Statement </a:t>
            </a:r>
            <a:r>
              <a:rPr lang="en-GB" sz="2000" dirty="0">
                <a:solidFill>
                  <a:schemeClr val="accent6"/>
                </a:solidFill>
              </a:rPr>
              <a:t>coverage</a:t>
            </a:r>
            <a:r>
              <a:rPr lang="en-GB" sz="2000" dirty="0"/>
              <a:t> is not enough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4062287685"/>
      </p:ext>
    </p:extLst>
  </p:cSld>
  <p:clrMapOvr>
    <a:masterClrMapping/>
  </p:clrMapOvr>
  <p:transition xmlns:p14="http://schemas.microsoft.com/office/powerpoint/2010/main"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quadrant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if(x &gt;=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=2;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if(y &lt;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=4;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two-test suite: (2,-2) and (-2,2).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Branch coverage</a:t>
            </a:r>
            <a:r>
              <a:rPr lang="en-GB" sz="2000" dirty="0"/>
              <a:t> (all tests “go both ways”)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Here, </a:t>
            </a:r>
            <a:r>
              <a:rPr lang="en-GB" sz="2000" i="1" dirty="0">
                <a:solidFill>
                  <a:schemeClr val="accent2"/>
                </a:solidFill>
              </a:rPr>
              <a:t>path coverage</a:t>
            </a:r>
            <a:r>
              <a:rPr lang="en-GB" sz="2000" dirty="0"/>
              <a:t> is enough (there are 4 paths)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91200" y="1752600"/>
            <a:ext cx="2362200" cy="2209800"/>
            <a:chOff x="6019800" y="1981200"/>
            <a:chExt cx="23622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6019800" y="1981200"/>
              <a:ext cx="2362200" cy="2209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172200" y="3200400"/>
              <a:ext cx="19812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162800" y="2286000"/>
              <a:ext cx="5080" cy="1752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10960" y="2099608"/>
              <a:ext cx="19710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r>
                <a:rPr lang="en-US" dirty="0"/>
                <a:t>       1</a:t>
              </a:r>
            </a:p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endParaRPr lang="en-US" sz="1200" dirty="0"/>
            </a:p>
            <a:p>
              <a:pPr marL="457200" indent="-457200">
                <a:buAutoNum type="arabicPlain" startAt="2"/>
              </a:pPr>
              <a:r>
                <a:rPr lang="en-US" dirty="0"/>
                <a:t>      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276668"/>
      </p:ext>
    </p:extLst>
  </p:cSld>
  <p:clrMapOvr>
    <a:masterClrMapping/>
  </p:clrMapOvr>
  <p:transition xmlns:p14="http://schemas.microsoft.com/office/powerpoint/2010/main"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num_pos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: a)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if (x &gt; 0)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should be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+= 1;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two-test suite: {0,0} and {1}.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Or consider one-test suite: {0,1,0}.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Branch coverage</a:t>
            </a:r>
            <a:r>
              <a:rPr lang="en-GB" sz="2000" dirty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Here, </a:t>
            </a:r>
            <a:r>
              <a:rPr lang="en-GB" sz="2000" i="1" dirty="0">
                <a:solidFill>
                  <a:schemeClr val="accent2"/>
                </a:solidFill>
              </a:rPr>
              <a:t>path coverage</a:t>
            </a:r>
            <a:r>
              <a:rPr lang="en-GB" sz="2000" dirty="0"/>
              <a:t> is enough, but </a:t>
            </a:r>
            <a:r>
              <a:rPr lang="en-GB" sz="2000" i="1" dirty="0"/>
              <a:t>no bound</a:t>
            </a:r>
            <a:r>
              <a:rPr lang="en-GB" sz="2000" dirty="0"/>
              <a:t> on path-count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580915341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Why correct software matters</a:t>
            </a:r>
          </a:p>
          <a:p>
            <a:pPr lvl="1"/>
            <a:r>
              <a:rPr lang="en-US" sz="2000" dirty="0"/>
              <a:t>Motivates testing </a:t>
            </a:r>
            <a:r>
              <a:rPr lang="en-US" sz="2000" i="1" dirty="0"/>
              <a:t>and</a:t>
            </a:r>
            <a:r>
              <a:rPr lang="en-US" sz="2000" dirty="0"/>
              <a:t> more than testing, but now seems like a fine time for the discussion</a:t>
            </a:r>
          </a:p>
          <a:p>
            <a:endParaRPr lang="en-US" sz="1000" dirty="0"/>
          </a:p>
          <a:p>
            <a:r>
              <a:rPr lang="en-US" sz="2000" dirty="0"/>
              <a:t>Testing principles and strategies</a:t>
            </a:r>
          </a:p>
          <a:p>
            <a:endParaRPr lang="en-US" sz="600" dirty="0"/>
          </a:p>
          <a:p>
            <a:pPr lvl="1"/>
            <a:r>
              <a:rPr lang="en-US" sz="2000" dirty="0"/>
              <a:t>Purpose of testing</a:t>
            </a:r>
          </a:p>
          <a:p>
            <a:endParaRPr lang="en-US" sz="600" dirty="0"/>
          </a:p>
          <a:p>
            <a:pPr lvl="1"/>
            <a:r>
              <a:rPr lang="en-US" sz="2000" dirty="0"/>
              <a:t>Kinds of testing</a:t>
            </a:r>
          </a:p>
          <a:p>
            <a:endParaRPr lang="en-US" sz="600" dirty="0"/>
          </a:p>
          <a:p>
            <a:pPr lvl="1"/>
            <a:r>
              <a:rPr lang="en-US" sz="2000" dirty="0"/>
              <a:t>Heuristics for good test suites</a:t>
            </a:r>
          </a:p>
          <a:p>
            <a:endParaRPr lang="en-US" sz="600" dirty="0"/>
          </a:p>
          <a:p>
            <a:pPr lvl="1"/>
            <a:r>
              <a:rPr lang="en-US" sz="2000" dirty="0"/>
              <a:t>Black-box testing</a:t>
            </a:r>
          </a:p>
          <a:p>
            <a:endParaRPr lang="en-US" sz="600" dirty="0"/>
          </a:p>
          <a:p>
            <a:pPr lvl="1"/>
            <a:r>
              <a:rPr lang="en-US" sz="2000" dirty="0"/>
              <a:t>Clear-box testing and coverage metrics</a:t>
            </a:r>
          </a:p>
          <a:p>
            <a:endParaRPr lang="en-US" sz="600" dirty="0"/>
          </a:p>
          <a:p>
            <a:pPr lvl="1"/>
            <a:r>
              <a:rPr lang="en-US" sz="2000" dirty="0"/>
              <a:t>Regression testing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sum_three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a+b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>
                <a:solidFill>
                  <a:schemeClr val="accent6"/>
                </a:solidFill>
              </a:rPr>
              <a:t>Path coverage</a:t>
            </a:r>
            <a:r>
              <a:rPr lang="en-GB" sz="2000" dirty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Consider test suites where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/>
              <a:t> is always 0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Typically a “moot point” since path coverage is unattainable for realistic programs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do not assume a tested path is correct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Even though it is more likely correct than an untested path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Another example: buggy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GB" sz="2000" dirty="0"/>
              <a:t> method from earlier in lecture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85145325"/>
      </p:ext>
    </p:extLst>
  </p:cSld>
  <p:clrMapOvr>
    <a:masterClrMapping/>
  </p:clrMapOvr>
  <p:transition xmlns:p14="http://schemas.microsoft.com/office/powerpoint/2010/main"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876800"/>
          </a:xfrm>
        </p:spPr>
        <p:txBody>
          <a:bodyPr>
            <a:noAutofit/>
          </a:bodyPr>
          <a:lstStyle/>
          <a:p>
            <a:pPr marL="0" indent="0" eaLnBrk="1">
              <a:buNone/>
              <a:defRPr/>
            </a:pPr>
            <a:r>
              <a:rPr lang="en-US" sz="2000" dirty="0">
                <a:solidFill>
                  <a:schemeClr val="accent6"/>
                </a:solidFill>
              </a:rPr>
              <a:t>Various coverage metrics (there are more):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1" indent="0" eaLnBrk="1">
              <a:buNone/>
              <a:defRPr/>
            </a:pPr>
            <a:r>
              <a:rPr lang="en-US" sz="2000" dirty="0"/>
              <a:t>Statement coverage</a:t>
            </a:r>
          </a:p>
          <a:p>
            <a:pPr marL="457200" lvl="1" indent="0" eaLnBrk="1">
              <a:buNone/>
              <a:defRPr/>
            </a:pPr>
            <a:r>
              <a:rPr lang="en-US" sz="2000" dirty="0"/>
              <a:t>Branch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/>
              <a:t>Loop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/>
              <a:t>Condition/Decision coverage</a:t>
            </a:r>
          </a:p>
          <a:p>
            <a:pPr marL="457200" lvl="1" indent="0" eaLnBrk="1">
              <a:buNone/>
              <a:defRPr/>
            </a:pPr>
            <a:r>
              <a:rPr lang="en-US" sz="2000" dirty="0"/>
              <a:t>Path coverage</a:t>
            </a:r>
          </a:p>
          <a:p>
            <a:pPr marL="914400" lvl="2" indent="0" eaLnBrk="1">
              <a:buNone/>
              <a:defRPr/>
            </a:pPr>
            <a:endParaRPr lang="en-US" sz="1300" dirty="0"/>
          </a:p>
          <a:p>
            <a:pPr marL="0" indent="0" eaLnBrk="1">
              <a:buNone/>
              <a:defRPr/>
            </a:pPr>
            <a:r>
              <a:rPr lang="en-US" sz="2000" dirty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/>
              <a:t>100% coverage is not always a reasonable target</a:t>
            </a:r>
            <a:br>
              <a:rPr lang="en-US" sz="2000" dirty="0"/>
            </a:br>
            <a:r>
              <a:rPr lang="en-US" sz="2000" dirty="0"/>
              <a:t>100% may be unattainable (dead code)</a:t>
            </a:r>
            <a:br>
              <a:rPr lang="en-US" sz="2000" dirty="0"/>
            </a:br>
            <a:r>
              <a:rPr lang="en-US" sz="2000" i="1" dirty="0">
                <a:solidFill>
                  <a:schemeClr val="accent6"/>
                </a:solidFill>
              </a:rPr>
              <a:t>High cost  </a:t>
            </a:r>
            <a:r>
              <a:rPr lang="en-US" sz="2000" dirty="0"/>
              <a:t>to approach the limit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/>
              <a:t>Coverage is </a:t>
            </a:r>
            <a:r>
              <a:rPr lang="en-US" sz="2000" i="1" dirty="0">
                <a:solidFill>
                  <a:schemeClr val="accent6"/>
                </a:solidFill>
              </a:rPr>
              <a:t>just a heuristic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We really want the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953000" y="2057400"/>
            <a:ext cx="458064" cy="1752599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1980335"/>
            <a:ext cx="175260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Arial" charset="0"/>
              </a:rPr>
              <a:t>increasing</a:t>
            </a:r>
          </a:p>
          <a:p>
            <a:r>
              <a:rPr lang="en-US" sz="2000" dirty="0">
                <a:latin typeface="Arial" charset="0"/>
              </a:rPr>
              <a:t>number of</a:t>
            </a:r>
          </a:p>
          <a:p>
            <a:r>
              <a:rPr lang="en-US" sz="2000" dirty="0">
                <a:latin typeface="Arial" charset="0"/>
              </a:rPr>
              <a:t>test cases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required</a:t>
            </a:r>
          </a:p>
          <a:p>
            <a:r>
              <a:rPr lang="en-US" sz="2000" dirty="0">
                <a:latin typeface="Arial" charset="0"/>
              </a:rPr>
              <a:t>(generally)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1887219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Pragmatics: How Many/What Tests?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Ideal: each test checks one specific thing (method,</a:t>
            </a:r>
            <a:r>
              <a:rPr lang="is-IS" dirty="0"/>
              <a:t>…)</a:t>
            </a:r>
            <a:endParaRPr lang="en-US" dirty="0"/>
          </a:p>
          <a:p>
            <a:pPr lvl="1"/>
            <a:r>
              <a:rPr lang="en-US" dirty="0"/>
              <a:t>Failure points to responsible component</a:t>
            </a:r>
          </a:p>
          <a:p>
            <a:endParaRPr lang="en-US" dirty="0"/>
          </a:p>
          <a:p>
            <a:r>
              <a:rPr lang="en-US" dirty="0"/>
              <a:t>Reality: can’t always test in complete isolation</a:t>
            </a:r>
          </a:p>
          <a:p>
            <a:pPr lvl="1"/>
            <a:r>
              <a:rPr lang="en-US" dirty="0"/>
              <a:t>Example: need to use observer(s) to see if creator, </a:t>
            </a:r>
            <a:r>
              <a:rPr lang="en-US" dirty="0" err="1"/>
              <a:t>mutator</a:t>
            </a:r>
            <a:r>
              <a:rPr lang="en-US" dirty="0"/>
              <a:t>, or producer yields correct result(s)</a:t>
            </a:r>
          </a:p>
          <a:p>
            <a:pPr lvl="1"/>
            <a:endParaRPr lang="en-US" dirty="0"/>
          </a:p>
          <a:p>
            <a:r>
              <a:rPr lang="en-US" dirty="0"/>
              <a:t>Reality: try to structure test suites so each test checks one new thing and has minimal dependence on others</a:t>
            </a:r>
          </a:p>
          <a:p>
            <a:pPr lvl="1"/>
            <a:r>
              <a:rPr lang="en-US" dirty="0"/>
              <a:t>Failure more </a:t>
            </a:r>
            <a:r>
              <a:rPr lang="en-US"/>
              <a:t>likely to point </a:t>
            </a:r>
            <a:r>
              <a:rPr lang="en-US" dirty="0"/>
              <a:t>to a single responsible component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81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Whenever you find a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Store the input that elicited that bug, plus the correct output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rgbClr val="009900"/>
                </a:solidFill>
              </a:rPr>
              <a:t>Add these to the test suite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Verify that the test suite fails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Fix the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Verify the fix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sz="6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Ensures that your fix solves the problem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Don’t add a test that succeeded to begin with!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Helps to populate test suite with good tests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>
                <a:solidFill>
                  <a:schemeClr val="accent6"/>
                </a:solidFill>
              </a:rPr>
              <a:t>Protects against reversions that reintroduce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1624607139"/>
      </p:ext>
    </p:extLst>
  </p:cSld>
  <p:clrMapOvr>
    <a:masterClrMapping/>
  </p:clrMapOvr>
  <p:transition xmlns:p14="http://schemas.microsoft.com/office/powerpoint/2010/main"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First rule of testing: </a:t>
            </a:r>
            <a:r>
              <a:rPr lang="en-GB" sz="2000" b="1" i="1" dirty="0">
                <a:solidFill>
                  <a:srgbClr val="FF0000"/>
                </a:solidFill>
              </a:rPr>
              <a:t>Do it early and do it often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Best to catch bugs soon, before they have a chance to hide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Automate the process if you can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Regression testing will save time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Second rule of testing: </a:t>
            </a:r>
            <a:r>
              <a:rPr lang="en-GB" sz="2000" b="1" i="1" dirty="0">
                <a:solidFill>
                  <a:srgbClr val="FF0000"/>
                </a:solidFill>
              </a:rPr>
              <a:t>Be systematic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 eaLnBrk="1"/>
            <a:r>
              <a:rPr lang="en-GB" sz="2000" dirty="0"/>
              <a:t>If you randomly thrash, bugs will hide in the corner until later</a:t>
            </a:r>
          </a:p>
          <a:p>
            <a:pPr lvl="1" eaLnBrk="1"/>
            <a:r>
              <a:rPr lang="en-GB" sz="2000" dirty="0"/>
              <a:t>Writing tests is a good way to understand the spec </a:t>
            </a:r>
          </a:p>
          <a:p>
            <a:pPr lvl="1" eaLnBrk="1"/>
            <a:r>
              <a:rPr lang="en-GB" sz="2000" dirty="0"/>
              <a:t>Think about </a:t>
            </a:r>
            <a:r>
              <a:rPr lang="en-US" sz="2000" dirty="0"/>
              <a:t>revealing </a:t>
            </a:r>
            <a:r>
              <a:rPr lang="en-GB" sz="2000" dirty="0"/>
              <a:t>domains and boundary cases</a:t>
            </a:r>
          </a:p>
          <a:p>
            <a:pPr lvl="2" eaLnBrk="1"/>
            <a:r>
              <a:rPr lang="en-GB" sz="2000" dirty="0"/>
              <a:t>If the spec is confusing, </a:t>
            </a:r>
            <a:r>
              <a:rPr lang="en-GB" sz="2000" dirty="0">
                <a:sym typeface="Wingdings" pitchFamily="2" charset="2"/>
              </a:rPr>
              <a:t>write more tests</a:t>
            </a:r>
          </a:p>
          <a:p>
            <a:pPr lvl="1" eaLnBrk="1"/>
            <a:r>
              <a:rPr lang="en-GB" sz="2000" dirty="0"/>
              <a:t>Spec can be buggy too</a:t>
            </a:r>
          </a:p>
          <a:p>
            <a:pPr lvl="2" eaLnBrk="1"/>
            <a:r>
              <a:rPr lang="en-GB" sz="2000" dirty="0"/>
              <a:t>Incorrect, incomplete, ambiguous, missing corner cases</a:t>
            </a:r>
          </a:p>
          <a:p>
            <a:pPr lvl="1" eaLnBrk="1"/>
            <a:r>
              <a:rPr lang="en-GB" sz="2000" dirty="0"/>
              <a:t>When you find a bug, </a:t>
            </a:r>
            <a:r>
              <a:rPr lang="en-GB" sz="2000" dirty="0">
                <a:sym typeface="Wingdings" pitchFamily="2" charset="2"/>
              </a:rPr>
              <a:t>write a test for it first and then fix it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4267487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thoughts on testing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matters</a:t>
            </a:r>
          </a:p>
          <a:p>
            <a:pPr lvl="1"/>
            <a:r>
              <a:rPr lang="en-GB" sz="2000" dirty="0"/>
              <a:t>You need to convince others that the module works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Catch problems earlier</a:t>
            </a:r>
          </a:p>
          <a:p>
            <a:pPr lvl="1"/>
            <a:r>
              <a:rPr lang="en-GB" sz="2000" dirty="0"/>
              <a:t>Bugs become obscure beyond the unit they occur in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Don't confuse </a:t>
            </a:r>
            <a:r>
              <a:rPr lang="en-GB" sz="2000" i="1" dirty="0">
                <a:solidFill>
                  <a:schemeClr val="accent6"/>
                </a:solidFill>
              </a:rPr>
              <a:t>volume</a:t>
            </a:r>
            <a:r>
              <a:rPr lang="en-GB" sz="2000" dirty="0">
                <a:solidFill>
                  <a:schemeClr val="accent6"/>
                </a:solidFill>
              </a:rPr>
              <a:t> with </a:t>
            </a:r>
            <a:r>
              <a:rPr lang="en-GB" sz="2000" i="1" dirty="0">
                <a:solidFill>
                  <a:schemeClr val="accent6"/>
                </a:solidFill>
              </a:rPr>
              <a:t>quality</a:t>
            </a:r>
            <a:r>
              <a:rPr lang="en-GB" sz="2000" dirty="0">
                <a:solidFill>
                  <a:schemeClr val="accent6"/>
                </a:solidFill>
              </a:rPr>
              <a:t> of test data</a:t>
            </a:r>
          </a:p>
          <a:p>
            <a:pPr lvl="1"/>
            <a:r>
              <a:rPr lang="en-GB" sz="2000" dirty="0"/>
              <a:t>Can lose relevant cases in mass of irrelevant ones</a:t>
            </a:r>
          </a:p>
          <a:p>
            <a:pPr lvl="1"/>
            <a:r>
              <a:rPr lang="en-GB" sz="2000" dirty="0"/>
              <a:t>Look for revealing subdomains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Choose test data to cover:</a:t>
            </a:r>
          </a:p>
          <a:p>
            <a:pPr lvl="1"/>
            <a:r>
              <a:rPr lang="en-GB" sz="2000" dirty="0"/>
              <a:t>Specification (black box testing)</a:t>
            </a:r>
          </a:p>
          <a:p>
            <a:pPr lvl="1"/>
            <a:r>
              <a:rPr lang="en-GB" sz="2000" dirty="0"/>
              <a:t>Code (glass box testing)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can't generally prove absence of bugs</a:t>
            </a:r>
          </a:p>
          <a:p>
            <a:pPr lvl="1"/>
            <a:r>
              <a:rPr lang="en-GB" sz="2000" dirty="0"/>
              <a:t>But it can increase quality and confidence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3116975095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000" dirty="0"/>
              <a:t>Modern development ecosystems have much built-in support for testing</a:t>
            </a:r>
          </a:p>
          <a:p>
            <a:pPr lvl="1"/>
            <a:r>
              <a:rPr lang="en-US" sz="2000" dirty="0"/>
              <a:t>Unit-testing frameworks like </a:t>
            </a:r>
            <a:r>
              <a:rPr lang="en-US" sz="2000" dirty="0" err="1"/>
              <a:t>JUnit</a:t>
            </a:r>
            <a:endParaRPr lang="en-US" sz="2000" dirty="0"/>
          </a:p>
          <a:p>
            <a:pPr lvl="1"/>
            <a:r>
              <a:rPr lang="en-US" sz="2000" dirty="0"/>
              <a:t>Regression-testing frameworks connected to builds and version control</a:t>
            </a:r>
          </a:p>
          <a:p>
            <a:pPr lvl="1"/>
            <a:r>
              <a:rPr lang="en-US" sz="2000" dirty="0"/>
              <a:t>Continuous testing</a:t>
            </a:r>
          </a:p>
          <a:p>
            <a:pPr lvl="1"/>
            <a:r>
              <a:rPr lang="en-US" sz="2000" dirty="0"/>
              <a:t>…</a:t>
            </a:r>
          </a:p>
          <a:p>
            <a:endParaRPr lang="en-US" sz="2000" dirty="0"/>
          </a:p>
          <a:p>
            <a:r>
              <a:rPr lang="en-US" sz="2000" dirty="0"/>
              <a:t>No tool details covered here </a:t>
            </a:r>
          </a:p>
          <a:p>
            <a:pPr lvl="1"/>
            <a:r>
              <a:rPr lang="en-US" sz="2000" dirty="0"/>
              <a:t>See homework, section, internships,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Rocket self-destructed 37 seconds after launch</a:t>
            </a:r>
          </a:p>
          <a:p>
            <a:pPr lvl="1" eaLnBrk="1">
              <a:lnSpc>
                <a:spcPct val="80000"/>
              </a:lnSpc>
              <a:buSzPct val="100000"/>
            </a:pPr>
            <a:r>
              <a:rPr lang="en-US" sz="2000" dirty="0">
                <a:solidFill>
                  <a:srgbClr val="000000"/>
                </a:solidFill>
              </a:rPr>
              <a:t>Cost: over $1 billion</a:t>
            </a:r>
          </a:p>
          <a:p>
            <a:pPr lvl="1" eaLnBrk="1">
              <a:lnSpc>
                <a:spcPct val="80000"/>
              </a:lnSpc>
              <a:buSzPct val="100000"/>
            </a:pPr>
            <a:endParaRPr lang="en-US" sz="1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Reason: Undetected bug in control software</a:t>
            </a: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Conversion from 64-bit floating point to 16-bit signed integer  caused an exception</a:t>
            </a:r>
          </a:p>
          <a:p>
            <a:pPr marL="772302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The floating point number was larger than 32767</a:t>
            </a: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Efficiency considerations led to the disabling of the exception handler, so program crashed, so rocket crashed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err="1"/>
              <a:t>Ariane</a:t>
            </a:r>
            <a:r>
              <a:rPr lang="en-US" dirty="0"/>
              <a:t> 5 rocket (1996)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3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89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73477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/>
              <a:t>New design removed hardware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prevents the electron-beam from operating in its high-energy mode. Now </a:t>
            </a:r>
            <a:r>
              <a:rPr lang="en-US" sz="2000" dirty="0">
                <a:solidFill>
                  <a:schemeClr val="accent2"/>
                </a:solidFill>
              </a:rPr>
              <a:t>safety checks  done in software</a:t>
            </a:r>
            <a:r>
              <a:rPr lang="en-US" sz="2000" dirty="0"/>
              <a:t>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/>
              <a:t>Equipment control task </a:t>
            </a:r>
            <a:r>
              <a:rPr lang="en-US" sz="2000" dirty="0">
                <a:solidFill>
                  <a:schemeClr val="accent2"/>
                </a:solidFill>
              </a:rPr>
              <a:t>did not properly synchronize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with the operator interface task, so race conditions occurred if the operator changed the setup too quickly.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>
                <a:solidFill>
                  <a:schemeClr val="accent2"/>
                </a:solidFill>
              </a:rPr>
              <a:t>Missed during testing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because it took practice before </a:t>
            </a:r>
            <a:br>
              <a:rPr lang="en-US" sz="2000" dirty="0"/>
            </a:br>
            <a:r>
              <a:rPr lang="en-US" sz="2000" dirty="0"/>
              <a:t>operators worked quickly enough</a:t>
            </a:r>
          </a:p>
          <a:p>
            <a:pPr marL="414726" lvl="1" indent="0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/>
              <a:t>     for the problem 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/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Legs deployed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Error later traced to a single bad line of software code</a:t>
            </a:r>
          </a:p>
          <a:p>
            <a:pPr marL="702730" lvl="1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Why didn’t they blame the sensor?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</p:spTree>
    <p:extLst>
      <p:ext uri="{BB962C8B-B14F-4D97-AF65-F5344CB8AC3E}">
        <p14:creationId xmlns:p14="http://schemas.microsoft.com/office/powerpoint/2010/main" val="162619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Mariner I space probe (1962)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>
                <a:solidFill>
                  <a:schemeClr val="accent2"/>
                </a:solidFill>
              </a:rPr>
              <a:t>Microsoft Zune New Year’s Eve crash (2008)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iPhone alarm (2011)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Denver Airport baggage-handling system (1994)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Air-Traffic Control System in LA Airport (2004)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AT&amp;T network outage (1990)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Northeast blackout (2003)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USS Yorktown Incapacitated (1997)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Intel Pentium floating point divide (1993)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Excel: 65,535 displays as 100,000 (2007)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Prius brakes and engine stalling (2005)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Soviet gas pipeline (1982)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>
                <a:solidFill>
                  <a:schemeClr val="accent2"/>
                </a:solidFill>
              </a:rPr>
              <a:t>Study linking national debt to slow growth (2010)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/>
              <a:t>…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UW CSE 331 Winter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0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11603</TotalTime>
  <Words>3099</Words>
  <Application>Microsoft Macintosh PowerPoint</Application>
  <PresentationFormat>On-screen Show (4:3)</PresentationFormat>
  <Paragraphs>623</Paragraphs>
  <Slides>45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simple</vt:lpstr>
      <vt:lpstr>CSE 331 Software Design &amp; Implementation</vt:lpstr>
      <vt:lpstr>Administrivia 1</vt:lpstr>
      <vt:lpstr>Administrivia 2</vt:lpstr>
      <vt:lpstr>Outline</vt:lpstr>
      <vt:lpstr>Non-outline</vt:lpstr>
      <vt:lpstr>Ariane 5 rocket (1996)</vt:lpstr>
      <vt:lpstr>Therac-25 radiation therapy machine</vt:lpstr>
      <vt:lpstr>Mars Polar Lander</vt:lpstr>
      <vt:lpstr>More examples</vt:lpstr>
      <vt:lpstr>Software bugs cost money</vt:lpstr>
      <vt:lpstr>Building Quality Software</vt:lpstr>
      <vt:lpstr>Software Quality Assurance (QA)</vt:lpstr>
      <vt:lpstr>What can you learn from testing?</vt:lpstr>
      <vt:lpstr>What Is Testing For?</vt:lpstr>
      <vt:lpstr>Kinds of testing</vt:lpstr>
      <vt:lpstr>Unit Testing</vt:lpstr>
      <vt:lpstr>How is testing done?</vt:lpstr>
      <vt:lpstr>sqrt example</vt:lpstr>
      <vt:lpstr>What’s So Hard About Testing?</vt:lpstr>
      <vt:lpstr>Approach: Partition the Input Space</vt:lpstr>
      <vt:lpstr>Naive Approach: Execution Equivalence</vt:lpstr>
      <vt:lpstr>Execution Equivalence Can Be Wrong</vt:lpstr>
      <vt:lpstr>Heuristic:  Revealing Subdomains</vt:lpstr>
      <vt:lpstr>Example</vt:lpstr>
      <vt:lpstr>Heuristics for Designing Test Suites</vt:lpstr>
      <vt:lpstr>Black-Box Testing</vt:lpstr>
      <vt:lpstr>Black Box Testing: Advantages</vt:lpstr>
      <vt:lpstr>More Complex Example</vt:lpstr>
      <vt:lpstr>Heuristic: Boundary Testing</vt:lpstr>
      <vt:lpstr>Boundary Testing</vt:lpstr>
      <vt:lpstr>Other Boundary Cases</vt:lpstr>
      <vt:lpstr>Boundary Cases: Arithmetic Overflow</vt:lpstr>
      <vt:lpstr>Boundary Cases: Duplicates &amp; Aliases</vt:lpstr>
      <vt:lpstr>Heuristic: Clear (glass, white)-box testing</vt:lpstr>
      <vt:lpstr>Glass-box Motivation</vt:lpstr>
      <vt:lpstr>Glass Box Testing:  [Dis]Advantages</vt:lpstr>
      <vt:lpstr>Code coverage: what is enough?</vt:lpstr>
      <vt:lpstr>Code coverage: what is enough?</vt:lpstr>
      <vt:lpstr>Code coverage: what is enough?</vt:lpstr>
      <vt:lpstr>Code coverage: what is enough?</vt:lpstr>
      <vt:lpstr>Varieties of coverage</vt:lpstr>
      <vt:lpstr>Pragmatics: How Many/What Tests?</vt:lpstr>
      <vt:lpstr>Pragmatics: Regression Testing</vt:lpstr>
      <vt:lpstr>Rules of Testing</vt:lpstr>
      <vt:lpstr>Closing thoughts on testing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297</cp:revision>
  <cp:lastPrinted>2013-01-22T01:05:00Z</cp:lastPrinted>
  <dcterms:created xsi:type="dcterms:W3CDTF">2012-01-27T17:46:36Z</dcterms:created>
  <dcterms:modified xsi:type="dcterms:W3CDTF">2018-01-28T20:13:08Z</dcterms:modified>
</cp:coreProperties>
</file>