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5" r:id="rId2"/>
    <p:sldId id="377" r:id="rId3"/>
    <p:sldId id="355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56" r:id="rId12"/>
    <p:sldId id="390" r:id="rId13"/>
    <p:sldId id="391" r:id="rId14"/>
    <p:sldId id="392" r:id="rId15"/>
    <p:sldId id="385" r:id="rId16"/>
    <p:sldId id="386" r:id="rId17"/>
    <p:sldId id="387" r:id="rId18"/>
    <p:sldId id="388" r:id="rId19"/>
    <p:sldId id="389" r:id="rId20"/>
    <p:sldId id="393" r:id="rId21"/>
    <p:sldId id="394" r:id="rId22"/>
    <p:sldId id="395" r:id="rId23"/>
    <p:sldId id="397" r:id="rId24"/>
    <p:sldId id="396" r:id="rId25"/>
    <p:sldId id="398" r:id="rId26"/>
    <p:sldId id="399" r:id="rId27"/>
    <p:sldId id="400" r:id="rId28"/>
    <p:sldId id="401" r:id="rId29"/>
  </p:sldIdLst>
  <p:sldSz cx="9144000" cy="6858000" type="screen4x3"/>
  <p:notesSz cx="6934200" cy="9220200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9" autoAdjust="0"/>
    <p:restoredTop sz="84379" autoAdjust="0"/>
  </p:normalViewPr>
  <p:slideViewPr>
    <p:cSldViewPr>
      <p:cViewPr varScale="1">
        <p:scale>
          <a:sx n="129" d="100"/>
          <a:sy n="129" d="100"/>
        </p:scale>
        <p:origin x="105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998"/>
    </p:cViewPr>
  </p:sorterViewPr>
  <p:notesViewPr>
    <p:cSldViewPr>
      <p:cViewPr varScale="1">
        <p:scale>
          <a:sx n="115" d="100"/>
          <a:sy n="115" d="100"/>
        </p:scale>
        <p:origin x="2880" y="22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tags" Target="tags/tag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</a:t>
            </a:r>
            <a:r>
              <a:rPr lang="en-US" dirty="0" smtClean="0"/>
              <a:t>18wi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06-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Arial" charset="0"/>
              </a:rPr>
              <a:t>An alternative implementation:</a:t>
            </a:r>
          </a:p>
          <a:p>
            <a:r>
              <a:rPr lang="en-US" dirty="0" err="1">
                <a:latin typeface="Arial" charset="0"/>
              </a:rPr>
              <a:t>repOK</a:t>
            </a:r>
            <a:r>
              <a:rPr lang="en-US" dirty="0">
                <a:latin typeface="Arial" charset="0"/>
              </a:rPr>
              <a:t>() returns a boolean</a:t>
            </a:r>
          </a:p>
          <a:p>
            <a:r>
              <a:rPr lang="en-US" dirty="0">
                <a:latin typeface="Arial" charset="0"/>
              </a:rPr>
              <a:t>callers of </a:t>
            </a:r>
            <a:r>
              <a:rPr lang="en-US" dirty="0" err="1">
                <a:latin typeface="Arial" charset="0"/>
              </a:rPr>
              <a:t>repOK</a:t>
            </a:r>
            <a:r>
              <a:rPr lang="en-US" dirty="0">
                <a:latin typeface="Arial" charset="0"/>
              </a:rPr>
              <a:t> must check its return value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F14E-9536-445D-8E5C-B73C1792316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5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en-US" dirty="0" smtClean="0"/>
              <a:t>Winter 2018</a:t>
            </a:r>
            <a:endParaRPr lang="en-US" dirty="0"/>
          </a:p>
          <a:p>
            <a:r>
              <a:rPr lang="en-US" dirty="0"/>
              <a:t>Representation </a:t>
            </a:r>
            <a:r>
              <a:rPr lang="en-US" dirty="0" smtClean="0"/>
              <a:t>Invariants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UW CSE 331 </a:t>
            </a:r>
            <a:r>
              <a:rPr lang="en-US" dirty="0" smtClean="0">
                <a:solidFill>
                  <a:srgbClr val="800080"/>
                </a:solidFill>
              </a:rPr>
              <a:t>Winter 2018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we can locate the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duplicates 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467600" cy="4495800"/>
          </a:xfrm>
        </p:spPr>
        <p:txBody>
          <a:bodyPr/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Account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private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balance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history of all transactions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private List&lt;Transaction&gt;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transactions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…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dirty="0"/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Real-world </a:t>
            </a:r>
            <a:r>
              <a:rPr lang="en-US" sz="2000" dirty="0"/>
              <a:t>constraints: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b</a:t>
            </a:r>
            <a:r>
              <a:rPr lang="en-US" sz="2000" dirty="0" smtClean="0"/>
              <a:t>alance </a:t>
            </a:r>
            <a:r>
              <a:rPr lang="en-US" sz="2000" dirty="0">
                <a:cs typeface="Times New Roman" pitchFamily="18" charset="0"/>
              </a:rPr>
              <a:t>≥ 0</a:t>
            </a:r>
          </a:p>
          <a:p>
            <a:pPr lvl="2">
              <a:spcBef>
                <a:spcPts val="0"/>
              </a:spcBef>
            </a:pPr>
            <a:r>
              <a:rPr lang="en-US" sz="2000" dirty="0">
                <a:cs typeface="Times New Roman" pitchFamily="18" charset="0"/>
              </a:rPr>
              <a:t>b</a:t>
            </a:r>
            <a:r>
              <a:rPr lang="en-US" sz="2000" dirty="0" smtClean="0">
                <a:cs typeface="Times New Roman" pitchFamily="18" charset="0"/>
              </a:rPr>
              <a:t>alance </a:t>
            </a:r>
            <a:r>
              <a:rPr lang="en-US" sz="2000" dirty="0">
                <a:cs typeface="Times New Roman" pitchFamily="18" charset="0"/>
              </a:rPr>
              <a:t>= </a:t>
            </a:r>
            <a:r>
              <a:rPr lang="el-GR" sz="2000" dirty="0">
                <a:cs typeface="Times New Roman" pitchFamily="18" charset="0"/>
              </a:rPr>
              <a:t>Σ</a:t>
            </a:r>
            <a:r>
              <a:rPr lang="en-US" sz="2000" baseline="-25000" dirty="0" err="1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transactions.get</a:t>
            </a:r>
            <a:r>
              <a:rPr lang="en-US" sz="2000" dirty="0">
                <a:cs typeface="Times New Roman" pitchFamily="18" charset="0"/>
              </a:rPr>
              <a:t>(</a:t>
            </a:r>
            <a:r>
              <a:rPr lang="en-US" sz="2000" dirty="0" err="1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).amount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>
                <a:cs typeface="Times New Roman" pitchFamily="18" charset="0"/>
              </a:rPr>
              <a:t>Implementation-related </a:t>
            </a:r>
            <a:r>
              <a:rPr lang="en-US" sz="2000" dirty="0">
                <a:cs typeface="Times New Roman" pitchFamily="18" charset="0"/>
              </a:rPr>
              <a:t>constraints:</a:t>
            </a:r>
          </a:p>
          <a:p>
            <a:pPr lvl="2">
              <a:spcBef>
                <a:spcPts val="0"/>
              </a:spcBef>
            </a:pPr>
            <a:r>
              <a:rPr lang="en-US" sz="2000" dirty="0">
                <a:cs typeface="Times New Roman" pitchFamily="18" charset="0"/>
              </a:rPr>
              <a:t>t</a:t>
            </a:r>
            <a:r>
              <a:rPr lang="en-US" sz="2000" dirty="0" smtClean="0">
                <a:cs typeface="Times New Roman" pitchFamily="18" charset="0"/>
              </a:rPr>
              <a:t>ransactions </a:t>
            </a:r>
            <a:r>
              <a:rPr lang="en-US" sz="2000" dirty="0">
                <a:latin typeface="Arial" charset="0"/>
                <a:cs typeface="Arial" charset="0"/>
              </a:rPr>
              <a:t>≠</a:t>
            </a:r>
            <a:r>
              <a:rPr lang="en-US" sz="2000" dirty="0">
                <a:cs typeface="Times New Roman" pitchFamily="18" charset="0"/>
              </a:rPr>
              <a:t> null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cs typeface="Times New Roman" pitchFamily="18" charset="0"/>
              </a:rPr>
              <a:t>No </a:t>
            </a:r>
            <a:r>
              <a:rPr lang="en-US" sz="2000" dirty="0">
                <a:cs typeface="Times New Roman" pitchFamily="18" charset="0"/>
              </a:rPr>
              <a:t>nulls in transactions</a:t>
            </a:r>
            <a:endParaRPr lang="el-GR" sz="2000" dirty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7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rep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Should code check that the rep invariant holds?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Yes, if it’s inexpensive [depends on the invariant]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Yes, for debugging </a:t>
            </a:r>
            <a:r>
              <a:rPr lang="en-US" sz="2000" dirty="0"/>
              <a:t>[</a:t>
            </a:r>
            <a:r>
              <a:rPr lang="en-US" sz="2000" dirty="0" smtClean="0"/>
              <a:t>even when it’s expensive</a:t>
            </a:r>
            <a:r>
              <a:rPr lang="en-US" sz="2000" dirty="0"/>
              <a:t>]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Often hard to justify turning the checking off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Some private methods need not check  (Why?)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 great debugging technique:</a:t>
            </a:r>
          </a:p>
          <a:p>
            <a:pPr marL="457200" lvl="1" indent="0">
              <a:buNone/>
            </a:pPr>
            <a:r>
              <a:rPr lang="en-US" sz="2000" i="1" dirty="0" smtClean="0"/>
              <a:t>Design your code to catch bugs by implementing and using rep-invariant checking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the rep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81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600" dirty="0" smtClean="0">
                <a:latin typeface="Arial" charset="0"/>
              </a:rPr>
              <a:t>Rule of thumb:  check on entry </a:t>
            </a:r>
            <a:r>
              <a:rPr lang="en-US" sz="2600" i="1" dirty="0" smtClean="0">
                <a:latin typeface="Arial" charset="0"/>
              </a:rPr>
              <a:t>and</a:t>
            </a:r>
            <a:r>
              <a:rPr lang="en-US" sz="2600" dirty="0" smtClean="0">
                <a:latin typeface="Arial" charset="0"/>
              </a:rPr>
              <a:t> on exit (why?)</a:t>
            </a:r>
            <a:endParaRPr lang="en-US" sz="2000" dirty="0" smtClean="0">
              <a:latin typeface="Arial" charset="0"/>
            </a:endParaRPr>
          </a:p>
          <a:p>
            <a:pPr>
              <a:buNone/>
            </a:pPr>
            <a:endParaRPr lang="en-US" sz="2000" b="1" u="non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600" b="1" u="none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endParaRPr lang="en-US" sz="2600" b="1" u="non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Is this guaranteed to get called?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(could guarantee it with a finally block)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/** Verify that </a:t>
            </a:r>
            <a:r>
              <a:rPr lang="en-US" sz="2600" b="1" u="none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contains no duplicates. */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sz="2600" b="1" u="none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u="none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elts.size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  assert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(i)) == i;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None/>
            </a:pPr>
            <a:endParaRPr lang="en-US" sz="2000" u="none" dirty="0" smtClean="0">
              <a:latin typeface="Arial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8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r>
              <a:rPr lang="en-US" i="1" dirty="0" smtClean="0"/>
              <a:t>defensive </a:t>
            </a:r>
            <a:r>
              <a:rPr lang="en-US" i="1" dirty="0"/>
              <a:t>p</a:t>
            </a:r>
            <a:r>
              <a:rPr lang="en-US" i="1" dirty="0" smtClean="0"/>
              <a:t>rogramming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Assume that you will make mistakes</a:t>
            </a:r>
          </a:p>
          <a:p>
            <a:endParaRPr lang="en-US" sz="1000" dirty="0" smtClean="0"/>
          </a:p>
          <a:p>
            <a:r>
              <a:rPr lang="en-US" sz="2000" dirty="0" smtClean="0"/>
              <a:t>Write and incorporate code designed to catch them</a:t>
            </a:r>
          </a:p>
          <a:p>
            <a:pPr lvl="1"/>
            <a:r>
              <a:rPr lang="en-US" sz="2000" dirty="0" smtClean="0"/>
              <a:t>On entry:</a:t>
            </a:r>
          </a:p>
          <a:p>
            <a:pPr lvl="2"/>
            <a:r>
              <a:rPr lang="en-US" sz="2000" dirty="0" smtClean="0"/>
              <a:t>Check rep invariant</a:t>
            </a:r>
          </a:p>
          <a:p>
            <a:pPr lvl="2"/>
            <a:r>
              <a:rPr lang="en-US" sz="2000" dirty="0" smtClean="0"/>
              <a:t>Check preconditions</a:t>
            </a:r>
          </a:p>
          <a:p>
            <a:pPr lvl="1"/>
            <a:r>
              <a:rPr lang="en-US" sz="2000" dirty="0" smtClean="0"/>
              <a:t>On exit:</a:t>
            </a:r>
          </a:p>
          <a:p>
            <a:pPr lvl="2"/>
            <a:r>
              <a:rPr lang="en-US" sz="2000" dirty="0" smtClean="0"/>
              <a:t>Check rep invariant</a:t>
            </a:r>
          </a:p>
          <a:p>
            <a:pPr lvl="2"/>
            <a:r>
              <a:rPr lang="en-US" sz="2000" dirty="0" smtClean="0"/>
              <a:t>Check </a:t>
            </a:r>
            <a:r>
              <a:rPr lang="en-US" sz="2000" dirty="0" err="1" smtClean="0"/>
              <a:t>postconditions</a:t>
            </a:r>
            <a:endParaRPr lang="en-US" sz="2000" dirty="0" smtClean="0"/>
          </a:p>
          <a:p>
            <a:pPr lvl="2"/>
            <a:endParaRPr lang="en-US" sz="1000" dirty="0" smtClean="0"/>
          </a:p>
          <a:p>
            <a:r>
              <a:rPr lang="en-US" sz="2000" dirty="0" smtClean="0"/>
              <a:t>Checking the rep invariant helps you </a:t>
            </a:r>
            <a:r>
              <a:rPr lang="en-US" sz="2000" i="1" dirty="0" smtClean="0">
                <a:solidFill>
                  <a:srgbClr val="0000FF"/>
                </a:solidFill>
              </a:rPr>
              <a:t>discover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errors</a:t>
            </a:r>
          </a:p>
          <a:p>
            <a:endParaRPr lang="en-US" sz="1000" dirty="0" smtClean="0"/>
          </a:p>
          <a:p>
            <a:r>
              <a:rPr lang="en-US" sz="2000" dirty="0" smtClean="0"/>
              <a:t>Reasoning about the rep invariant helps you </a:t>
            </a:r>
            <a:r>
              <a:rPr lang="en-US" sz="2000" i="1" dirty="0" smtClean="0">
                <a:solidFill>
                  <a:srgbClr val="0000FF"/>
                </a:solidFill>
              </a:rPr>
              <a:t>avoid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52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Listing the elements of a CharSet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Consider adding the following method to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6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a List containing the members of this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Consider this implementation:</a:t>
            </a:r>
          </a:p>
          <a:p>
            <a:pPr marL="0" indent="0">
              <a:buNone/>
            </a:pPr>
            <a:endParaRPr lang="en-US" sz="600" dirty="0" smtClean="0"/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dups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Does the implementation of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dirty="0" smtClean="0"/>
              <a:t>  preserve the rep invariant?</a:t>
            </a:r>
          </a:p>
          <a:p>
            <a:pPr marL="457200" lvl="1" indent="0">
              <a:buNone/>
            </a:pPr>
            <a:r>
              <a:rPr lang="en-US" sz="2000" dirty="0" smtClean="0"/>
              <a:t>Kind of, sort of, not really….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2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Consider this client code (outside the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2000" dirty="0" smtClean="0"/>
              <a:t> implementation):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(’a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’);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().add(a);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s.delete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(a)) …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Representation exposure </a:t>
            </a:r>
            <a:r>
              <a:rPr lang="en-US" sz="2000" dirty="0" smtClean="0"/>
              <a:t>is external access to the rep</a:t>
            </a:r>
          </a:p>
          <a:p>
            <a:endParaRPr lang="en-US" sz="1000" dirty="0" smtClean="0"/>
          </a:p>
          <a:p>
            <a:r>
              <a:rPr lang="en-US" sz="2000" dirty="0" smtClean="0"/>
              <a:t>Representation exposure is almost always </a:t>
            </a:r>
            <a:r>
              <a:rPr lang="en-US" sz="2000" b="1" dirty="0" smtClean="0">
                <a:solidFill>
                  <a:srgbClr val="C00000"/>
                </a:solidFill>
                <a:latin typeface="Stencil"/>
                <a:cs typeface="Stencil"/>
              </a:rPr>
              <a:t>evil</a:t>
            </a:r>
          </a:p>
          <a:p>
            <a:pPr lvl="1"/>
            <a:r>
              <a:rPr lang="en-US" sz="2000" b="1" i="1" dirty="0" smtClean="0">
                <a:solidFill>
                  <a:schemeClr val="accent2"/>
                </a:solidFill>
                <a:latin typeface="Stencil Std"/>
                <a:cs typeface="Stencil Std"/>
              </a:rPr>
              <a:t>A big deal</a:t>
            </a:r>
            <a:r>
              <a:rPr lang="en-US" sz="2000" i="1" dirty="0" smtClean="0">
                <a:solidFill>
                  <a:schemeClr val="accent2"/>
                </a:solidFill>
                <a:latin typeface="Stencil Std"/>
                <a:cs typeface="Stencil Std"/>
              </a:rPr>
              <a:t>, </a:t>
            </a:r>
            <a:r>
              <a:rPr lang="en-US" sz="2000" b="1" i="1" dirty="0" smtClean="0">
                <a:solidFill>
                  <a:schemeClr val="accent2"/>
                </a:solidFill>
                <a:latin typeface="Stencil Std"/>
                <a:cs typeface="Stencil Std"/>
              </a:rPr>
              <a:t>a common bug</a:t>
            </a:r>
            <a:r>
              <a:rPr lang="en-US" sz="2000" i="1" dirty="0" smtClean="0">
                <a:solidFill>
                  <a:schemeClr val="accent2"/>
                </a:solidFill>
                <a:latin typeface="Stencil Std"/>
                <a:cs typeface="Stencil Std"/>
              </a:rPr>
              <a:t>, you now have a name for it!</a:t>
            </a:r>
          </a:p>
          <a:p>
            <a:pPr lvl="1"/>
            <a:endParaRPr lang="en-US" sz="1000" i="1" dirty="0" smtClean="0">
              <a:solidFill>
                <a:schemeClr val="accent2"/>
              </a:solidFill>
              <a:latin typeface="Stencil Std"/>
              <a:cs typeface="Stencil Std"/>
            </a:endParaRPr>
          </a:p>
          <a:p>
            <a:r>
              <a:rPr lang="en-US" sz="2000" dirty="0" smtClean="0"/>
              <a:t>If you do it, document how and why</a:t>
            </a:r>
          </a:p>
          <a:p>
            <a:pPr lvl="1"/>
            <a:r>
              <a:rPr lang="en-US" sz="2000" dirty="0" smtClean="0"/>
              <a:t>And feel guilty about it! 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4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representation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first step for getting help is to recognize you have a problem </a:t>
            </a:r>
            <a:r>
              <a:rPr lang="en-US" sz="2000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Understand</a:t>
            </a:r>
            <a:r>
              <a:rPr lang="en-US" sz="2000" dirty="0" smtClean="0">
                <a:sym typeface="Wingdings" panose="05000000000000000000" pitchFamily="2" charset="2"/>
              </a:rPr>
              <a:t> what representation exposure is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Design</a:t>
            </a:r>
            <a:r>
              <a:rPr lang="en-US" sz="2000" dirty="0" smtClean="0">
                <a:sym typeface="Wingdings" panose="05000000000000000000" pitchFamily="2" charset="2"/>
              </a:rPr>
              <a:t> ADT implementations to make sure it doesn’t happen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Treat rep exposure as a bug: </a:t>
            </a:r>
            <a:r>
              <a:rPr lang="en-US" sz="2000" i="1" dirty="0" smtClean="0">
                <a:sym typeface="Wingdings" panose="05000000000000000000" pitchFamily="2" charset="2"/>
              </a:rPr>
              <a:t>fix</a:t>
            </a:r>
            <a:r>
              <a:rPr lang="en-US" sz="2000" dirty="0" smtClean="0">
                <a:sym typeface="Wingdings" panose="05000000000000000000" pitchFamily="2" charset="2"/>
              </a:rPr>
              <a:t> your bugs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Test</a:t>
            </a:r>
            <a:r>
              <a:rPr lang="en-US" sz="2000" dirty="0" smtClean="0">
                <a:sym typeface="Wingdings" panose="05000000000000000000" pitchFamily="2" charset="2"/>
              </a:rPr>
              <a:t> for it with </a:t>
            </a:r>
            <a:r>
              <a:rPr lang="en-US" sz="2000" i="1" dirty="0" smtClean="0">
                <a:sym typeface="Wingdings" panose="05000000000000000000" pitchFamily="2" charset="2"/>
              </a:rPr>
              <a:t>adversarial clients: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Pass values to methods and then mutate them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Mutate values returned from methods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9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 smtClean="0"/>
              <a:t> is not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Making fields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000" dirty="0" smtClean="0"/>
              <a:t> does </a:t>
            </a:r>
            <a:r>
              <a:rPr lang="en-US" sz="2000" i="1" dirty="0" smtClean="0"/>
              <a:t>not</a:t>
            </a:r>
            <a:r>
              <a:rPr lang="en-US" sz="2000" dirty="0" smtClean="0"/>
              <a:t> suffice to prevent rep exposure</a:t>
            </a:r>
          </a:p>
          <a:p>
            <a:pPr lvl="1"/>
            <a:r>
              <a:rPr lang="en-US" sz="2000" dirty="0" smtClean="0"/>
              <a:t>See our example</a:t>
            </a:r>
          </a:p>
          <a:p>
            <a:pPr lvl="1"/>
            <a:r>
              <a:rPr lang="en-US" sz="2000" dirty="0" smtClean="0"/>
              <a:t>Issue is </a:t>
            </a:r>
            <a:r>
              <a:rPr lang="en-US" sz="2000" b="1" i="1" dirty="0" smtClean="0">
                <a:solidFill>
                  <a:schemeClr val="accent2"/>
                </a:solidFill>
              </a:rPr>
              <a:t>aliasing of mutable data inside and outside the abstraction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So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2000" dirty="0" smtClean="0"/>
              <a:t>is a hint to you: no aliases outside abstraction to references to mutable data reachable from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2000" dirty="0" smtClean="0"/>
              <a:t>fields</a:t>
            </a:r>
          </a:p>
          <a:p>
            <a:r>
              <a:rPr lang="en-US" sz="2000" dirty="0" smtClean="0"/>
              <a:t>Two general ways to avoid representation exposure…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854666" y="3096273"/>
            <a:ext cx="381000" cy="21615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774509" y="4457508"/>
            <a:ext cx="718457" cy="800292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359366" y="4790852"/>
            <a:ext cx="1415143" cy="1447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4146056" y="4248770"/>
            <a:ext cx="537185" cy="53794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endCxn id="39" idx="2"/>
          </p:cNvCxnSpPr>
          <p:nvPr/>
        </p:nvCxnSpPr>
        <p:spPr bwMode="auto">
          <a:xfrm flipV="1">
            <a:off x="2359366" y="4067727"/>
            <a:ext cx="2329543" cy="18104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243142" y="4754442"/>
            <a:ext cx="783224" cy="31274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2057400" y="4632200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2057400" y="4086873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069909" y="4391673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4688909" y="3667581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>
            <a:endCxn id="43" idx="2"/>
          </p:cNvCxnSpPr>
          <p:nvPr/>
        </p:nvCxnSpPr>
        <p:spPr bwMode="auto">
          <a:xfrm flipV="1">
            <a:off x="4891952" y="3752468"/>
            <a:ext cx="667814" cy="384011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559766" y="3352322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5918994" y="3283571"/>
            <a:ext cx="667814" cy="468897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Oval 44"/>
          <p:cNvSpPr/>
          <p:nvPr/>
        </p:nvSpPr>
        <p:spPr bwMode="auto">
          <a:xfrm>
            <a:off x="6591798" y="2883852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2432732" y="3096273"/>
            <a:ext cx="4159066" cy="40964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Oval 47"/>
          <p:cNvSpPr/>
          <p:nvPr/>
        </p:nvSpPr>
        <p:spPr bwMode="auto">
          <a:xfrm>
            <a:off x="2130766" y="3344019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 exposure (way #1)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way to avoid rep exposure is to make </a:t>
            </a:r>
            <a:r>
              <a:rPr lang="en-US" sz="2000" dirty="0" smtClean="0">
                <a:solidFill>
                  <a:schemeClr val="accent2"/>
                </a:solidFill>
              </a:rPr>
              <a:t>copies</a:t>
            </a:r>
            <a:r>
              <a:rPr lang="en-US" sz="2000" dirty="0" smtClean="0"/>
              <a:t> of all data that cross the abstraction barrier</a:t>
            </a:r>
          </a:p>
          <a:p>
            <a:pPr lvl="1"/>
            <a:r>
              <a:rPr lang="en-US" sz="2000" dirty="0" smtClean="0"/>
              <a:t>Copy in [parameters that become part of the implementation]</a:t>
            </a:r>
          </a:p>
          <a:p>
            <a:pPr lvl="1"/>
            <a:r>
              <a:rPr lang="en-US" sz="2000" dirty="0" smtClean="0"/>
              <a:t>Copy out [results that are part of the implementation]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Examples of copying (assume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is a mutable ADT):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Line(Point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s.x,s.y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e.x,e.y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Point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return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this.s.x,this.s.y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…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A data abstraction is defined by a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collection of procedural </a:t>
            </a:r>
            <a:r>
              <a:rPr lang="en-US" sz="2000" i="1" dirty="0" smtClean="0"/>
              <a:t>abstractions</a:t>
            </a:r>
          </a:p>
          <a:p>
            <a:pPr lvl="1"/>
            <a:r>
              <a:rPr lang="en-US" sz="2000" dirty="0" smtClean="0"/>
              <a:t>Not a collection of procedures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Together, these procedural abstractions provide some </a:t>
            </a:r>
            <a:r>
              <a:rPr lang="en-US" sz="2000" i="1" dirty="0" smtClean="0"/>
              <a:t>set of values</a:t>
            </a:r>
          </a:p>
          <a:p>
            <a:pPr marL="457200" lvl="1" indent="0">
              <a:buNone/>
            </a:pPr>
            <a:r>
              <a:rPr lang="en-US" sz="2000" b="1" i="1" dirty="0" smtClean="0"/>
              <a:t>All</a:t>
            </a:r>
            <a:r>
              <a:rPr lang="en-US" sz="2000" dirty="0" smtClean="0"/>
              <a:t> the ways of directly using that set of values</a:t>
            </a:r>
          </a:p>
          <a:p>
            <a:pPr lvl="1"/>
            <a:r>
              <a:rPr lang="en-US" sz="2000" dirty="0" smtClean="0"/>
              <a:t>Creating</a:t>
            </a:r>
          </a:p>
          <a:p>
            <a:pPr lvl="1"/>
            <a:r>
              <a:rPr lang="en-US" sz="2000" dirty="0" smtClean="0"/>
              <a:t>Manipulating</a:t>
            </a:r>
          </a:p>
          <a:p>
            <a:pPr lvl="1"/>
            <a:r>
              <a:rPr lang="en-US" sz="2000" dirty="0" smtClean="0"/>
              <a:t>Observing</a:t>
            </a:r>
          </a:p>
          <a:p>
            <a:endParaRPr lang="en-US" sz="2000" dirty="0" smtClean="0"/>
          </a:p>
          <a:p>
            <a:r>
              <a:rPr lang="en-US" sz="2000" dirty="0" smtClean="0"/>
              <a:t>Creators and producers:  make new values</a:t>
            </a:r>
          </a:p>
          <a:p>
            <a:r>
              <a:rPr lang="en-US" sz="2000" dirty="0" err="1" smtClean="0"/>
              <a:t>Mutators</a:t>
            </a:r>
            <a:r>
              <a:rPr lang="en-US" sz="2000" dirty="0" smtClean="0"/>
              <a:t>:  change the value (but don’t affect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Observers:  allow one to distinguish different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deep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r>
              <a:rPr lang="en-US" sz="2000" dirty="0" smtClean="0"/>
              <a:t>“Shallow” copying is not enough</a:t>
            </a:r>
          </a:p>
          <a:p>
            <a:pPr lvl="1"/>
            <a:r>
              <a:rPr lang="en-US" sz="2000" dirty="0" smtClean="0"/>
              <a:t>Prevent any aliasing to mutable data inside/outside abstraction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What’s the bug </a:t>
            </a:r>
            <a:r>
              <a:rPr lang="en-US" sz="2000" dirty="0"/>
              <a:t>(assuming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/>
              <a:t> is a mutable ADT)</a:t>
            </a:r>
            <a:r>
              <a:rPr lang="en-US" sz="20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PointSet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List&lt;Point&gt;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public List&lt;Point&gt;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getElts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new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&lt;Point&gt;(points);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endParaRPr lang="en-US" sz="20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Not in example: Also need deep copying on “copy in”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4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 exposure (way #2)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way to avoid rep exposure is to exploit the </a:t>
            </a:r>
            <a:r>
              <a:rPr lang="en-US" sz="2000" dirty="0" smtClean="0">
                <a:solidFill>
                  <a:schemeClr val="accent2"/>
                </a:solidFill>
              </a:rPr>
              <a:t>immutability</a:t>
            </a:r>
            <a:r>
              <a:rPr lang="en-US" sz="2000" dirty="0" smtClean="0"/>
              <a:t> of (other) ADTs the implementation uses</a:t>
            </a:r>
          </a:p>
          <a:p>
            <a:pPr lvl="1"/>
            <a:r>
              <a:rPr lang="en-US" sz="2000" dirty="0" smtClean="0"/>
              <a:t>Aliasing is no problem if nobody can change data</a:t>
            </a:r>
          </a:p>
          <a:p>
            <a:pPr lvl="2"/>
            <a:r>
              <a:rPr lang="en-US" sz="2000" dirty="0" smtClean="0"/>
              <a:t>Have to mutate the rep to break the rep invariant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Examples (assuming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is an </a:t>
            </a:r>
            <a:r>
              <a:rPr lang="en-US" sz="2000" i="1" dirty="0" smtClean="0"/>
              <a:t>immutable</a:t>
            </a:r>
            <a:r>
              <a:rPr lang="en-US" sz="2000" dirty="0" smtClean="0"/>
              <a:t> ADT):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Line(Point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Point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return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…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1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[not] immutability?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Several advantages of immutability</a:t>
            </a:r>
          </a:p>
          <a:p>
            <a:pPr lvl="1"/>
            <a:r>
              <a:rPr lang="en-US" sz="2000" dirty="0" smtClean="0"/>
              <a:t>Aliasing does not matter</a:t>
            </a:r>
          </a:p>
          <a:p>
            <a:pPr lvl="1"/>
            <a:r>
              <a:rPr lang="en-US" sz="2000" dirty="0"/>
              <a:t>No need to make copies with identical </a:t>
            </a:r>
            <a:r>
              <a:rPr lang="en-US" sz="2000" dirty="0" smtClean="0"/>
              <a:t>contents</a:t>
            </a:r>
          </a:p>
          <a:p>
            <a:pPr lvl="1"/>
            <a:r>
              <a:rPr lang="en-US" sz="2000" dirty="0" smtClean="0"/>
              <a:t>Rep invariants cannot be broken</a:t>
            </a:r>
          </a:p>
          <a:p>
            <a:pPr lvl="1"/>
            <a:r>
              <a:rPr lang="en-US" sz="2000" dirty="0" smtClean="0"/>
              <a:t>See CSE341 for more!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Does require different designs (e.g., 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immutable)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(double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s.y+deltaY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e.y+deltaY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endParaRPr lang="en-US" sz="1000" dirty="0" smtClean="0"/>
          </a:p>
          <a:p>
            <a:r>
              <a:rPr lang="en-US" sz="2000" dirty="0" smtClean="0"/>
              <a:t>Immutable classes in Java libraries include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sz="2000" dirty="0" smtClean="0"/>
              <a:t>,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2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Deepness, </a:t>
            </a:r>
            <a:r>
              <a:rPr lang="en-US" dirty="0" err="1" smtClean="0"/>
              <a:t>redux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r>
              <a:rPr lang="en-US" sz="2000" dirty="0" smtClean="0"/>
              <a:t>An immutable ADT must be immutable “all the way down”</a:t>
            </a:r>
          </a:p>
          <a:p>
            <a:pPr lvl="1"/>
            <a:r>
              <a:rPr lang="en-US" sz="2000" dirty="0" smtClean="0"/>
              <a:t>No references </a:t>
            </a:r>
            <a:r>
              <a:rPr lang="en-US" sz="2000" i="1" dirty="0" smtClean="0"/>
              <a:t>reachable</a:t>
            </a:r>
            <a:r>
              <a:rPr lang="en-US" sz="2000" dirty="0" smtClean="0"/>
              <a:t> to data that may be mutated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So combining our two ways to avoid rep exposure:</a:t>
            </a:r>
          </a:p>
          <a:p>
            <a:pPr lvl="1"/>
            <a:r>
              <a:rPr lang="en-US" sz="2000" dirty="0" smtClean="0"/>
              <a:t>Must copy-in, copy-out “all the way down” to immutable parts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8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getElts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Recall our initial rep-exposure example:</a:t>
            </a:r>
          </a:p>
          <a:p>
            <a:pPr marL="0" lvl="1" indent="0">
              <a:buNone/>
            </a:pPr>
            <a:endParaRPr lang="en-US" sz="1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Rep invariant: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dups</a:t>
            </a:r>
          </a:p>
          <a:p>
            <a:pPr marL="0" lvl="1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private List&lt;Character&gt;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…;</a:t>
            </a:r>
          </a:p>
          <a:p>
            <a:pPr marL="0" lvl="1" indent="0">
              <a:buNone/>
            </a:pPr>
            <a:endParaRPr lang="en-US" sz="1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returns: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currently in the set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return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4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currently in the set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version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From the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JavaDoc</a:t>
            </a:r>
            <a:r>
              <a:rPr lang="en-US" sz="2000" dirty="0">
                <a:latin typeface="+mj-lt"/>
                <a:cs typeface="Courier New" pitchFamily="49" charset="0"/>
              </a:rPr>
              <a:t> </a:t>
            </a:r>
            <a:r>
              <a:rPr lang="en-US" sz="2000" dirty="0" smtClean="0">
                <a:latin typeface="+mj-lt"/>
                <a:cs typeface="Courier New" pitchFamily="49" charset="0"/>
              </a:rPr>
              <a:t>for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dirty="0" smtClean="0">
                <a:latin typeface="+mj-lt"/>
                <a:cs typeface="Courier New" pitchFamily="49" charset="0"/>
              </a:rPr>
              <a:t>: </a:t>
            </a:r>
          </a:p>
          <a:p>
            <a:pPr marL="0" lvl="1" indent="0">
              <a:buNone/>
            </a:pPr>
            <a:r>
              <a:rPr lang="en-US" sz="2000" i="1" dirty="0" smtClean="0"/>
              <a:t>Returns </a:t>
            </a:r>
            <a:r>
              <a:rPr lang="en-US" sz="2000" i="1" dirty="0"/>
              <a:t>an unmodifiable view of the specified list. This method allows modules to provide users with "read-only" access to internal lists. Query operations on the returned list "read through" to the specified list, and attempts to modify the returned </a:t>
            </a:r>
            <a:r>
              <a:rPr lang="en-US" sz="2000" i="1" dirty="0" smtClean="0"/>
              <a:t>list… </a:t>
            </a:r>
            <a:r>
              <a:rPr lang="en-US" sz="2000" i="1" dirty="0"/>
              <a:t>result in 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UnsupportedOperationException</a:t>
            </a:r>
            <a:r>
              <a:rPr lang="en-US" sz="2000" dirty="0"/>
              <a:t>.</a:t>
            </a:r>
            <a:endParaRPr lang="en-US" sz="2000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4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 news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686800" cy="39624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version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Clients cannot 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modify (mutate)</a:t>
            </a:r>
            <a:r>
              <a:rPr lang="en-US" sz="2000" dirty="0" smtClean="0">
                <a:latin typeface="+mj-lt"/>
                <a:cs typeface="Courier New" pitchFamily="49" charset="0"/>
              </a:rPr>
              <a:t> the rep</a:t>
            </a:r>
          </a:p>
          <a:p>
            <a:pPr marL="742950" lvl="2" indent="-342900"/>
            <a:r>
              <a:rPr lang="en-US" sz="2000" dirty="0" smtClean="0">
                <a:latin typeface="+mj-lt"/>
                <a:cs typeface="Courier New" pitchFamily="49" charset="0"/>
              </a:rPr>
              <a:t>So they cannot break the rep invariant</a:t>
            </a: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(For long lists,) more efficient than copy out</a:t>
            </a: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Uses standard libraries</a:t>
            </a:r>
          </a:p>
          <a:p>
            <a:pPr marL="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1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4958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The two implementations do not do the same thing!</a:t>
            </a:r>
          </a:p>
          <a:p>
            <a:pPr lvl="1"/>
            <a:r>
              <a:rPr lang="en-US" sz="2000" dirty="0" smtClean="0"/>
              <a:t>Both avoid allowing clients to break the rep invariant</a:t>
            </a:r>
          </a:p>
          <a:p>
            <a:pPr lvl="1"/>
            <a:r>
              <a:rPr lang="en-US" sz="2000" dirty="0" smtClean="0"/>
              <a:t>Both return a list containing the elements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  But consider: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s.getElts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s.insert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('a');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xs.contains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'a');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Version 2 is </a:t>
            </a:r>
            <a:r>
              <a:rPr lang="en-US" sz="2000" i="1" dirty="0" smtClean="0">
                <a:latin typeface="+mj-lt"/>
                <a:cs typeface="Courier New" panose="02070309020205020404" pitchFamily="49" charset="0"/>
              </a:rPr>
              <a:t>observing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an exposed rep, leading to different behavior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9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Ambiguity of “returns a list containing the current set elements”</a:t>
            </a:r>
          </a:p>
          <a:p>
            <a:pPr marL="0" indent="0"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“returns a fresh mutable list containing the elements in the set           </a:t>
            </a:r>
            <a:r>
              <a:rPr lang="en-US" sz="2000" i="1" dirty="0" smtClean="0"/>
              <a:t>at the time of the call</a:t>
            </a:r>
            <a:r>
              <a:rPr lang="en-US" sz="2000" dirty="0" smtClean="0"/>
              <a:t>”</a:t>
            </a:r>
          </a:p>
          <a:p>
            <a:pPr marL="0" indent="0" algn="ctr">
              <a:buNone/>
            </a:pPr>
            <a:r>
              <a:rPr lang="en-US" sz="2000" dirty="0" smtClean="0"/>
              <a:t>versus</a:t>
            </a:r>
          </a:p>
          <a:p>
            <a:pPr marL="0" indent="0" algn="ctr">
              <a:buNone/>
            </a:pPr>
            <a:r>
              <a:rPr lang="en-US" sz="2000" dirty="0" smtClean="0"/>
              <a:t>“returns read-only access to a list that the ADT                        </a:t>
            </a:r>
            <a:r>
              <a:rPr lang="en-US" sz="2000" i="1" dirty="0" smtClean="0"/>
              <a:t>continues to update to hold the current elements in the set</a:t>
            </a:r>
            <a:r>
              <a:rPr lang="en-US" sz="2000" dirty="0" smtClean="0"/>
              <a:t>”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A third spec weaker than both [but less simple and useful!]</a:t>
            </a:r>
          </a:p>
          <a:p>
            <a:pPr marL="0" indent="0" algn="ctr">
              <a:buNone/>
            </a:pPr>
            <a:r>
              <a:rPr lang="en-US" sz="2000" dirty="0"/>
              <a:t> </a:t>
            </a:r>
            <a:r>
              <a:rPr lang="en-US" sz="2000" dirty="0" smtClean="0"/>
              <a:t>  “returns a list containing the current set elements.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i="1" dirty="0" smtClean="0"/>
              <a:t>Behavior is unspecified (!) if</a:t>
            </a:r>
            <a:r>
              <a:rPr lang="en-US" sz="2000" dirty="0" smtClean="0"/>
              <a:t> client attempts to mutate the list or </a:t>
            </a:r>
            <a:br>
              <a:rPr lang="en-US" sz="2000" dirty="0" smtClean="0"/>
            </a:br>
            <a:r>
              <a:rPr lang="en-US" sz="2000" dirty="0" smtClean="0"/>
              <a:t>to access the list after the set’s elements are changed”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Also note: Version 2’s spec also makes changing the rep later harder</a:t>
            </a:r>
          </a:p>
          <a:p>
            <a:pPr lvl="1"/>
            <a:r>
              <a:rPr lang="en-US" sz="2000" dirty="0" smtClean="0"/>
              <a:t>Only “simple” to implement with rep as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3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ADTs and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r>
              <a:rPr lang="en-US" sz="2000" dirty="0" smtClean="0"/>
              <a:t>So far, we have only specified ADTs</a:t>
            </a:r>
          </a:p>
          <a:p>
            <a:pPr lvl="1"/>
            <a:r>
              <a:rPr lang="en-US" sz="2000" dirty="0" smtClean="0"/>
              <a:t>Specification makes no reference to the implementation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Of course, we need [guidelines for how] to implement ADTs</a:t>
            </a:r>
          </a:p>
          <a:p>
            <a:endParaRPr lang="en-US" sz="2000" dirty="0"/>
          </a:p>
          <a:p>
            <a:r>
              <a:rPr lang="en-US" sz="2000" dirty="0" smtClean="0"/>
              <a:t>Of course, we need [guidelines for how] to ensure our implementations satisfy our specifications</a:t>
            </a:r>
          </a:p>
          <a:p>
            <a:endParaRPr lang="en-US" sz="2000" dirty="0"/>
          </a:p>
          <a:p>
            <a:r>
              <a:rPr lang="en-US" sz="2000" dirty="0" smtClean="0"/>
              <a:t>Two intellectual tools are really helpful…</a:t>
            </a:r>
          </a:p>
          <a:p>
            <a:pPr lvl="1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3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dirty="0" smtClean="0"/>
              <a:t>Connecting implementations to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Representation </a:t>
            </a:r>
            <a:r>
              <a:rPr lang="en-US" sz="2000" b="1" i="1" dirty="0">
                <a:solidFill>
                  <a:schemeClr val="accent6"/>
                </a:solidFill>
              </a:rPr>
              <a:t>Invariant</a:t>
            </a:r>
            <a:r>
              <a:rPr lang="en-US" sz="2000" dirty="0"/>
              <a:t>: maps </a:t>
            </a:r>
            <a:r>
              <a:rPr lang="en-US" sz="2000" dirty="0" smtClean="0"/>
              <a:t>Object </a:t>
            </a:r>
            <a:r>
              <a:rPr lang="en-US" sz="2000" dirty="0"/>
              <a:t>→ </a:t>
            </a:r>
            <a:r>
              <a:rPr lang="en-US" sz="2000" dirty="0" err="1"/>
              <a:t>boolean</a:t>
            </a:r>
            <a:endParaRPr lang="en-US" sz="2000" dirty="0"/>
          </a:p>
          <a:p>
            <a:pPr lvl="1"/>
            <a:r>
              <a:rPr lang="en-US" sz="2000" dirty="0"/>
              <a:t>Indicates </a:t>
            </a:r>
            <a:r>
              <a:rPr lang="en-US" sz="2000" dirty="0" smtClean="0"/>
              <a:t>if an instance </a:t>
            </a:r>
            <a:r>
              <a:rPr lang="en-US" sz="2000" dirty="0"/>
              <a:t>is </a:t>
            </a:r>
            <a:r>
              <a:rPr lang="en-US" sz="2000" i="1" dirty="0">
                <a:solidFill>
                  <a:schemeClr val="accent6"/>
                </a:solidFill>
              </a:rPr>
              <a:t>well-formed</a:t>
            </a:r>
            <a:r>
              <a:rPr lang="en-US" sz="2000" dirty="0"/>
              <a:t> </a:t>
            </a:r>
            <a:r>
              <a:rPr lang="en-US" sz="2000" i="1" dirty="0"/>
              <a:t> </a:t>
            </a:r>
          </a:p>
          <a:p>
            <a:pPr lvl="1"/>
            <a:r>
              <a:rPr lang="en-US" sz="2000" dirty="0"/>
              <a:t>Defines </a:t>
            </a:r>
            <a:r>
              <a:rPr lang="en-US" sz="2000" dirty="0" smtClean="0"/>
              <a:t>the set </a:t>
            </a:r>
            <a:r>
              <a:rPr lang="en-US" sz="2000" dirty="0"/>
              <a:t>of valid </a:t>
            </a:r>
            <a:r>
              <a:rPr lang="en-US" sz="2000" dirty="0" smtClean="0"/>
              <a:t>concrete values</a:t>
            </a:r>
          </a:p>
          <a:p>
            <a:pPr lvl="1"/>
            <a:r>
              <a:rPr lang="en-US" sz="2000" dirty="0" smtClean="0"/>
              <a:t>Only values in the valid set </a:t>
            </a:r>
            <a:r>
              <a:rPr lang="en-US" sz="2000" dirty="0"/>
              <a:t>make sense as implementations of an abstract </a:t>
            </a:r>
            <a:r>
              <a:rPr lang="en-US" sz="2000" dirty="0" smtClean="0"/>
              <a:t>value</a:t>
            </a:r>
          </a:p>
          <a:p>
            <a:pPr lvl="1"/>
            <a:r>
              <a:rPr lang="en-US" sz="2000" b="1" dirty="0" smtClean="0"/>
              <a:t>For </a:t>
            </a:r>
            <a:r>
              <a:rPr lang="en-US" sz="2000" b="1" dirty="0" err="1" smtClean="0"/>
              <a:t>implementors</a:t>
            </a:r>
            <a:r>
              <a:rPr lang="en-US" sz="2000" b="1" dirty="0" smtClean="0"/>
              <a:t>/debuggers/maintainers of the abstraction: no object should </a:t>
            </a:r>
            <a:r>
              <a:rPr lang="en-US" sz="2000" b="1" i="1" dirty="0" smtClean="0"/>
              <a:t>ever</a:t>
            </a:r>
            <a:r>
              <a:rPr lang="en-US" sz="2000" b="1" dirty="0" smtClean="0"/>
              <a:t> violate the rep invariant </a:t>
            </a:r>
          </a:p>
          <a:p>
            <a:pPr lvl="2"/>
            <a:r>
              <a:rPr lang="en-US" sz="2000" dirty="0" smtClean="0"/>
              <a:t>Such an object has no useful meaning</a:t>
            </a:r>
            <a:endParaRPr lang="en-US" sz="2000" dirty="0"/>
          </a:p>
          <a:p>
            <a:pPr marL="0" indent="0">
              <a:buNone/>
            </a:pPr>
            <a:endParaRPr lang="en-US" sz="10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Abstraction Function</a:t>
            </a:r>
            <a:r>
              <a:rPr lang="en-US" sz="2000" dirty="0" smtClean="0"/>
              <a:t>: maps Object → abstract value</a:t>
            </a:r>
          </a:p>
          <a:p>
            <a:pPr lvl="1"/>
            <a:r>
              <a:rPr lang="en-US" sz="2000" dirty="0" smtClean="0"/>
              <a:t>What the data structure </a:t>
            </a:r>
            <a:r>
              <a:rPr lang="en-US" sz="2000" i="1" dirty="0" smtClean="0">
                <a:solidFill>
                  <a:schemeClr val="accent6"/>
                </a:solidFill>
              </a:rPr>
              <a:t>means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as an abstract value</a:t>
            </a:r>
          </a:p>
          <a:p>
            <a:pPr marL="800100" lvl="1" indent="-342900"/>
            <a:r>
              <a:rPr lang="en-US" sz="2000" dirty="0" smtClean="0"/>
              <a:t>How the data structure is to be interpreted</a:t>
            </a:r>
          </a:p>
          <a:p>
            <a:pPr marL="800100" lvl="1" indent="-342900"/>
            <a:r>
              <a:rPr lang="en-US" sz="2000" dirty="0" smtClean="0"/>
              <a:t>Only defined on objects meeting the rep invariant</a:t>
            </a:r>
          </a:p>
          <a:p>
            <a:pPr marL="800100" lvl="1" indent="-342900"/>
            <a:r>
              <a:rPr lang="en-US" sz="2000" b="1" dirty="0"/>
              <a:t>For </a:t>
            </a:r>
            <a:r>
              <a:rPr lang="en-US" sz="2000" b="1" dirty="0" err="1"/>
              <a:t>implementors</a:t>
            </a:r>
            <a:r>
              <a:rPr lang="en-US" sz="2000" b="1" dirty="0"/>
              <a:t>/debuggers/maintainers of the abstraction</a:t>
            </a:r>
            <a:r>
              <a:rPr lang="en-US" sz="2000" b="1" dirty="0" smtClean="0"/>
              <a:t>: </a:t>
            </a:r>
            <a:r>
              <a:rPr lang="en-US" sz="2000" dirty="0" smtClean="0"/>
              <a:t>Each procedure should meet its spec (abstract values) by “doing the right thing” with the concrete representation</a:t>
            </a:r>
          </a:p>
          <a:p>
            <a:pPr marL="800100" lvl="1" indent="-3429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Implementing a Data Abstraction (ADT)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To implement a data abstraction:</a:t>
            </a:r>
          </a:p>
          <a:p>
            <a:pPr lvl="1"/>
            <a:r>
              <a:rPr lang="en-US" sz="2000" dirty="0" smtClean="0"/>
              <a:t>Select the representation of instances, “</a:t>
            </a:r>
            <a:r>
              <a:rPr lang="en-US" sz="2000" i="1" dirty="0" smtClean="0">
                <a:solidFill>
                  <a:schemeClr val="accent6"/>
                </a:solidFill>
              </a:rPr>
              <a:t>the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chemeClr val="accent6"/>
                </a:solidFill>
              </a:rPr>
              <a:t>rep</a:t>
            </a:r>
            <a:r>
              <a:rPr lang="en-US" sz="2000" dirty="0" smtClean="0"/>
              <a:t>”</a:t>
            </a:r>
          </a:p>
          <a:p>
            <a:pPr lvl="2"/>
            <a:r>
              <a:rPr lang="en-US" sz="2000" dirty="0" smtClean="0"/>
              <a:t>In Java, typically instances of some class you define</a:t>
            </a:r>
          </a:p>
          <a:p>
            <a:pPr lvl="1"/>
            <a:r>
              <a:rPr lang="en-US" sz="2000" dirty="0" smtClean="0"/>
              <a:t>Implement operations in terms of that rep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Choose a representation so that:</a:t>
            </a:r>
          </a:p>
          <a:p>
            <a:pPr lvl="1"/>
            <a:r>
              <a:rPr lang="en-US" sz="2000" dirty="0" smtClean="0"/>
              <a:t>It is possible to implement required operations</a:t>
            </a:r>
          </a:p>
          <a:p>
            <a:pPr lvl="1"/>
            <a:r>
              <a:rPr lang="en-US" sz="2000" dirty="0" smtClean="0"/>
              <a:t>The most frequently used operations are efficient</a:t>
            </a:r>
          </a:p>
          <a:p>
            <a:pPr lvl="2"/>
            <a:r>
              <a:rPr lang="en-US" sz="2000" dirty="0" smtClean="0"/>
              <a:t>But which will these be?</a:t>
            </a:r>
          </a:p>
          <a:p>
            <a:pPr lvl="2"/>
            <a:r>
              <a:rPr lang="en-US" sz="2000" dirty="0" smtClean="0"/>
              <a:t>Abstraction allows the rep to change later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CharSet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458200" cy="4876800"/>
          </a:xfrm>
        </p:spPr>
        <p:txBody>
          <a:bodyPr>
            <a:noAutofit/>
          </a:bodyPr>
          <a:lstStyle/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Overview: A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 finite mutable set of Characters</a:t>
            </a:r>
          </a:p>
          <a:p>
            <a:pPr marL="0" lvl="2">
              <a:buNone/>
            </a:pPr>
            <a:endParaRPr lang="en-US" sz="6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creates a fresh, empty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</a:t>
            </a:r>
          </a:p>
          <a:p>
            <a:pPr marL="0" lvl="2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{c}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</a:t>
            </a: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{c}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@return: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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this)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member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@return: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cardinality of this</a:t>
            </a: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{…}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7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implementation: Is it right?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49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private List&lt;Character&gt; </a:t>
            </a:r>
            <a:r>
              <a:rPr lang="en-US" sz="2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&lt;Character&gt;();</a:t>
            </a:r>
          </a:p>
          <a:p>
            <a:pPr>
              <a:lnSpc>
                <a:spcPct val="90000"/>
              </a:lnSpc>
              <a:buNone/>
            </a:pPr>
            <a:endParaRPr lang="en-US" sz="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4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elts.add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4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10000" y="2438400"/>
            <a:ext cx="5334000" cy="286232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none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u="none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Character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');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s.delete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(a))</a:t>
            </a: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"wrong");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("right");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5638800"/>
            <a:ext cx="282000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+mj-lt"/>
              </a:rPr>
              <a:t>Where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latin typeface="+mj-lt"/>
              </a:rPr>
              <a:t>is the error?</a:t>
            </a:r>
            <a:endParaRPr lang="en-US" dirty="0">
              <a:latin typeface="+mj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3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Is the Error?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Answer this and you know what to fix</a:t>
            </a:r>
          </a:p>
          <a:p>
            <a:endParaRPr lang="en-US" sz="2000" dirty="0" smtClean="0"/>
          </a:p>
          <a:p>
            <a:r>
              <a:rPr lang="en-US" sz="2000" i="1" dirty="0" smtClean="0"/>
              <a:t>Perhaps</a:t>
            </a:r>
            <a:r>
              <a:rPr lang="en-US" sz="2000" dirty="0" smtClean="0"/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dirty="0" smtClean="0"/>
              <a:t>  is wrong</a:t>
            </a:r>
          </a:p>
          <a:p>
            <a:pPr lvl="1"/>
            <a:r>
              <a:rPr lang="en-US" sz="2000" dirty="0" smtClean="0"/>
              <a:t>Should remove all occurrences?</a:t>
            </a:r>
          </a:p>
          <a:p>
            <a:pPr lvl="1"/>
            <a:endParaRPr lang="en-US" sz="2000" dirty="0" smtClean="0"/>
          </a:p>
          <a:p>
            <a:r>
              <a:rPr lang="en-US" sz="2000" i="1" dirty="0" smtClean="0"/>
              <a:t>Perhaps</a:t>
            </a:r>
            <a:r>
              <a:rPr lang="en-US" sz="2000" dirty="0" smtClean="0"/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dirty="0" smtClean="0"/>
              <a:t>  is wrong</a:t>
            </a:r>
          </a:p>
          <a:p>
            <a:pPr lvl="1"/>
            <a:r>
              <a:rPr lang="en-US" sz="2000" dirty="0" smtClean="0"/>
              <a:t>Should not insert a character that is already there?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How can we know?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 smtClean="0">
                <a:solidFill>
                  <a:schemeClr val="accent2"/>
                </a:solidFill>
              </a:rPr>
              <a:t>representation invariant </a:t>
            </a:r>
            <a:r>
              <a:rPr lang="en-US" sz="2000" dirty="0" smtClean="0"/>
              <a:t>tells us</a:t>
            </a:r>
          </a:p>
          <a:p>
            <a:pPr lvl="1"/>
            <a:r>
              <a:rPr lang="en-US" sz="2000" dirty="0" smtClean="0"/>
              <a:t>If it’s “our code”, this is how we document our choice for “the right answer”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representation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Defines data structure well-</a:t>
            </a:r>
            <a:r>
              <a:rPr lang="en-US" sz="2000" dirty="0" err="1" smtClean="0"/>
              <a:t>formedness</a:t>
            </a:r>
            <a:endParaRPr lang="en-US" sz="2000" dirty="0" smtClean="0"/>
          </a:p>
          <a:p>
            <a:r>
              <a:rPr lang="en-US" sz="2000" dirty="0" smtClean="0"/>
              <a:t>Must hold before and after every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dirty="0"/>
              <a:t> </a:t>
            </a:r>
            <a:r>
              <a:rPr lang="en-US" sz="2000" dirty="0" smtClean="0"/>
              <a:t>operation</a:t>
            </a:r>
          </a:p>
          <a:p>
            <a:r>
              <a:rPr lang="en-US" sz="2000" dirty="0" smtClean="0"/>
              <a:t>Operations (methods) may depend on it</a:t>
            </a:r>
          </a:p>
          <a:p>
            <a:r>
              <a:rPr lang="en-US" sz="2000" dirty="0" smtClean="0"/>
              <a:t>Write it like this: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Rep invariant: 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//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has no nulls and no duplicates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private List&lt;Character&gt;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…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</a:rPr>
              <a:t>      …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Or, more formally (if you prefer):</a:t>
            </a:r>
            <a:endParaRPr lang="en-US" sz="2000" dirty="0" smtClean="0">
              <a:latin typeface="Arial" charset="0"/>
            </a:endParaRP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  <a:sym typeface="Symbol" pitchFamily="18" charset="2"/>
              </a:rPr>
              <a:t>    </a:t>
            </a:r>
            <a:r>
              <a:rPr lang="en-US" sz="2000" dirty="0" smtClean="0">
                <a:latin typeface="Arial" charset="0"/>
              </a:rPr>
              <a:t> indices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 of </a:t>
            </a:r>
            <a:r>
              <a:rPr lang="en-US" sz="2000" dirty="0" err="1" smtClean="0">
                <a:latin typeface="Arial" charset="0"/>
              </a:rPr>
              <a:t>elts</a:t>
            </a:r>
            <a:r>
              <a:rPr lang="en-US" sz="2000" dirty="0" smtClean="0">
                <a:latin typeface="Arial" charset="0"/>
              </a:rPr>
              <a:t> . 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) </a:t>
            </a:r>
            <a:r>
              <a:rPr lang="en-US" sz="2000" dirty="0" smtClean="0">
                <a:latin typeface="Arial" charset="0"/>
                <a:cs typeface="Arial" charset="0"/>
              </a:rPr>
              <a:t>≠</a:t>
            </a:r>
            <a:r>
              <a:rPr lang="en-US" sz="2000" dirty="0" smtClean="0">
                <a:latin typeface="Arial" charset="0"/>
              </a:rPr>
              <a:t> null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  <a:sym typeface="Symbol" pitchFamily="18" charset="2"/>
              </a:rPr>
              <a:t>    </a:t>
            </a:r>
            <a:r>
              <a:rPr lang="en-US" sz="2000" dirty="0" smtClean="0">
                <a:latin typeface="Arial" charset="0"/>
              </a:rPr>
              <a:t> indices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, j of </a:t>
            </a:r>
            <a:r>
              <a:rPr lang="en-US" sz="2000" dirty="0" err="1" smtClean="0">
                <a:latin typeface="Arial" charset="0"/>
              </a:rPr>
              <a:t>elts</a:t>
            </a:r>
            <a:r>
              <a:rPr lang="en-US" sz="2000" dirty="0" smtClean="0">
                <a:latin typeface="Arial" charset="0"/>
              </a:rPr>
              <a:t> .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</a:rPr>
              <a:t>       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≠ j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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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).equals(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(j))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</a:t>
            </a:r>
            <a:r>
              <a:rPr lang="en-US" dirty="0" smtClean="0"/>
              <a:t>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17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8770</TotalTime>
  <Words>2028</Words>
  <Application>Microsoft Macintosh PowerPoint</Application>
  <PresentationFormat>On-screen Show (4:3)</PresentationFormat>
  <Paragraphs>436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Courier New</vt:lpstr>
      <vt:lpstr>Stencil</vt:lpstr>
      <vt:lpstr>Stencil Std</vt:lpstr>
      <vt:lpstr>Symbol</vt:lpstr>
      <vt:lpstr>Times New Roman</vt:lpstr>
      <vt:lpstr>Wingdings</vt:lpstr>
      <vt:lpstr>Arial</vt:lpstr>
      <vt:lpstr>simple</vt:lpstr>
      <vt:lpstr>CSE 331 Software Design &amp; Implementation</vt:lpstr>
      <vt:lpstr>A data abstraction is defined by a specification</vt:lpstr>
      <vt:lpstr>ADTs and specifications</vt:lpstr>
      <vt:lpstr>Connecting implementations to specs</vt:lpstr>
      <vt:lpstr>Implementing a Data Abstraction (ADT)</vt:lpstr>
      <vt:lpstr>Example: CharSet Abstraction</vt:lpstr>
      <vt:lpstr>An implementation: Is it right?</vt:lpstr>
      <vt:lpstr>Where Is the Error?</vt:lpstr>
      <vt:lpstr>The representation invariant</vt:lpstr>
      <vt:lpstr>Now we can locate the error</vt:lpstr>
      <vt:lpstr>Another example</vt:lpstr>
      <vt:lpstr>Checking rep invariants</vt:lpstr>
      <vt:lpstr>Checking the rep invariant</vt:lpstr>
      <vt:lpstr>Practice defensive programming</vt:lpstr>
      <vt:lpstr>Listing the elements of a CharSet</vt:lpstr>
      <vt:lpstr>Representation exposure</vt:lpstr>
      <vt:lpstr>Avoiding representation exposure</vt:lpstr>
      <vt:lpstr>private is not enough</vt:lpstr>
      <vt:lpstr>Avoiding rep exposure (way #1)</vt:lpstr>
      <vt:lpstr>Need deep copying</vt:lpstr>
      <vt:lpstr>Avoiding rep exposure (way #2)</vt:lpstr>
      <vt:lpstr>Why [not] immutability?</vt:lpstr>
      <vt:lpstr>Deepness, redux</vt:lpstr>
      <vt:lpstr>Back to getElts</vt:lpstr>
      <vt:lpstr>An alternative</vt:lpstr>
      <vt:lpstr>The good news</vt:lpstr>
      <vt:lpstr>The bad news</vt:lpstr>
      <vt:lpstr>Different specifications</vt:lpstr>
    </vt:vector>
  </TitlesOfParts>
  <Company>uw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228</cp:revision>
  <cp:lastPrinted>2013-01-22T01:05:00Z</cp:lastPrinted>
  <dcterms:created xsi:type="dcterms:W3CDTF">2012-01-27T17:46:36Z</dcterms:created>
  <dcterms:modified xsi:type="dcterms:W3CDTF">2018-01-16T23:25:02Z</dcterms:modified>
</cp:coreProperties>
</file>