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85" r:id="rId2"/>
    <p:sldId id="328" r:id="rId3"/>
    <p:sldId id="331" r:id="rId4"/>
    <p:sldId id="329" r:id="rId5"/>
    <p:sldId id="330" r:id="rId6"/>
    <p:sldId id="332" r:id="rId7"/>
    <p:sldId id="316" r:id="rId8"/>
    <p:sldId id="317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21" r:id="rId29"/>
    <p:sldId id="308" r:id="rId30"/>
    <p:sldId id="318" r:id="rId31"/>
    <p:sldId id="326" r:id="rId32"/>
    <p:sldId id="309" r:id="rId33"/>
    <p:sldId id="322" r:id="rId34"/>
    <p:sldId id="310" r:id="rId35"/>
    <p:sldId id="311" r:id="rId36"/>
    <p:sldId id="312" r:id="rId37"/>
    <p:sldId id="313" r:id="rId38"/>
    <p:sldId id="327" r:id="rId39"/>
    <p:sldId id="323" r:id="rId40"/>
    <p:sldId id="324" r:id="rId41"/>
    <p:sldId id="325" r:id="rId42"/>
  </p:sldIdLst>
  <p:sldSz cx="9144000" cy="6858000" type="screen4x3"/>
  <p:notesSz cx="6934200" cy="9220200"/>
  <p:custDataLst>
    <p:tags r:id="rId4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02" autoAdjust="0"/>
    <p:restoredTop sz="89817" autoAdjust="0"/>
  </p:normalViewPr>
  <p:slideViewPr>
    <p:cSldViewPr>
      <p:cViewPr varScale="1">
        <p:scale>
          <a:sx n="137" d="100"/>
          <a:sy n="137" d="100"/>
        </p:scale>
        <p:origin x="8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132" d="100"/>
          <a:sy n="132" d="100"/>
        </p:scale>
        <p:origin x="2528" y="17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18wi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04-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i.e., anything that satisfies</a:t>
            </a:r>
            <a:r>
              <a:rPr lang="en-US" baseline="0" dirty="0" smtClean="0"/>
              <a:t> the stronger specification also satisfies the weaker one, but not vice versa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B stronger than A (any implementation satisfying</a:t>
            </a:r>
            <a:r>
              <a:rPr lang="en-US" baseline="0" dirty="0" smtClean="0"/>
              <a:t> B satisfies A, but not vice versa); possible values returned by B are a subset of those returned by A.  Stronger specification places more restriction on the value returned.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 stronger.  Any</a:t>
            </a:r>
            <a:r>
              <a:rPr lang="en-US" baseline="0" dirty="0" smtClean="0"/>
              <a:t> implementation satisfying C will also satisfy A – C is defined on a larger set of inputs.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java.sun.com/j2se/1.5.0/docs/api/java/lang/NullPointerException.html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en-US" dirty="0" smtClean="0"/>
              <a:t>Winter 2018</a:t>
            </a:r>
            <a:endParaRPr lang="en-US" dirty="0"/>
          </a:p>
          <a:p>
            <a:r>
              <a:rPr lang="en-US" dirty="0"/>
              <a:t>Lecture 4 – </a:t>
            </a:r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660066"/>
                </a:solidFill>
              </a:rPr>
              <a:t>UW CSE 331 Winter 2018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660066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discipline of modularity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Two ways to view a program:</a:t>
            </a:r>
          </a:p>
          <a:p>
            <a:pPr lvl="1"/>
            <a:r>
              <a:rPr lang="en-GB" sz="2000" dirty="0" smtClean="0"/>
              <a:t>The implementer's view (how to build it)</a:t>
            </a:r>
          </a:p>
          <a:p>
            <a:pPr lvl="1"/>
            <a:r>
              <a:rPr lang="en-GB" sz="2000" dirty="0" smtClean="0"/>
              <a:t>The client's view (how to use it)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It helps to apply these views to program parts:</a:t>
            </a:r>
          </a:p>
          <a:p>
            <a:pPr lvl="1"/>
            <a:r>
              <a:rPr lang="en-GB" sz="2000" dirty="0" smtClean="0"/>
              <a:t>While implementing one part, consider yourself a client of any other parts it depends on</a:t>
            </a:r>
          </a:p>
          <a:p>
            <a:pPr lvl="1"/>
            <a:r>
              <a:rPr lang="en-GB" sz="2000" dirty="0" smtClean="0"/>
              <a:t>Try </a:t>
            </a:r>
            <a:r>
              <a:rPr lang="en-GB" sz="2000" i="1" dirty="0" smtClean="0"/>
              <a:t>not</a:t>
            </a:r>
            <a:r>
              <a:rPr lang="en-GB" sz="2000" dirty="0" smtClean="0"/>
              <a:t> to look at those other parts through an implementer's eyes</a:t>
            </a:r>
          </a:p>
          <a:p>
            <a:pPr lvl="1"/>
            <a:r>
              <a:rPr lang="en-GB" sz="2000" dirty="0" smtClean="0"/>
              <a:t>Helps dampen interactions between parts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Formalized through the idea of a </a:t>
            </a:r>
            <a:r>
              <a:rPr lang="en-GB" sz="2000" i="1" dirty="0" smtClean="0">
                <a:solidFill>
                  <a:schemeClr val="accent2"/>
                </a:solidFill>
              </a:rPr>
              <a:t>specification</a:t>
            </a:r>
            <a:endParaRPr lang="en-GB" sz="2000" i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600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A specification is a contract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r>
              <a:rPr lang="en-GB" sz="2000" dirty="0" smtClean="0"/>
              <a:t>A set of requirements agreed to by the user and the manufacturer of the product</a:t>
            </a:r>
          </a:p>
          <a:p>
            <a:pPr lvl="1"/>
            <a:r>
              <a:rPr lang="en-GB" sz="2000" dirty="0" smtClean="0"/>
              <a:t>Describes their expectations of each other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Facilitates simplicity via </a:t>
            </a:r>
            <a:r>
              <a:rPr lang="en-GB" sz="2000" i="1" dirty="0" smtClean="0"/>
              <a:t>two-way </a:t>
            </a:r>
            <a:r>
              <a:rPr lang="en-GB" sz="2000" dirty="0" smtClean="0"/>
              <a:t>isolation</a:t>
            </a:r>
          </a:p>
          <a:p>
            <a:pPr lvl="1"/>
            <a:r>
              <a:rPr lang="en-GB" sz="2000" dirty="0" smtClean="0"/>
              <a:t>Isolate client from implementation details</a:t>
            </a:r>
          </a:p>
          <a:p>
            <a:pPr lvl="1"/>
            <a:r>
              <a:rPr lang="en-GB" sz="2000" dirty="0" smtClean="0"/>
              <a:t>Isolate implementer from how the part is used</a:t>
            </a:r>
          </a:p>
          <a:p>
            <a:pPr lvl="1"/>
            <a:r>
              <a:rPr lang="en-GB" sz="2000" dirty="0" smtClean="0"/>
              <a:t>Discourages implicit, unwritten expectations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r>
              <a:rPr lang="en-GB" sz="2000" dirty="0" smtClean="0"/>
              <a:t>Facilitates change</a:t>
            </a:r>
          </a:p>
          <a:p>
            <a:pPr lvl="1"/>
            <a:r>
              <a:rPr lang="en-GB" sz="2000" dirty="0" smtClean="0"/>
              <a:t>Reduces the “Medusa effect”: the specification, rather than the code, gets “turned to stone” by client dependencies</a:t>
            </a:r>
          </a:p>
          <a:p>
            <a:pPr lvl="1"/>
            <a:endParaRPr lang="en-GB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1664" y="304800"/>
            <a:ext cx="1322336" cy="1168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th00.deviantart.net/fs70/PRE/i/2012/056/d/2/medusa_by_dragonwings13-d4r0c4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050" y="5334000"/>
            <a:ext cx="1348303" cy="149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040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Isn’t the interface sufficient?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The interface defines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the boundary between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implementers and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users:</a:t>
            </a:r>
          </a:p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endParaRPr lang="en-GB" sz="1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 { return null; 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E y){}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(int, E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){} 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(List&lt;T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List&lt;T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&gt;){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return false;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US" sz="1000" b="1" i="1" dirty="0">
                <a:solidFill>
                  <a:srgbClr val="9C20EE"/>
                </a:solidFill>
                <a:latin typeface="Courier 10 Pitch" pitchFamily="1" charset="0"/>
              </a:rPr>
              <a:t> </a:t>
            </a:r>
            <a:endParaRPr lang="en-GB" sz="1000" b="1" i="1" dirty="0">
              <a:solidFill>
                <a:srgbClr val="9C20EE"/>
              </a:solidFill>
              <a:latin typeface="Courier 10 Pitch" pitchFamily="1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000" i="1" dirty="0">
                <a:solidFill>
                  <a:srgbClr val="9C20EE"/>
                </a:solidFill>
                <a:latin typeface="Courier 10 Pitch" pitchFamily="1" charset="0"/>
              </a:rPr>
              <a:t>	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Interface provides the </a:t>
            </a:r>
            <a:r>
              <a:rPr lang="en-GB" sz="2000" i="1" dirty="0" smtClean="0">
                <a:cs typeface="Times New Roman" pitchFamily="18" charset="0"/>
              </a:rPr>
              <a:t>syntax and types</a:t>
            </a: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>
                <a:cs typeface="Times New Roman" pitchFamily="18" charset="0"/>
              </a:rPr>
              <a:t>	But nothing </a:t>
            </a:r>
            <a:r>
              <a:rPr lang="en-GB" sz="2000" dirty="0" smtClean="0">
                <a:cs typeface="Times New Roman" pitchFamily="18" charset="0"/>
              </a:rPr>
              <a:t>about the </a:t>
            </a:r>
            <a:r>
              <a:rPr lang="en-GB" sz="2000" i="1" dirty="0" smtClean="0">
                <a:cs typeface="Times New Roman" pitchFamily="18" charset="0"/>
              </a:rPr>
              <a:t>behavior and effects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Provides too little information to clients</a:t>
            </a:r>
          </a:p>
          <a:p>
            <a:pPr lvl="1">
              <a:lnSpc>
                <a:spcPct val="97000"/>
              </a:lnSpc>
            </a:pPr>
            <a:endParaRPr lang="en-GB" sz="1000" i="1" dirty="0">
              <a:cs typeface="Times New Roman" pitchFamily="18" charset="0"/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GB" sz="2000" i="1" dirty="0" smtClean="0">
                <a:cs typeface="Times New Roman" pitchFamily="18" charset="0"/>
              </a:rPr>
              <a:t>Note: Code above is right concept but is not (completely) legal Java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Parameters need names; no static interface methods before Java 8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60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Why </a:t>
            </a:r>
            <a:r>
              <a:rPr lang="en-GB" dirty="0"/>
              <a:t>not just read code?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true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false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Why are you better off with a specification?</a:t>
            </a:r>
            <a:endParaRPr lang="en-GB" sz="2000" dirty="0">
              <a:latin typeface="Courier 10 Pitch" pitchFamily="1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10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Code is complicated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gives more detail than needed by </a:t>
            </a:r>
            <a:r>
              <a:rPr lang="en-GB" sz="2000" dirty="0" smtClean="0"/>
              <a:t>client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Understanding </a:t>
            </a:r>
            <a:r>
              <a:rPr lang="en-GB" sz="2000" dirty="0"/>
              <a:t>or even reading every line of code is an excessive burden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you had to read source code of Java libraries </a:t>
            </a:r>
            <a:r>
              <a:rPr lang="en-GB" sz="2000" dirty="0" smtClean="0"/>
              <a:t>to </a:t>
            </a:r>
            <a:r>
              <a:rPr lang="en-GB" sz="2000" dirty="0"/>
              <a:t>use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applies to developers of different parts of the </a:t>
            </a:r>
            <a:r>
              <a:rPr lang="en-GB" sz="2000" dirty="0" smtClean="0"/>
              <a:t>libraries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 cares only about </a:t>
            </a:r>
            <a:r>
              <a:rPr lang="en-GB" sz="2000" i="1" dirty="0">
                <a:solidFill>
                  <a:schemeClr val="accent2"/>
                </a:solidFill>
              </a:rPr>
              <a:t>what</a:t>
            </a:r>
            <a:r>
              <a:rPr lang="en-GB" sz="2000" dirty="0"/>
              <a:t> </a:t>
            </a:r>
            <a:r>
              <a:rPr lang="en-GB" sz="2000" dirty="0" smtClean="0"/>
              <a:t>the code </a:t>
            </a:r>
            <a:r>
              <a:rPr lang="en-GB" sz="2000" dirty="0"/>
              <a:t>does, not </a:t>
            </a:r>
            <a:r>
              <a:rPr lang="en-GB" sz="2000" i="1" dirty="0">
                <a:solidFill>
                  <a:schemeClr val="accent2"/>
                </a:solidFill>
              </a:rPr>
              <a:t>how</a:t>
            </a:r>
            <a:r>
              <a:rPr lang="en-GB" sz="2000" dirty="0"/>
              <a:t> it does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741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ode </a:t>
            </a:r>
            <a:r>
              <a:rPr lang="en-GB" dirty="0"/>
              <a:t>is ambiguous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seems unambiguous and concrete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which details of code's behavior are </a:t>
            </a:r>
            <a:r>
              <a:rPr lang="en-GB" sz="2000" dirty="0">
                <a:solidFill>
                  <a:schemeClr val="accent2"/>
                </a:solidFill>
              </a:rPr>
              <a:t>essential</a:t>
            </a:r>
            <a:r>
              <a:rPr lang="en-GB" sz="2000" dirty="0"/>
              <a:t>, and which are </a:t>
            </a:r>
            <a:r>
              <a:rPr lang="en-GB" sz="2000" dirty="0" smtClean="0">
                <a:solidFill>
                  <a:schemeClr val="accent2"/>
                </a:solidFill>
              </a:rPr>
              <a:t>incidental</a:t>
            </a:r>
            <a:r>
              <a:rPr lang="en-GB" sz="2000" dirty="0" smtClean="0"/>
              <a:t>?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invariably gets </a:t>
            </a:r>
            <a:r>
              <a:rPr lang="en-GB" sz="2000" dirty="0" smtClean="0"/>
              <a:t>rewritten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needs to know what they can rely 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will be maintained over time?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might be changed by future optimization, improved algorithms, or </a:t>
            </a:r>
            <a:r>
              <a:rPr lang="en-GB" sz="2000" dirty="0" smtClean="0"/>
              <a:t>bug </a:t>
            </a:r>
            <a:r>
              <a:rPr lang="en-GB" sz="2000" dirty="0"/>
              <a:t>fixes</a:t>
            </a:r>
            <a:r>
              <a:rPr lang="en-GB" sz="2000" dirty="0" smtClean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Implementer needs </a:t>
            </a:r>
            <a:r>
              <a:rPr lang="en-GB" sz="2000" dirty="0">
                <a:solidFill>
                  <a:schemeClr val="accent2"/>
                </a:solidFill>
              </a:rPr>
              <a:t>to know what features the client depends on, and which can be changed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447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Comments are essential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Most comments convey only an informal, general </a:t>
            </a:r>
            <a:r>
              <a:rPr lang="en-GB" sz="2000" dirty="0">
                <a:cs typeface="Times New Roman" pitchFamily="18" charset="0"/>
              </a:rPr>
              <a:t>idea of what that the code does</a:t>
            </a:r>
            <a:r>
              <a:rPr lang="en-GB" sz="2000" dirty="0" smtClean="0">
                <a:cs typeface="Times New Roman" pitchFamily="18" charset="0"/>
              </a:rPr>
              <a:t>: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method checks if "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part"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appears as a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sub-sequence in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Problem:  ambiguity remains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What </a:t>
            </a:r>
            <a:r>
              <a:rPr lang="en-GB" sz="2000" dirty="0">
                <a:cs typeface="Times New Roman" pitchFamily="18" charset="0"/>
              </a:rPr>
              <a:t>if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dirty="0">
                <a:cs typeface="Times New Roman" pitchFamily="18" charset="0"/>
              </a:rPr>
              <a:t> and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dirty="0">
                <a:cs typeface="Times New Roman" pitchFamily="18" charset="0"/>
              </a:rPr>
              <a:t> are both empty </a:t>
            </a:r>
            <a:r>
              <a:rPr lang="en-GB" sz="2000" dirty="0" smtClean="0">
                <a:cs typeface="Times New Roman" pitchFamily="18" charset="0"/>
              </a:rPr>
              <a:t>lists?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When does the function return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sz="2000" dirty="0" smtClean="0">
                <a:cs typeface="Times New Roman" pitchFamily="18" charset="0"/>
              </a:rPr>
              <a:t>?</a:t>
            </a:r>
            <a:r>
              <a:rPr lang="en-GB" sz="2000" i="1" dirty="0" smtClean="0">
                <a:cs typeface="Times New Roman" pitchFamily="18" charset="0"/>
              </a:rPr>
              <a:t> </a:t>
            </a:r>
            <a:endParaRPr lang="en-GB" sz="2000" i="1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32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From vague comments to specifications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Roles of a specification: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agrees to rely </a:t>
            </a:r>
            <a:r>
              <a:rPr lang="en-GB" sz="2000" i="1" dirty="0"/>
              <a:t>only</a:t>
            </a:r>
            <a:r>
              <a:rPr lang="en-GB" sz="2000" dirty="0"/>
              <a:t> on information in the description in their use of the </a:t>
            </a:r>
            <a:r>
              <a:rPr lang="en-GB" sz="2000" dirty="0" smtClean="0"/>
              <a:t>part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Implementer </a:t>
            </a:r>
            <a:r>
              <a:rPr lang="en-GB" sz="2000" dirty="0"/>
              <a:t>of the part promises to support everything in the </a:t>
            </a:r>
            <a:r>
              <a:rPr lang="en-GB" sz="2000" dirty="0" smtClean="0"/>
              <a:t>description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Otherwise </a:t>
            </a:r>
            <a:r>
              <a:rPr lang="en-GB" sz="2000" dirty="0"/>
              <a:t>is perfectly at </a:t>
            </a:r>
            <a:r>
              <a:rPr lang="en-GB" sz="2000" dirty="0" smtClean="0"/>
              <a:t>liberty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Sadly, much code lacks a specification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often work out what a method/class does in ambiguous cases by </a:t>
            </a:r>
            <a:r>
              <a:rPr lang="en-GB" sz="2000" dirty="0" smtClean="0"/>
              <a:t>running it and </a:t>
            </a:r>
            <a:r>
              <a:rPr lang="en-GB" sz="2000" dirty="0"/>
              <a:t>depending on the results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Leads </a:t>
            </a:r>
            <a:r>
              <a:rPr lang="en-GB" sz="2000" dirty="0"/>
              <a:t>to </a:t>
            </a:r>
            <a:r>
              <a:rPr lang="en-GB" sz="2000" dirty="0" smtClean="0"/>
              <a:t>bugs and programs </a:t>
            </a:r>
            <a:r>
              <a:rPr lang="en-GB" sz="2000" dirty="0"/>
              <a:t>with unclear dependencies, reducing simplicity and flexibility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244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Recall the sublist example</a:t>
            </a:r>
            <a:endParaRPr lang="en-GB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2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src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(elt.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879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mtClean="0"/>
              <a:t>A more careful description of </a:t>
            </a:r>
            <a:r>
              <a:rPr lang="en-GB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rmAutofit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i="1" dirty="0" smtClean="0">
                <a:solidFill>
                  <a:srgbClr val="000000"/>
                </a:solidFill>
              </a:rPr>
              <a:t>// Check whether “part” appears as a sub-sequence in “</a:t>
            </a:r>
            <a:r>
              <a:rPr lang="en-GB" sz="1800" b="1" i="1" dirty="0" err="1" smtClean="0">
                <a:solidFill>
                  <a:srgbClr val="000000"/>
                </a:solidFill>
              </a:rPr>
              <a:t>src</a:t>
            </a:r>
            <a:r>
              <a:rPr lang="en-GB" sz="1800" b="1" i="1" dirty="0" smtClean="0">
                <a:solidFill>
                  <a:srgbClr val="000000"/>
                </a:solidFill>
              </a:rPr>
              <a:t>”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200" b="1" i="1" dirty="0" smtClean="0">
              <a:solidFill>
                <a:srgbClr val="000000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smtClean="0"/>
              <a:t>needs to be given some caveats (why?):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i="1" dirty="0" smtClean="0">
                <a:solidFill>
                  <a:srgbClr val="000000"/>
                </a:solidFill>
              </a:rPr>
              <a:t>    </a:t>
            </a:r>
            <a:r>
              <a:rPr lang="en-GB" sz="1800" i="1" dirty="0" smtClean="0">
                <a:solidFill>
                  <a:srgbClr val="000000"/>
                </a:solidFill>
              </a:rPr>
              <a:t>// * </a:t>
            </a:r>
            <a:r>
              <a:rPr lang="en-GB" sz="1800" i="1" dirty="0" err="1" smtClean="0">
                <a:solidFill>
                  <a:srgbClr val="000000"/>
                </a:solidFill>
              </a:rPr>
              <a:t>src</a:t>
            </a:r>
            <a:r>
              <a:rPr lang="en-GB" sz="1800" i="1" dirty="0" smtClean="0">
                <a:solidFill>
                  <a:srgbClr val="000000"/>
                </a:solidFill>
              </a:rPr>
              <a:t> and part cannot be null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 smtClean="0">
                <a:solidFill>
                  <a:srgbClr val="000000"/>
                </a:solidFill>
              </a:rPr>
              <a:t>    // * If </a:t>
            </a:r>
            <a:r>
              <a:rPr lang="en-GB" sz="1800" i="1" dirty="0" err="1" smtClean="0">
                <a:solidFill>
                  <a:srgbClr val="000000"/>
                </a:solidFill>
              </a:rPr>
              <a:t>src</a:t>
            </a:r>
            <a:r>
              <a:rPr lang="en-GB" sz="1800" i="1" dirty="0" smtClean="0">
                <a:solidFill>
                  <a:srgbClr val="000000"/>
                </a:solidFill>
              </a:rPr>
              <a:t> is empty list, always returns false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 smtClean="0">
                <a:solidFill>
                  <a:srgbClr val="000000"/>
                </a:solidFill>
              </a:rPr>
              <a:t>    // * Results may be unexpected if partial matches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 smtClean="0">
                <a:solidFill>
                  <a:srgbClr val="000000"/>
                </a:solidFill>
              </a:rPr>
              <a:t>    //   can happen right before a real match; e.g.,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 smtClean="0">
                <a:solidFill>
                  <a:srgbClr val="000000"/>
                </a:solidFill>
              </a:rPr>
              <a:t>    //   list (1,2,1,3) will not be identified as a </a:t>
            </a:r>
            <a:br>
              <a:rPr lang="en-GB" sz="1800" i="1" dirty="0" smtClean="0">
                <a:solidFill>
                  <a:srgbClr val="000000"/>
                </a:solidFill>
              </a:rPr>
            </a:br>
            <a:r>
              <a:rPr lang="en-GB" sz="1800" i="1" dirty="0" smtClean="0">
                <a:solidFill>
                  <a:srgbClr val="000000"/>
                </a:solidFill>
              </a:rPr>
              <a:t>    //   sub sequence of (1,2,1,2,1,3).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8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dirty="0" smtClean="0"/>
              <a:t>or replaced with a more detailed description: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b="1" i="1" dirty="0" smtClean="0">
                <a:solidFill>
                  <a:srgbClr val="000000"/>
                </a:solidFill>
              </a:rPr>
              <a:t>    </a:t>
            </a:r>
            <a:r>
              <a:rPr lang="en-GB" sz="1800" i="1" dirty="0" smtClean="0">
                <a:solidFill>
                  <a:srgbClr val="000000"/>
                </a:solidFill>
              </a:rPr>
              <a:t>// This method scans the “</a:t>
            </a:r>
            <a:r>
              <a:rPr lang="en-GB" sz="1800" i="1" dirty="0" err="1" smtClean="0">
                <a:solidFill>
                  <a:srgbClr val="000000"/>
                </a:solidFill>
              </a:rPr>
              <a:t>src</a:t>
            </a:r>
            <a:r>
              <a:rPr lang="en-GB" sz="1800" i="1" dirty="0" smtClean="0">
                <a:solidFill>
                  <a:srgbClr val="000000"/>
                </a:solidFill>
              </a:rPr>
              <a:t>” list from beginning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 smtClean="0">
                <a:solidFill>
                  <a:srgbClr val="000000"/>
                </a:solidFill>
              </a:rPr>
              <a:t>    // to end, building up a match for “part”, and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1800" i="1" dirty="0" smtClean="0">
                <a:solidFill>
                  <a:srgbClr val="000000"/>
                </a:solidFill>
              </a:rPr>
              <a:t>    // resetting that match every time that...</a:t>
            </a:r>
            <a:endParaRPr lang="en-GB" sz="1800" i="1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Winter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72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Exam calendar (updated Fri. 1/12)</a:t>
            </a:r>
          </a:p>
          <a:p>
            <a:endParaRPr lang="en-US" dirty="0" smtClean="0"/>
          </a:p>
          <a:p>
            <a:r>
              <a:rPr lang="en-US" dirty="0" smtClean="0"/>
              <a:t>Midterm: will be Thursday, February 8 at 4:30 pm.  Location TBA.  We’ll plan for the exam to last about an hour.</a:t>
            </a:r>
          </a:p>
          <a:p>
            <a:endParaRPr lang="en-US" dirty="0"/>
          </a:p>
          <a:p>
            <a:r>
              <a:rPr lang="en-US" dirty="0" smtClean="0"/>
              <a:t>Final: will be Monday of finals week, March 12, from 12:30-2:20.  Location TBA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9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 better approach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It’s better to </a:t>
            </a:r>
            <a:r>
              <a:rPr lang="en-GB" sz="2000" i="1" dirty="0" smtClean="0">
                <a:solidFill>
                  <a:schemeClr val="accent2"/>
                </a:solidFill>
              </a:rPr>
              <a:t>simplify than </a:t>
            </a:r>
            <a:r>
              <a:rPr lang="en-GB" sz="2000" i="1" dirty="0">
                <a:solidFill>
                  <a:schemeClr val="accent2"/>
                </a:solidFill>
              </a:rPr>
              <a:t>to describe </a:t>
            </a:r>
            <a:r>
              <a:rPr lang="en-GB" sz="2000" i="1" dirty="0" smtClean="0">
                <a:solidFill>
                  <a:schemeClr val="accent2"/>
                </a:solidFill>
              </a:rPr>
              <a:t>complexity!</a:t>
            </a:r>
            <a:endParaRPr lang="en-GB" sz="2000" i="1" dirty="0">
              <a:solidFill>
                <a:schemeClr val="accent2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Complicated </a:t>
            </a:r>
            <a:r>
              <a:rPr lang="en-GB" sz="2000" dirty="0"/>
              <a:t>description suggests poor 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Rewrite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 smtClean="0"/>
              <a:t> </a:t>
            </a:r>
            <a:r>
              <a:rPr lang="en-GB" sz="2000" dirty="0"/>
              <a:t>to be more sensible, and easier to </a:t>
            </a:r>
            <a:r>
              <a:rPr lang="en-GB" sz="2000" dirty="0" smtClean="0"/>
              <a:t>describe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</a:rPr>
              <a:t> // </a:t>
            </a:r>
            <a:r>
              <a:rPr lang="en-GB" sz="2000" i="1" dirty="0">
                <a:solidFill>
                  <a:srgbClr val="000000"/>
                </a:solidFill>
              </a:rPr>
              <a:t>returns true </a:t>
            </a:r>
            <a:r>
              <a:rPr lang="en-GB" sz="2000" i="1" dirty="0" err="1">
                <a:solidFill>
                  <a:srgbClr val="000000"/>
                </a:solidFill>
              </a:rPr>
              <a:t>iff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i="1" dirty="0" smtClean="0">
                <a:solidFill>
                  <a:srgbClr val="000000"/>
                </a:solidFill>
              </a:rPr>
              <a:t>possibly empty sequences </a:t>
            </a:r>
            <a:r>
              <a:rPr lang="en-GB" sz="2000" i="1" dirty="0">
                <a:solidFill>
                  <a:srgbClr val="000000"/>
                </a:solidFill>
              </a:rPr>
              <a:t>A, B exist such that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// </a:t>
            </a:r>
            <a:r>
              <a:rPr lang="en-GB" sz="2000" i="1" dirty="0" smtClean="0">
                <a:solidFill>
                  <a:srgbClr val="000000"/>
                </a:solidFill>
              </a:rPr>
              <a:t>  </a:t>
            </a:r>
            <a:r>
              <a:rPr lang="en-GB" sz="2000" i="1" dirty="0" err="1" smtClean="0">
                <a:solidFill>
                  <a:srgbClr val="000000"/>
                </a:solidFill>
              </a:rPr>
              <a:t>src</a:t>
            </a:r>
            <a:r>
              <a:rPr lang="en-GB" sz="2000" i="1" dirty="0" smtClean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= A : part : B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</a:rPr>
              <a:t> </a:t>
            </a:r>
            <a:r>
              <a:rPr lang="en-GB" sz="2000" i="1" dirty="0">
                <a:solidFill>
                  <a:srgbClr val="000000"/>
                </a:solidFill>
              </a:rPr>
              <a:t>// where “:” is sequence </a:t>
            </a:r>
            <a:r>
              <a:rPr lang="en-GB" sz="2000" i="1" dirty="0" smtClean="0">
                <a:solidFill>
                  <a:srgbClr val="000000"/>
                </a:solidFill>
              </a:rPr>
              <a:t>concatenation</a:t>
            </a:r>
            <a:endParaRPr lang="en-GB" sz="2000" i="1" dirty="0">
              <a:solidFill>
                <a:srgbClr val="000000"/>
              </a:solidFill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Mathematical </a:t>
            </a:r>
            <a:r>
              <a:rPr lang="en-GB" sz="2000" dirty="0" err="1"/>
              <a:t>flavor</a:t>
            </a:r>
            <a:r>
              <a:rPr lang="en-GB" sz="2000" dirty="0"/>
              <a:t> </a:t>
            </a:r>
            <a:r>
              <a:rPr lang="en-GB" sz="2000" dirty="0" smtClean="0"/>
              <a:t>not always necessary</a:t>
            </a:r>
            <a:r>
              <a:rPr lang="en-GB" sz="2000" dirty="0"/>
              <a:t>, but </a:t>
            </a:r>
            <a:r>
              <a:rPr lang="en-GB" sz="2000" dirty="0" smtClean="0"/>
              <a:t>often helps </a:t>
            </a:r>
            <a:r>
              <a:rPr lang="en-GB" sz="2000" dirty="0"/>
              <a:t>avoid </a:t>
            </a:r>
            <a:r>
              <a:rPr lang="en-GB" sz="2000" dirty="0" smtClean="0"/>
              <a:t>ambiguity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“Declarative” style is important: avoids reciting or depending on operational/implementation details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327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discipline of writing specifications changes the incentive structure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of coding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Rewards code that is easy to describe and understand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Punishes code that is hard to describe and understand 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Even if it is shorter or easier to write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you find yourself writing complicated specifications, it is an incentive to redesign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/>
              <a:t>In </a:t>
            </a:r>
            <a:r>
              <a:rPr lang="en-GB" sz="2000" b="1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/>
              <a:t>,</a:t>
            </a:r>
            <a:r>
              <a:rPr lang="en-GB" sz="2000"/>
              <a:t> </a:t>
            </a:r>
            <a:r>
              <a:rPr lang="en-GB" sz="2000" dirty="0"/>
              <a:t>code that does exactly the right thing may be slightly slower than a hack that assumes no partial matches before true matches, but cost of forcing client to understand the details is too high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666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Writing specifications with </a:t>
            </a:r>
            <a:r>
              <a:rPr lang="en-GB" dirty="0" err="1" smtClean="0"/>
              <a:t>Javadoc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Javadoc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can be daunting; get </a:t>
            </a:r>
            <a:r>
              <a:rPr lang="en-GB" sz="2000" dirty="0"/>
              <a:t>used to </a:t>
            </a:r>
            <a:r>
              <a:rPr lang="en-GB" sz="2000" dirty="0" smtClean="0"/>
              <a:t>using it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Javadoc convention for writing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Method signature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Text </a:t>
            </a:r>
            <a:r>
              <a:rPr lang="en-GB" sz="2000" dirty="0"/>
              <a:t>description of method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sz="2000" dirty="0" smtClean="0"/>
              <a:t>:  description </a:t>
            </a:r>
            <a:r>
              <a:rPr lang="en-GB" sz="2000" dirty="0"/>
              <a:t>of what gets passed in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</a:t>
            </a:r>
            <a:r>
              <a:rPr lang="en-GB" sz="2000" dirty="0"/>
              <a:t>description of what gets returned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exceptions </a:t>
            </a:r>
            <a:r>
              <a:rPr lang="en-GB" sz="2000" dirty="0"/>
              <a:t>that may occur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281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E</a:t>
            </a:r>
            <a:r>
              <a:rPr lang="en-GB" sz="3200" dirty="0" smtClean="0"/>
              <a:t>xample</a:t>
            </a:r>
            <a:r>
              <a:rPr lang="en-GB" sz="3200" dirty="0"/>
              <a:t>: Javadoc for </a:t>
            </a:r>
            <a:r>
              <a:rPr lang="en-GB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String.contains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indent="-195843">
              <a:lnSpc>
                <a:spcPct val="97000"/>
              </a:lnSpc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CharSequence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true if and only if this string contains the specified sequence of char values.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Parameters:</a:t>
            </a:r>
          </a:p>
          <a:p>
            <a:pPr indent="-195843">
              <a:lnSpc>
                <a:spcPct val="94000"/>
              </a:lnSpc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s- the sequence to search for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true if this string contains s, false otherwise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if s is null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Since:</a:t>
            </a: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1.5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68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CSE 331 </a:t>
            </a:r>
            <a:r>
              <a:rPr lang="en-GB" dirty="0"/>
              <a:t>specifications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smtClean="0">
                <a:solidFill>
                  <a:srgbClr val="00AE00"/>
                </a:solidFill>
              </a:rPr>
              <a:t>precondition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before the method is called (if not, all bets are off)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@requires</a:t>
            </a:r>
            <a:r>
              <a:rPr lang="en-GB" sz="2000" dirty="0" smtClean="0"/>
              <a:t>:  spells </a:t>
            </a:r>
            <a:r>
              <a:rPr lang="en-GB" sz="2000" dirty="0"/>
              <a:t>out any obligations on </a:t>
            </a:r>
            <a:r>
              <a:rPr lang="en-GB" sz="2000" dirty="0" smtClean="0"/>
              <a:t>client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err="1" smtClean="0">
                <a:solidFill>
                  <a:srgbClr val="00AE00"/>
                </a:solidFill>
              </a:rPr>
              <a:t>postcondition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after the method is called (if the precondition held)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GB" sz="2000" dirty="0" smtClean="0"/>
              <a:t>:  lists </a:t>
            </a:r>
            <a:r>
              <a:rPr lang="en-GB" sz="2000" dirty="0"/>
              <a:t>objects that may be affected by method; any object not listed is guaranteed to be untouched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lists </a:t>
            </a:r>
            <a:r>
              <a:rPr lang="en-GB" sz="2000" dirty="0"/>
              <a:t>possible </a:t>
            </a:r>
            <a:r>
              <a:rPr lang="en-GB" sz="2000" dirty="0" smtClean="0"/>
              <a:t>exceptions and conditions under which they are thrown (Javadoc uses this too)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GB" sz="2000" dirty="0" smtClean="0"/>
              <a:t>:  gives </a:t>
            </a:r>
            <a:r>
              <a:rPr lang="en-GB" sz="2000" dirty="0"/>
              <a:t>guarantees on </a:t>
            </a:r>
            <a:r>
              <a:rPr lang="en-GB" sz="2000" dirty="0" smtClean="0"/>
              <a:t>final </a:t>
            </a:r>
            <a:r>
              <a:rPr lang="en-GB" sz="2000" dirty="0"/>
              <a:t>state of modified objects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describes </a:t>
            </a:r>
            <a:r>
              <a:rPr lang="en-GB" sz="2000" dirty="0"/>
              <a:t>return </a:t>
            </a:r>
            <a:r>
              <a:rPr lang="en-GB" sz="2000" dirty="0" smtClean="0"/>
              <a:t>value (Javadoc uses this too)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169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44148" cy="4495800"/>
          </a:xfrm>
        </p:spPr>
        <p:txBody>
          <a:bodyPr>
            <a:noAutofit/>
          </a:bodyPr>
          <a:lstStyle/>
          <a:p>
            <a:pPr marL="414726" indent="-414726">
              <a:lnSpc>
                <a:spcPct val="83000"/>
              </a:lnSpc>
              <a:buNone/>
              <a:tabLst>
                <a:tab pos="414726" algn="l"/>
              </a:tabLst>
            </a:pPr>
            <a:r>
              <a:rPr lang="en-US" sz="2000" dirty="0" smtClean="0"/>
              <a:t>static 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change</a:t>
            </a:r>
            <a:r>
              <a:rPr lang="en-US" sz="2000" dirty="0" smtClean="0"/>
              <a:t>(</a:t>
            </a:r>
            <a:r>
              <a:rPr lang="en-US" sz="2000" dirty="0"/>
              <a:t>List&lt;T&gt; </a:t>
            </a:r>
            <a:r>
              <a:rPr lang="en-US" sz="2000" dirty="0">
                <a:solidFill>
                  <a:schemeClr val="accent2"/>
                </a:solidFill>
              </a:rPr>
              <a:t>lst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oldelt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newelt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 smtClean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lst, </a:t>
            </a:r>
            <a:r>
              <a:rPr lang="en-US" sz="2000" dirty="0" smtClean="0"/>
              <a:t>oldelt, </a:t>
            </a:r>
            <a:r>
              <a:rPr lang="en-US" sz="2000" dirty="0"/>
              <a:t>and newelt are </a:t>
            </a:r>
            <a:r>
              <a:rPr lang="en-US" sz="2000" dirty="0" smtClean="0"/>
              <a:t>non-null.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	oldelt </a:t>
            </a:r>
            <a:r>
              <a:rPr lang="en-US" sz="2000" dirty="0"/>
              <a:t>occurs in </a:t>
            </a:r>
            <a:r>
              <a:rPr lang="en-US" sz="2000" dirty="0" err="1" smtClean="0"/>
              <a:t>lst</a:t>
            </a:r>
            <a:r>
              <a:rPr lang="en-US" sz="2000" dirty="0" smtClean="0"/>
              <a:t>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effects </a:t>
            </a:r>
            <a:r>
              <a:rPr lang="en-US" sz="2000" dirty="0"/>
              <a:t>	</a:t>
            </a:r>
            <a:r>
              <a:rPr lang="en-US" sz="2000" dirty="0" smtClean="0"/>
              <a:t>change </a:t>
            </a:r>
            <a:r>
              <a:rPr lang="en-US" sz="2000" dirty="0"/>
              <a:t>the first occurrence of oldelt in lst to newelt</a:t>
            </a:r>
            <a:br>
              <a:rPr lang="en-US" sz="2000" dirty="0"/>
            </a:br>
            <a:r>
              <a:rPr lang="en-US" sz="2000" dirty="0"/>
              <a:t> 		</a:t>
            </a:r>
            <a:r>
              <a:rPr lang="en-US" sz="2000" dirty="0" smtClean="0"/>
              <a:t>&amp; </a:t>
            </a:r>
            <a:r>
              <a:rPr lang="en-US" sz="2000" dirty="0"/>
              <a:t>makes no other changes to 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</a:t>
            </a:r>
            <a:r>
              <a:rPr lang="en-US" sz="2000" dirty="0" smtClean="0"/>
              <a:t>the position </a:t>
            </a:r>
            <a:r>
              <a:rPr lang="en-US" sz="2000" dirty="0"/>
              <a:t>of the element </a:t>
            </a:r>
            <a:r>
              <a:rPr lang="en-US" sz="2000" dirty="0" smtClean="0"/>
              <a:t>in </a:t>
            </a:r>
            <a:r>
              <a:rPr lang="en-US" sz="2000" dirty="0"/>
              <a:t>lst that was </a:t>
            </a:r>
            <a:r>
              <a:rPr lang="en-US" sz="2000" dirty="0" err="1"/>
              <a:t>oldelt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  <a:br>
              <a:rPr lang="en-US" sz="2000" dirty="0" smtClean="0"/>
            </a:br>
            <a:r>
              <a:rPr lang="en-US" sz="2000" dirty="0" smtClean="0"/>
              <a:t>		is </a:t>
            </a:r>
            <a:r>
              <a:rPr lang="en-US" sz="2000" dirty="0"/>
              <a:t>now newelt</a:t>
            </a:r>
            <a:br>
              <a:rPr lang="en-US" sz="2000" dirty="0"/>
            </a:br>
            <a:endParaRPr lang="en-US" sz="4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endParaRPr lang="en-US" sz="2000" b="1" i="1" dirty="0">
              <a:solidFill>
                <a:srgbClr val="800080"/>
              </a:solidFill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&gt; 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change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List&lt;T&gt;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, </a:t>
            </a:r>
            <a:endParaRPr lang="en-US" sz="2000" b="1" dirty="0" smtClean="0"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        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oldelt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</a:rPr>
              <a:t>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for (T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curr</a:t>
            </a:r>
            <a:r>
              <a:rPr lang="en-US" sz="2000" b="1" dirty="0">
                <a:latin typeface="Courier New" pitchFamily="49" charset="0"/>
              </a:rPr>
              <a:t> : lst)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if (curr == oldelt)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lst.set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, i);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i;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}</a:t>
            </a:r>
          </a:p>
          <a:p>
            <a:pPr marL="1244178" lvl="1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i + 1;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-1;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4981" y="3810000"/>
            <a:ext cx="89149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static </a:t>
            </a:r>
            <a:r>
              <a:rPr lang="sv-SE" sz="2000" dirty="0"/>
              <a:t>List&lt;Integer&gt; </a:t>
            </a:r>
            <a:r>
              <a:rPr lang="sv-SE" sz="2000" dirty="0" smtClean="0">
                <a:solidFill>
                  <a:schemeClr val="accent2"/>
                </a:solidFill>
              </a:rPr>
              <a:t>zipSum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</a:t>
            </a:r>
          </a:p>
          <a:p>
            <a:pPr>
              <a:lnSpc>
                <a:spcPct val="83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  </a:t>
            </a:r>
            <a:r>
              <a:rPr lang="en-US" sz="2000" dirty="0">
                <a:solidFill>
                  <a:schemeClr val="accent2"/>
                </a:solidFill>
              </a:rPr>
              <a:t>requires </a:t>
            </a:r>
            <a:r>
              <a:rPr lang="en-US" sz="2000" dirty="0"/>
              <a:t>	lst1 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none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/>
              <a:t> 	</a:t>
            </a:r>
            <a:r>
              <a:rPr lang="en-US" sz="2000" dirty="0" smtClean="0"/>
              <a:t>none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a list of same size where the ith element is 		 </a:t>
            </a:r>
            <a:r>
              <a:rPr lang="en-US" sz="2000" dirty="0" smtClean="0"/>
              <a:t>	the </a:t>
            </a:r>
            <a:r>
              <a:rPr lang="en-US" sz="2000" dirty="0"/>
              <a:t>sum of the ith elements of lst1 and lst2</a:t>
            </a:r>
            <a:br>
              <a:rPr lang="en-US" sz="2000" dirty="0"/>
            </a:br>
            <a:endParaRPr lang="en-US" sz="2000" b="1" dirty="0">
              <a:solidFill>
                <a:srgbClr val="80008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List&lt;Integer&gt;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zipSum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res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ArrayList&lt;Integer&gt;();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res.add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(lst1.get(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+ lst2.get(i));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res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229032" y="37338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</a:t>
            </a:r>
            <a:r>
              <a:rPr lang="sv-SE" sz="2000" dirty="0" err="1"/>
              <a:t>void</a:t>
            </a:r>
            <a:r>
              <a:rPr lang="sv-SE" sz="2000" dirty="0"/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listAdd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 </a:t>
            </a:r>
            <a:r>
              <a:rPr lang="en-US" sz="2000" dirty="0"/>
              <a:t>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ith </a:t>
            </a:r>
            <a:r>
              <a:rPr lang="en-US" sz="2000" dirty="0"/>
              <a:t>element of lst2 is added to the ith element of lst1 </a:t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none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listAdd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					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lst1.set(i, lst1.get(i) + lst2.get(i));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(Watch out for bugs!)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void </a:t>
            </a:r>
            <a:r>
              <a:rPr lang="sv-SE" sz="2000" dirty="0" smtClean="0">
                <a:solidFill>
                  <a:schemeClr val="accent2"/>
                </a:solidFill>
              </a:rPr>
              <a:t>uniquify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 smtClean="0">
                <a:solidFill>
                  <a:schemeClr val="accent2"/>
                </a:solidFill>
              </a:rPr>
              <a:t>lst</a:t>
            </a:r>
            <a:r>
              <a:rPr lang="sv-SE" sz="2000" dirty="0" smtClean="0"/>
              <a:t>) </a:t>
            </a:r>
            <a:r>
              <a:rPr lang="sv-SE" sz="2000" dirty="0"/>
              <a:t>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br>
              <a:rPr lang="en-US" sz="2000" dirty="0" smtClean="0"/>
            </a:br>
            <a:r>
              <a:rPr lang="en-US" sz="2000" dirty="0" smtClean="0"/>
              <a:t>		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static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uniquify</a:t>
            </a:r>
            <a:r>
              <a:rPr lang="en-US" sz="2000" b="1" dirty="0">
                <a:latin typeface="Courier New" pitchFamily="49" charset="0"/>
              </a:rPr>
              <a:t>(List&lt;Integer&gt;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=0;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</a:rPr>
              <a:t>lst.size</a:t>
            </a:r>
            <a:r>
              <a:rPr lang="en-US" sz="2000" b="1" dirty="0">
                <a:latin typeface="Courier New" pitchFamily="49" charset="0"/>
              </a:rPr>
              <a:t>()-1;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 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</a:t>
            </a:r>
            <a:r>
              <a:rPr lang="en-US" sz="2000" b="1" dirty="0">
                <a:latin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 == 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(i+1))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</a:t>
            </a:r>
            <a:r>
              <a:rPr lang="en-US" sz="2000" b="1" dirty="0" err="1">
                <a:latin typeface="Courier New" pitchFamily="49" charset="0"/>
              </a:rPr>
              <a:t>lst.remove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hould </a:t>
            </a:r>
            <a:r>
              <a:rPr lang="en-GB" dirty="0"/>
              <a:t>requires clause be checked?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the client calls a method without meeting the precondition, the code is free to do </a:t>
            </a:r>
            <a:r>
              <a:rPr lang="en-GB" sz="2000" i="1" dirty="0" smtClean="0"/>
              <a:t>anything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Including </a:t>
            </a:r>
            <a:r>
              <a:rPr lang="en-GB" sz="2000" dirty="0"/>
              <a:t>pass corrupted data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is polite, nevertheless, to </a:t>
            </a:r>
            <a:r>
              <a:rPr lang="en-GB" sz="2000" i="1" dirty="0" smtClean="0">
                <a:solidFill>
                  <a:schemeClr val="accent2"/>
                </a:solidFill>
              </a:rPr>
              <a:t>fail fast</a:t>
            </a:r>
            <a:r>
              <a:rPr lang="en-GB" sz="2000" dirty="0"/>
              <a:t>: to provide an immediate error, rather than </a:t>
            </a:r>
            <a:r>
              <a:rPr lang="en-GB" sz="2000" dirty="0" smtClean="0"/>
              <a:t>permitting mysterious </a:t>
            </a:r>
            <a:r>
              <a:rPr lang="en-GB" sz="2000" dirty="0"/>
              <a:t>bad </a:t>
            </a:r>
            <a:r>
              <a:rPr lang="en-GB" sz="2000" dirty="0" err="1" smtClean="0"/>
              <a:t>behavior</a:t>
            </a:r>
            <a:endParaRPr lang="en-GB" sz="20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Preconditions are common in </a:t>
            </a:r>
            <a:r>
              <a:rPr lang="en-GB" sz="2000" dirty="0"/>
              <a:t>“helper” </a:t>
            </a:r>
            <a:r>
              <a:rPr lang="en-GB" sz="2000" dirty="0" smtClean="0"/>
              <a:t>methods/classes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 </a:t>
            </a:r>
            <a:r>
              <a:rPr lang="en-GB" sz="2000" dirty="0"/>
              <a:t>public </a:t>
            </a:r>
            <a:r>
              <a:rPr lang="en-GB" sz="2000" dirty="0" smtClean="0"/>
              <a:t>libraries, it’s friendlier </a:t>
            </a:r>
            <a:r>
              <a:rPr lang="en-GB" sz="2000" dirty="0"/>
              <a:t>to </a:t>
            </a:r>
            <a:r>
              <a:rPr lang="en-GB" sz="2000" dirty="0" smtClean="0"/>
              <a:t>deal </a:t>
            </a:r>
            <a:r>
              <a:rPr lang="en-GB" sz="2000" dirty="0"/>
              <a:t>with all possible input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But: binary search would normally impose </a:t>
            </a:r>
            <a:r>
              <a:rPr lang="en-GB" sz="2000" i="1" dirty="0"/>
              <a:t>a </a:t>
            </a:r>
            <a:r>
              <a:rPr lang="en-GB" sz="2000" i="1" dirty="0" smtClean="0"/>
              <a:t>pre-condition </a:t>
            </a:r>
            <a:r>
              <a:rPr lang="en-GB" sz="2000" i="1" dirty="0"/>
              <a:t>rather than simply failing if list is not </a:t>
            </a:r>
            <a:r>
              <a:rPr lang="en-GB" sz="2000" i="1" dirty="0" smtClean="0"/>
              <a:t>sorted. 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Rule of </a:t>
            </a:r>
            <a:r>
              <a:rPr lang="en-GB" sz="2000" dirty="0" smtClean="0"/>
              <a:t>thumb</a:t>
            </a:r>
            <a:r>
              <a:rPr lang="en-GB" sz="2000" dirty="0"/>
              <a:t>: Check if cheap to do so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non-null </a:t>
            </a:r>
            <a:r>
              <a:rPr lang="en-GB" sz="2000" i="1" dirty="0">
                <a:sym typeface="Wingdings" pitchFamily="2" charset="2"/>
              </a:rPr>
              <a:t> check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sorted </a:t>
            </a:r>
            <a:r>
              <a:rPr lang="en-GB" sz="2000" i="1" dirty="0">
                <a:sym typeface="Wingdings" pitchFamily="2" charset="2"/>
              </a:rPr>
              <a:t> skip</a:t>
            </a:r>
            <a:endParaRPr lang="en-GB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31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Next two assignments out Wed. 1/10 afternoon</a:t>
            </a:r>
          </a:p>
          <a:p>
            <a:pPr lvl="1"/>
            <a:r>
              <a:rPr lang="en-US" dirty="0" smtClean="0"/>
              <a:t>HW2: Written problems on loops, due Tue. night</a:t>
            </a:r>
          </a:p>
          <a:p>
            <a:pPr lvl="1"/>
            <a:r>
              <a:rPr lang="en-US" dirty="0" smtClean="0"/>
              <a:t>HW3: Java </a:t>
            </a:r>
            <a:r>
              <a:rPr lang="en-US" dirty="0" err="1" smtClean="0"/>
              <a:t>warmup</a:t>
            </a:r>
            <a:r>
              <a:rPr lang="en-US" dirty="0" smtClean="0"/>
              <a:t> &amp; project logistics</a:t>
            </a:r>
          </a:p>
          <a:p>
            <a:pPr lvl="2"/>
            <a:r>
              <a:rPr lang="en-US" dirty="0" smtClean="0"/>
              <a:t>Due next Thur. night</a:t>
            </a:r>
          </a:p>
          <a:p>
            <a:pPr lvl="2"/>
            <a:r>
              <a:rPr lang="en-US" dirty="0" smtClean="0"/>
              <a:t>You will get </a:t>
            </a:r>
            <a:r>
              <a:rPr lang="en-US" dirty="0" err="1" smtClean="0"/>
              <a:t>gitlab</a:t>
            </a:r>
            <a:r>
              <a:rPr lang="en-US" dirty="0" smtClean="0"/>
              <a:t> email later Wed.  Feel free to ignore for now.</a:t>
            </a:r>
          </a:p>
          <a:p>
            <a:pPr lvl="2"/>
            <a:r>
              <a:rPr lang="en-US" dirty="0" smtClean="0"/>
              <a:t>Should go quickly, but </a:t>
            </a:r>
            <a:r>
              <a:rPr lang="en-US" i="1" dirty="0" smtClean="0"/>
              <a:t>please</a:t>
            </a:r>
            <a:r>
              <a:rPr lang="en-US" dirty="0" smtClean="0"/>
              <a:t> start early so we can fix setup problems before the last minute</a:t>
            </a:r>
          </a:p>
          <a:p>
            <a:pPr lvl="3"/>
            <a:r>
              <a:rPr lang="en-US" dirty="0" smtClean="0"/>
              <a:t>&amp; read </a:t>
            </a:r>
            <a:r>
              <a:rPr lang="en-US" i="1" dirty="0" smtClean="0"/>
              <a:t>and </a:t>
            </a:r>
            <a:r>
              <a:rPr lang="en-US" i="1" u="sng" dirty="0" smtClean="0"/>
              <a:t>follow</a:t>
            </a:r>
            <a:r>
              <a:rPr lang="en-US" i="1" dirty="0" smtClean="0"/>
              <a:t> </a:t>
            </a:r>
            <a:r>
              <a:rPr lang="en-US" dirty="0" smtClean="0"/>
              <a:t>instructions </a:t>
            </a:r>
            <a:r>
              <a:rPr lang="en-US" i="1" u="dbl" dirty="0" smtClean="0"/>
              <a:t>carefully</a:t>
            </a:r>
            <a:r>
              <a:rPr lang="en-US" dirty="0" smtClean="0"/>
              <a:t>!</a:t>
            </a:r>
          </a:p>
          <a:p>
            <a:pPr lvl="2"/>
            <a:r>
              <a:rPr lang="en-US" dirty="0"/>
              <a:t>Warning: </a:t>
            </a:r>
            <a:r>
              <a:rPr lang="en-US" dirty="0" err="1"/>
              <a:t>Stackoverflow</a:t>
            </a:r>
            <a:r>
              <a:rPr lang="en-US" dirty="0"/>
              <a:t> and Google are probably </a:t>
            </a:r>
            <a:r>
              <a:rPr lang="en-US" i="1" u="sng" dirty="0"/>
              <a:t>not</a:t>
            </a:r>
            <a:r>
              <a:rPr lang="en-US" dirty="0"/>
              <a:t> </a:t>
            </a:r>
            <a:r>
              <a:rPr lang="en-US" dirty="0" smtClean="0"/>
              <a:t>your </a:t>
            </a:r>
            <a:r>
              <a:rPr lang="en-US" dirty="0"/>
              <a:t>friends for getting things configured.  The setup is intended to work, not require random tinkering with Eclipse settings/options/</a:t>
            </a:r>
            <a:r>
              <a:rPr lang="en-US" dirty="0" err="1"/>
              <a:t>classpaths</a:t>
            </a:r>
            <a:r>
              <a:rPr lang="en-US" dirty="0"/>
              <a:t>.  Better: </a:t>
            </a:r>
            <a:r>
              <a:rPr lang="en-US" dirty="0" smtClean="0"/>
              <a:t> read/follow handout instructions carefully; office hours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Satisfaction of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Let M be an implementation and S a specification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M satisfies 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if and only if</a:t>
            </a:r>
          </a:p>
          <a:p>
            <a:pPr lvl="1"/>
            <a:r>
              <a:rPr lang="en-US" sz="2000" dirty="0" smtClean="0"/>
              <a:t>Every behavior of M is permitted by S</a:t>
            </a:r>
          </a:p>
          <a:p>
            <a:pPr lvl="1"/>
            <a:r>
              <a:rPr lang="en-US" sz="2000" dirty="0" smtClean="0"/>
              <a:t>“The behavior of M is a subset of S”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statement “M is correct” is meaningless!</a:t>
            </a:r>
          </a:p>
          <a:p>
            <a:pPr lvl="1"/>
            <a:r>
              <a:rPr lang="en-US" sz="2000" dirty="0" smtClean="0"/>
              <a:t>Though often made!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M does not satisfy S, either (or both!) could be “wrong”</a:t>
            </a:r>
          </a:p>
          <a:p>
            <a:pPr lvl="1"/>
            <a:r>
              <a:rPr lang="en-US" sz="2000" i="1" dirty="0" smtClean="0"/>
              <a:t>“One person’s feature is another person’s bug.”</a:t>
            </a:r>
          </a:p>
          <a:p>
            <a:pPr lvl="1"/>
            <a:r>
              <a:rPr lang="en-US" sz="2000" dirty="0" smtClean="0"/>
              <a:t>Usually better to change the program than the spec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0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#2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means that client doesn't need to look at implementation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</a:t>
            </a:r>
            <a:r>
              <a:rPr lang="en-GB" sz="2000" dirty="0" smtClean="0"/>
              <a:t>the code </a:t>
            </a:r>
            <a:r>
              <a:rPr lang="en-GB" sz="2000" dirty="0">
                <a:solidFill>
                  <a:schemeClr val="tx2"/>
                </a:solidFill>
              </a:rPr>
              <a:t>may not even exist </a:t>
            </a:r>
            <a:r>
              <a:rPr lang="en-GB" sz="2000" dirty="0"/>
              <a:t>yet</a:t>
            </a:r>
            <a:r>
              <a:rPr lang="en-GB" sz="2000" dirty="0" smtClean="0"/>
              <a:t>!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Write </a:t>
            </a:r>
            <a:r>
              <a:rPr lang="en-GB" sz="2000" dirty="0"/>
              <a:t>specifications first, make sure system will fit together, and then assign separate </a:t>
            </a:r>
            <a:r>
              <a:rPr lang="en-GB" sz="2000" dirty="0" smtClean="0"/>
              <a:t>implementers </a:t>
            </a:r>
            <a:r>
              <a:rPr lang="en-GB" sz="2000" dirty="0"/>
              <a:t>to different modules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teamwork and parallel </a:t>
            </a:r>
            <a:r>
              <a:rPr lang="en-GB" sz="2000" dirty="0" smtClean="0"/>
              <a:t>development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Also </a:t>
            </a:r>
            <a:r>
              <a:rPr lang="en-GB" sz="2000" dirty="0"/>
              <a:t>helps with </a:t>
            </a:r>
            <a:r>
              <a:rPr lang="en-GB" sz="2000" dirty="0" smtClean="0"/>
              <a:t>testing (future topic)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658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omparing </a:t>
            </a:r>
            <a:r>
              <a:rPr lang="en-GB" dirty="0"/>
              <a:t>specifications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Occasionally, we need to compare different versions of a </a:t>
            </a:r>
            <a:r>
              <a:rPr lang="en-GB" sz="2000" dirty="0" smtClean="0"/>
              <a:t>specification (</a:t>
            </a:r>
            <a:r>
              <a:rPr lang="en-GB" sz="2000" i="1" dirty="0" smtClean="0"/>
              <a:t>Why?</a:t>
            </a:r>
            <a:r>
              <a:rPr lang="en-GB" sz="2000" dirty="0" smtClean="0"/>
              <a:t>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that, </a:t>
            </a:r>
            <a:r>
              <a:rPr lang="en-GB" sz="2000" dirty="0" smtClean="0"/>
              <a:t>talk </a:t>
            </a:r>
            <a:r>
              <a:rPr lang="en-GB" sz="2000" dirty="0"/>
              <a:t>about </a:t>
            </a:r>
            <a:r>
              <a:rPr lang="en-GB" sz="2000" i="1" dirty="0" smtClean="0"/>
              <a:t>weaker</a:t>
            </a:r>
            <a:r>
              <a:rPr lang="en-GB" sz="2000" dirty="0" smtClean="0"/>
              <a:t> </a:t>
            </a:r>
            <a:r>
              <a:rPr lang="en-GB" sz="2000" dirty="0"/>
              <a:t>and </a:t>
            </a:r>
            <a:r>
              <a:rPr lang="en-GB" sz="2000" i="1" dirty="0" smtClean="0"/>
              <a:t>stronger</a:t>
            </a:r>
            <a:r>
              <a:rPr lang="en-GB" sz="2000" dirty="0" smtClean="0"/>
              <a:t>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</a:t>
            </a:r>
            <a:r>
              <a:rPr lang="en-GB" sz="2000" dirty="0"/>
              <a:t>specification </a:t>
            </a:r>
            <a:r>
              <a:rPr lang="en-GB" sz="2000" dirty="0" smtClean="0"/>
              <a:t>gives </a:t>
            </a:r>
            <a:r>
              <a:rPr lang="en-GB" sz="2000" dirty="0"/>
              <a:t>greater freedom to the </a:t>
            </a:r>
            <a:r>
              <a:rPr lang="en-GB" sz="2000" dirty="0" smtClean="0"/>
              <a:t>implementer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specification S</a:t>
            </a:r>
            <a:r>
              <a:rPr lang="en-GB" sz="2000" baseline="-33000" dirty="0"/>
              <a:t>1</a:t>
            </a:r>
            <a:r>
              <a:rPr lang="en-GB" sz="2000" dirty="0"/>
              <a:t> is weaker than S</a:t>
            </a:r>
            <a:r>
              <a:rPr lang="en-GB" sz="2000" baseline="-33000" dirty="0"/>
              <a:t>2</a:t>
            </a:r>
            <a:r>
              <a:rPr lang="en-GB" sz="2000" dirty="0"/>
              <a:t>, then for any implementation </a:t>
            </a:r>
            <a:r>
              <a:rPr lang="en-GB" sz="2000" dirty="0" smtClean="0"/>
              <a:t>M,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2</a:t>
            </a:r>
            <a:r>
              <a:rPr lang="en-GB" sz="2000" dirty="0"/>
              <a:t>    =&gt;   </a:t>
            </a: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1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the opposite implication does not hold in </a:t>
            </a:r>
            <a:r>
              <a:rPr lang="en-GB" sz="2000" dirty="0" smtClean="0"/>
              <a:t>general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Given two specifications, they may be </a:t>
            </a:r>
            <a:r>
              <a:rPr lang="en-GB" sz="2000" i="1" dirty="0" smtClean="0"/>
              <a:t>incomparable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Neither is weaker/stronger than the other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Some</a:t>
            </a:r>
            <a:r>
              <a:rPr lang="en-GB" sz="2000" dirty="0" smtClean="0"/>
              <a:t> implementations might still satisfy them both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9040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compare specifications?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relate </a:t>
            </a:r>
            <a:r>
              <a:rPr lang="en-US" sz="2000" dirty="0" smtClean="0">
                <a:solidFill>
                  <a:schemeClr val="accent2"/>
                </a:solidFill>
              </a:rPr>
              <a:t>procedures to specifications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Does the procedure satisfy the specification?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Has the implementer succeeded?</a:t>
            </a:r>
          </a:p>
          <a:p>
            <a:pPr marL="457200" indent="-457200">
              <a:lnSpc>
                <a:spcPct val="90000"/>
              </a:lnSpc>
            </a:pPr>
            <a:endParaRPr lang="en-US" sz="2000" dirty="0" smtClean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compare </a:t>
            </a:r>
            <a:r>
              <a:rPr lang="en-US" sz="2000" dirty="0" smtClean="0">
                <a:solidFill>
                  <a:schemeClr val="accent2"/>
                </a:solidFill>
              </a:rPr>
              <a:t>specifications to one another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Which specification (if either) is stronger?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A procedure satisfying a stronger specification can be used anywhere that a weaker specification is required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sz="2000" dirty="0" smtClean="0"/>
              <a:t>Substitutability principle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4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/>
              <a:t> 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a[i]</a:t>
            </a:r>
            <a:r>
              <a:rPr lang="en-GB" sz="2000" dirty="0"/>
              <a:t> =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B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i="1" dirty="0"/>
              <a:t>smallest</a:t>
            </a:r>
            <a:r>
              <a:rPr lang="en-GB" sz="2000" dirty="0"/>
              <a:t> </a:t>
            </a:r>
            <a:r>
              <a:rPr lang="en-GB" sz="2000" dirty="0" smtClean="0"/>
              <a:t>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 smtClean="0"/>
              <a:t> </a:t>
            </a:r>
            <a:r>
              <a:rPr lang="en-GB" sz="20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798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2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 10 Pitch" pitchFamily="1" charset="0"/>
                <a:ea typeface="Courier 10 Pitch" pitchFamily="1" charset="0"/>
                <a:cs typeface="Courier 10 Pitch" pitchFamily="1" charset="0"/>
              </a:rPr>
              <a:t>    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  <a:endParaRPr lang="en-GB" sz="2000" dirty="0">
              <a:solidFill>
                <a:srgbClr val="000000"/>
              </a:solidFill>
              <a:latin typeface="Courier 10 Pitch" pitchFamily="1" charset="0"/>
              <a:ea typeface="Courier 10 Pitch" pitchFamily="1" charset="0"/>
              <a:cs typeface="Courier 10 Pitch" pitchFamily="1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requires: value occurs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 smtClean="0"/>
              <a:t> </a:t>
            </a:r>
            <a:r>
              <a:rPr lang="en-GB" sz="22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200" dirty="0" smtClean="0"/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C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 smtClean="0"/>
              <a:t> </a:t>
            </a:r>
            <a:r>
              <a:rPr lang="en-GB" sz="22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GB" sz="2200" dirty="0" smtClean="0"/>
              <a:t>, </a:t>
            </a:r>
            <a:r>
              <a:rPr lang="en-GB" sz="2200" dirty="0"/>
              <a:t>or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GB" sz="2200" dirty="0"/>
              <a:t> if value is not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4880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tronger </a:t>
            </a:r>
            <a:r>
              <a:rPr lang="en-GB" dirty="0"/>
              <a:t>and </a:t>
            </a:r>
            <a:r>
              <a:rPr lang="en-GB" dirty="0" smtClean="0"/>
              <a:t>weaker specifications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stronger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satisfy (more constraints on the implementation)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use (more guarantees, more predictable, client can make more assumptions)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satisfy (easier to implement, more implementations satisfy it)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use (makes fewer guarantees)</a:t>
            </a:r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023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Strengthening a specification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Strengthen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Promising more – any or all of: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Effects </a:t>
            </a:r>
            <a:r>
              <a:rPr lang="en-GB" sz="2000" dirty="0"/>
              <a:t>clause harder to </a:t>
            </a:r>
            <a:r>
              <a:rPr lang="en-GB" sz="2000" dirty="0" smtClean="0"/>
              <a:t>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Returns </a:t>
            </a:r>
            <a:r>
              <a:rPr lang="en-GB" sz="2000" dirty="0"/>
              <a:t>clause harder to 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Fewer </a:t>
            </a:r>
            <a:r>
              <a:rPr lang="en-GB" sz="2000" dirty="0"/>
              <a:t>objects in modifies </a:t>
            </a:r>
            <a:r>
              <a:rPr lang="en-GB" sz="2000" dirty="0" smtClean="0"/>
              <a:t>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More specific exceptions (subclasses)</a:t>
            </a:r>
            <a:endParaRPr lang="en-GB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Asking </a:t>
            </a:r>
            <a:r>
              <a:rPr lang="en-GB" sz="2000" dirty="0"/>
              <a:t>less of </a:t>
            </a:r>
            <a:r>
              <a:rPr lang="en-GB" sz="2000" dirty="0" smtClean="0"/>
              <a:t>client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Requires </a:t>
            </a:r>
            <a:r>
              <a:rPr lang="en-GB" sz="2000" dirty="0"/>
              <a:t>clause easier to </a:t>
            </a:r>
            <a:r>
              <a:rPr lang="en-GB" sz="2000" dirty="0" smtClean="0"/>
              <a:t>satisfy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Weaken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(Opposite of everything above)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4" name="Picture 4" descr="weakl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7898" y="0"/>
            <a:ext cx="1086102" cy="190452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37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“Strange” case: @throws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[Prior versions of course, including old exams, were clumsy/wrong about this]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Compare:</a:t>
            </a:r>
          </a:p>
          <a:p>
            <a:pPr marL="0" indent="0">
              <a:buNone/>
            </a:pPr>
            <a:r>
              <a:rPr lang="en-US" sz="2000" dirty="0" smtClean="0"/>
              <a:t>S1: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@throws </a:t>
            </a:r>
            <a:r>
              <a:rPr lang="en-US" sz="2000" dirty="0" err="1" smtClean="0"/>
              <a:t>FooException</a:t>
            </a:r>
            <a:r>
              <a:rPr lang="en-US" sz="2000" dirty="0" smtClean="0"/>
              <a:t> if x&lt;0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@return x+3</a:t>
            </a:r>
          </a:p>
          <a:p>
            <a:pPr marL="0" indent="0">
              <a:buNone/>
            </a:pPr>
            <a:r>
              <a:rPr lang="en-US" sz="2000" dirty="0" smtClean="0"/>
              <a:t>S2: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@return x+3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These are </a:t>
            </a:r>
            <a:r>
              <a:rPr lang="en-US" sz="2000" i="1" dirty="0" smtClean="0"/>
              <a:t>incomparable </a:t>
            </a:r>
            <a:r>
              <a:rPr lang="en-US" sz="2000" dirty="0" smtClean="0"/>
              <a:t>because they promise different, incomparable things when x&lt;0</a:t>
            </a:r>
          </a:p>
          <a:p>
            <a:r>
              <a:rPr lang="en-US" sz="2000" dirty="0" smtClean="0"/>
              <a:t>Both are </a:t>
            </a:r>
            <a:r>
              <a:rPr lang="en-US" sz="2000" i="1" dirty="0" smtClean="0"/>
              <a:t>stronger</a:t>
            </a:r>
            <a:r>
              <a:rPr lang="en-US" sz="2000" dirty="0" smtClean="0"/>
              <a:t> than @requires x&gt;=0; @return x+3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Stronger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Weaker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Strength of specification trades off:</a:t>
            </a:r>
          </a:p>
          <a:p>
            <a:pPr lvl="1"/>
            <a:r>
              <a:rPr lang="en-US" sz="2000" dirty="0" smtClean="0"/>
              <a:t>Usefulness to client</a:t>
            </a:r>
          </a:p>
          <a:p>
            <a:pPr lvl="1"/>
            <a:r>
              <a:rPr lang="en-US" sz="2000" dirty="0" smtClean="0"/>
              <a:t>Ease of simple, efficient, correct implementation</a:t>
            </a:r>
          </a:p>
          <a:p>
            <a:pPr lvl="1"/>
            <a:r>
              <a:rPr lang="en-US" sz="2000" dirty="0" smtClean="0"/>
              <a:t>Promotion of reuse and modularity</a:t>
            </a:r>
          </a:p>
          <a:p>
            <a:pPr lvl="1"/>
            <a:r>
              <a:rPr lang="en-US" sz="2000" dirty="0" smtClean="0"/>
              <a:t>Clarity of specification itself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“It depends”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</a:t>
            </a:r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Sections Thursday on hw3 &amp; project logistics</a:t>
            </a:r>
          </a:p>
          <a:p>
            <a:pPr lvl="1"/>
            <a:r>
              <a:rPr lang="en-US" dirty="0" smtClean="0"/>
              <a:t>Bring a laptop if you can</a:t>
            </a:r>
          </a:p>
          <a:p>
            <a:pPr lvl="2"/>
            <a:r>
              <a:rPr lang="en-US" dirty="0" smtClean="0"/>
              <a:t>Install latest Java 8 JDK and current Eclipse for Java developers ahead of time</a:t>
            </a:r>
          </a:p>
          <a:p>
            <a:pPr lvl="2"/>
            <a:r>
              <a:rPr lang="en-US" dirty="0" smtClean="0"/>
              <a:t>Windows users: Remove all existing Java JDKs and JREs before installing current one</a:t>
            </a:r>
          </a:p>
          <a:p>
            <a:pPr lvl="2"/>
            <a:r>
              <a:rPr lang="en-US" dirty="0" smtClean="0"/>
              <a:t>Everyone: be sure you have a clean Eclipse with no strange plugins, customized options, etc.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formal stronger/weaker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A specification is a logical formula</a:t>
            </a:r>
          </a:p>
          <a:p>
            <a:pPr lvl="1"/>
            <a:r>
              <a:rPr lang="en-US" sz="2000" dirty="0" smtClean="0"/>
              <a:t>S1 stronger than S2 if S1 implies S2</a:t>
            </a:r>
          </a:p>
          <a:p>
            <a:pPr lvl="1"/>
            <a:r>
              <a:rPr lang="en-US" sz="2000" dirty="0" smtClean="0"/>
              <a:t>From implication all things follows:</a:t>
            </a:r>
          </a:p>
          <a:p>
            <a:pPr lvl="2"/>
            <a:r>
              <a:rPr lang="en-US" sz="2000" dirty="0" smtClean="0"/>
              <a:t>Example: S1 stronger if requires is weaker</a:t>
            </a:r>
          </a:p>
          <a:p>
            <a:pPr lvl="2"/>
            <a:r>
              <a:rPr lang="en-US" sz="2000" dirty="0" smtClean="0"/>
              <a:t>Example: S1 stronger if returns is stronger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As in all logic (cf. CSE311), two rigorous ways to check implication</a:t>
            </a:r>
          </a:p>
          <a:p>
            <a:pPr lvl="1"/>
            <a:r>
              <a:rPr lang="en-US" sz="2000" dirty="0" smtClean="0"/>
              <a:t>Convert entire specifications to logical formulas and use logic rules to check implication (e.g., P1 </a:t>
            </a:r>
            <a:r>
              <a:rPr lang="en-US" sz="2000" dirty="0">
                <a:sym typeface="Symbol" pitchFamily="18" charset="2"/>
              </a:rPr>
              <a:t></a:t>
            </a:r>
            <a:r>
              <a:rPr lang="en-US" sz="2000" dirty="0" smtClean="0"/>
              <a:t> P2 </a:t>
            </a:r>
            <a:r>
              <a:rPr lang="en-US" sz="2000" dirty="0">
                <a:sym typeface="Symbol" pitchFamily="18" charset="2"/>
              </a:rPr>
              <a:t></a:t>
            </a:r>
            <a:r>
              <a:rPr lang="en-US" sz="2000" dirty="0" smtClean="0"/>
              <a:t> P2)</a:t>
            </a:r>
          </a:p>
          <a:p>
            <a:pPr lvl="1"/>
            <a:r>
              <a:rPr lang="en-US" sz="2000" dirty="0" smtClean="0"/>
              <a:t>Check every </a:t>
            </a:r>
            <a:r>
              <a:rPr lang="en-US" sz="2000" i="1" dirty="0" smtClean="0"/>
              <a:t>behavior</a:t>
            </a:r>
            <a:r>
              <a:rPr lang="en-US" sz="2000" dirty="0" smtClean="0"/>
              <a:t> described by stronger also described by the other</a:t>
            </a:r>
          </a:p>
          <a:p>
            <a:pPr lvl="2"/>
            <a:r>
              <a:rPr lang="en-US" sz="2000" dirty="0" smtClean="0"/>
              <a:t>CSE311: truth tables</a:t>
            </a:r>
          </a:p>
          <a:p>
            <a:pPr lvl="2"/>
            <a:r>
              <a:rPr lang="en-US" sz="2000" dirty="0" smtClean="0"/>
              <a:t>CSE331: </a:t>
            </a:r>
            <a:r>
              <a:rPr lang="en-US" sz="2000" i="1" dirty="0" smtClean="0"/>
              <a:t>transition relations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is a program state before a method call and after</a:t>
            </a:r>
          </a:p>
          <a:p>
            <a:pPr lvl="1"/>
            <a:r>
              <a:rPr lang="en-US" sz="2000" dirty="0" smtClean="0"/>
              <a:t>All memory, values of all parameters/result, whether exception happened, etc.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 specification “means” a set of pairs of program states</a:t>
            </a:r>
          </a:p>
          <a:p>
            <a:pPr lvl="1"/>
            <a:r>
              <a:rPr lang="en-US" sz="2000" dirty="0" smtClean="0"/>
              <a:t>The legal pre/post-states</a:t>
            </a:r>
          </a:p>
          <a:p>
            <a:pPr lvl="1"/>
            <a:r>
              <a:rPr lang="en-US" sz="2000" dirty="0" smtClean="0"/>
              <a:t>This is the transition relation defined by the spec</a:t>
            </a:r>
          </a:p>
          <a:p>
            <a:pPr lvl="2"/>
            <a:r>
              <a:rPr lang="en-US" sz="2000" dirty="0" smtClean="0"/>
              <a:t>Could be infinite</a:t>
            </a:r>
          </a:p>
          <a:p>
            <a:pPr lvl="2"/>
            <a:r>
              <a:rPr lang="en-US" sz="2000" dirty="0" smtClean="0"/>
              <a:t>Could be multiple legal outputs for same input</a:t>
            </a:r>
          </a:p>
          <a:p>
            <a:pPr lvl="2"/>
            <a:endParaRPr lang="en-US" sz="2000" dirty="0"/>
          </a:p>
          <a:p>
            <a:r>
              <a:rPr lang="en-US" sz="2000" dirty="0" smtClean="0"/>
              <a:t>Stronger specification means the transition relation is a subset</a:t>
            </a:r>
          </a:p>
          <a:p>
            <a:endParaRPr lang="en-US" sz="2000" dirty="0"/>
          </a:p>
          <a:p>
            <a:r>
              <a:rPr lang="en-US" sz="2000" dirty="0" smtClean="0"/>
              <a:t>Note: Transition relations often are infinite in size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Lots of new readings related to next few lectures – dig in if you haven’t already</a:t>
            </a:r>
          </a:p>
          <a:p>
            <a:pPr lvl="1"/>
            <a:r>
              <a:rPr lang="en-US" dirty="0" smtClean="0"/>
              <a:t>Readings on calendar are </a:t>
            </a:r>
            <a:r>
              <a:rPr lang="en-US" i="1" dirty="0" smtClean="0"/>
              <a:t>sections</a:t>
            </a:r>
            <a:r>
              <a:rPr lang="en-US" dirty="0" smtClean="0"/>
              <a:t> in books</a:t>
            </a:r>
          </a:p>
          <a:p>
            <a:pPr lvl="1"/>
            <a:r>
              <a:rPr lang="en-US" i="1" dirty="0" smtClean="0"/>
              <a:t>Effective Java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edition arriving in Better Bookstores Everywhere® this week.  Will add sections in new edition to calendar shortly.</a:t>
            </a:r>
          </a:p>
          <a:p>
            <a:pPr lvl="2"/>
            <a:r>
              <a:rPr lang="en-US" dirty="0" smtClean="0"/>
              <a:t>Meanwhile, 3</a:t>
            </a:r>
            <a:r>
              <a:rPr lang="en-US" baseline="30000" dirty="0" smtClean="0"/>
              <a:t>rd</a:t>
            </a:r>
            <a:r>
              <a:rPr lang="en-US" dirty="0" smtClean="0"/>
              <a:t> edition appendix has mapping from 2</a:t>
            </a:r>
            <a:r>
              <a:rPr lang="en-US" baseline="30000" dirty="0" smtClean="0"/>
              <a:t>nd</a:t>
            </a:r>
            <a:r>
              <a:rPr lang="en-US" dirty="0" smtClean="0"/>
              <a:t> to 3</a:t>
            </a:r>
            <a:r>
              <a:rPr lang="en-US" baseline="30000" dirty="0" smtClean="0"/>
              <a:t>rd</a:t>
            </a:r>
            <a:r>
              <a:rPr lang="en-US" dirty="0" smtClean="0"/>
              <a:t> edition sections so you can get started right now!</a:t>
            </a:r>
          </a:p>
          <a:p>
            <a:pPr lvl="1"/>
            <a:r>
              <a:rPr lang="en-US" dirty="0" smtClean="0"/>
              <a:t>Quizzes coming soon </a:t>
            </a:r>
            <a:r>
              <a:rPr lang="en-US" dirty="0" smtClean="0">
                <a:sym typeface="Wingdings"/>
              </a:rPr>
              <a:t>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4 (added Fri. 1/12)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HW3: infrastructure shakedown cruise for everyone (you, course staff, etc.)</a:t>
            </a:r>
          </a:p>
          <a:p>
            <a:pPr lvl="1"/>
            <a:r>
              <a:rPr lang="en-US" dirty="0" smtClean="0"/>
              <a:t>Please configure/clone </a:t>
            </a:r>
            <a:r>
              <a:rPr lang="en-US" dirty="0" err="1" smtClean="0"/>
              <a:t>gitlab</a:t>
            </a:r>
            <a:r>
              <a:rPr lang="en-US" dirty="0" smtClean="0"/>
              <a:t> repo right away so we can fix any problems before the last minute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gitlab</a:t>
            </a:r>
            <a:r>
              <a:rPr lang="en-US" dirty="0" smtClean="0"/>
              <a:t> asks for a password, the </a:t>
            </a:r>
            <a:r>
              <a:rPr lang="en-US" dirty="0" err="1" smtClean="0"/>
              <a:t>ssh</a:t>
            </a:r>
            <a:r>
              <a:rPr lang="en-US" dirty="0" smtClean="0"/>
              <a:t> keys are not configured correctly.  Must fix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Need to have </a:t>
            </a:r>
            <a:r>
              <a:rPr lang="en-US" dirty="0" err="1" smtClean="0"/>
              <a:t>ssh</a:t>
            </a:r>
            <a:r>
              <a:rPr lang="en-US" dirty="0" smtClean="0"/>
              <a:t> keys on </a:t>
            </a:r>
            <a:r>
              <a:rPr lang="en-US" dirty="0" err="1" smtClean="0"/>
              <a:t>attu</a:t>
            </a:r>
            <a:r>
              <a:rPr lang="en-US" dirty="0" smtClean="0"/>
              <a:t> also for validate (see the </a:t>
            </a:r>
            <a:r>
              <a:rPr lang="en-US" dirty="0" err="1" smtClean="0"/>
              <a:t>writeups</a:t>
            </a:r>
            <a:r>
              <a:rPr lang="en-US" dirty="0" smtClean="0"/>
              <a:t> linked to the assignment)</a:t>
            </a:r>
            <a:endParaRPr lang="en-US" dirty="0" smtClean="0"/>
          </a:p>
          <a:p>
            <a:pPr lvl="1"/>
            <a:r>
              <a:rPr lang="en-US" dirty="0" smtClean="0"/>
              <a:t>If you are missing hw3 starter code or libraries in your repo, send mail to cse331-staff asap</a:t>
            </a:r>
          </a:p>
          <a:p>
            <a:endParaRPr lang="en-US" dirty="0"/>
          </a:p>
          <a:p>
            <a:r>
              <a:rPr lang="en-US" dirty="0" smtClean="0"/>
              <a:t>HW1 last late day is tonight.  Sample solutions will be available outside instructor’s office (548) this weekend (will send email to class when posted)</a:t>
            </a:r>
          </a:p>
          <a:p>
            <a:endParaRPr lang="en-US" dirty="0"/>
          </a:p>
          <a:p>
            <a:r>
              <a:rPr lang="en-US" dirty="0" smtClean="0"/>
              <a:t>Discussion board: link on course web; use @</a:t>
            </a:r>
            <a:r>
              <a:rPr lang="en-US" dirty="0" err="1" smtClean="0"/>
              <a:t>uw</a:t>
            </a:r>
            <a:r>
              <a:rPr lang="en-US" dirty="0" smtClean="0"/>
              <a:t> google credentials; finding recent posts (any suggestions? </a:t>
            </a:r>
            <a:r>
              <a:rPr lang="en-US" dirty="0" smtClean="0">
                <a:sym typeface="Wingdings"/>
              </a:rPr>
              <a:t>)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Winter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9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Goals of Software System Building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Building the </a:t>
            </a:r>
            <a:r>
              <a:rPr lang="en-US" sz="2000" i="1" dirty="0" smtClean="0">
                <a:solidFill>
                  <a:srgbClr val="008000"/>
                </a:solidFill>
              </a:rPr>
              <a:t>right system</a:t>
            </a:r>
          </a:p>
          <a:p>
            <a:pPr lvl="1"/>
            <a:r>
              <a:rPr lang="en-US" sz="2000" dirty="0" smtClean="0"/>
              <a:t>Does the program meet the user’s needs?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validation</a:t>
            </a:r>
          </a:p>
          <a:p>
            <a:endParaRPr lang="en-US" sz="2000" dirty="0" smtClean="0"/>
          </a:p>
          <a:p>
            <a:r>
              <a:rPr lang="en-US" sz="2000" dirty="0" smtClean="0"/>
              <a:t>Building the </a:t>
            </a:r>
            <a:r>
              <a:rPr lang="en-US" sz="2000" i="1" dirty="0" smtClean="0">
                <a:solidFill>
                  <a:srgbClr val="008000"/>
                </a:solidFill>
              </a:rPr>
              <a:t>system right</a:t>
            </a:r>
          </a:p>
          <a:p>
            <a:pPr lvl="1"/>
            <a:r>
              <a:rPr lang="en-US" sz="2000" dirty="0" smtClean="0"/>
              <a:t>Does the program meet the specification?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verification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CSE 331: the second goal is the focus – creating a correctly functioning artifact</a:t>
            </a:r>
          </a:p>
          <a:p>
            <a:pPr lvl="1"/>
            <a:r>
              <a:rPr lang="en-US" sz="2000" dirty="0" smtClean="0"/>
              <a:t>Surprisingly hard to specify, design, implement, test, and debug even simple programs</a:t>
            </a:r>
          </a:p>
          <a:p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1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We’ve started to see how to reason about code</a:t>
            </a:r>
          </a:p>
          <a:p>
            <a:r>
              <a:rPr lang="en-US" sz="2000" dirty="0" smtClean="0"/>
              <a:t>We’ll build on those skills in many places: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Specification</a:t>
            </a:r>
            <a:r>
              <a:rPr lang="en-US" sz="2000" dirty="0" smtClean="0"/>
              <a:t>: What are we supposed to build?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Design</a:t>
            </a:r>
            <a:r>
              <a:rPr lang="en-US" sz="2000" dirty="0" smtClean="0"/>
              <a:t>: How do we decompose the job into manageable pieces?  Which designs are “better”?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Implementation</a:t>
            </a:r>
            <a:r>
              <a:rPr lang="en-US" sz="2000" dirty="0" smtClean="0"/>
              <a:t>: Building code that meets the specification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Testing</a:t>
            </a:r>
            <a:r>
              <a:rPr lang="en-US" sz="2000" dirty="0" smtClean="0"/>
              <a:t>: Systematically finding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Debugging</a:t>
            </a:r>
            <a:r>
              <a:rPr lang="en-US" sz="2000" dirty="0" smtClean="0"/>
              <a:t>: Systematically fixing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Maintenance</a:t>
            </a:r>
            <a:r>
              <a:rPr lang="en-US" sz="2000" dirty="0" smtClean="0"/>
              <a:t>: How does the artifact adapt over time?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Documentation</a:t>
            </a:r>
            <a:r>
              <a:rPr lang="en-US" sz="2000" dirty="0" smtClean="0"/>
              <a:t>: What do we need to know to do these things?  How/where do we write that down?  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55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challenge of scaling software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Small programs are simple and malleable</a:t>
            </a:r>
          </a:p>
          <a:p>
            <a:pPr lvl="1"/>
            <a:r>
              <a:rPr lang="en-GB" sz="2000" dirty="0" smtClean="0"/>
              <a:t>Easy to write</a:t>
            </a:r>
          </a:p>
          <a:p>
            <a:pPr lvl="1"/>
            <a:r>
              <a:rPr lang="en-GB" sz="2000" dirty="0" smtClean="0"/>
              <a:t>Easy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Big programs are (often) complex and inflexible</a:t>
            </a:r>
          </a:p>
          <a:p>
            <a:pPr lvl="1"/>
            <a:r>
              <a:rPr lang="en-GB" sz="2000" dirty="0" smtClean="0"/>
              <a:t>Hard to write</a:t>
            </a:r>
          </a:p>
          <a:p>
            <a:pPr lvl="1"/>
            <a:r>
              <a:rPr lang="en-GB" sz="2000" dirty="0" smtClean="0"/>
              <a:t>Hard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Why does this happen?  </a:t>
            </a:r>
          </a:p>
          <a:p>
            <a:pPr lvl="1"/>
            <a:r>
              <a:rPr lang="en-GB" sz="2000" dirty="0" smtClean="0"/>
              <a:t>Because </a:t>
            </a:r>
            <a:r>
              <a:rPr lang="en-GB" sz="2000" i="1" dirty="0" smtClean="0"/>
              <a:t>interactions</a:t>
            </a:r>
            <a:r>
              <a:rPr lang="en-GB" sz="2000" dirty="0" smtClean="0"/>
              <a:t> become unmanageable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How do we keep things simple and malleable?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UW CSE 331 Winter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645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4051</TotalTime>
  <Words>3094</Words>
  <Application>Microsoft Macintosh PowerPoint</Application>
  <PresentationFormat>On-screen Show (4:3)</PresentationFormat>
  <Paragraphs>537</Paragraphs>
  <Slides>41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Courier 10 Pitch</vt:lpstr>
      <vt:lpstr>Courier New</vt:lpstr>
      <vt:lpstr>StarSymbol</vt:lpstr>
      <vt:lpstr>Symbol</vt:lpstr>
      <vt:lpstr>Times New Roman</vt:lpstr>
      <vt:lpstr>Wingdings</vt:lpstr>
      <vt:lpstr>simple</vt:lpstr>
      <vt:lpstr>CSE 331 Software Design &amp; Implementation</vt:lpstr>
      <vt:lpstr>Administrivia 0</vt:lpstr>
      <vt:lpstr>Administrivia 1</vt:lpstr>
      <vt:lpstr>Administrivia 2</vt:lpstr>
      <vt:lpstr>Administrivia 3</vt:lpstr>
      <vt:lpstr>Administrivia 4 (added Fri. 1/12)</vt:lpstr>
      <vt:lpstr>2 Goals of Software System Building</vt:lpstr>
      <vt:lpstr>Where we are</vt:lpstr>
      <vt:lpstr>The challenge of scaling software</vt:lpstr>
      <vt:lpstr>A discipline of modularity</vt:lpstr>
      <vt:lpstr> A specification is a contract</vt:lpstr>
      <vt:lpstr>Isn’t the interface sufficient?</vt:lpstr>
      <vt:lpstr>Why not just read code?</vt:lpstr>
      <vt:lpstr>Code is complicated</vt:lpstr>
      <vt:lpstr>Code is ambiguous</vt:lpstr>
      <vt:lpstr>Comments are essential</vt:lpstr>
      <vt:lpstr>From vague comments to specifications</vt:lpstr>
      <vt:lpstr>Recall the sublist example</vt:lpstr>
      <vt:lpstr>A more careful description of sub</vt:lpstr>
      <vt:lpstr>A better approach</vt:lpstr>
      <vt:lpstr>Sneaky fringe benefit of specs #1</vt:lpstr>
      <vt:lpstr>Writing specifications with Javadoc</vt:lpstr>
      <vt:lpstr>Example: Javadoc for String.contains</vt:lpstr>
      <vt:lpstr>CSE 331 specifications</vt:lpstr>
      <vt:lpstr>Example 1</vt:lpstr>
      <vt:lpstr>Example 2</vt:lpstr>
      <vt:lpstr>Example 3</vt:lpstr>
      <vt:lpstr>Example 4 (Watch out for bugs!)</vt:lpstr>
      <vt:lpstr>Should requires clause be checked?</vt:lpstr>
      <vt:lpstr>Satisfaction of a specification</vt:lpstr>
      <vt:lpstr>Sneaky fringe benefit of specs #2</vt:lpstr>
      <vt:lpstr>Comparing specifications</vt:lpstr>
      <vt:lpstr>Why compare specifications?</vt:lpstr>
      <vt:lpstr>Example 1</vt:lpstr>
      <vt:lpstr>Example 2</vt:lpstr>
      <vt:lpstr>Stronger and weaker specifications</vt:lpstr>
      <vt:lpstr>Strengthening a specification</vt:lpstr>
      <vt:lpstr>“Strange” case: @throws</vt:lpstr>
      <vt:lpstr>Which is better?</vt:lpstr>
      <vt:lpstr>More formal stronger/weaker</vt:lpstr>
      <vt:lpstr>Transition relations</vt:lpstr>
    </vt:vector>
  </TitlesOfParts>
  <Company>uw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176</cp:revision>
  <cp:lastPrinted>2018-01-11T21:46:41Z</cp:lastPrinted>
  <dcterms:created xsi:type="dcterms:W3CDTF">2012-01-23T18:29:00Z</dcterms:created>
  <dcterms:modified xsi:type="dcterms:W3CDTF">2018-01-11T23:53:43Z</dcterms:modified>
</cp:coreProperties>
</file>