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85" r:id="rId2"/>
    <p:sldId id="328" r:id="rId3"/>
    <p:sldId id="331" r:id="rId4"/>
    <p:sldId id="329" r:id="rId5"/>
    <p:sldId id="330" r:id="rId6"/>
    <p:sldId id="332" r:id="rId7"/>
    <p:sldId id="316" r:id="rId8"/>
    <p:sldId id="317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21" r:id="rId29"/>
    <p:sldId id="308" r:id="rId30"/>
    <p:sldId id="318" r:id="rId31"/>
    <p:sldId id="326" r:id="rId32"/>
    <p:sldId id="309" r:id="rId33"/>
    <p:sldId id="322" r:id="rId34"/>
    <p:sldId id="310" r:id="rId35"/>
    <p:sldId id="311" r:id="rId36"/>
    <p:sldId id="312" r:id="rId37"/>
    <p:sldId id="313" r:id="rId38"/>
    <p:sldId id="327" r:id="rId39"/>
    <p:sldId id="323" r:id="rId40"/>
    <p:sldId id="324" r:id="rId41"/>
    <p:sldId id="325" r:id="rId42"/>
  </p:sldIdLst>
  <p:sldSz cx="9144000" cy="6858000" type="screen4x3"/>
  <p:notesSz cx="6934200" cy="9220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9817" autoAdjust="0"/>
  </p:normalViewPr>
  <p:slideViewPr>
    <p:cSldViewPr>
      <p:cViewPr varScale="1">
        <p:scale>
          <a:sx n="137" d="100"/>
          <a:sy n="137" d="100"/>
        </p:scale>
        <p:origin x="8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132" d="100"/>
          <a:sy n="132" d="100"/>
        </p:scale>
        <p:origin x="2528" y="17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18wi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Winter 2018</a:t>
            </a:r>
            <a:endParaRPr lang="en-US" dirty="0"/>
          </a:p>
          <a:p>
            <a:r>
              <a:rPr lang="en-US" dirty="0"/>
              <a:t>Lecture 4 – </a:t>
            </a:r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</a:rPr>
              <a:t>UW CSE 331 Winter 2018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){} 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(completely)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before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A more careful description of </a:t>
            </a:r>
            <a:r>
              <a:rPr lang="en-GB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rm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solidFill>
                  <a:srgbClr val="000000"/>
                </a:solidFill>
              </a:rPr>
              <a:t>// Check whether “part” appears as a sub-sequence in “</a:t>
            </a:r>
            <a:r>
              <a:rPr lang="en-GB" sz="1800" b="1" i="1" dirty="0" err="1" smtClean="0">
                <a:solidFill>
                  <a:srgbClr val="000000"/>
                </a:solidFill>
              </a:rPr>
              <a:t>src</a:t>
            </a:r>
            <a:r>
              <a:rPr lang="en-GB" sz="1800" b="1" i="1" dirty="0" smtClean="0">
                <a:solidFill>
                  <a:srgbClr val="000000"/>
                </a:solidFill>
              </a:rPr>
              <a:t>”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b="1" i="1" dirty="0" smtClean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needs to be given some caveats (why?):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solidFill>
                  <a:srgbClr val="000000"/>
                </a:solidFill>
              </a:rPr>
              <a:t>    </a:t>
            </a:r>
            <a:r>
              <a:rPr lang="en-GB" sz="1800" i="1" dirty="0" smtClean="0">
                <a:solidFill>
                  <a:srgbClr val="000000"/>
                </a:solidFill>
              </a:rPr>
              <a:t>// * </a:t>
            </a:r>
            <a:r>
              <a:rPr lang="en-GB" sz="1800" i="1" dirty="0" err="1" smtClean="0">
                <a:solidFill>
                  <a:srgbClr val="000000"/>
                </a:solidFill>
              </a:rPr>
              <a:t>src</a:t>
            </a:r>
            <a:r>
              <a:rPr lang="en-GB" sz="1800" i="1" dirty="0" smtClean="0">
                <a:solidFill>
                  <a:srgbClr val="000000"/>
                </a:solidFill>
              </a:rPr>
              <a:t>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 smtClean="0">
                <a:solidFill>
                  <a:srgbClr val="000000"/>
                </a:solidFill>
              </a:rPr>
              <a:t>    // * If </a:t>
            </a:r>
            <a:r>
              <a:rPr lang="en-GB" sz="1800" i="1" dirty="0" err="1" smtClean="0">
                <a:solidFill>
                  <a:srgbClr val="000000"/>
                </a:solidFill>
              </a:rPr>
              <a:t>src</a:t>
            </a:r>
            <a:r>
              <a:rPr lang="en-GB" sz="1800" i="1" dirty="0" smtClean="0">
                <a:solidFill>
                  <a:srgbClr val="000000"/>
                </a:solidFill>
              </a:rPr>
              <a:t> is empty list, always returns false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 smtClean="0">
                <a:solidFill>
                  <a:srgbClr val="000000"/>
                </a:solidFill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 smtClean="0">
                <a:solidFill>
                  <a:srgbClr val="000000"/>
                </a:solidFill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 smtClean="0">
                <a:solidFill>
                  <a:srgbClr val="000000"/>
                </a:solidFill>
              </a:rPr>
              <a:t>    //   list (1,2,1,3) will not be identified as a </a:t>
            </a:r>
            <a:br>
              <a:rPr lang="en-GB" sz="1800" i="1" dirty="0" smtClean="0">
                <a:solidFill>
                  <a:srgbClr val="000000"/>
                </a:solidFill>
              </a:rPr>
            </a:br>
            <a:r>
              <a:rPr lang="en-GB" sz="1800" i="1" dirty="0" smtClean="0">
                <a:solidFill>
                  <a:srgbClr val="000000"/>
                </a:solidFill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solidFill>
                  <a:srgbClr val="000000"/>
                </a:solidFill>
              </a:rPr>
              <a:t>    </a:t>
            </a:r>
            <a:r>
              <a:rPr lang="en-GB" sz="1800" i="1" dirty="0" smtClean="0">
                <a:solidFill>
                  <a:srgbClr val="000000"/>
                </a:solidFill>
              </a:rPr>
              <a:t>// This method scans the “</a:t>
            </a:r>
            <a:r>
              <a:rPr lang="en-GB" sz="1800" i="1" dirty="0" err="1" smtClean="0">
                <a:solidFill>
                  <a:srgbClr val="000000"/>
                </a:solidFill>
              </a:rPr>
              <a:t>src</a:t>
            </a:r>
            <a:r>
              <a:rPr lang="en-GB" sz="1800" i="1" dirty="0" smtClean="0">
                <a:solidFill>
                  <a:srgbClr val="000000"/>
                </a:solidFill>
              </a:rPr>
              <a:t>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 smtClean="0">
                <a:solidFill>
                  <a:srgbClr val="000000"/>
                </a:solidFill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 smtClean="0">
                <a:solidFill>
                  <a:srgbClr val="000000"/>
                </a:solidFill>
              </a:rPr>
              <a:t>    // resetting that match every time that...</a:t>
            </a:r>
            <a:endParaRPr lang="en-GB" sz="1800" i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Winter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 calendar (updated Fri. 1/12)</a:t>
            </a:r>
          </a:p>
          <a:p>
            <a:endParaRPr lang="en-US" dirty="0" smtClean="0"/>
          </a:p>
          <a:p>
            <a:r>
              <a:rPr lang="en-US" dirty="0" smtClean="0"/>
              <a:t>Midterm: will be Thursday, February 8 at 4:30 pm.  Location TBA.  We’ll plan for the exam to last about an hour.</a:t>
            </a:r>
          </a:p>
          <a:p>
            <a:endParaRPr lang="en-US" dirty="0"/>
          </a:p>
          <a:p>
            <a:r>
              <a:rPr lang="en-US" dirty="0" smtClean="0"/>
              <a:t>Final: will be Monday of finals week, March 12, from 12:30-2:20.  Location TBA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</a:t>
            </a:r>
            <a:r>
              <a:rPr lang="en-GB" sz="2000" i="1" dirty="0" smtClean="0">
                <a:solidFill>
                  <a:schemeClr val="accent2"/>
                </a:solidFill>
              </a:rPr>
              <a:t>simplify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 // </a:t>
            </a:r>
            <a:r>
              <a:rPr lang="en-GB" sz="2000" i="1" dirty="0">
                <a:solidFill>
                  <a:srgbClr val="000000"/>
                </a:solidFill>
              </a:rPr>
              <a:t>returns true </a:t>
            </a:r>
            <a:r>
              <a:rPr lang="en-GB" sz="2000" i="1" dirty="0" err="1">
                <a:solidFill>
                  <a:srgbClr val="000000"/>
                </a:solidFill>
              </a:rPr>
              <a:t>iff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</a:rPr>
              <a:t>possibly empty sequences </a:t>
            </a:r>
            <a:r>
              <a:rPr lang="en-GB" sz="2000" i="1" dirty="0">
                <a:solidFill>
                  <a:srgbClr val="000000"/>
                </a:solidFill>
              </a:rPr>
              <a:t>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// </a:t>
            </a:r>
            <a:r>
              <a:rPr lang="en-GB" sz="2000" i="1" dirty="0" smtClean="0">
                <a:solidFill>
                  <a:srgbClr val="000000"/>
                </a:solidFill>
              </a:rPr>
              <a:t>  </a:t>
            </a:r>
            <a:r>
              <a:rPr lang="en-GB" sz="2000" i="1" dirty="0" err="1" smtClean="0">
                <a:solidFill>
                  <a:srgbClr val="000000"/>
                </a:solidFill>
              </a:rPr>
              <a:t>src</a:t>
            </a:r>
            <a:r>
              <a:rPr lang="en-GB" sz="2000" i="1" dirty="0" smtClean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// where “:” is sequence </a:t>
            </a:r>
            <a:r>
              <a:rPr lang="en-GB" sz="2000" i="1" dirty="0" smtClean="0">
                <a:solidFill>
                  <a:srgbClr val="000000"/>
                </a:solidFill>
              </a:rPr>
              <a:t>concatenation</a:t>
            </a:r>
            <a:endParaRPr lang="en-GB" sz="2000" i="1" dirty="0">
              <a:solidFill>
                <a:srgbClr val="000000"/>
              </a:solidFill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In </a:t>
            </a: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</a:t>
            </a:r>
            <a:r>
              <a:rPr lang="en-GB" sz="2000"/>
              <a:t> </a:t>
            </a:r>
            <a:r>
              <a:rPr lang="en-GB" sz="2000" dirty="0"/>
              <a:t>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if s is null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and conditions under which they are thrown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100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But: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Next two assignments out Wed. 1/10 afternoon</a:t>
            </a:r>
          </a:p>
          <a:p>
            <a:pPr lvl="1"/>
            <a:r>
              <a:rPr lang="en-US" dirty="0" smtClean="0"/>
              <a:t>HW2: Written problems on loops, due Tue. night</a:t>
            </a:r>
          </a:p>
          <a:p>
            <a:pPr lvl="1"/>
            <a:r>
              <a:rPr lang="en-US" dirty="0" smtClean="0"/>
              <a:t>HW3: Java </a:t>
            </a:r>
            <a:r>
              <a:rPr lang="en-US" dirty="0" err="1" smtClean="0"/>
              <a:t>warmup</a:t>
            </a:r>
            <a:r>
              <a:rPr lang="en-US" dirty="0" smtClean="0"/>
              <a:t> &amp; project logistics</a:t>
            </a:r>
          </a:p>
          <a:p>
            <a:pPr lvl="2"/>
            <a:r>
              <a:rPr lang="en-US" dirty="0" smtClean="0"/>
              <a:t>Due next Thur. night</a:t>
            </a:r>
          </a:p>
          <a:p>
            <a:pPr lvl="2"/>
            <a:r>
              <a:rPr lang="en-US" dirty="0" smtClean="0"/>
              <a:t>You will get </a:t>
            </a:r>
            <a:r>
              <a:rPr lang="en-US" dirty="0" err="1" smtClean="0"/>
              <a:t>gitlab</a:t>
            </a:r>
            <a:r>
              <a:rPr lang="en-US" dirty="0" smtClean="0"/>
              <a:t> email later Wed.  Feel free to ignore for now.</a:t>
            </a:r>
          </a:p>
          <a:p>
            <a:pPr lvl="2"/>
            <a:r>
              <a:rPr lang="en-US" dirty="0" smtClean="0"/>
              <a:t>Should go quickly, but </a:t>
            </a:r>
            <a:r>
              <a:rPr lang="en-US" i="1" dirty="0" smtClean="0"/>
              <a:t>please</a:t>
            </a:r>
            <a:r>
              <a:rPr lang="en-US" dirty="0" smtClean="0"/>
              <a:t> start early so we can fix setup problems before the last minute</a:t>
            </a:r>
          </a:p>
          <a:p>
            <a:pPr lvl="3"/>
            <a:r>
              <a:rPr lang="en-US" dirty="0" smtClean="0"/>
              <a:t>&amp; read </a:t>
            </a:r>
            <a:r>
              <a:rPr lang="en-US" i="1" dirty="0" smtClean="0"/>
              <a:t>and </a:t>
            </a:r>
            <a:r>
              <a:rPr lang="en-US" i="1" u="sng" dirty="0" smtClean="0"/>
              <a:t>follow</a:t>
            </a:r>
            <a:r>
              <a:rPr lang="en-US" i="1" dirty="0" smtClean="0"/>
              <a:t> </a:t>
            </a:r>
            <a:r>
              <a:rPr lang="en-US" dirty="0" smtClean="0"/>
              <a:t>instructions </a:t>
            </a:r>
            <a:r>
              <a:rPr lang="en-US" i="1" u="dbl" dirty="0" smtClean="0"/>
              <a:t>carefully</a:t>
            </a:r>
            <a:r>
              <a:rPr lang="en-US" dirty="0" smtClean="0"/>
              <a:t>!</a:t>
            </a:r>
          </a:p>
          <a:p>
            <a:pPr lvl="2"/>
            <a:r>
              <a:rPr lang="en-US" dirty="0"/>
              <a:t>Warning: </a:t>
            </a:r>
            <a:r>
              <a:rPr lang="en-US" dirty="0" err="1"/>
              <a:t>Stackoverflow</a:t>
            </a:r>
            <a:r>
              <a:rPr lang="en-US" dirty="0"/>
              <a:t> and Google are probably </a:t>
            </a:r>
            <a:r>
              <a:rPr lang="en-US" i="1" u="sng" dirty="0"/>
              <a:t>not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friends for getting things configured.  The setup is intended to work, not require random tinkering with Eclipse settings/options/</a:t>
            </a:r>
            <a:r>
              <a:rPr lang="en-US" dirty="0" err="1"/>
              <a:t>classpaths</a:t>
            </a:r>
            <a:r>
              <a:rPr lang="en-US" dirty="0"/>
              <a:t>.  Better: </a:t>
            </a:r>
            <a:r>
              <a:rPr lang="en-US" dirty="0" smtClean="0"/>
              <a:t> read/follow handout instructions carefully; office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</a:t>
            </a:r>
            <a:r>
              <a:rPr lang="en-GB" sz="2000" i="1" dirty="0" smtClean="0"/>
              <a:t>weaker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i="1" dirty="0" smtClean="0"/>
              <a:t>stronger</a:t>
            </a:r>
            <a:r>
              <a:rPr lang="en-GB" sz="2000" dirty="0" smtClean="0"/>
              <a:t>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</a:t>
            </a:r>
            <a:r>
              <a:rPr lang="en-GB" sz="20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 smtClean="0"/>
              <a:t>, </a:t>
            </a:r>
            <a:r>
              <a:rPr lang="en-GB" sz="2200" dirty="0"/>
              <a:t>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More specific exceptions (subclasses)</a:t>
            </a:r>
            <a:endParaRPr lang="en-GB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“Strange” case: @throws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Compare:</a:t>
            </a:r>
          </a:p>
          <a:p>
            <a:pPr marL="0" indent="0">
              <a:buNone/>
            </a:pPr>
            <a:r>
              <a:rPr lang="en-US" sz="2000" dirty="0" smtClean="0"/>
              <a:t>S1: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@throws </a:t>
            </a:r>
            <a:r>
              <a:rPr lang="en-US" sz="2000" dirty="0" err="1" smtClean="0"/>
              <a:t>FooException</a:t>
            </a:r>
            <a:r>
              <a:rPr lang="en-US" sz="2000" dirty="0" smtClean="0"/>
              <a:t> if x&lt;0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r>
              <a:rPr lang="en-US" sz="2000" dirty="0" smtClean="0"/>
              <a:t>S2: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These are </a:t>
            </a:r>
            <a:r>
              <a:rPr lang="en-US" sz="2000" i="1" dirty="0" smtClean="0"/>
              <a:t>incomparable </a:t>
            </a:r>
            <a:r>
              <a:rPr lang="en-US" sz="2000" dirty="0" smtClean="0"/>
              <a:t>because they promise different, incomparable things when x&lt;0</a:t>
            </a:r>
          </a:p>
          <a:p>
            <a:r>
              <a:rPr lang="en-US" sz="2000" dirty="0" smtClean="0"/>
              <a:t>Both are </a:t>
            </a:r>
            <a:r>
              <a:rPr lang="en-US" sz="2000" i="1" dirty="0" smtClean="0"/>
              <a:t>stronger</a:t>
            </a:r>
            <a:r>
              <a:rPr lang="en-US" sz="2000" dirty="0" smtClean="0"/>
              <a:t> than @requires x&gt;=0; @return x+3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Sections Thursday on hw3 &amp; project logistics</a:t>
            </a:r>
          </a:p>
          <a:p>
            <a:pPr lvl="1"/>
            <a:r>
              <a:rPr lang="en-US" dirty="0" smtClean="0"/>
              <a:t>Bring a laptop if you can</a:t>
            </a:r>
          </a:p>
          <a:p>
            <a:pPr lvl="2"/>
            <a:r>
              <a:rPr lang="en-US" dirty="0" smtClean="0"/>
              <a:t>Install latest Java 8 JDK and current Eclipse for Java developers ahead of time</a:t>
            </a:r>
          </a:p>
          <a:p>
            <a:pPr lvl="2"/>
            <a:r>
              <a:rPr lang="en-US" dirty="0" smtClean="0"/>
              <a:t>Windows users: Remove all existing Java JDKs and JREs before installing current one</a:t>
            </a:r>
          </a:p>
          <a:p>
            <a:pPr lvl="2"/>
            <a:r>
              <a:rPr lang="en-US" dirty="0" smtClean="0"/>
              <a:t>Everyone: be sure you have a clean Eclipse with no strange plugins, customized options, etc.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Lots of new readings related to next few lectures – dig in if you haven’t already</a:t>
            </a:r>
          </a:p>
          <a:p>
            <a:pPr lvl="1"/>
            <a:r>
              <a:rPr lang="en-US" dirty="0" smtClean="0"/>
              <a:t>Readings on calendar are </a:t>
            </a:r>
            <a:r>
              <a:rPr lang="en-US" i="1" dirty="0" smtClean="0"/>
              <a:t>sections</a:t>
            </a:r>
            <a:r>
              <a:rPr lang="en-US" dirty="0" smtClean="0"/>
              <a:t> in books</a:t>
            </a:r>
          </a:p>
          <a:p>
            <a:pPr lvl="1"/>
            <a:r>
              <a:rPr lang="en-US" i="1" dirty="0" smtClean="0"/>
              <a:t>Effective Java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arriving in Better Bookstores Everywhere® this week.  Will add sections in new edition to calendar shortly.</a:t>
            </a:r>
          </a:p>
          <a:p>
            <a:pPr lvl="2"/>
            <a:r>
              <a:rPr lang="en-US" dirty="0" smtClean="0"/>
              <a:t>Meanwhile, 3</a:t>
            </a:r>
            <a:r>
              <a:rPr lang="en-US" baseline="30000" dirty="0" smtClean="0"/>
              <a:t>rd</a:t>
            </a:r>
            <a:r>
              <a:rPr lang="en-US" dirty="0" smtClean="0"/>
              <a:t> edition appendix has mapping from 2</a:t>
            </a:r>
            <a:r>
              <a:rPr lang="en-US" baseline="30000" dirty="0" smtClean="0"/>
              <a:t>nd</a:t>
            </a:r>
            <a:r>
              <a:rPr lang="en-US" dirty="0" smtClean="0"/>
              <a:t> to 3</a:t>
            </a:r>
            <a:r>
              <a:rPr lang="en-US" baseline="30000" dirty="0" smtClean="0"/>
              <a:t>rd</a:t>
            </a:r>
            <a:r>
              <a:rPr lang="en-US" dirty="0" smtClean="0"/>
              <a:t> edition sections so you can get started right now!</a:t>
            </a:r>
          </a:p>
          <a:p>
            <a:pPr lvl="1"/>
            <a:r>
              <a:rPr lang="en-US" dirty="0" smtClean="0"/>
              <a:t>Quizzes coming soon </a:t>
            </a:r>
            <a:r>
              <a:rPr lang="en-US" dirty="0" smtClean="0">
                <a:sym typeface="Wingdings"/>
              </a:rPr>
              <a:t>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4 (added Fri. 1/12)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HW3: infrastructure shakedown cruise for everyone (you, course staff, etc.)</a:t>
            </a:r>
          </a:p>
          <a:p>
            <a:pPr lvl="1"/>
            <a:r>
              <a:rPr lang="en-US" dirty="0" smtClean="0"/>
              <a:t>Please configure/clone </a:t>
            </a:r>
            <a:r>
              <a:rPr lang="en-US" dirty="0" err="1" smtClean="0"/>
              <a:t>gitlab</a:t>
            </a:r>
            <a:r>
              <a:rPr lang="en-US" dirty="0" smtClean="0"/>
              <a:t> repo right away so we can fix any problems before the last minute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gitlab</a:t>
            </a:r>
            <a:r>
              <a:rPr lang="en-US" dirty="0" smtClean="0"/>
              <a:t> asks for a password, the </a:t>
            </a:r>
            <a:r>
              <a:rPr lang="en-US" dirty="0" err="1" smtClean="0"/>
              <a:t>ssh</a:t>
            </a:r>
            <a:r>
              <a:rPr lang="en-US" dirty="0" smtClean="0"/>
              <a:t> keys are not configured correctly.  Must fix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to have </a:t>
            </a:r>
            <a:r>
              <a:rPr lang="en-US" dirty="0" err="1" smtClean="0"/>
              <a:t>ssh</a:t>
            </a:r>
            <a:r>
              <a:rPr lang="en-US" dirty="0" smtClean="0"/>
              <a:t> keys on </a:t>
            </a:r>
            <a:r>
              <a:rPr lang="en-US" dirty="0" err="1" smtClean="0"/>
              <a:t>attu</a:t>
            </a:r>
            <a:r>
              <a:rPr lang="en-US" dirty="0" smtClean="0"/>
              <a:t> also for validate (see the </a:t>
            </a:r>
            <a:r>
              <a:rPr lang="en-US" dirty="0" err="1" smtClean="0"/>
              <a:t>writeups</a:t>
            </a:r>
            <a:r>
              <a:rPr lang="en-US" dirty="0" smtClean="0"/>
              <a:t> linked to the assignment)</a:t>
            </a:r>
            <a:endParaRPr lang="en-US" dirty="0" smtClean="0"/>
          </a:p>
          <a:p>
            <a:pPr lvl="1"/>
            <a:r>
              <a:rPr lang="en-US" dirty="0" smtClean="0"/>
              <a:t>If you are missing hw3 starter code or libraries in your repo, send mail to cse331-staff asap</a:t>
            </a:r>
          </a:p>
          <a:p>
            <a:endParaRPr lang="en-US" dirty="0"/>
          </a:p>
          <a:p>
            <a:r>
              <a:rPr lang="en-US" dirty="0" smtClean="0"/>
              <a:t>HW1 last late day is tonight.  Sample solutions will be available outside instructor’s office (548) this weekend (will send email to class when posted)</a:t>
            </a:r>
          </a:p>
          <a:p>
            <a:endParaRPr lang="en-US" dirty="0"/>
          </a:p>
          <a:p>
            <a:r>
              <a:rPr lang="en-US" dirty="0" smtClean="0"/>
              <a:t>Discussion board: link on course web; use @</a:t>
            </a:r>
            <a:r>
              <a:rPr lang="en-US" dirty="0" err="1" smtClean="0"/>
              <a:t>uw</a:t>
            </a:r>
            <a:r>
              <a:rPr lang="en-US" dirty="0" smtClean="0"/>
              <a:t> google credentials; finding recent posts (any suggestions? </a:t>
            </a:r>
            <a:r>
              <a:rPr lang="en-US" dirty="0" smtClean="0">
                <a:sym typeface="Wingdings"/>
              </a:rPr>
              <a:t>)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4051</TotalTime>
  <Words>3094</Words>
  <Application>Microsoft Macintosh PowerPoint</Application>
  <PresentationFormat>On-screen Show (4:3)</PresentationFormat>
  <Paragraphs>537</Paragraphs>
  <Slides>41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Courier 10 Pitch</vt:lpstr>
      <vt:lpstr>Courier New</vt:lpstr>
      <vt:lpstr>StarSymbol</vt:lpstr>
      <vt:lpstr>Symbol</vt:lpstr>
      <vt:lpstr>Times New Roman</vt:lpstr>
      <vt:lpstr>Wingdings</vt:lpstr>
      <vt:lpstr>simple</vt:lpstr>
      <vt:lpstr>CSE 331 Software Design &amp; Implementation</vt:lpstr>
      <vt:lpstr>Administrivia 0</vt:lpstr>
      <vt:lpstr>Administrivia 1</vt:lpstr>
      <vt:lpstr>Administrivia 2</vt:lpstr>
      <vt:lpstr>Administrivia 3</vt:lpstr>
      <vt:lpstr>Administrivia 4 (added Fri. 1/12)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“Strange” case: @throws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176</cp:revision>
  <cp:lastPrinted>2018-01-11T21:46:41Z</cp:lastPrinted>
  <dcterms:created xsi:type="dcterms:W3CDTF">2012-01-23T18:29:00Z</dcterms:created>
  <dcterms:modified xsi:type="dcterms:W3CDTF">2018-01-11T23:53:43Z</dcterms:modified>
</cp:coreProperties>
</file>