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77" r:id="rId2"/>
    <p:sldId id="375" r:id="rId3"/>
    <p:sldId id="323" r:id="rId4"/>
    <p:sldId id="324" r:id="rId5"/>
    <p:sldId id="373" r:id="rId6"/>
    <p:sldId id="374" r:id="rId7"/>
    <p:sldId id="376" r:id="rId8"/>
    <p:sldId id="297" r:id="rId9"/>
    <p:sldId id="291" r:id="rId10"/>
    <p:sldId id="378" r:id="rId11"/>
    <p:sldId id="326" r:id="rId12"/>
    <p:sldId id="306" r:id="rId13"/>
    <p:sldId id="379" r:id="rId14"/>
    <p:sldId id="380" r:id="rId15"/>
    <p:sldId id="414" r:id="rId16"/>
    <p:sldId id="415" r:id="rId17"/>
    <p:sldId id="381" r:id="rId18"/>
    <p:sldId id="438" r:id="rId19"/>
    <p:sldId id="440" r:id="rId20"/>
    <p:sldId id="441" r:id="rId21"/>
    <p:sldId id="442" r:id="rId22"/>
    <p:sldId id="371" r:id="rId23"/>
    <p:sldId id="444" r:id="rId24"/>
    <p:sldId id="445" r:id="rId25"/>
    <p:sldId id="446" r:id="rId26"/>
    <p:sldId id="44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0816E7-D498-3DC5-8B6A-63C379F43634}" v="3" dt="2018-08-16T18:38:40.9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65"/>
    <p:restoredTop sz="93639"/>
  </p:normalViewPr>
  <p:slideViewPr>
    <p:cSldViewPr snapToGrid="0">
      <p:cViewPr varScale="1">
        <p:scale>
          <a:sx n="88" d="100"/>
          <a:sy n="88" d="100"/>
        </p:scale>
        <p:origin x="176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D7F17-A432-4BE1-8F98-ADE519D4BF58}" type="datetimeFigureOut">
              <a:rPr lang="en-US" smtClean="0"/>
              <a:t>8/16/18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7F9F1-F60E-441D-BC2F-0BA5723D0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04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60400" y="922338"/>
            <a:ext cx="5613400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165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Pair-share</a:t>
            </a:r>
          </a:p>
          <a:p>
            <a:r>
              <a:rPr lang="en-US"/>
              <a:t>- Discuss this with neighbors</a:t>
            </a:r>
          </a:p>
          <a:p>
            <a:r>
              <a:rPr lang="en-US"/>
              <a:t>- Share thoughts/questions with group</a:t>
            </a:r>
          </a:p>
          <a:p>
            <a:endParaRPr lang="en-US"/>
          </a:p>
          <a:p>
            <a:r>
              <a:rPr lang="en-US"/>
              <a:t>- relationship of List&lt;T1&gt; to List&lt;T2&gt; not covariant with relationship of T1 to T2</a:t>
            </a:r>
          </a:p>
          <a:p>
            <a:r>
              <a:rPr lang="en-US"/>
              <a:t>- will be illuminated in the next few slides.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855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- Subtyping relationships with generics are based on the base type, not the generic parameter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520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497138" y="693738"/>
            <a:ext cx="42243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29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Java lets you make a subclass that is not a true subtype</a:t>
            </a:r>
          </a:p>
          <a:p>
            <a:pPr marL="171450" indent="-171450">
              <a:buFontTx/>
              <a:buChar char="-"/>
            </a:pPr>
            <a:r>
              <a:rPr lang="en-US"/>
              <a:t>If you try to do this, you will end up with a vey interesting contradiction in your spec... stay tuned</a:t>
            </a:r>
          </a:p>
          <a:p>
            <a:pPr marL="171450" indent="-171450">
              <a:buFontTx/>
              <a:buChar char="-"/>
            </a:pPr>
            <a:endParaRPr lang="en-US"/>
          </a:p>
          <a:p>
            <a:pPr marL="171450" indent="-171450">
              <a:buFontTx/>
              <a:buChar char="-"/>
            </a:pPr>
            <a:r>
              <a:rPr lang="en-US"/>
              <a:t>It’s up to the programmer to ensure that subclasses are proper subtypes</a:t>
            </a:r>
          </a:p>
          <a:p>
            <a:pPr marL="171450" indent="-171450">
              <a:buFontTx/>
              <a:buChar char="-"/>
            </a:pPr>
            <a:r>
              <a:rPr lang="en-US"/>
              <a:t>Java isn’t smart enough to do this for you</a:t>
            </a:r>
          </a:p>
          <a:p>
            <a:pPr marL="628650" lvl="1" indent="-171450">
              <a:buFontTx/>
              <a:buChar char="-"/>
            </a:pPr>
            <a:r>
              <a:rPr lang="en-US"/>
              <a:t>(Java would allow you to make a superclass Cat and subclass Animal)</a:t>
            </a:r>
          </a:p>
          <a:p>
            <a:pPr marL="1085850" lvl="2" indent="-171450">
              <a:buFontTx/>
              <a:buChar char="-"/>
            </a:pPr>
            <a:r>
              <a:rPr lang="en-US"/>
              <a:t>you know this is wrong</a:t>
            </a:r>
          </a:p>
          <a:p>
            <a:pPr marL="1085850" lvl="2" indent="-171450">
              <a:buFontTx/>
              <a:buChar char="-"/>
            </a:pPr>
            <a:r>
              <a:rPr lang="en-US"/>
              <a:t>some cases are subtler</a:t>
            </a:r>
          </a:p>
        </p:txBody>
      </p:sp>
    </p:spTree>
    <p:extLst>
      <p:ext uri="{BB962C8B-B14F-4D97-AF65-F5344CB8AC3E}">
        <p14:creationId xmlns:p14="http://schemas.microsoft.com/office/powerpoint/2010/main" val="554238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60400" y="922338"/>
            <a:ext cx="5613400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79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60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F8DB2F-00A0-4BF0-B56A-1C8D5C0C90B1}" type="slidenum">
              <a:rPr lang="en-US"/>
              <a:pPr/>
              <a:t>8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5288" y="692150"/>
            <a:ext cx="6145212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/>
              <a:t>Ask: What are some things that could go wrong in your program? </a:t>
            </a:r>
          </a:p>
          <a:p>
            <a:pPr marL="171450" indent="-171450">
              <a:buFontTx/>
              <a:buChar char="-"/>
            </a:pPr>
            <a:r>
              <a:rPr lang="en-US"/>
              <a:t>Raise hand if you have an example of what could go wrong. </a:t>
            </a:r>
          </a:p>
          <a:p>
            <a:pPr marL="171450" indent="-171450">
              <a:buFontTx/>
              <a:buChar char="-"/>
            </a:pPr>
            <a:r>
              <a:rPr lang="en-US"/>
              <a:t>Also share ideas about which strateg(ies) you might use to prevent harm, or if you’re not sure, that’s fine too.</a:t>
            </a:r>
          </a:p>
          <a:p>
            <a:endParaRPr lang="en-US"/>
          </a:p>
          <a:p>
            <a:r>
              <a:rPr lang="en-US"/>
              <a:t>Some possible answers:</a:t>
            </a:r>
          </a:p>
          <a:p>
            <a:pPr marL="171450" indent="-171450">
              <a:buFontTx/>
              <a:buChar char="-"/>
            </a:pPr>
            <a:r>
              <a:rPr lang="en-US"/>
              <a:t>Abort: File not found</a:t>
            </a:r>
          </a:p>
          <a:p>
            <a:pPr marL="171450" indent="-171450">
              <a:buFontTx/>
              <a:buChar char="-"/>
            </a:pPr>
            <a:r>
              <a:rPr lang="en-US"/>
              <a:t>Retry: network error</a:t>
            </a:r>
          </a:p>
          <a:p>
            <a:pPr marL="171450" indent="-171450">
              <a:buFontTx/>
              <a:buChar char="-"/>
            </a:pPr>
            <a:r>
              <a:rPr lang="en-US"/>
              <a:t>Skip: Junit tests: one test in the suite fails</a:t>
            </a:r>
          </a:p>
          <a:p>
            <a:pPr marL="171450" indent="-171450">
              <a:buFontTx/>
              <a:buChar char="-"/>
            </a:pPr>
            <a:r>
              <a:rPr lang="en-US"/>
              <a:t>Fix: I don’t know</a:t>
            </a:r>
          </a:p>
          <a:p>
            <a:pPr marL="171450" indent="-171450">
              <a:buFontTx/>
              <a:buChar char="-"/>
            </a:pPr>
            <a:endParaRPr lang="en-US"/>
          </a:p>
          <a:p>
            <a:pPr marL="171450" indent="-171450">
              <a:buFontTx/>
              <a:buChar char="-"/>
            </a:pPr>
            <a:endParaRPr lang="en-US"/>
          </a:p>
          <a:p>
            <a:pPr marL="171450" indent="-171450">
              <a:buFontTx/>
              <a:buChar char="-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39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EA0E72-C710-4A4F-902B-B81F461CA37B}" type="slidenum">
              <a:rPr lang="en-US"/>
              <a:pPr/>
              <a:t>9</a:t>
            </a:fld>
            <a:endParaRPr lang="en-US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68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EA0E72-C710-4A4F-902B-B81F461CA37B}" type="slidenum">
              <a:rPr lang="en-US"/>
              <a:pPr/>
              <a:t>10</a:t>
            </a:fld>
            <a:endParaRPr lang="en-US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5288" y="692150"/>
            <a:ext cx="6145212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688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4B84F2-EACD-4165-B004-F135CAFD4AA4}" type="slidenum">
              <a:rPr lang="en-US"/>
              <a:pPr/>
              <a:t>11</a:t>
            </a:fld>
            <a:endParaRPr lang="en-US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/>
              <a:t>- TODO: slide illustrating use of unchecked exception in case where precondition is violated</a:t>
            </a:r>
          </a:p>
        </p:txBody>
      </p:sp>
    </p:spTree>
    <p:extLst>
      <p:ext uri="{BB962C8B-B14F-4D97-AF65-F5344CB8AC3E}">
        <p14:creationId xmlns:p14="http://schemas.microsoft.com/office/powerpoint/2010/main" val="18006258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FB383E-0D54-4D0A-B8A1-9AA7D37C4406}" type="slidenum">
              <a:rPr lang="en-US"/>
              <a:pPr/>
              <a:t>12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2625"/>
            <a:ext cx="6184900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86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50EE62-62CE-4367-873C-89A8995F31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588D065-E032-44DD-8B9E-41EEA147CB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E6C784C-A4CE-4226-85E8-826330DF3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FA4C-9DA0-4DB6-B488-BF95385F560C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D281B57-AB64-4DF4-898A-93CD8C334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F9D722-1DD5-4789-8C78-16CFC6BE5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9127-585C-4776-8D40-CD4AB7DB0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115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059206-9470-426D-8609-22BE94B87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F9304EC-54DB-46AD-9288-7A82CBB308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9D93937-86DA-446C-BD9A-5EB8A25A0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FA4C-9DA0-4DB6-B488-BF95385F560C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608EF55-CC4A-4F22-9437-5478AB87A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5DD3824-F6A5-4213-8DA6-A99B78CC5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9127-585C-4776-8D40-CD4AB7DB0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876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A6FBAE6-B61B-478B-86D6-D788FFBA79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E0422B1-D4A5-4E17-933E-79CFC0A187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8978A2B-D9DF-4258-8617-99125D83E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FA4C-9DA0-4DB6-B488-BF95385F560C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E6748BA-121D-43B5-B44E-357776752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A10FCE2-B21C-42D9-9F02-BEBC06F64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9127-585C-4776-8D40-CD4AB7DB0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8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AF7997-6D6C-4657-BD5D-7B83255F4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EC24E4B-4B8A-4E87-A1B4-14D4FB563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0C5DCA0-8056-424F-A081-D95CBD90E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FA4C-9DA0-4DB6-B488-BF95385F560C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71F7CA7-BD2D-4895-B24F-821016849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8F44EA9-8BE5-458A-93E9-CCF350225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9127-585C-4776-8D40-CD4AB7DB0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14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053879-15D9-4044-AE90-DF764F18F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3DC5207-63AC-4756-B434-74B5DF472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C686006-D49C-4A42-AC30-F56B02869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FA4C-9DA0-4DB6-B488-BF95385F560C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D7271DF-D9C8-405B-8DAC-EA72172ED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06CC919-B8C5-414C-B19E-5045CEF87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9127-585C-4776-8D40-CD4AB7DB0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3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CA5F61-0E04-4837-ACD9-FE370859E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2ABB783-4E1F-401C-A1F1-9C7911ADFE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CBA28FD-A12E-46B4-9180-F944CDF0B8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92BD681-F3E4-41D6-88CE-C087C8F72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FA4C-9DA0-4DB6-B488-BF95385F560C}" type="datetimeFigureOut">
              <a:rPr lang="en-US" smtClean="0"/>
              <a:t>8/16/18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BF33849-AF37-42F4-8932-34CD3116E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3D55545-5A10-4A34-B770-A60677DB9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9127-585C-4776-8D40-CD4AB7DB0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42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800099-8759-401A-9CCA-DC9C8BF20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C00D13E-3065-4232-843C-F2424F89F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6A0BDD8-DD5C-4047-8A96-3029A95A7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EC84B56-DA06-4051-BF13-68712EBD9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E6924AB-F592-4160-BA7D-1884635E58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758FF18-BABE-4B08-BC1A-4C214331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FA4C-9DA0-4DB6-B488-BF95385F560C}" type="datetimeFigureOut">
              <a:rPr lang="en-US" smtClean="0"/>
              <a:t>8/16/18</a:t>
            </a:fld>
            <a:endParaRPr 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0BA93C9-5E33-4068-9895-74FB77487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F23B60A-C105-4BDC-9FBE-086773362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9127-585C-4776-8D40-CD4AB7DB0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27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2E3EBA-447C-404C-89BF-461C62BFD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7F65831-A1B3-4F40-854F-307012742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FA4C-9DA0-4DB6-B488-BF95385F560C}" type="datetimeFigureOut">
              <a:rPr lang="en-US" smtClean="0"/>
              <a:t>8/16/18</a:t>
            </a:fld>
            <a:endParaRPr 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8E770F9-E6CB-40EB-8E5D-E2D96A9D6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928162F-F91C-4A63-A7EF-87EA03F62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9127-585C-4776-8D40-CD4AB7DB0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88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05606F0-2AA8-46B0-B699-C2152563A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FA4C-9DA0-4DB6-B488-BF95385F560C}" type="datetimeFigureOut">
              <a:rPr lang="en-US" smtClean="0"/>
              <a:t>8/16/18</a:t>
            </a:fld>
            <a:endParaRPr 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93A701E-DBB7-475B-B3F1-268EE9E24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CD72DA6-306F-4805-B0D9-A887E5229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9127-585C-4776-8D40-CD4AB7DB0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53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AB1667-0969-440B-8DAC-45A55BE8E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9AA87BF-EC82-4816-A741-5B935AA1A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BF34BDC-A56A-417F-99A9-A3E9B670FB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591B1BD-CBC6-46F4-B004-DF555B57C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FA4C-9DA0-4DB6-B488-BF95385F560C}" type="datetimeFigureOut">
              <a:rPr lang="en-US" smtClean="0"/>
              <a:t>8/16/18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A5C7EA7-3800-413C-9D40-FEC063D54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3135B5C-E9D9-4D2C-BEAE-26E08FE1F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9127-585C-4776-8D40-CD4AB7DB0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21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8E2A9D-E2B0-4E79-ACCF-856762338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2137D3D-CCAC-44F5-83CB-01309B249E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D788FFB-B5EF-438C-A56E-FA5EC392AE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537BA9C-4D91-4897-A6AF-2876B0013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FA4C-9DA0-4DB6-B488-BF95385F560C}" type="datetimeFigureOut">
              <a:rPr lang="en-US" smtClean="0"/>
              <a:t>8/16/18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AA97F64-C70F-46EA-9736-7494BE856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ACED13E-D97C-48FC-87ED-B019D9262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9127-585C-4776-8D40-CD4AB7DB0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712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AE4A0E7-81AF-4FFF-BBD3-E52DA69C0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05101D2-41A9-4751-BF8B-4B4FEE8B9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5F0B15C-B990-40DE-9100-368763942A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3FA4C-9DA0-4DB6-B488-BF95385F560C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021E6A2-6705-4F6A-838D-C1A747A100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1B10963-D8B7-49EC-8987-1F42288061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79127-585C-4776-8D40-CD4AB7DB0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7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F2FFB4-C52F-4E6B-AEA3-DC17CD7A4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2316" y="1214438"/>
            <a:ext cx="10427368" cy="2387600"/>
          </a:xfrm>
        </p:spPr>
        <p:txBody>
          <a:bodyPr/>
          <a:lstStyle/>
          <a:p>
            <a:r>
              <a:rPr lang="en-US" dirty="0"/>
              <a:t>CSE331 SU Final Simple Summary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780DB91-C12F-43EB-B6FE-3F9C8B0896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Matt XU</a:t>
            </a:r>
          </a:p>
        </p:txBody>
      </p:sp>
    </p:spTree>
    <p:extLst>
      <p:ext uri="{BB962C8B-B14F-4D97-AF65-F5344CB8AC3E}">
        <p14:creationId xmlns:p14="http://schemas.microsoft.com/office/powerpoint/2010/main" val="780011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Recall your experience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/>
              <a:t>Sometimes recalling what you have encountered this quarter and how you solved those program failures can help you strengthen your perception of these things.</a:t>
            </a:r>
          </a:p>
        </p:txBody>
      </p:sp>
    </p:spTree>
    <p:extLst>
      <p:ext uri="{BB962C8B-B14F-4D97-AF65-F5344CB8AC3E}">
        <p14:creationId xmlns:p14="http://schemas.microsoft.com/office/powerpoint/2010/main" val="3116734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3200" dirty="0"/>
              <a:t>Java’s checked/unchecked distinction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1447800"/>
            <a:ext cx="7772400" cy="44958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None/>
            </a:pPr>
            <a:r>
              <a:rPr lang="en-US" sz="2000" dirty="0">
                <a:solidFill>
                  <a:schemeClr val="accent6"/>
                </a:solidFill>
              </a:rPr>
              <a:t>Checked</a:t>
            </a:r>
            <a:r>
              <a:rPr lang="en-US" sz="2000" dirty="0"/>
              <a:t> exceptions (</a:t>
            </a:r>
            <a:r>
              <a:rPr lang="en-US" sz="2000" i="1" dirty="0"/>
              <a:t>style</a:t>
            </a:r>
            <a:r>
              <a:rPr lang="en-US" sz="2000" dirty="0"/>
              <a:t>: for </a:t>
            </a:r>
            <a:r>
              <a:rPr lang="en-US" sz="2000" i="1" dirty="0">
                <a:solidFill>
                  <a:schemeClr val="accent6"/>
                </a:solidFill>
              </a:rPr>
              <a:t>special cases</a:t>
            </a:r>
            <a:r>
              <a:rPr lang="en-US" sz="2000" dirty="0"/>
              <a:t>)</a:t>
            </a:r>
            <a:endParaRPr lang="en-US" sz="2000" i="1" dirty="0">
              <a:solidFill>
                <a:schemeClr val="accent6"/>
              </a:solidFill>
            </a:endParaRPr>
          </a:p>
          <a:p>
            <a:pPr lvl="1"/>
            <a:r>
              <a:rPr lang="en-US" sz="2000" dirty="0" err="1"/>
              <a:t>Callee</a:t>
            </a:r>
            <a:r>
              <a:rPr lang="en-US" sz="2000" dirty="0"/>
              <a:t>:  </a:t>
            </a:r>
            <a:r>
              <a:rPr lang="en-US" sz="2000" i="1" dirty="0"/>
              <a:t>Must</a:t>
            </a:r>
            <a:r>
              <a:rPr lang="en-US" sz="2000" dirty="0"/>
              <a:t> declare in signature (else type error)</a:t>
            </a:r>
          </a:p>
          <a:p>
            <a:pPr lvl="1"/>
            <a:r>
              <a:rPr lang="en-US" sz="2000" dirty="0"/>
              <a:t>Client:  Must either catch or declare (else type error)</a:t>
            </a:r>
          </a:p>
          <a:p>
            <a:pPr lvl="2"/>
            <a:r>
              <a:rPr lang="en-US" dirty="0"/>
              <a:t>Even if </a:t>
            </a:r>
            <a:r>
              <a:rPr lang="en-US" i="1" dirty="0"/>
              <a:t>you</a:t>
            </a:r>
            <a:r>
              <a:rPr lang="en-US" dirty="0"/>
              <a:t> can prove it will never happen at run time, the type system does not “believe you”</a:t>
            </a:r>
          </a:p>
          <a:p>
            <a:pPr lvl="1"/>
            <a:r>
              <a:rPr lang="en-US" sz="2000" dirty="0"/>
              <a:t>There is guaranteed to be a dynamically enclosing catch</a:t>
            </a:r>
          </a:p>
          <a:p>
            <a:pPr>
              <a:buClr>
                <a:schemeClr val="tx1"/>
              </a:buClr>
              <a:buNone/>
            </a:pPr>
            <a:endParaRPr lang="en-US" sz="1000" dirty="0">
              <a:solidFill>
                <a:srgbClr val="FF0000"/>
              </a:solidFill>
            </a:endParaRPr>
          </a:p>
          <a:p>
            <a:pPr>
              <a:buClr>
                <a:schemeClr val="tx1"/>
              </a:buClr>
              <a:buNone/>
            </a:pPr>
            <a:r>
              <a:rPr lang="en-US" sz="2000" dirty="0">
                <a:solidFill>
                  <a:schemeClr val="accent6"/>
                </a:solidFill>
              </a:rPr>
              <a:t>Unchecked</a:t>
            </a:r>
            <a:r>
              <a:rPr lang="en-US" sz="2000" dirty="0"/>
              <a:t> exceptions (</a:t>
            </a:r>
            <a:r>
              <a:rPr lang="en-US" sz="2000" i="1" dirty="0"/>
              <a:t>style</a:t>
            </a:r>
            <a:r>
              <a:rPr lang="en-US" sz="2000" dirty="0"/>
              <a:t>: for </a:t>
            </a:r>
            <a:r>
              <a:rPr lang="en-US" sz="2000" dirty="0">
                <a:solidFill>
                  <a:schemeClr val="accent6"/>
                </a:solidFill>
              </a:rPr>
              <a:t>never-expected</a:t>
            </a:r>
            <a:r>
              <a:rPr lang="en-US" sz="2000" dirty="0"/>
              <a:t>)</a:t>
            </a:r>
            <a:endParaRPr lang="en-US" sz="2000" dirty="0">
              <a:solidFill>
                <a:schemeClr val="accent6"/>
              </a:solidFill>
            </a:endParaRPr>
          </a:p>
          <a:p>
            <a:pPr lvl="1"/>
            <a:r>
              <a:rPr lang="en-US" sz="2000" dirty="0"/>
              <a:t>Library:  No need to declare</a:t>
            </a:r>
          </a:p>
          <a:p>
            <a:pPr lvl="1"/>
            <a:r>
              <a:rPr lang="en-US" sz="2000" dirty="0"/>
              <a:t>Client:  No </a:t>
            </a:r>
            <a:r>
              <a:rPr lang="en-US" sz="2000" i="1" dirty="0"/>
              <a:t>need</a:t>
            </a:r>
            <a:r>
              <a:rPr lang="en-US" sz="2000" dirty="0"/>
              <a:t> to catch</a:t>
            </a:r>
          </a:p>
          <a:p>
            <a:pPr lvl="1"/>
            <a:r>
              <a:rPr lang="en-US" sz="2000" dirty="0"/>
              <a:t>Subclasses of  			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RuntimeException</a:t>
            </a:r>
            <a:r>
              <a:rPr lang="en-US" sz="2000" dirty="0"/>
              <a:t> </a:t>
            </a:r>
          </a:p>
          <a:p>
            <a:pPr marL="457200" lvl="1" indent="0">
              <a:buNone/>
            </a:pPr>
            <a:r>
              <a:rPr lang="en-US" sz="2000" dirty="0"/>
              <a:t>      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</a:p>
        </p:txBody>
      </p:sp>
      <p:grpSp>
        <p:nvGrpSpPr>
          <p:cNvPr id="3" name="Group 1"/>
          <p:cNvGrpSpPr/>
          <p:nvPr/>
        </p:nvGrpSpPr>
        <p:grpSpPr>
          <a:xfrm>
            <a:off x="6477002" y="3695700"/>
            <a:ext cx="4038601" cy="2552700"/>
            <a:chOff x="4495800" y="3581400"/>
            <a:chExt cx="4419600" cy="3048000"/>
          </a:xfrm>
        </p:grpSpPr>
        <p:sp>
          <p:nvSpPr>
            <p:cNvPr id="322564" name="Rectangle 4"/>
            <p:cNvSpPr>
              <a:spLocks noChangeArrowheads="1"/>
            </p:cNvSpPr>
            <p:nvPr/>
          </p:nvSpPr>
          <p:spPr bwMode="auto">
            <a:xfrm>
              <a:off x="6324600" y="35814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Throwable</a:t>
              </a:r>
              <a:endParaRPr lang="en-US" sz="2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22565" name="Rectangle 5"/>
            <p:cNvSpPr>
              <a:spLocks noChangeArrowheads="1"/>
            </p:cNvSpPr>
            <p:nvPr/>
          </p:nvSpPr>
          <p:spPr bwMode="auto">
            <a:xfrm>
              <a:off x="6324600" y="59436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Runtime</a:t>
              </a:r>
              <a:b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Exception</a:t>
              </a:r>
            </a:p>
          </p:txBody>
        </p:sp>
        <p:sp>
          <p:nvSpPr>
            <p:cNvPr id="322566" name="Rectangle 6"/>
            <p:cNvSpPr>
              <a:spLocks noChangeArrowheads="1"/>
            </p:cNvSpPr>
            <p:nvPr/>
          </p:nvSpPr>
          <p:spPr bwMode="auto">
            <a:xfrm>
              <a:off x="7391400" y="48006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Error</a:t>
              </a:r>
            </a:p>
          </p:txBody>
        </p:sp>
        <p:sp>
          <p:nvSpPr>
            <p:cNvPr id="322567" name="Rectangle 7"/>
            <p:cNvSpPr>
              <a:spLocks noChangeArrowheads="1"/>
            </p:cNvSpPr>
            <p:nvPr/>
          </p:nvSpPr>
          <p:spPr bwMode="auto">
            <a:xfrm>
              <a:off x="5079520" y="4800600"/>
              <a:ext cx="1854681" cy="68580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Exception</a:t>
              </a:r>
            </a:p>
          </p:txBody>
        </p:sp>
        <p:sp>
          <p:nvSpPr>
            <p:cNvPr id="322568" name="Line 8"/>
            <p:cNvSpPr>
              <a:spLocks noChangeShapeType="1"/>
            </p:cNvSpPr>
            <p:nvPr/>
          </p:nvSpPr>
          <p:spPr bwMode="auto">
            <a:xfrm flipV="1">
              <a:off x="6629400" y="42672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2569" name="Line 9"/>
            <p:cNvSpPr>
              <a:spLocks noChangeShapeType="1"/>
            </p:cNvSpPr>
            <p:nvPr/>
          </p:nvSpPr>
          <p:spPr bwMode="auto">
            <a:xfrm flipV="1">
              <a:off x="7543800" y="42672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2570" name="Line 10"/>
            <p:cNvSpPr>
              <a:spLocks noChangeShapeType="1"/>
            </p:cNvSpPr>
            <p:nvPr/>
          </p:nvSpPr>
          <p:spPr bwMode="auto">
            <a:xfrm flipV="1">
              <a:off x="6629400" y="5486400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4495800" y="5943600"/>
              <a:ext cx="1524000" cy="6858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latin typeface="Times New Roman" pitchFamily="18" charset="0"/>
                </a:rPr>
                <a:t>Checked</a:t>
              </a:r>
              <a:br>
                <a:rPr lang="en-US" dirty="0">
                  <a:latin typeface="Times New Roman" pitchFamily="18" charset="0"/>
                </a:rPr>
              </a:br>
              <a:r>
                <a:rPr lang="en-US" dirty="0">
                  <a:latin typeface="Times New Roman" pitchFamily="18" charset="0"/>
                </a:rPr>
                <a:t>exceptions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5496463" y="5486401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" name="Line 10"/>
          <p:cNvSpPr>
            <a:spLocks noChangeShapeType="1"/>
          </p:cNvSpPr>
          <p:nvPr/>
        </p:nvSpPr>
        <p:spPr bwMode="auto">
          <a:xfrm flipV="1">
            <a:off x="7620000" y="5257801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V="1">
            <a:off x="7162800" y="5257801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 flipV="1">
            <a:off x="8915400" y="6246496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 flipV="1">
            <a:off x="8458200" y="6246496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flipV="1">
            <a:off x="8686800" y="6246496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53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Why catch exceptions locally?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1600200"/>
            <a:ext cx="8534400" cy="4724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>
                <a:latin typeface="+mj-lt"/>
              </a:rPr>
              <a:t>Failure to catch exceptions usually violates modularity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+mj-lt"/>
              </a:rPr>
              <a:t>Call chain:   A  </a:t>
            </a:r>
            <a:r>
              <a:rPr lang="en-US" sz="2000" dirty="0">
                <a:latin typeface="+mj-lt"/>
                <a:sym typeface="Symbol" pitchFamily="18" charset="2"/>
              </a:rPr>
              <a:t> 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IntegerSet.insert</a:t>
            </a:r>
            <a:r>
              <a:rPr lang="en-US" sz="2000" dirty="0">
                <a:latin typeface="+mj-lt"/>
              </a:rPr>
              <a:t>  </a:t>
            </a:r>
            <a:r>
              <a:rPr lang="en-US" sz="2000" dirty="0">
                <a:latin typeface="+mj-lt"/>
                <a:sym typeface="Symbol" pitchFamily="18" charset="2"/>
              </a:rPr>
              <a:t>  </a:t>
            </a:r>
            <a:r>
              <a:rPr lang="en-US" sz="2000" dirty="0" err="1">
                <a:latin typeface="+mj-lt"/>
              </a:rPr>
              <a:t>IntegerList.insert</a:t>
            </a:r>
            <a:endParaRPr lang="en-US" sz="2000" dirty="0">
              <a:latin typeface="+mj-lt"/>
            </a:endParaRPr>
          </a:p>
          <a:p>
            <a:pPr lvl="1">
              <a:lnSpc>
                <a:spcPct val="90000"/>
              </a:lnSpc>
            </a:pPr>
            <a:r>
              <a:rPr lang="en-US" sz="2000" dirty="0" err="1">
                <a:latin typeface="+mj-lt"/>
              </a:rPr>
              <a:t>IntegerList.insert</a:t>
            </a:r>
            <a:r>
              <a:rPr lang="en-US" sz="2000" dirty="0">
                <a:latin typeface="+mj-lt"/>
              </a:rPr>
              <a:t> throws some exception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+mj-lt"/>
              </a:rPr>
              <a:t>Implementer of </a:t>
            </a:r>
            <a:r>
              <a:rPr lang="en-US" dirty="0" err="1">
                <a:latin typeface="+mj-lt"/>
              </a:rPr>
              <a:t>IntegerSet.insert</a:t>
            </a:r>
            <a:r>
              <a:rPr lang="en-US" dirty="0">
                <a:latin typeface="+mj-lt"/>
              </a:rPr>
              <a:t> knows how list is being used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+mj-lt"/>
              </a:rPr>
              <a:t>Implementer of A may not even know that </a:t>
            </a:r>
            <a:r>
              <a:rPr lang="en-US" dirty="0" err="1">
                <a:latin typeface="+mj-lt"/>
              </a:rPr>
              <a:t>IntegerList</a:t>
            </a:r>
            <a:r>
              <a:rPr lang="en-US" dirty="0">
                <a:latin typeface="+mj-lt"/>
              </a:rPr>
              <a:t> exists</a:t>
            </a:r>
          </a:p>
          <a:p>
            <a:pPr>
              <a:lnSpc>
                <a:spcPct val="90000"/>
              </a:lnSpc>
              <a:buNone/>
            </a:pPr>
            <a:endParaRPr lang="en-US" sz="2000" dirty="0">
              <a:latin typeface="+mj-lt"/>
            </a:endParaRPr>
          </a:p>
          <a:p>
            <a:pPr>
              <a:lnSpc>
                <a:spcPct val="90000"/>
              </a:lnSpc>
              <a:buNone/>
            </a:pPr>
            <a:r>
              <a:rPr lang="en-US" sz="2000" dirty="0">
                <a:latin typeface="+mj-lt"/>
              </a:rPr>
              <a:t>Method on the stack may think that it is handling an exception raised by 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>
                <a:latin typeface="+mj-lt"/>
              </a:rPr>
              <a:t>a different call</a:t>
            </a:r>
          </a:p>
          <a:p>
            <a:pPr>
              <a:lnSpc>
                <a:spcPct val="90000"/>
              </a:lnSpc>
              <a:buNone/>
            </a:pPr>
            <a:endParaRPr lang="en-US" sz="2000" dirty="0">
              <a:latin typeface="+mj-lt"/>
            </a:endParaRPr>
          </a:p>
          <a:p>
            <a:pPr>
              <a:lnSpc>
                <a:spcPct val="90000"/>
              </a:lnSpc>
              <a:buNone/>
            </a:pPr>
            <a:r>
              <a:rPr lang="en-US" sz="2000" dirty="0">
                <a:latin typeface="+mj-lt"/>
              </a:rPr>
              <a:t>Better alternative:  catch it and </a:t>
            </a:r>
            <a:r>
              <a:rPr lang="en-US" sz="2000">
                <a:latin typeface="+mj-lt"/>
              </a:rPr>
              <a:t>throw again</a:t>
            </a:r>
            <a:endParaRPr lang="en-US" sz="2000" dirty="0">
              <a:latin typeface="+mj-lt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+mj-lt"/>
              </a:rPr>
              <a:t>“chaining” or “translation”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+mj-lt"/>
              </a:rPr>
              <a:t>Restate in a level of abstraction that the client can understand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+mj-lt"/>
              </a:rPr>
              <a:t>Do this even if the exception is better handled up a level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+mj-lt"/>
              </a:rPr>
              <a:t>Makes it clear to reader of code that it was not an omission</a:t>
            </a:r>
          </a:p>
        </p:txBody>
      </p:sp>
    </p:spTree>
    <p:extLst>
      <p:ext uri="{BB962C8B-B14F-4D97-AF65-F5344CB8AC3E}">
        <p14:creationId xmlns:p14="http://schemas.microsoft.com/office/powerpoint/2010/main" val="460398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C669E8-9A7D-4C91-AA8D-0211DDD691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Generics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5150319-9FA1-43CA-B514-3177D3C2BF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dirty="0"/>
              <a:t> and 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dirty="0"/>
              <a:t>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So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Java subtyping is </a:t>
            </a:r>
            <a:r>
              <a:rPr lang="en-US" sz="2000" i="1" dirty="0">
                <a:solidFill>
                  <a:srgbClr val="C00000"/>
                </a:solidFill>
                <a:cs typeface="Courier New" pitchFamily="49" charset="0"/>
              </a:rPr>
              <a:t>invariant</a:t>
            </a:r>
            <a:r>
              <a:rPr lang="en-US" sz="2000" dirty="0">
                <a:cs typeface="Courier New" pitchFamily="49" charset="0"/>
              </a:rPr>
              <a:t> with respect to generics</a:t>
            </a:r>
          </a:p>
          <a:p>
            <a:pPr lvl="1" indent="-342900">
              <a:spcBef>
                <a:spcPts val="0"/>
              </a:spcBef>
            </a:pPr>
            <a:r>
              <a:rPr lang="en-US" sz="2000" dirty="0">
                <a:cs typeface="Courier New" pitchFamily="49" charset="0"/>
              </a:rPr>
              <a:t>Neither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>
                <a:cs typeface="Courier New" pitchFamily="49" charset="0"/>
              </a:rPr>
              <a:t> nor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subtype of other</a:t>
            </a:r>
          </a:p>
          <a:p>
            <a:pPr lvl="1" indent="-342900">
              <a:spcBef>
                <a:spcPts val="0"/>
              </a:spcBef>
            </a:pPr>
            <a:r>
              <a:rPr lang="en-US" sz="2000" dirty="0">
                <a:cs typeface="Courier New" pitchFamily="49" charset="0"/>
              </a:rPr>
              <a:t>Not covariant and not contravariant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4AAEBC1-38E9-8847-95E8-8281D07AB3D6}"/>
              </a:ext>
            </a:extLst>
          </p:cNvPr>
          <p:cNvGrpSpPr/>
          <p:nvPr/>
        </p:nvGrpSpPr>
        <p:grpSpPr>
          <a:xfrm>
            <a:off x="5577403" y="1499244"/>
            <a:ext cx="1042273" cy="1174620"/>
            <a:chOff x="6324600" y="1828800"/>
            <a:chExt cx="1042273" cy="1174620"/>
          </a:xfrm>
        </p:grpSpPr>
        <p:sp>
          <p:nvSpPr>
            <p:cNvPr id="6" name="TextBox 5"/>
            <p:cNvSpPr txBox="1"/>
            <p:nvPr/>
          </p:nvSpPr>
          <p:spPr>
            <a:xfrm>
              <a:off x="6324600" y="1828800"/>
              <a:ext cx="1042273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Number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382400" y="2603310"/>
              <a:ext cx="929229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Integer</a:t>
              </a:r>
            </a:p>
          </p:txBody>
        </p:sp>
        <p:cxnSp>
          <p:nvCxnSpPr>
            <p:cNvPr id="8" name="Straight Arrow Connector 7"/>
            <p:cNvCxnSpPr>
              <a:stCxn id="7" idx="0"/>
              <a:endCxn id="6" idx="2"/>
            </p:cNvCxnSpPr>
            <p:nvPr/>
          </p:nvCxnSpPr>
          <p:spPr>
            <a:xfrm flipH="1" flipV="1">
              <a:off x="6845737" y="2228910"/>
              <a:ext cx="1278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/>
          <p:cNvCxnSpPr/>
          <p:nvPr/>
        </p:nvCxnSpPr>
        <p:spPr>
          <a:xfrm>
            <a:off x="6837648" y="1352357"/>
            <a:ext cx="1418282" cy="1489200"/>
          </a:xfrm>
          <a:prstGeom prst="line">
            <a:avLst/>
          </a:prstGeom>
          <a:ln w="730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061523" y="1350025"/>
            <a:ext cx="996901" cy="1491532"/>
          </a:xfrm>
          <a:prstGeom prst="line">
            <a:avLst/>
          </a:prstGeom>
          <a:ln w="730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977384" y="1396089"/>
            <a:ext cx="1418282" cy="1489200"/>
          </a:xfrm>
          <a:prstGeom prst="line">
            <a:avLst/>
          </a:prstGeom>
          <a:ln w="730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9201259" y="1393757"/>
            <a:ext cx="996901" cy="1491532"/>
          </a:xfrm>
          <a:prstGeom prst="line">
            <a:avLst/>
          </a:prstGeom>
          <a:ln w="730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ular Callout 16">
            <a:extLst>
              <a:ext uri="{FF2B5EF4-FFF2-40B4-BE49-F238E27FC236}">
                <a16:creationId xmlns:a16="http://schemas.microsoft.com/office/drawing/2014/main" id="{884B3334-073A-0C4D-99C3-1F8B2ECBDAF9}"/>
              </a:ext>
            </a:extLst>
          </p:cNvPr>
          <p:cNvSpPr/>
          <p:nvPr/>
        </p:nvSpPr>
        <p:spPr>
          <a:xfrm>
            <a:off x="6905141" y="3010528"/>
            <a:ext cx="3520787" cy="1687812"/>
          </a:xfrm>
          <a:prstGeom prst="wedgeRectCallout">
            <a:avLst>
              <a:gd name="adj1" fmla="val 49134"/>
              <a:gd name="adj2" fmla="val 49654"/>
            </a:avLst>
          </a:prstGeom>
          <a:solidFill>
            <a:srgbClr val="E3F1DA"/>
          </a:solidFill>
          <a:ln>
            <a:solidFill>
              <a:srgbClr val="548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GB" sz="2000" kern="0" dirty="0">
                <a:solidFill>
                  <a:srgbClr val="000000"/>
                </a:solidFill>
                <a:latin typeface="Helvetica" pitchFamily="2" charset="0"/>
                <a:cs typeface="Courier New" panose="02070309020205020404" pitchFamily="49" charset="0"/>
                <a:sym typeface="Symbol"/>
              </a:rPr>
              <a:t>- Subtype needs stronger spec than super</a:t>
            </a:r>
          </a:p>
          <a:p>
            <a:pPr>
              <a:defRPr/>
            </a:pPr>
            <a:r>
              <a:rPr lang="en-GB" sz="800" kern="0" dirty="0">
                <a:solidFill>
                  <a:srgbClr val="000000"/>
                </a:solidFill>
                <a:latin typeface="Helvetica" pitchFamily="2" charset="0"/>
                <a:cs typeface="Courier New" panose="02070309020205020404" pitchFamily="49" charset="0"/>
                <a:sym typeface="Symbol"/>
              </a:rPr>
              <a:t> </a:t>
            </a:r>
          </a:p>
          <a:p>
            <a:pPr>
              <a:defRPr/>
            </a:pPr>
            <a:r>
              <a:rPr lang="en-GB" sz="2000" kern="0" dirty="0">
                <a:solidFill>
                  <a:srgbClr val="000000"/>
                </a:solidFill>
                <a:latin typeface="Helvetica" pitchFamily="2" charset="0"/>
                <a:cs typeface="Courier New" panose="02070309020205020404" pitchFamily="49" charset="0"/>
                <a:sym typeface="Symbol"/>
              </a:rPr>
              <a:t>- Stronger method spec has:</a:t>
            </a:r>
          </a:p>
          <a:p>
            <a:pPr>
              <a:defRPr/>
            </a:pPr>
            <a:r>
              <a:rPr lang="en-GB" sz="2000" kern="0" dirty="0">
                <a:solidFill>
                  <a:srgbClr val="000000"/>
                </a:solidFill>
                <a:latin typeface="Helvetica" pitchFamily="2" charset="0"/>
                <a:cs typeface="Courier New" panose="02070309020205020404" pitchFamily="49" charset="0"/>
                <a:sym typeface="Symbol"/>
              </a:rPr>
              <a:t>    - weaker precondition</a:t>
            </a:r>
          </a:p>
          <a:p>
            <a:pPr>
              <a:defRPr/>
            </a:pPr>
            <a:r>
              <a:rPr lang="en-US" sz="2000" kern="0">
                <a:solidFill>
                  <a:prstClr val="black"/>
                </a:solidFill>
                <a:latin typeface="Helvetica" pitchFamily="2" charset="0"/>
                <a:cs typeface="Courier New" panose="02070309020205020404" pitchFamily="49" charset="0"/>
              </a:rPr>
              <a:t>    - stronger postcondition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0A27AC8-C246-DB45-842F-8FFE1BA3B469}"/>
              </a:ext>
            </a:extLst>
          </p:cNvPr>
          <p:cNvGrpSpPr/>
          <p:nvPr/>
        </p:nvGrpSpPr>
        <p:grpSpPr>
          <a:xfrm>
            <a:off x="6779942" y="1483951"/>
            <a:ext cx="1710725" cy="1205206"/>
            <a:chOff x="5147275" y="3671594"/>
            <a:chExt cx="1710725" cy="1205206"/>
          </a:xfrm>
        </p:grpSpPr>
        <p:cxnSp>
          <p:nvCxnSpPr>
            <p:cNvPr id="11" name="Straight Arrow Connector 10"/>
            <p:cNvCxnSpPr>
              <a:stCxn id="10" idx="0"/>
              <a:endCxn id="9" idx="2"/>
            </p:cNvCxnSpPr>
            <p:nvPr/>
          </p:nvCxnSpPr>
          <p:spPr>
            <a:xfrm flipV="1">
              <a:off x="6002637" y="4071704"/>
              <a:ext cx="1" cy="40498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96C7352-66A0-E144-8377-BA93DED27508}"/>
                </a:ext>
              </a:extLst>
            </p:cNvPr>
            <p:cNvGrpSpPr/>
            <p:nvPr/>
          </p:nvGrpSpPr>
          <p:grpSpPr>
            <a:xfrm>
              <a:off x="5147275" y="3671594"/>
              <a:ext cx="1710725" cy="1205206"/>
              <a:chOff x="5147275" y="3671594"/>
              <a:chExt cx="1710725" cy="1205206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5147275" y="3671594"/>
                <a:ext cx="1710725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List&lt;Number&gt;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204982" y="4476690"/>
                <a:ext cx="1595309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List&lt;Integer&gt;</a:t>
                </a: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D687F60-7756-C04E-99FC-4AFA7FD5C613}"/>
                  </a:ext>
                </a:extLst>
              </p:cNvPr>
              <p:cNvSpPr/>
              <p:nvPr/>
            </p:nvSpPr>
            <p:spPr>
              <a:xfrm>
                <a:off x="5973170" y="4055358"/>
                <a:ext cx="3225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err="1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?</a:t>
                </a:r>
                <a:endParaRPr lang="en-US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D2FDE9C-E043-0F4B-9D67-4A9E9593349E}"/>
              </a:ext>
            </a:extLst>
          </p:cNvPr>
          <p:cNvGrpSpPr/>
          <p:nvPr/>
        </p:nvGrpSpPr>
        <p:grpSpPr>
          <a:xfrm>
            <a:off x="8761142" y="1483951"/>
            <a:ext cx="1710725" cy="1205206"/>
            <a:chOff x="7128475" y="3671594"/>
            <a:chExt cx="1710725" cy="1205206"/>
          </a:xfrm>
        </p:grpSpPr>
        <p:cxnSp>
          <p:nvCxnSpPr>
            <p:cNvPr id="15" name="Straight Arrow Connector 14"/>
            <p:cNvCxnSpPr>
              <a:stCxn id="14" idx="0"/>
              <a:endCxn id="13" idx="2"/>
            </p:cNvCxnSpPr>
            <p:nvPr/>
          </p:nvCxnSpPr>
          <p:spPr>
            <a:xfrm flipH="1" flipV="1">
              <a:off x="7974715" y="4071704"/>
              <a:ext cx="9123" cy="40498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0461A02C-4D80-9F49-92EC-6B6DAF810D2D}"/>
                </a:ext>
              </a:extLst>
            </p:cNvPr>
            <p:cNvGrpSpPr/>
            <p:nvPr/>
          </p:nvGrpSpPr>
          <p:grpSpPr>
            <a:xfrm>
              <a:off x="7128475" y="3671594"/>
              <a:ext cx="1710725" cy="1205206"/>
              <a:chOff x="7128475" y="3671594"/>
              <a:chExt cx="1710725" cy="1205206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7177060" y="3671594"/>
                <a:ext cx="1595309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List&lt;Integer&gt;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128475" y="4476690"/>
                <a:ext cx="1710725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List&lt;Number&gt;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6B7B4E7C-CA6E-7D4B-923E-E630CFB8A6EE}"/>
                  </a:ext>
                </a:extLst>
              </p:cNvPr>
              <p:cNvSpPr/>
              <p:nvPr/>
            </p:nvSpPr>
            <p:spPr>
              <a:xfrm>
                <a:off x="8015575" y="4075064"/>
                <a:ext cx="3225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err="1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?</a:t>
                </a:r>
                <a:endParaRPr lang="en-US">
                  <a:solidFill>
                    <a:srgbClr val="FF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8965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types and subtyping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/>
              <a:t> are not subtype-related</a:t>
            </a:r>
          </a:p>
          <a:p>
            <a:endParaRPr lang="en-US" sz="2000" dirty="0"/>
          </a:p>
          <a:p>
            <a:r>
              <a:rPr lang="en-US" sz="2000" dirty="0"/>
              <a:t>Generic types can have subtyping relationships</a:t>
            </a:r>
          </a:p>
          <a:p>
            <a:endParaRPr lang="en-US" sz="2000" dirty="0"/>
          </a:p>
          <a:p>
            <a:r>
              <a:rPr lang="en-US" sz="2000" dirty="0"/>
              <a:t>Example: 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dirty="0"/>
              <a:t> extends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Bag</a:t>
            </a:r>
            <a:r>
              <a:rPr lang="en-US" sz="2000" dirty="0"/>
              <a:t>, then 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&lt;Integer&gt;</a:t>
            </a:r>
            <a:r>
              <a:rPr lang="en-US" sz="2000" dirty="0"/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Bag&lt;Integer&gt;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&lt;Number&gt;</a:t>
            </a:r>
            <a:r>
              <a:rPr lang="en-US" sz="2000" dirty="0"/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Bag&lt;Number&gt;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r>
              <a:rPr lang="en-US" sz="2000" dirty="0"/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Bag&lt;String&gt;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027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Reasoning about wildcard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600200"/>
            <a:ext cx="71628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extends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lei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legal?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&lt;Object&gt;();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&lt;Number&gt;();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91400" y="1600201"/>
            <a:ext cx="31242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(null);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7391400" y="207896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390263" y="2416834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391400" y="2750389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390263" y="3083943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391400" y="4775131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057400" y="5110396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057400" y="4801283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919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Reasoning about wildcard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600200"/>
            <a:ext cx="6553200" cy="4800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super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&lt;Object&gt;;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&lt;Number&gt;;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&lt;Integer&gt;;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91400" y="1600201"/>
            <a:ext cx="31242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(null);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7319513" y="207676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391400" y="4058507"/>
            <a:ext cx="2514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390264" y="4449571"/>
            <a:ext cx="259193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390263" y="2424692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348268" y="4830571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057400" y="6151198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057400" y="5784575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309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erasure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00200"/>
            <a:ext cx="82296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All generic types become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/>
              <a:t> once compiled</a:t>
            </a:r>
          </a:p>
          <a:p>
            <a:pPr lvl="1"/>
            <a:r>
              <a:rPr lang="en-US" sz="2000" dirty="0"/>
              <a:t>Big reason: backward compatibility with ancient byte code</a:t>
            </a:r>
          </a:p>
          <a:p>
            <a:pPr lvl="1"/>
            <a:r>
              <a:rPr lang="en-US" sz="2000" dirty="0"/>
              <a:t>So, at run-time, all generic instantiations have the same type</a:t>
            </a:r>
          </a:p>
          <a:p>
            <a:pPr marL="457200" lvl="1" indent="0">
              <a:buNone/>
            </a:pPr>
            <a:endParaRPr lang="en-US" sz="2000" dirty="0"/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List&lt;String&gt;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lst1.getClass() == lst2.getClass()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Cannot use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dirty="0"/>
              <a:t> to discover a type parameter</a:t>
            </a:r>
          </a:p>
          <a:p>
            <a:pPr marL="365760" lvl="1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Collection&lt;String&gt;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Collection&lt;String&gt;)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illegal</a:t>
            </a:r>
          </a:p>
          <a:p>
            <a:pPr marL="0" lvl="1" indent="0"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... </a:t>
            </a:r>
            <a:endParaRPr lang="en-US" sz="20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178155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C669E8-9A7D-4C91-AA8D-0211DDD691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Assertions &amp; Exceptions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5150319-9FA1-43CA-B514-3177D3C2BF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32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C669E8-9A7D-4C91-AA8D-0211DDD691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Subtyping Stuffs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5150319-9FA1-43CA-B514-3177D3C2BF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714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88B14B-5F14-42C9-883E-E54C8F19B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2F99C1A-C31B-4AD6-B610-73A719249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hide errors</a:t>
            </a:r>
          </a:p>
          <a:p>
            <a:endParaRPr lang="en-US" dirty="0"/>
          </a:p>
          <a:p>
            <a:r>
              <a:rPr lang="en-US" dirty="0"/>
              <a:t>Be systematic</a:t>
            </a:r>
          </a:p>
          <a:p>
            <a:endParaRPr lang="en-US" dirty="0"/>
          </a:p>
          <a:p>
            <a:r>
              <a:rPr lang="en-US" dirty="0"/>
              <a:t>Recall your stories</a:t>
            </a:r>
          </a:p>
        </p:txBody>
      </p:sp>
    </p:spTree>
    <p:extLst>
      <p:ext uri="{BB962C8B-B14F-4D97-AF65-F5344CB8AC3E}">
        <p14:creationId xmlns:p14="http://schemas.microsoft.com/office/powerpoint/2010/main" val="5393156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C669E8-9A7D-4C91-AA8D-0211DDD691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Callbacks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5150319-9FA1-43CA-B514-3177D3C2BF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929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The </a:t>
            </a:r>
            <a:r>
              <a:rPr lang="en-GB" dirty="0" err="1"/>
              <a:t>callback</a:t>
            </a:r>
            <a:r>
              <a:rPr lang="en-GB" dirty="0"/>
              <a:t> design pattern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2209800" y="1600200"/>
            <a:ext cx="8077200" cy="4495800"/>
          </a:xfrm>
          <a:ln/>
        </p:spPr>
        <p:txBody>
          <a:bodyPr>
            <a:normAutofit/>
          </a:bodyPr>
          <a:lstStyle/>
          <a:p>
            <a:pPr marL="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Going farther: use a </a:t>
            </a:r>
            <a:r>
              <a:rPr lang="en-GB" sz="2000" dirty="0" err="1"/>
              <a:t>callback</a:t>
            </a:r>
            <a:r>
              <a:rPr lang="en-GB" sz="2000" dirty="0"/>
              <a:t> to </a:t>
            </a:r>
            <a:r>
              <a:rPr lang="en-GB" sz="2000" i="1" dirty="0"/>
              <a:t>invert the dependency</a:t>
            </a:r>
          </a:p>
          <a:p>
            <a:pPr marL="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dirty="0"/>
              <a:t> creates a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, and passes in a reference to </a:t>
            </a:r>
            <a:r>
              <a:rPr lang="en-GB" sz="2000" i="1" dirty="0"/>
              <a:t>itself</a:t>
            </a:r>
            <a:r>
              <a:rPr lang="en-GB" sz="2000" dirty="0"/>
              <a:t> so the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can </a:t>
            </a:r>
            <a:r>
              <a:rPr lang="en-GB" sz="2000" i="1" dirty="0"/>
              <a:t>call it back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This is a </a:t>
            </a:r>
            <a:r>
              <a:rPr lang="en-GB" sz="2000" i="1" dirty="0" err="1">
                <a:solidFill>
                  <a:schemeClr val="accent2"/>
                </a:solidFill>
              </a:rPr>
              <a:t>callback</a:t>
            </a:r>
            <a:r>
              <a:rPr lang="en-GB" sz="2000" dirty="0"/>
              <a:t> – a method call from a module to a client that it notifies about some condition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The </a:t>
            </a:r>
            <a:r>
              <a:rPr lang="en-GB" sz="2000" dirty="0" err="1"/>
              <a:t>callback</a:t>
            </a:r>
            <a:r>
              <a:rPr lang="en-GB" sz="2000" dirty="0"/>
              <a:t> </a:t>
            </a:r>
            <a:r>
              <a:rPr lang="en-GB" sz="2000" i="1" dirty="0"/>
              <a:t>inverts a dependency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Inverted dependency: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dirty="0"/>
              <a:t> depends on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(not vice versa)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Less obvious coding style, but more “natural” dependency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Side benefit: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sz="2000" dirty="0"/>
              <a:t> does not depend on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592A576-9D83-40C9-9DCE-45F0EA574C4B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5532437"/>
            <a:ext cx="10515600" cy="1325563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***Read the slides for observers</a:t>
            </a:r>
          </a:p>
        </p:txBody>
      </p:sp>
    </p:spTree>
    <p:extLst>
      <p:ext uri="{BB962C8B-B14F-4D97-AF65-F5344CB8AC3E}">
        <p14:creationId xmlns:p14="http://schemas.microsoft.com/office/powerpoint/2010/main" val="4501646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C669E8-9A7D-4C91-AA8D-0211DDD691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Design Patterns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5150319-9FA1-43CA-B514-3177D3C2BF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7646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C669E8-9A7D-4C91-AA8D-0211DDD691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Look at our section slides and handouts.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5150319-9FA1-43CA-B514-3177D3C2BF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6348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C669E8-9A7D-4C91-AA8D-0211DDD691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Also for the System Development stuffs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5150319-9FA1-43CA-B514-3177D3C2BF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72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C669E8-9A7D-4C91-AA8D-0211DDD691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That’s it</a:t>
            </a:r>
          </a:p>
        </p:txBody>
      </p:sp>
    </p:spTree>
    <p:extLst>
      <p:ext uri="{BB962C8B-B14F-4D97-AF65-F5344CB8AC3E}">
        <p14:creationId xmlns:p14="http://schemas.microsoft.com/office/powerpoint/2010/main" val="3045509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Subtypes are substitutable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Subtypes are </a:t>
            </a:r>
            <a:r>
              <a:rPr lang="en-GB" sz="2000" b="1" i="1" dirty="0">
                <a:solidFill>
                  <a:schemeClr val="accent2"/>
                </a:solidFill>
              </a:rPr>
              <a:t>substitutable</a:t>
            </a:r>
            <a:r>
              <a:rPr lang="en-GB" sz="2000" b="1" i="1" dirty="0"/>
              <a:t> </a:t>
            </a:r>
            <a:r>
              <a:rPr lang="en-GB" sz="2000" dirty="0"/>
              <a:t>for </a:t>
            </a:r>
            <a:r>
              <a:rPr lang="en-GB" sz="2000" dirty="0" err="1"/>
              <a:t>supertypes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Instances of subtype won't surprise client by failing to satisfy the </a:t>
            </a:r>
            <a:r>
              <a:rPr lang="en-GB" sz="2000" dirty="0" err="1"/>
              <a:t>supertype's</a:t>
            </a:r>
            <a:r>
              <a:rPr lang="en-GB" sz="2000" dirty="0"/>
              <a:t> specification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Instances of subtype won't surprise client by having more expectations than the </a:t>
            </a:r>
            <a:r>
              <a:rPr lang="en-GB" sz="2000" dirty="0" err="1"/>
              <a:t>supertype's</a:t>
            </a:r>
            <a:r>
              <a:rPr lang="en-GB" sz="2000" dirty="0"/>
              <a:t> specification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This follows the </a:t>
            </a:r>
            <a:r>
              <a:rPr lang="en-GB" sz="2000" dirty="0">
                <a:solidFill>
                  <a:schemeClr val="accent2"/>
                </a:solidFill>
              </a:rPr>
              <a:t>“Principle of Least Surprise” 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We say that B is a </a:t>
            </a:r>
            <a:r>
              <a:rPr lang="en-GB" sz="2000" b="1" i="1" dirty="0">
                <a:solidFill>
                  <a:srgbClr val="008000"/>
                </a:solidFill>
              </a:rPr>
              <a:t>true subtype</a:t>
            </a:r>
            <a:r>
              <a:rPr lang="en-GB" sz="2000" b="1" dirty="0">
                <a:solidFill>
                  <a:srgbClr val="008000"/>
                </a:solidFill>
              </a:rPr>
              <a:t> </a:t>
            </a:r>
            <a:r>
              <a:rPr lang="en-GB" sz="2000" dirty="0"/>
              <a:t>of A if B has a stronger specification than 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This is </a:t>
            </a:r>
            <a:r>
              <a:rPr lang="en-GB" sz="2000" b="1" i="1" dirty="0">
                <a:solidFill>
                  <a:srgbClr val="C00000"/>
                </a:solidFill>
              </a:rPr>
              <a:t>not</a:t>
            </a:r>
            <a:r>
              <a:rPr lang="en-GB" sz="2000" dirty="0"/>
              <a:t> the same as a </a:t>
            </a:r>
            <a:r>
              <a:rPr lang="en-GB" sz="2000" b="1" i="1" dirty="0">
                <a:solidFill>
                  <a:srgbClr val="009900"/>
                </a:solidFill>
              </a:rPr>
              <a:t>Java </a:t>
            </a:r>
            <a:r>
              <a:rPr lang="en-GB" sz="2000" b="1" dirty="0">
                <a:solidFill>
                  <a:srgbClr val="009900"/>
                </a:solidFill>
              </a:rPr>
              <a:t>subtype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Java subtypes that are not true subtypes are </a:t>
            </a:r>
            <a:r>
              <a:rPr lang="en-GB" sz="2000" i="1" dirty="0">
                <a:solidFill>
                  <a:srgbClr val="C00000"/>
                </a:solidFill>
              </a:rPr>
              <a:t>confusing</a:t>
            </a:r>
            <a:r>
              <a:rPr lang="en-GB" sz="2000" dirty="0"/>
              <a:t> and </a:t>
            </a:r>
            <a:r>
              <a:rPr lang="en-GB" sz="2000" i="1" dirty="0">
                <a:solidFill>
                  <a:srgbClr val="C00000"/>
                </a:solidFill>
              </a:rPr>
              <a:t>dangerous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But unfortunately common poor-design </a:t>
            </a:r>
            <a:r>
              <a:rPr lang="en-GB" dirty="0">
                <a:sym typeface="Wingdings" panose="05000000000000000000" pitchFamily="2" charset="2"/>
              </a:rPr>
              <a:t>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519784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Subtyping vs. </a:t>
            </a:r>
            <a:r>
              <a:rPr lang="en-US" dirty="0" err="1"/>
              <a:t>subclassing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600200"/>
            <a:ext cx="8153400" cy="4495800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sz="2000" dirty="0"/>
              <a:t>Substitution (</a:t>
            </a:r>
            <a:r>
              <a:rPr lang="en-US" sz="2000" dirty="0">
                <a:solidFill>
                  <a:schemeClr val="accent2"/>
                </a:solidFill>
              </a:rPr>
              <a:t>subtype</a:t>
            </a:r>
            <a:r>
              <a:rPr lang="en-US" sz="2000" dirty="0"/>
              <a:t>) — a </a:t>
            </a:r>
            <a:r>
              <a:rPr lang="en-US" sz="2000" dirty="0">
                <a:solidFill>
                  <a:schemeClr val="accent2"/>
                </a:solidFill>
              </a:rPr>
              <a:t>specification </a:t>
            </a:r>
            <a:r>
              <a:rPr lang="en-US" sz="2000" dirty="0"/>
              <a:t>notion</a:t>
            </a:r>
          </a:p>
          <a:p>
            <a:pPr lvl="1"/>
            <a:r>
              <a:rPr lang="en-US" sz="2000" dirty="0"/>
              <a:t>B is a subtype of A </a:t>
            </a:r>
            <a:r>
              <a:rPr lang="en-US" sz="2000" dirty="0" err="1"/>
              <a:t>iff</a:t>
            </a:r>
            <a:r>
              <a:rPr lang="en-US" sz="2000" dirty="0"/>
              <a:t> an object of B can masquerade as an object of A in any context</a:t>
            </a:r>
          </a:p>
          <a:p>
            <a:pPr lvl="1"/>
            <a:r>
              <a:rPr lang="en-US" sz="2000" dirty="0"/>
              <a:t>About </a:t>
            </a:r>
            <a:r>
              <a:rPr lang="en-US" sz="2000" dirty="0" err="1"/>
              <a:t>satisfiability</a:t>
            </a:r>
            <a:r>
              <a:rPr lang="en-US" sz="2000" dirty="0"/>
              <a:t> (behavior of a B is a subset of A’s spec)</a:t>
            </a:r>
          </a:p>
          <a:p>
            <a:pPr marL="0" lvl="1" indent="0">
              <a:buNone/>
            </a:pPr>
            <a:endParaRPr lang="en-US" sz="1000" dirty="0"/>
          </a:p>
          <a:p>
            <a:pPr marL="0" lvl="1" indent="0">
              <a:buNone/>
            </a:pPr>
            <a:r>
              <a:rPr lang="en-US" sz="2000" dirty="0"/>
              <a:t>Inheritance (</a:t>
            </a:r>
            <a:r>
              <a:rPr lang="en-US" sz="2000" dirty="0">
                <a:solidFill>
                  <a:schemeClr val="accent2"/>
                </a:solidFill>
              </a:rPr>
              <a:t>subclass</a:t>
            </a:r>
            <a:r>
              <a:rPr lang="en-US" sz="2000" dirty="0"/>
              <a:t>) — an </a:t>
            </a:r>
            <a:r>
              <a:rPr lang="en-US" sz="2000" dirty="0">
                <a:solidFill>
                  <a:schemeClr val="accent2"/>
                </a:solidFill>
              </a:rPr>
              <a:t>implementation</a:t>
            </a:r>
            <a:r>
              <a:rPr lang="en-US" sz="2000" dirty="0"/>
              <a:t> notion</a:t>
            </a:r>
          </a:p>
          <a:p>
            <a:pPr lvl="1"/>
            <a:r>
              <a:rPr lang="en-US" sz="2000" dirty="0"/>
              <a:t>Factor out repeated code </a:t>
            </a:r>
          </a:p>
          <a:p>
            <a:pPr lvl="1"/>
            <a:r>
              <a:rPr lang="en-US" sz="2000" dirty="0"/>
              <a:t>To create a new class, write only the differences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Java purposely merges these notions for classes:</a:t>
            </a:r>
          </a:p>
          <a:p>
            <a:pPr lvl="1"/>
            <a:r>
              <a:rPr lang="en-US" sz="2000" dirty="0"/>
              <a:t>Every subclass is a Java subtype</a:t>
            </a:r>
          </a:p>
          <a:p>
            <a:pPr lvl="2"/>
            <a:r>
              <a:rPr lang="en-US" dirty="0"/>
              <a:t>But not necessarily a true subtype</a:t>
            </a:r>
          </a:p>
          <a:p>
            <a:pPr marL="0" indent="0"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611640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Cheat Sheet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xfrm>
            <a:off x="2209800" y="1600200"/>
            <a:ext cx="7772400" cy="5029200"/>
          </a:xfrm>
          <a:ln/>
        </p:spPr>
        <p:txBody>
          <a:bodyPr>
            <a:normAutofit lnSpcReduction="10000"/>
          </a:bodyPr>
          <a:lstStyle/>
          <a:p>
            <a:r>
              <a:rPr lang="en-US" sz="2000"/>
              <a:t>B is a true subtype of A. How do I code this up?</a:t>
            </a:r>
          </a:p>
          <a:p>
            <a:pPr lvl="1"/>
            <a:r>
              <a:rPr lang="en-US" sz="2000"/>
              <a:t>Use java subclassing! (B extends A)</a:t>
            </a:r>
          </a:p>
          <a:p>
            <a:endParaRPr lang="en-US" sz="2000"/>
          </a:p>
          <a:p>
            <a:r>
              <a:rPr lang="en-US" sz="2000"/>
              <a:t>B is not a true subtype of A, but shares a lot with A. How do I code this up?</a:t>
            </a:r>
          </a:p>
          <a:p>
            <a:pPr lvl="1"/>
            <a:r>
              <a:rPr lang="en-US" sz="2000"/>
              <a:t>It's tempting to use java subclassing when B is not a true subtype of A (Square/Rectangle)</a:t>
            </a:r>
          </a:p>
          <a:p>
            <a:pPr lvl="2"/>
            <a:r>
              <a:rPr lang="en-US"/>
              <a:t>avoid it, since you might run into issues like the square/rectangle issue</a:t>
            </a:r>
          </a:p>
          <a:p>
            <a:pPr lvl="1"/>
            <a:r>
              <a:rPr lang="en-US" sz="2000"/>
              <a:t>But I don't want to duplicate all the code in A. Duplication is evil.</a:t>
            </a:r>
          </a:p>
          <a:p>
            <a:pPr lvl="2"/>
            <a:r>
              <a:rPr lang="en-US"/>
              <a:t>you're right! try Composition. (B has a A)</a:t>
            </a:r>
          </a:p>
          <a:p>
            <a:endParaRPr lang="en-US" sz="2000"/>
          </a:p>
          <a:p>
            <a:r>
              <a:rPr lang="en-US" sz="2000"/>
              <a:t>B is a true subtype of A, but has an entirely different implementation. I don't want to inherit anything, but Java needs to know they're the same type for polymorphism to work. How do I code this up?</a:t>
            </a:r>
          </a:p>
          <a:p>
            <a:pPr lvl="1"/>
            <a:r>
              <a:rPr lang="en-US" sz="2000"/>
              <a:t>A and B should implement the same interface.</a:t>
            </a:r>
          </a:p>
        </p:txBody>
      </p:sp>
    </p:spTree>
    <p:extLst>
      <p:ext uri="{BB962C8B-B14F-4D97-AF65-F5344CB8AC3E}">
        <p14:creationId xmlns:p14="http://schemas.microsoft.com/office/powerpoint/2010/main" val="67535502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Cheat Sheet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xfrm>
            <a:off x="2209800" y="1600200"/>
            <a:ext cx="7772400" cy="5029200"/>
          </a:xfrm>
          <a:ln/>
        </p:spPr>
        <p:txBody>
          <a:bodyPr>
            <a:normAutofit/>
          </a:bodyPr>
          <a:lstStyle/>
          <a:p>
            <a:endParaRPr lang="en-US" sz="2000"/>
          </a:p>
          <a:p>
            <a:r>
              <a:rPr lang="en-US" sz="2000"/>
              <a:t>B is a true subtype of A, but A is an existing class that I can't modify and it's not subclass-ready (Hashtable/InstrumentedHashTable)</a:t>
            </a:r>
          </a:p>
          <a:p>
            <a:pPr lvl="1"/>
            <a:r>
              <a:rPr lang="en-US" sz="2000"/>
              <a:t>Composition will be helpful here too! (B has a A) </a:t>
            </a:r>
          </a:p>
          <a:p>
            <a:pPr lvl="1"/>
            <a:r>
              <a:rPr lang="en-US" sz="2000"/>
              <a:t>And, if possible, have B implement the same interface as A, for polymorphism.</a:t>
            </a:r>
          </a:p>
          <a:p>
            <a:endParaRPr lang="en-US" sz="2000"/>
          </a:p>
          <a:p>
            <a:r>
              <a:rPr lang="en-US" sz="2000"/>
              <a:t>D is a true subtype of A and of T. Java only has single inheritance. How do I code up this relationship?</a:t>
            </a:r>
          </a:p>
          <a:p>
            <a:pPr lvl="1"/>
            <a:r>
              <a:rPr lang="en-US" sz="2000"/>
              <a:t>Use interfaces. D can implement interface A and interface T. Or extend one as a class and implement the other as an interface. </a:t>
            </a:r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9C4D0B-9357-474C-84DC-5A5E4C9B33B1}"/>
              </a:ext>
            </a:extLst>
          </p:cNvPr>
          <p:cNvSpPr txBox="1"/>
          <p:nvPr/>
        </p:nvSpPr>
        <p:spPr>
          <a:xfrm>
            <a:off x="4538664" y="45291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3303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C669E8-9A7D-4C91-AA8D-0211DDD691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Assertions &amp; Exceptions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5150319-9FA1-43CA-B514-3177D3C2BF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888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to do when something goes wrong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600200"/>
            <a:ext cx="7772400" cy="5105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>
                <a:solidFill>
                  <a:schemeClr val="accent6"/>
                </a:solidFill>
              </a:rPr>
              <a:t>Fail early, fail friendly </a:t>
            </a:r>
          </a:p>
          <a:p>
            <a:pPr>
              <a:lnSpc>
                <a:spcPct val="90000"/>
              </a:lnSpc>
              <a:buNone/>
            </a:pPr>
            <a:endParaRPr lang="en-US" sz="1000" dirty="0"/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Goal 1:  </a:t>
            </a:r>
            <a:r>
              <a:rPr lang="en-US" sz="2000" i="1" dirty="0"/>
              <a:t>Give information about the problem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To the programmer – a good error message is key!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To the client code: via exception or return-value or …</a:t>
            </a:r>
          </a:p>
          <a:p>
            <a:pPr lvl="1">
              <a:lnSpc>
                <a:spcPct val="90000"/>
              </a:lnSpc>
            </a:pPr>
            <a:endParaRPr lang="en-US" sz="1000" dirty="0"/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Goal 2:  </a:t>
            </a:r>
            <a:r>
              <a:rPr lang="en-US" sz="2000" i="1" dirty="0"/>
              <a:t>Prevent harm</a:t>
            </a:r>
            <a:endParaRPr lang="en-US" sz="2000" dirty="0"/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Abort:  inform a human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Perform cleanup actions, log the error, etc.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Re-try: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Problem might be transient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Skip a </a:t>
            </a:r>
            <a:r>
              <a:rPr lang="en-US" sz="2000" dirty="0" err="1"/>
              <a:t>subcomputation</a:t>
            </a:r>
            <a:r>
              <a:rPr lang="en-US" sz="2000" dirty="0"/>
              <a:t>: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Permit rest of program to continue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Fix the problem? </a:t>
            </a:r>
          </a:p>
          <a:p>
            <a:pPr lvl="2">
              <a:lnSpc>
                <a:spcPct val="90000"/>
              </a:lnSpc>
            </a:pPr>
            <a:r>
              <a:rPr lang="en-US" i="1" dirty="0"/>
              <a:t>Usually</a:t>
            </a:r>
            <a:r>
              <a:rPr lang="en-US" dirty="0"/>
              <a:t> infeasible to repair from an unexpected state</a:t>
            </a:r>
          </a:p>
        </p:txBody>
      </p:sp>
    </p:spTree>
    <p:extLst>
      <p:ext uri="{BB962C8B-B14F-4D97-AF65-F5344CB8AC3E}">
        <p14:creationId xmlns:p14="http://schemas.microsoft.com/office/powerpoint/2010/main" val="1635753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Avoiding errors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A precondition prohibits misuse of your code</a:t>
            </a:r>
          </a:p>
          <a:p>
            <a:pPr lvl="1"/>
            <a:r>
              <a:rPr lang="en-US" sz="2000" dirty="0"/>
              <a:t>Adding a precondition weakens the spec</a:t>
            </a:r>
          </a:p>
          <a:p>
            <a:pPr lvl="1"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This ducks the problem of errors-will-happen</a:t>
            </a:r>
          </a:p>
          <a:p>
            <a:pPr lvl="1"/>
            <a:r>
              <a:rPr lang="en-US" sz="2000" dirty="0"/>
              <a:t>Mistakes in your own code</a:t>
            </a:r>
          </a:p>
          <a:p>
            <a:pPr lvl="1"/>
            <a:r>
              <a:rPr lang="en-US" sz="2000" dirty="0"/>
              <a:t>Misuse of your code by others</a:t>
            </a:r>
          </a:p>
          <a:p>
            <a:pPr lvl="1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Removing a precondition requires specifying more behavior </a:t>
            </a:r>
          </a:p>
          <a:p>
            <a:pPr lvl="1"/>
            <a:r>
              <a:rPr lang="en-US" sz="2000" dirty="0"/>
              <a:t>Often a good thing, but there are tradeoffs</a:t>
            </a:r>
          </a:p>
          <a:p>
            <a:pPr lvl="1"/>
            <a:r>
              <a:rPr lang="en-US" sz="2000" dirty="0"/>
              <a:t>Strengthens the spec</a:t>
            </a:r>
          </a:p>
          <a:p>
            <a:pPr lvl="1"/>
            <a:r>
              <a:rPr lang="en-US" sz="2000" dirty="0"/>
              <a:t>Example:  specify that an exception is thrown</a:t>
            </a:r>
          </a:p>
        </p:txBody>
      </p:sp>
    </p:spTree>
    <p:extLst>
      <p:ext uri="{BB962C8B-B14F-4D97-AF65-F5344CB8AC3E}">
        <p14:creationId xmlns:p14="http://schemas.microsoft.com/office/powerpoint/2010/main" val="60820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1796</Words>
  <Application>Microsoft Macintosh PowerPoint</Application>
  <PresentationFormat>Widescreen</PresentationFormat>
  <Paragraphs>273</Paragraphs>
  <Slides>26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等线</vt:lpstr>
      <vt:lpstr>等线 Light</vt:lpstr>
      <vt:lpstr>Arial</vt:lpstr>
      <vt:lpstr>Calibri</vt:lpstr>
      <vt:lpstr>Calibri Light</vt:lpstr>
      <vt:lpstr>Courier New</vt:lpstr>
      <vt:lpstr>Helvetica</vt:lpstr>
      <vt:lpstr>Symbol</vt:lpstr>
      <vt:lpstr>Times New Roman</vt:lpstr>
      <vt:lpstr>Wingdings</vt:lpstr>
      <vt:lpstr>Office 主题​​</vt:lpstr>
      <vt:lpstr>CSE331 SU Final Simple Summary</vt:lpstr>
      <vt:lpstr>Subtyping Stuffs</vt:lpstr>
      <vt:lpstr>Subtypes are substitutable</vt:lpstr>
      <vt:lpstr>Subtyping vs. subclassing</vt:lpstr>
      <vt:lpstr>Cheat Sheet</vt:lpstr>
      <vt:lpstr>Cheat Sheet</vt:lpstr>
      <vt:lpstr>Assertions &amp; Exceptions</vt:lpstr>
      <vt:lpstr>What to do when something goes wrong</vt:lpstr>
      <vt:lpstr>Avoiding errors</vt:lpstr>
      <vt:lpstr>Recall your experience</vt:lpstr>
      <vt:lpstr>Java’s checked/unchecked distinction</vt:lpstr>
      <vt:lpstr>Why catch exceptions locally?</vt:lpstr>
      <vt:lpstr>Generics</vt:lpstr>
      <vt:lpstr>List&lt;Number&gt; and List&lt;Integer&gt;</vt:lpstr>
      <vt:lpstr>Generic types and subtyping</vt:lpstr>
      <vt:lpstr>Reasoning about wildcard types</vt:lpstr>
      <vt:lpstr>Reasoning about wildcard types</vt:lpstr>
      <vt:lpstr>Type erasure</vt:lpstr>
      <vt:lpstr>Assertions &amp; Exceptions</vt:lpstr>
      <vt:lpstr>PowerPoint Presentation</vt:lpstr>
      <vt:lpstr>Callbacks</vt:lpstr>
      <vt:lpstr>The callback design pattern</vt:lpstr>
      <vt:lpstr>Design Patterns</vt:lpstr>
      <vt:lpstr>Look at our section slides and handouts.</vt:lpstr>
      <vt:lpstr>Also for the System Development stuffs</vt:lpstr>
      <vt:lpstr>That’s it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CSE331 SU Final Simple Summary</dc:title>
  <dc:creator>Xu Zhaoyuan</dc:creator>
  <cp:lastModifiedBy>Leah R. Perlmutter</cp:lastModifiedBy>
  <cp:revision>8</cp:revision>
  <dcterms:created xsi:type="dcterms:W3CDTF">2018-08-16T17:57:09Z</dcterms:created>
  <dcterms:modified xsi:type="dcterms:W3CDTF">2018-08-16T21:43:43Z</dcterms:modified>
</cp:coreProperties>
</file>