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5"/>
  </p:notesMasterIdLst>
  <p:sldIdLst>
    <p:sldId id="256" r:id="rId2"/>
    <p:sldId id="257" r:id="rId3"/>
    <p:sldId id="258" r:id="rId4"/>
    <p:sldId id="28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85" r:id="rId19"/>
    <p:sldId id="272" r:id="rId20"/>
    <p:sldId id="273" r:id="rId21"/>
    <p:sldId id="274" r:id="rId22"/>
    <p:sldId id="275" r:id="rId23"/>
    <p:sldId id="276" r:id="rId24"/>
    <p:sldId id="277" r:id="rId25"/>
    <p:sldId id="286" r:id="rId26"/>
    <p:sldId id="288" r:id="rId27"/>
    <p:sldId id="279" r:id="rId28"/>
    <p:sldId id="280" r:id="rId29"/>
    <p:sldId id="281" r:id="rId30"/>
    <p:sldId id="282" r:id="rId31"/>
    <p:sldId id="283" r:id="rId32"/>
    <p:sldId id="284" r:id="rId33"/>
    <p:sldId id="289" r:id="rId34"/>
  </p:sldIdLst>
  <p:sldSz cx="9144000" cy="6858000" type="screen4x3"/>
  <p:notesSz cx="6858000" cy="9144000"/>
  <p:embeddedFontLst>
    <p:embeddedFont>
      <p:font typeface="Century Gothic" panose="020B0502020202020204" pitchFamily="34" charset="0"/>
      <p:regular r:id="rId36"/>
      <p:bold r:id="rId37"/>
      <p:italic r:id="rId38"/>
      <p:boldItalic r:id="rId39"/>
    </p:embeddedFont>
    <p:embeddedFont>
      <p:font typeface="Palatino Linotype" panose="02040502050505030304" pitchFamily="18"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333F21-29A5-42E7-92EF-5D69465271F2}">
  <a:tblStyle styleId="{C1333F21-29A5-42E7-92EF-5D69465271F2}" styleName="Table_0">
    <a:wholeTbl>
      <a:tcTxStyle b="off" i="off">
        <a:font>
          <a:latin typeface="Palatino Linotype"/>
          <a:ea typeface="Palatino Linotype"/>
          <a:cs typeface="Palatino Linotype"/>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BF2"/>
          </a:solidFill>
        </a:fill>
      </a:tcStyle>
    </a:wholeTbl>
    <a:band1H>
      <a:tcTxStyle/>
      <a:tcStyle>
        <a:tcBdr/>
        <a:fill>
          <a:solidFill>
            <a:srgbClr val="D1D5E5"/>
          </a:solidFill>
        </a:fill>
      </a:tcStyle>
    </a:band1H>
    <a:band2H>
      <a:tcTxStyle/>
      <a:tcStyle>
        <a:tcBdr/>
      </a:tcStyle>
    </a:band2H>
    <a:band1V>
      <a:tcTxStyle/>
      <a:tcStyle>
        <a:tcBdr/>
        <a:fill>
          <a:solidFill>
            <a:srgbClr val="D1D5E5"/>
          </a:solidFill>
        </a:fill>
      </a:tcStyle>
    </a:band1V>
    <a:band2V>
      <a:tcTxStyle/>
      <a:tcStyle>
        <a:tcBdr/>
      </a:tcStyle>
    </a:band2V>
    <a:lastCol>
      <a:tcTxStyle b="on" i="off">
        <a:font>
          <a:latin typeface="Palatino Linotype"/>
          <a:ea typeface="Palatino Linotype"/>
          <a:cs typeface="Palatino Linotype"/>
        </a:font>
        <a:schemeClr val="lt1"/>
      </a:tcTxStyle>
      <a:tcStyle>
        <a:tcBdr/>
        <a:fill>
          <a:solidFill>
            <a:schemeClr val="accent1"/>
          </a:solidFill>
        </a:fill>
      </a:tcStyle>
    </a:lastCol>
    <a:firstCol>
      <a:tcTxStyle b="on" i="off">
        <a:font>
          <a:latin typeface="Palatino Linotype"/>
          <a:ea typeface="Palatino Linotype"/>
          <a:cs typeface="Palatino Linotype"/>
        </a:font>
        <a:schemeClr val="lt1"/>
      </a:tcTxStyle>
      <a:tcStyle>
        <a:tcBdr/>
        <a:fill>
          <a:solidFill>
            <a:schemeClr val="accent1"/>
          </a:solidFill>
        </a:fill>
      </a:tcStyle>
    </a:firstCol>
    <a:lastRow>
      <a:tcTxStyle b="on" i="off">
        <a:font>
          <a:latin typeface="Palatino Linotype"/>
          <a:ea typeface="Palatino Linotype"/>
          <a:cs typeface="Palatino Linotype"/>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Palatino Linotype"/>
          <a:ea typeface="Palatino Linotype"/>
          <a:cs typeface="Palatino Linotype"/>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5"/>
    <p:restoredTop sz="74212"/>
  </p:normalViewPr>
  <p:slideViewPr>
    <p:cSldViewPr snapToGrid="0" snapToObjects="1">
      <p:cViewPr varScale="1">
        <p:scale>
          <a:sx n="88" d="100"/>
          <a:sy n="88" d="100"/>
        </p:scale>
        <p:origin x="8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Shape 13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FontTx/>
              <a:buChar char="-"/>
            </a:pPr>
            <a:endParaRPr lang="en-US" sz="1200" b="0" i="0" u="none" strike="noStrike" cap="none">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Shape 14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FontTx/>
              <a:buChar char="-"/>
            </a:pPr>
            <a:r>
              <a:rPr lang="en-US" sz="1200" b="0" i="0" u="none" strike="noStrike" cap="none">
                <a:solidFill>
                  <a:schemeClr val="dk1"/>
                </a:solidFill>
                <a:latin typeface="Calibri"/>
                <a:ea typeface="Calibri"/>
                <a:cs typeface="Calibri"/>
                <a:sym typeface="Calibri"/>
              </a:rPr>
              <a:t>A note about space leaks</a:t>
            </a:r>
          </a:p>
          <a:p>
            <a:pPr marL="628650" marR="0" lvl="1" indent="-171450" algn="l" rtl="0">
              <a:spcBef>
                <a:spcPts val="0"/>
              </a:spcBef>
              <a:spcAft>
                <a:spcPts val="0"/>
              </a:spcAft>
              <a:buFontTx/>
              <a:buChar char="-"/>
            </a:pPr>
            <a:r>
              <a:rPr lang="en-US" sz="1200" b="0" i="0" u="none" strike="noStrike" cap="none">
                <a:solidFill>
                  <a:schemeClr val="dk1"/>
                </a:solidFill>
                <a:latin typeface="Calibri"/>
                <a:ea typeface="Calibri"/>
                <a:cs typeface="Calibri"/>
                <a:sym typeface="Calibri"/>
              </a:rPr>
              <a:t>It’s possible with this implementation for the intern pool to get full of objects that aren’t referenced anymore. (memory leak)</a:t>
            </a:r>
          </a:p>
          <a:p>
            <a:pPr marL="628650" marR="0" lvl="1" indent="-171450" algn="l" rtl="0">
              <a:spcBef>
                <a:spcPts val="0"/>
              </a:spcBef>
              <a:spcAft>
                <a:spcPts val="0"/>
              </a:spcAft>
              <a:buFontTx/>
              <a:buChar char="-"/>
            </a:pPr>
            <a:r>
              <a:rPr lang="en-US" sz="1200" b="0" i="0" u="none" strike="noStrike" cap="none">
                <a:solidFill>
                  <a:schemeClr val="dk1"/>
                </a:solidFill>
                <a:latin typeface="Calibri"/>
                <a:ea typeface="Calibri"/>
                <a:cs typeface="Calibri"/>
                <a:sym typeface="Calibri"/>
              </a:rPr>
              <a:t>Need some way to clean up unused objects from the intern pool.</a:t>
            </a:r>
          </a:p>
          <a:p>
            <a:pPr marL="628650" marR="0" lvl="1" indent="-171450" algn="l" rtl="0">
              <a:spcBef>
                <a:spcPts val="0"/>
              </a:spcBef>
              <a:spcAft>
                <a:spcPts val="0"/>
              </a:spcAft>
              <a:buFontTx/>
              <a:buChar char="-"/>
            </a:pPr>
            <a:endParaRPr lang="en-US"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FontTx/>
              <a:buChar char="-"/>
            </a:pPr>
            <a:r>
              <a:rPr lang="en-US" sz="1200" b="0" i="0" u="none" strike="noStrike" cap="none">
                <a:solidFill>
                  <a:schemeClr val="dk1"/>
                </a:solidFill>
                <a:latin typeface="Calibri"/>
                <a:ea typeface="Calibri"/>
                <a:cs typeface="Calibri"/>
                <a:sym typeface="Calibri"/>
              </a:rPr>
              <a:t>Probably don’t mention:</a:t>
            </a:r>
          </a:p>
          <a:p>
            <a:pPr marL="628650" marR="0" lvl="1" indent="-171450" algn="l" rtl="0">
              <a:spcBef>
                <a:spcPts val="0"/>
              </a:spcBef>
              <a:spcAft>
                <a:spcPts val="0"/>
              </a:spcAft>
              <a:buFontTx/>
              <a:buChar char="-"/>
            </a:pPr>
            <a:r>
              <a:rPr lang="en-US" sz="1200" b="0" i="0" u="none" strike="noStrike" cap="none">
                <a:solidFill>
                  <a:schemeClr val="dk1"/>
                </a:solidFill>
                <a:latin typeface="Calibri"/>
                <a:ea typeface="Calibri"/>
                <a:cs typeface="Calibri"/>
                <a:sym typeface="Calibri"/>
              </a:rPr>
              <a:t>You might be able to do this using WeakReferences, but I’m not sure how.</a:t>
            </a:r>
          </a:p>
          <a:p>
            <a:pPr marL="628650" marR="0" lvl="1" indent="-171450" algn="l" rtl="0">
              <a:spcBef>
                <a:spcPts val="0"/>
              </a:spcBef>
              <a:spcAft>
                <a:spcPts val="0"/>
              </a:spcAft>
              <a:buFontTx/>
              <a:buChar char="-"/>
            </a:pPr>
            <a:r>
              <a:rPr lang="en-US" sz="1200" b="0" i="0" u="none" strike="noStrike" cap="none">
                <a:solidFill>
                  <a:schemeClr val="dk1"/>
                </a:solidFill>
                <a:latin typeface="Calibri"/>
                <a:ea typeface="Calibri"/>
                <a:cs typeface="Calibri"/>
                <a:sym typeface="Calibri"/>
              </a:rPr>
              <a:t>I’m 95% sure that WeakHashMap is not the right way to do this, despite what the internet says. We tried it and it didn’t work. I think WeakHashMap is intended for caching, not interning. If you can show me Java code that effectively uses WeakHashMap for an intern pool despite adversarial use of memory to purposely trigger garbage collection at the worst times, then I might believe you.</a:t>
            </a:r>
          </a:p>
        </p:txBody>
      </p:sp>
      <p:sp>
        <p:nvSpPr>
          <p:cNvPr id="148" name="Shape 14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rgbClr val="C00000"/>
              </a:buClr>
              <a:buSzPts val="450"/>
              <a:buFont typeface="Century Gothic"/>
              <a:buNone/>
            </a:pPr>
            <a:r>
              <a:rPr lang="en-US" sz="1800">
                <a:solidFill>
                  <a:srgbClr val="C00000"/>
                </a:solidFill>
                <a:latin typeface="Century Gothic"/>
                <a:ea typeface="Century Gothic"/>
                <a:cs typeface="Century Gothic"/>
                <a:sym typeface="Century Gothic"/>
              </a:rPr>
              <a:t>If points are represented with r and theta, must constrain them for use in the key. Otherwise, we’d have “5, pi” and “5, 3pi” as different entries in our map even though they are the same abstract value.</a:t>
            </a:r>
            <a:endParaRPr sz="1800">
              <a:solidFill>
                <a:srgbClr val="C00000"/>
              </a:solidFill>
              <a:latin typeface="Century Gothic"/>
              <a:ea typeface="Century Gothic"/>
              <a:cs typeface="Century Gothic"/>
              <a:sym typeface="Century Gothic"/>
            </a:endParaRPr>
          </a:p>
          <a:p>
            <a:pPr marL="0" lvl="0" indent="0">
              <a:spcBef>
                <a:spcPts val="0"/>
              </a:spcBef>
              <a:spcAft>
                <a:spcPts val="0"/>
              </a:spcAft>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573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FontTx/>
              <a:buChar char="-"/>
            </a:pPr>
            <a:r>
              <a:rPr lang="en-US" sz="1200" b="0" i="0" u="none" strike="noStrike" cap="none">
                <a:solidFill>
                  <a:schemeClr val="dk1"/>
                </a:solidFill>
                <a:latin typeface="Calibri"/>
                <a:ea typeface="Calibri"/>
                <a:cs typeface="Calibri"/>
                <a:sym typeface="Calibri"/>
              </a:rPr>
              <a:t>Static not final</a:t>
            </a:r>
          </a:p>
        </p:txBody>
      </p:sp>
      <p:sp>
        <p:nvSpPr>
          <p:cNvPr id="202" name="Shape 20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4389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FontTx/>
              <a:buChar char="-"/>
            </a:pPr>
            <a:r>
              <a:rPr lang="en-US" sz="1200" b="0" i="0" u="none" strike="noStrike" cap="none">
                <a:solidFill>
                  <a:schemeClr val="dk1"/>
                </a:solidFill>
                <a:latin typeface="Calibri"/>
                <a:ea typeface="Calibri"/>
                <a:cs typeface="Calibri"/>
                <a:sym typeface="Calibri"/>
              </a:rPr>
              <a:t>Why does each builder method return this? </a:t>
            </a:r>
          </a:p>
          <a:p>
            <a:pPr marL="628650" marR="0" lvl="1" indent="-171450" algn="l" rtl="0">
              <a:spcBef>
                <a:spcPts val="0"/>
              </a:spcBef>
              <a:spcAft>
                <a:spcPts val="0"/>
              </a:spcAft>
              <a:buFontTx/>
              <a:buChar char="-"/>
            </a:pPr>
            <a:r>
              <a:rPr lang="en-US" sz="1200" b="0" i="0" u="none" strike="noStrike" cap="none">
                <a:solidFill>
                  <a:schemeClr val="dk1"/>
                </a:solidFill>
                <a:latin typeface="Calibri"/>
                <a:ea typeface="Calibri"/>
                <a:cs typeface="Calibri"/>
                <a:sym typeface="Calibri"/>
              </a:rPr>
              <a:t>so you can chain them together, like this</a:t>
            </a:r>
          </a:p>
          <a:p>
            <a:pPr marL="628650" marR="0" lvl="1" indent="-171450" algn="l" rtl="0">
              <a:spcBef>
                <a:spcPts val="0"/>
              </a:spcBef>
              <a:spcAft>
                <a:spcPts val="0"/>
              </a:spcAft>
              <a:buFontTx/>
              <a:buChar char="-"/>
            </a:pPr>
            <a:r>
              <a:rPr lang="en-US" sz="1200" b="0" i="0" u="none" strike="noStrike" cap="none">
                <a:solidFill>
                  <a:schemeClr val="dk1"/>
                </a:solidFill>
                <a:latin typeface="Calibri"/>
                <a:ea typeface="Calibri"/>
                <a:cs typeface="Calibri"/>
                <a:sym typeface="Calibri"/>
              </a:rPr>
              <a:t>NutritionFacts nf = new NutritionFacts.Builder(50, 3).calories(100).fat(3).sodium(300).build();</a:t>
            </a:r>
          </a:p>
          <a:p>
            <a:pPr marL="628650" marR="0" lvl="1" indent="-171450" algn="l" rtl="0">
              <a:spcBef>
                <a:spcPts val="0"/>
              </a:spcBef>
              <a:spcAft>
                <a:spcPts val="0"/>
              </a:spcAft>
              <a:buFontTx/>
              <a:buChar char="-"/>
            </a:pPr>
            <a:r>
              <a:rPr lang="en-US" sz="1200" b="0" i="0" u="none" strike="noStrike" cap="none">
                <a:solidFill>
                  <a:schemeClr val="dk1"/>
                </a:solidFill>
                <a:latin typeface="Calibri"/>
                <a:ea typeface="Calibri"/>
                <a:cs typeface="Calibri"/>
                <a:sym typeface="Calibri"/>
              </a:rPr>
              <a:t>if too many calls, might not want to chain them all on one line</a:t>
            </a:r>
            <a:endParaRPr sz="1200" b="0" i="0" u="none" strike="noStrike" cap="none">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3784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Shape 24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2" name="Shape 24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86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64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Shape 15"/>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Shape 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50" name="Shape 50"/>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Shape 5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0"/>
            <a:ext cx="8229600" cy="1600200"/>
          </a:xfrm>
          <a:prstGeom prst="rect">
            <a:avLst/>
          </a:prstGeom>
          <a:noFill/>
          <a:ln>
            <a:noFill/>
          </a:ln>
        </p:spPr>
        <p:txBody>
          <a:bodyPr spcFirstLastPara="1" wrap="square" lIns="91425" tIns="91425" rIns="91425" bIns="91425" anchor="b" anchorCtr="0"/>
          <a:lstStyle>
            <a:lvl1pPr marR="0" lvl="0" algn="ctr" rtl="0">
              <a:lnSpc>
                <a:spcPct val="107407"/>
              </a:lnSpc>
              <a:spcBef>
                <a:spcPts val="0"/>
              </a:spcBef>
              <a:spcAft>
                <a:spcPts val="0"/>
              </a:spcAft>
              <a:buClr>
                <a:schemeClr val="dk2"/>
              </a:buClr>
              <a:buSzPts val="5400"/>
              <a:buFont typeface="Palatino Linotype"/>
              <a:buNone/>
              <a:defRPr sz="5400" b="0" i="0" u="none" strike="noStrike" cap="none">
                <a:solidFill>
                  <a:schemeClr val="dk2"/>
                </a:solidFill>
                <a:latin typeface="Palatino Linotype"/>
                <a:ea typeface="Palatino Linotype"/>
                <a:cs typeface="Palatino Linotype"/>
                <a:sym typeface="Palatino Linotype"/>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6" name="Shape 5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7F7F7F"/>
              </a:buClr>
              <a:buSzPts val="2400"/>
              <a:buFont typeface="Arial"/>
              <a:buChar char="•"/>
              <a:defRPr sz="2400" b="0" i="0" u="none" strike="noStrike" cap="none">
                <a:solidFill>
                  <a:srgbClr val="7F7F7F"/>
                </a:solidFill>
                <a:latin typeface="Century Gothic"/>
                <a:ea typeface="Century Gothic"/>
                <a:cs typeface="Century Gothic"/>
                <a:sym typeface="Century Gothic"/>
              </a:defRPr>
            </a:lvl1pPr>
            <a:lvl2pPr marL="914400" marR="0" lvl="1" indent="-330200" algn="l" rtl="0">
              <a:spcBef>
                <a:spcPts val="160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2pPr>
            <a:lvl3pPr marL="1371600" marR="0" lvl="2" indent="-330200" algn="l" rtl="0">
              <a:spcBef>
                <a:spcPts val="160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3pPr>
            <a:lvl4pPr marL="1828800" marR="0" lvl="3" indent="-330200" algn="l" rtl="0">
              <a:spcBef>
                <a:spcPts val="160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4pPr>
            <a:lvl5pPr marL="2286000" marR="0" lvl="4" indent="-330200" algn="l" rtl="0">
              <a:spcBef>
                <a:spcPts val="160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5pPr>
            <a:lvl6pPr marL="2743200" marR="0" lvl="5" indent="-330200" algn="l" rtl="0">
              <a:spcBef>
                <a:spcPts val="160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6pPr>
            <a:lvl7pPr marL="3200400" marR="0" lvl="6" indent="-330200" algn="l" rtl="0">
              <a:spcBef>
                <a:spcPts val="160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7pPr>
            <a:lvl8pPr marL="3657600" marR="0" lvl="7" indent="-330200" algn="l" rtl="0">
              <a:spcBef>
                <a:spcPts val="160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8pPr>
            <a:lvl9pPr marL="4114800" marR="0" lvl="8" indent="-330200" algn="l" rtl="0">
              <a:spcBef>
                <a:spcPts val="1600"/>
              </a:spcBef>
              <a:spcAft>
                <a:spcPts val="160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9pPr>
          </a:lstStyle>
          <a:p>
            <a:endParaRPr/>
          </a:p>
        </p:txBody>
      </p:sp>
      <p:sp>
        <p:nvSpPr>
          <p:cNvPr id="57" name="Shape 57"/>
          <p:cNvSpPr txBox="1">
            <a:spLocks noGrp="1"/>
          </p:cNvSpPr>
          <p:nvPr>
            <p:ph type="dt" idx="10"/>
          </p:nvPr>
        </p:nvSpPr>
        <p:spPr>
          <a:xfrm>
            <a:off x="6363347" y="6356350"/>
            <a:ext cx="20859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8" name="Shape 58"/>
          <p:cNvSpPr txBox="1">
            <a:spLocks noGrp="1"/>
          </p:cNvSpPr>
          <p:nvPr>
            <p:ph type="ftr" idx="11"/>
          </p:nvPr>
        </p:nvSpPr>
        <p:spPr>
          <a:xfrm>
            <a:off x="659165" y="6356350"/>
            <a:ext cx="28479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9" name="Shape 59"/>
          <p:cNvSpPr txBox="1">
            <a:spLocks noGrp="1"/>
          </p:cNvSpPr>
          <p:nvPr>
            <p:ph type="sldNum" idx="12"/>
          </p:nvPr>
        </p:nvSpPr>
        <p:spPr>
          <a:xfrm>
            <a:off x="8543278" y="6356350"/>
            <a:ext cx="561900" cy="365100"/>
          </a:xfrm>
          <a:prstGeom prst="rect">
            <a:avLst/>
          </a:prstGeom>
          <a:noFill/>
          <a:ln>
            <a:noFill/>
          </a:ln>
        </p:spPr>
        <p:txBody>
          <a:bodyPr spcFirstLastPara="1" wrap="square" lIns="27425" tIns="45700" rIns="45700" bIns="45700" anchor="ctr" anchorCtr="0">
            <a:noAutofit/>
          </a:bodyPr>
          <a:lstStyle>
            <a:lvl1pPr marL="0" marR="0" lvl="0" indent="0" algn="l" rtl="0">
              <a:spcBef>
                <a:spcPts val="0"/>
              </a:spcBef>
              <a:buNone/>
              <a:defRPr sz="1200" b="0" i="0" u="none" strike="noStrike" cap="none">
                <a:solidFill>
                  <a:srgbClr val="595959"/>
                </a:solidFill>
                <a:latin typeface="Century Gothic"/>
                <a:ea typeface="Century Gothic"/>
                <a:cs typeface="Century Gothic"/>
                <a:sym typeface="Century Gothic"/>
              </a:defRPr>
            </a:lvl1pPr>
            <a:lvl2pPr marL="0" marR="0" lvl="1" indent="0" algn="l" rtl="0">
              <a:spcBef>
                <a:spcPts val="0"/>
              </a:spcBef>
              <a:buNone/>
              <a:defRPr sz="1200" b="0" i="0" u="none" strike="noStrike" cap="none">
                <a:solidFill>
                  <a:srgbClr val="595959"/>
                </a:solidFill>
                <a:latin typeface="Century Gothic"/>
                <a:ea typeface="Century Gothic"/>
                <a:cs typeface="Century Gothic"/>
                <a:sym typeface="Century Gothic"/>
              </a:defRPr>
            </a:lvl2pPr>
            <a:lvl3pPr marL="0" marR="0" lvl="2" indent="0" algn="l" rtl="0">
              <a:spcBef>
                <a:spcPts val="0"/>
              </a:spcBef>
              <a:buNone/>
              <a:defRPr sz="1200" b="0" i="0" u="none" strike="noStrike" cap="none">
                <a:solidFill>
                  <a:srgbClr val="595959"/>
                </a:solidFill>
                <a:latin typeface="Century Gothic"/>
                <a:ea typeface="Century Gothic"/>
                <a:cs typeface="Century Gothic"/>
                <a:sym typeface="Century Gothic"/>
              </a:defRPr>
            </a:lvl3pPr>
            <a:lvl4pPr marL="0" marR="0" lvl="3" indent="0" algn="l" rtl="0">
              <a:spcBef>
                <a:spcPts val="0"/>
              </a:spcBef>
              <a:buNone/>
              <a:defRPr sz="1200" b="0" i="0" u="none" strike="noStrike" cap="none">
                <a:solidFill>
                  <a:srgbClr val="595959"/>
                </a:solidFill>
                <a:latin typeface="Century Gothic"/>
                <a:ea typeface="Century Gothic"/>
                <a:cs typeface="Century Gothic"/>
                <a:sym typeface="Century Gothic"/>
              </a:defRPr>
            </a:lvl4pPr>
            <a:lvl5pPr marL="0" marR="0" lvl="4" indent="0" algn="l" rtl="0">
              <a:spcBef>
                <a:spcPts val="0"/>
              </a:spcBef>
              <a:buNone/>
              <a:defRPr sz="1200" b="0" i="0" u="none" strike="noStrike" cap="none">
                <a:solidFill>
                  <a:srgbClr val="595959"/>
                </a:solidFill>
                <a:latin typeface="Century Gothic"/>
                <a:ea typeface="Century Gothic"/>
                <a:cs typeface="Century Gothic"/>
                <a:sym typeface="Century Gothic"/>
              </a:defRPr>
            </a:lvl5pPr>
            <a:lvl6pPr marL="0" marR="0" lvl="5" indent="0" algn="l" rtl="0">
              <a:spcBef>
                <a:spcPts val="0"/>
              </a:spcBef>
              <a:buNone/>
              <a:defRPr sz="1200" b="0" i="0" u="none" strike="noStrike" cap="none">
                <a:solidFill>
                  <a:srgbClr val="595959"/>
                </a:solidFill>
                <a:latin typeface="Century Gothic"/>
                <a:ea typeface="Century Gothic"/>
                <a:cs typeface="Century Gothic"/>
                <a:sym typeface="Century Gothic"/>
              </a:defRPr>
            </a:lvl6pPr>
            <a:lvl7pPr marL="0" marR="0" lvl="6" indent="0" algn="l" rtl="0">
              <a:spcBef>
                <a:spcPts val="0"/>
              </a:spcBef>
              <a:buNone/>
              <a:defRPr sz="1200" b="0" i="0" u="none" strike="noStrike" cap="none">
                <a:solidFill>
                  <a:srgbClr val="595959"/>
                </a:solidFill>
                <a:latin typeface="Century Gothic"/>
                <a:ea typeface="Century Gothic"/>
                <a:cs typeface="Century Gothic"/>
                <a:sym typeface="Century Gothic"/>
              </a:defRPr>
            </a:lvl7pPr>
            <a:lvl8pPr marL="0" marR="0" lvl="7" indent="0" algn="l" rtl="0">
              <a:spcBef>
                <a:spcPts val="0"/>
              </a:spcBef>
              <a:buNone/>
              <a:defRPr sz="1200" b="0" i="0" u="none" strike="noStrike" cap="none">
                <a:solidFill>
                  <a:srgbClr val="595959"/>
                </a:solidFill>
                <a:latin typeface="Century Gothic"/>
                <a:ea typeface="Century Gothic"/>
                <a:cs typeface="Century Gothic"/>
                <a:sym typeface="Century Gothic"/>
              </a:defRPr>
            </a:lvl8pPr>
            <a:lvl9pPr marL="0" marR="0" lvl="8" indent="0" algn="l" rtl="0">
              <a:spcBef>
                <a:spcPts val="0"/>
              </a:spcBef>
              <a:buNone/>
              <a:defRPr sz="1200" b="0" i="0" u="none" strike="noStrike" cap="none">
                <a:solidFill>
                  <a:srgbClr val="595959"/>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Shape 26"/>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Shape 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Shape 3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Shape 4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Shape 42"/>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Shape 43"/>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Shape 4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Shape 4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 name="Shape 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Shape 64" descr="http://blog.thingsdesigner.com/uploads/id/tree_swing_development_requirements.jpg"/>
          <p:cNvPicPr preferRelativeResize="0"/>
          <p:nvPr/>
        </p:nvPicPr>
        <p:blipFill rotWithShape="1">
          <a:blip r:embed="rId3">
            <a:alphaModFix/>
          </a:blip>
          <a:srcRect/>
          <a:stretch/>
        </p:blipFill>
        <p:spPr>
          <a:xfrm>
            <a:off x="533400" y="457200"/>
            <a:ext cx="7924800" cy="5943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Singleton</a:t>
            </a:r>
            <a:endParaRPr sz="5400" b="0" i="0" u="none" strike="noStrike" cap="none">
              <a:solidFill>
                <a:schemeClr val="dk2"/>
              </a:solidFill>
              <a:latin typeface="Palatino Linotype"/>
              <a:ea typeface="Palatino Linotype"/>
              <a:cs typeface="Palatino Linotype"/>
              <a:sym typeface="Palatino Linotype"/>
            </a:endParaRPr>
          </a:p>
        </p:txBody>
      </p:sp>
      <p:sp>
        <p:nvSpPr>
          <p:cNvPr id="112" name="Shape 112"/>
          <p:cNvSpPr txBox="1">
            <a:spLocks noGrp="1"/>
          </p:cNvSpPr>
          <p:nvPr>
            <p:ph type="body" idx="1"/>
          </p:nvPr>
        </p:nvSpPr>
        <p:spPr>
          <a:xfrm>
            <a:off x="457200" y="1600200"/>
            <a:ext cx="8229600" cy="4800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Would you prefer eager or lazy instantiation for an HTTPRequest class?</a:t>
            </a:r>
            <a:endParaRPr/>
          </a:p>
          <a:p>
            <a:pPr marL="742950" marR="0" lvl="1" indent="-285750" algn="l" rtl="0">
              <a:spcBef>
                <a:spcPts val="400"/>
              </a:spcBef>
              <a:spcAft>
                <a:spcPts val="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handles authentication</a:t>
            </a:r>
            <a:endParaRPr/>
          </a:p>
          <a:p>
            <a:pPr marL="742950" marR="0" lvl="1" indent="-285750" algn="l" rtl="0">
              <a:spcBef>
                <a:spcPts val="400"/>
              </a:spcBef>
              <a:spcAft>
                <a:spcPts val="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definitely needed for any HTTP transaction</a:t>
            </a:r>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Would you prefer eager or lazy instantiation for a Comparator class?</a:t>
            </a:r>
            <a:endParaRPr/>
          </a:p>
          <a:p>
            <a:pPr marL="742950" marR="0" lvl="1" indent="-285750" algn="l" rtl="0">
              <a:spcBef>
                <a:spcPts val="400"/>
              </a:spcBef>
              <a:spcAft>
                <a:spcPts val="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compares objects</a:t>
            </a:r>
            <a:endParaRPr/>
          </a:p>
          <a:p>
            <a:pPr marL="742950" marR="0" lvl="1" indent="-285750" algn="l" rtl="0">
              <a:spcBef>
                <a:spcPts val="400"/>
              </a:spcBef>
              <a:spcAft>
                <a:spcPts val="160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may or may not be used at runtime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Singleton</a:t>
            </a:r>
            <a:endParaRPr sz="5400" b="0" i="0" u="none" strike="noStrike" cap="none">
              <a:solidFill>
                <a:schemeClr val="dk2"/>
              </a:solidFill>
              <a:latin typeface="Palatino Linotype"/>
              <a:ea typeface="Palatino Linotype"/>
              <a:cs typeface="Palatino Linotype"/>
              <a:sym typeface="Palatino Linotype"/>
            </a:endParaRPr>
          </a:p>
        </p:txBody>
      </p:sp>
      <p:sp>
        <p:nvSpPr>
          <p:cNvPr id="118" name="Shape 1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57150" marR="0" lvl="0" indent="0" algn="l" rtl="0">
              <a:spcBef>
                <a:spcPts val="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public class HttpRequest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private static class HttpRequestHolder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public static final HttpRequest INSTANCE = 			new HttpRequest();</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 Singleton – Don’t instantiate */</a:t>
            </a:r>
            <a:endParaRPr sz="1800" b="0" i="0" u="none" strike="noStrike" cap="none">
              <a:solidFill>
                <a:schemeClr val="dk1"/>
              </a:solidFill>
              <a:latin typeface="Courier New"/>
              <a:ea typeface="Courier New"/>
              <a:cs typeface="Courier New"/>
              <a:sym typeface="Courier New"/>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private HttpRequest() { …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public static HttpRequest getInstance()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return HttpRequestHolder.INSTANCE;</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a:t>
            </a:r>
            <a:endParaRPr/>
          </a:p>
          <a:p>
            <a:pPr marL="57150" marR="0" lvl="0" indent="0" algn="l" rtl="0">
              <a:spcBef>
                <a:spcPts val="360"/>
              </a:spcBef>
              <a:spcAft>
                <a:spcPts val="160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a:t>
            </a:r>
            <a:endParaRPr sz="1800" b="0" i="0" u="none" strike="noStrike" cap="none">
              <a:solidFill>
                <a:schemeClr val="dk1"/>
              </a:solidFill>
              <a:latin typeface="Courier New"/>
              <a:ea typeface="Courier New"/>
              <a:cs typeface="Courier New"/>
              <a:sym typeface="Courier Ne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Singleton</a:t>
            </a:r>
            <a:endParaRPr sz="5400" b="0" i="0" u="none" strike="noStrike" cap="none">
              <a:solidFill>
                <a:schemeClr val="dk2"/>
              </a:solidFill>
              <a:latin typeface="Palatino Linotype"/>
              <a:ea typeface="Palatino Linotype"/>
              <a:cs typeface="Palatino Linotype"/>
              <a:sym typeface="Palatino Linotype"/>
            </a:endParaRPr>
          </a:p>
        </p:txBody>
      </p:sp>
      <p:sp>
        <p:nvSpPr>
          <p:cNvPr id="124" name="Shape 1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57150" marR="0" lvl="0" indent="0" algn="l" rtl="0">
              <a:spcBef>
                <a:spcPts val="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public class LengthComparator implements Comparator&lt;String&gt;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int compare(String s1, String s2)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return s1.length()-s2.length();</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 Singleton – Don’t instantiate */</a:t>
            </a: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LengthComparator() { …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static LengthComparator comp = null;	</a:t>
            </a: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rgbClr val="7F7F7F"/>
              </a:buClr>
              <a:buSzPts val="1600"/>
              <a:buFont typeface="Arial"/>
              <a:buNone/>
            </a:pP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public static LengthComparator getInstance()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if (comp == null)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comp = new LengthComparator();</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return comp;</a:t>
            </a: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a:t>
            </a:r>
            <a:endParaRPr/>
          </a:p>
          <a:p>
            <a:pPr marL="57150" marR="0" lvl="0" indent="0" algn="l" rtl="0">
              <a:spcBef>
                <a:spcPts val="320"/>
              </a:spcBef>
              <a:spcAft>
                <a:spcPts val="160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a:t>
            </a:r>
            <a:endParaRPr sz="1600" b="0" i="0" u="none" strike="noStrike" cap="none">
              <a:solidFill>
                <a:schemeClr val="dk1"/>
              </a:solidFill>
              <a:latin typeface="Courier New"/>
              <a:ea typeface="Courier New"/>
              <a:cs typeface="Courier New"/>
              <a:sym typeface="Courier Ne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Interning</a:t>
            </a:r>
            <a:endParaRPr sz="5400" b="0" i="0" u="none" strike="noStrike" cap="none">
              <a:solidFill>
                <a:schemeClr val="dk2"/>
              </a:solidFill>
              <a:latin typeface="Palatino Linotype"/>
              <a:ea typeface="Palatino Linotype"/>
              <a:cs typeface="Palatino Linotype"/>
              <a:sym typeface="Palatino Linotype"/>
            </a:endParaRPr>
          </a:p>
        </p:txBody>
      </p:sp>
      <p:sp>
        <p:nvSpPr>
          <p:cNvPr id="130" name="Shape 130"/>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Similar to Singleton, except instead of just having one object per class, there’s one object per </a:t>
            </a:r>
            <a:r>
              <a:rPr lang="en-US" sz="2400" b="1" i="0" u="sng" strike="noStrike" cap="none">
                <a:solidFill>
                  <a:srgbClr val="7F7F7F"/>
                </a:solidFill>
                <a:latin typeface="Century Gothic"/>
                <a:ea typeface="Century Gothic"/>
                <a:cs typeface="Century Gothic"/>
                <a:sym typeface="Century Gothic"/>
              </a:rPr>
              <a:t>abstract value</a:t>
            </a:r>
            <a:r>
              <a:rPr lang="en-US" sz="2400" b="0" i="0" u="none" strike="noStrike" cap="none">
                <a:solidFill>
                  <a:srgbClr val="7F7F7F"/>
                </a:solidFill>
                <a:latin typeface="Century Gothic"/>
                <a:ea typeface="Century Gothic"/>
                <a:cs typeface="Century Gothic"/>
                <a:sym typeface="Century Gothic"/>
              </a:rPr>
              <a:t> of the class</a:t>
            </a:r>
            <a:endParaRPr/>
          </a:p>
          <a:p>
            <a:pPr marL="342900" marR="0" lvl="0" indent="-342900" algn="l" rtl="0">
              <a:spcBef>
                <a:spcPts val="480"/>
              </a:spcBef>
              <a:spcAft>
                <a:spcPts val="160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Saves memory by compacting multiple copies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0" y="0"/>
            <a:ext cx="91440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Interning</a:t>
            </a:r>
            <a:endParaRPr sz="5400" b="0" i="0" u="none" strike="noStrike" cap="none">
              <a:solidFill>
                <a:schemeClr val="dk2"/>
              </a:solidFill>
              <a:latin typeface="Palatino Linotype"/>
              <a:ea typeface="Palatino Linotype"/>
              <a:cs typeface="Palatino Linotype"/>
              <a:sym typeface="Palatino Linotype"/>
            </a:endParaRPr>
          </a:p>
        </p:txBody>
      </p:sp>
      <p:sp>
        <p:nvSpPr>
          <p:cNvPr id="136" name="Shape 1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public class Point {</a:t>
            </a:r>
            <a:endParaRPr/>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private int x, y;</a:t>
            </a:r>
            <a:endParaRPr/>
          </a:p>
          <a:p>
            <a:pPr marL="0" marR="0" lvl="0" indent="0" algn="l" rtl="0">
              <a:lnSpc>
                <a:spcPct val="100000"/>
              </a:lnSpc>
              <a:spcBef>
                <a:spcPts val="360"/>
              </a:spcBef>
              <a:spcAft>
                <a:spcPts val="0"/>
              </a:spcAft>
              <a:buClr>
                <a:srgbClr val="7F7F7F"/>
              </a:buClr>
              <a:buSzPts val="1800"/>
              <a:buFont typeface="Arial"/>
              <a:buNone/>
            </a:pPr>
            <a:endParaRPr sz="18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public Point(int x, int y) {</a:t>
            </a:r>
            <a:endParaRPr/>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this.x = x;</a:t>
            </a:r>
            <a:endParaRPr/>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this.y = y;</a:t>
            </a:r>
            <a:endParaRPr/>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a:t>
            </a:r>
            <a:endParaRPr/>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public int getX() { return x; }</a:t>
            </a:r>
            <a:endParaRPr/>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public int getY() { return y; }</a:t>
            </a:r>
            <a:endParaRPr/>
          </a:p>
          <a:p>
            <a:pPr marL="0" marR="0" lvl="0" indent="0" algn="l" rtl="0">
              <a:lnSpc>
                <a:spcPct val="100000"/>
              </a:lnSpc>
              <a:spcBef>
                <a:spcPts val="360"/>
              </a:spcBef>
              <a:spcAft>
                <a:spcPts val="0"/>
              </a:spcAft>
              <a:buClr>
                <a:srgbClr val="7F7F7F"/>
              </a:buClr>
              <a:buSzPts val="1800"/>
              <a:buFont typeface="Arial"/>
              <a:buNone/>
            </a:pPr>
            <a:endParaRPr sz="18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@Override</a:t>
            </a:r>
            <a:endParaRPr/>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public String toString() {</a:t>
            </a:r>
            <a:endParaRPr/>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return “(” + x + “,” + y + “)”;</a:t>
            </a:r>
            <a:endParaRPr sz="18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a:t>
            </a:r>
            <a:endParaRPr/>
          </a:p>
          <a:p>
            <a:pPr marL="0" marR="0" lvl="0" indent="0" algn="l" rtl="0">
              <a:lnSpc>
                <a:spcPct val="100000"/>
              </a:lnSpc>
              <a:spcBef>
                <a:spcPts val="360"/>
              </a:spcBef>
              <a:spcAft>
                <a:spcPts val="160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a:t>
            </a:r>
            <a:endParaRPr sz="1800" b="0" i="0" u="none" strike="noStrike" cap="none">
              <a:solidFill>
                <a:schemeClr val="dk1"/>
              </a:solidFill>
              <a:latin typeface="Courier New"/>
              <a:ea typeface="Courier New"/>
              <a:cs typeface="Courier New"/>
              <a:sym typeface="Courier Ne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Interning</a:t>
            </a:r>
            <a:endParaRPr sz="5400" b="0" i="0" u="none" strike="noStrike" cap="none">
              <a:solidFill>
                <a:schemeClr val="dk2"/>
              </a:solidFill>
              <a:latin typeface="Palatino Linotype"/>
              <a:ea typeface="Palatino Linotype"/>
              <a:cs typeface="Palatino Linotype"/>
              <a:sym typeface="Palatino Linotype"/>
            </a:endParaRPr>
          </a:p>
        </p:txBody>
      </p:sp>
      <p:sp>
        <p:nvSpPr>
          <p:cNvPr id="143" name="Shape 1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57150" marR="0" lvl="0" indent="0" algn="l" rtl="0">
              <a:spcBef>
                <a:spcPts val="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public class Point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static Map&lt;String, Point&gt; instances =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new HashMap&lt;String, Point&gt;();</a:t>
            </a:r>
            <a:endParaRPr/>
          </a:p>
          <a:p>
            <a:pPr marL="57150" marR="0" lvl="0" indent="0" algn="l" rtl="0">
              <a:spcBef>
                <a:spcPts val="320"/>
              </a:spcBef>
              <a:spcAft>
                <a:spcPts val="0"/>
              </a:spcAft>
              <a:buClr>
                <a:srgbClr val="7F7F7F"/>
              </a:buClr>
              <a:buSzPts val="1600"/>
              <a:buFont typeface="Arial"/>
              <a:buNone/>
            </a:pP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public static Point getInstance(int x, int y)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String key = x + “,”, + y;</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if (!instances.containsKey(key))</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instances.put(key, new Point(x,y));</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return instances.get(key);</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a:t>
            </a:r>
            <a:endParaRPr/>
          </a:p>
          <a:p>
            <a:pPr marL="57150" marR="0" lvl="0" indent="0" algn="l" rtl="0">
              <a:spcBef>
                <a:spcPts val="320"/>
              </a:spcBef>
              <a:spcAft>
                <a:spcPts val="0"/>
              </a:spcAft>
              <a:buClr>
                <a:srgbClr val="7F7F7F"/>
              </a:buClr>
              <a:buSzPts val="1600"/>
              <a:buFont typeface="Arial"/>
              <a:buNone/>
            </a:pP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final int x, y; // immutable</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Point(int x, int y) {…}</a:t>
            </a: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160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a:t>
            </a:r>
            <a:endParaRPr sz="1600" b="0" i="0" u="none" strike="noStrike" cap="none">
              <a:solidFill>
                <a:schemeClr val="dk1"/>
              </a:solidFill>
              <a:latin typeface="Courier New"/>
              <a:ea typeface="Courier New"/>
              <a:cs typeface="Courier New"/>
              <a:sym typeface="Courier New"/>
            </a:endParaRPr>
          </a:p>
        </p:txBody>
      </p:sp>
      <p:sp>
        <p:nvSpPr>
          <p:cNvPr id="144" name="Shape 144"/>
          <p:cNvSpPr txBox="1"/>
          <p:nvPr/>
        </p:nvSpPr>
        <p:spPr>
          <a:xfrm>
            <a:off x="457200" y="6126175"/>
            <a:ext cx="8763000" cy="68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C00000"/>
                </a:solidFill>
                <a:latin typeface="Century Gothic"/>
                <a:ea typeface="Century Gothic"/>
                <a:cs typeface="Century Gothic"/>
                <a:sym typeface="Century Gothic"/>
              </a:rPr>
              <a:t>Requires the class being interned to be immutable. Why?</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Interning</a:t>
            </a:r>
            <a:endParaRPr sz="5400" b="0" i="0" u="none" strike="noStrike" cap="none">
              <a:solidFill>
                <a:schemeClr val="dk2"/>
              </a:solidFill>
              <a:latin typeface="Palatino Linotype"/>
              <a:ea typeface="Palatino Linotype"/>
              <a:cs typeface="Palatino Linotype"/>
              <a:sym typeface="Palatino Linotype"/>
            </a:endParaRPr>
          </a:p>
        </p:txBody>
      </p:sp>
      <p:sp>
        <p:nvSpPr>
          <p:cNvPr id="151" name="Shape 1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85750" algn="l" rtl="0">
              <a:spcBef>
                <a:spcPts val="0"/>
              </a:spcBef>
              <a:spcAft>
                <a:spcPts val="0"/>
              </a:spcAft>
              <a:buClr>
                <a:srgbClr val="7F7F7F"/>
              </a:buClr>
              <a:buSzPts val="2800"/>
              <a:buFont typeface="Arial"/>
              <a:buChar char="•"/>
            </a:pPr>
            <a:r>
              <a:rPr lang="en-US" sz="2800" b="0" i="0" u="none" strike="noStrike" cap="none">
                <a:solidFill>
                  <a:srgbClr val="7F7F7F"/>
                </a:solidFill>
                <a:latin typeface="Century Gothic"/>
                <a:ea typeface="Century Gothic"/>
                <a:cs typeface="Century Gothic"/>
                <a:sym typeface="Century Gothic"/>
              </a:rPr>
              <a:t>What if </a:t>
            </a:r>
            <a:r>
              <a:rPr lang="en-US" sz="2800" b="0" i="0" u="none" strike="noStrike" cap="none">
                <a:solidFill>
                  <a:srgbClr val="7F7F7F"/>
                </a:solidFill>
                <a:latin typeface="Courier New"/>
                <a:ea typeface="Courier New"/>
                <a:cs typeface="Courier New"/>
                <a:sym typeface="Courier New"/>
              </a:rPr>
              <a:t>Point</a:t>
            </a:r>
            <a:r>
              <a:rPr lang="en-US" sz="2800" b="0" i="0" u="none" strike="noStrike" cap="none">
                <a:solidFill>
                  <a:srgbClr val="7F7F7F"/>
                </a:solidFill>
                <a:latin typeface="Century Gothic"/>
                <a:ea typeface="Century Gothic"/>
                <a:cs typeface="Century Gothic"/>
                <a:sym typeface="Century Gothic"/>
              </a:rPr>
              <a:t>s were represented in polar coordinates?</a:t>
            </a:r>
            <a:endParaRPr/>
          </a:p>
          <a:p>
            <a:pPr marL="342900" marR="0" lvl="0" indent="-285750" algn="l" rtl="0">
              <a:spcBef>
                <a:spcPts val="560"/>
              </a:spcBef>
              <a:spcAft>
                <a:spcPts val="1600"/>
              </a:spcAft>
              <a:buClr>
                <a:srgbClr val="7F7F7F"/>
              </a:buClr>
              <a:buSzPts val="2800"/>
              <a:buFont typeface="Arial"/>
              <a:buChar char="•"/>
            </a:pPr>
            <a:r>
              <a:rPr lang="en-US" sz="2800" b="0" i="0" u="none" strike="noStrike" cap="none">
                <a:solidFill>
                  <a:srgbClr val="7F7F7F"/>
                </a:solidFill>
                <a:latin typeface="Century Gothic"/>
                <a:ea typeface="Century Gothic"/>
                <a:cs typeface="Century Gothic"/>
                <a:sym typeface="Century Gothic"/>
              </a:rPr>
              <a:t>What further checks are necessary to make sure these kinds of </a:t>
            </a:r>
            <a:r>
              <a:rPr lang="en-US" sz="2800" b="0" i="0" u="none" strike="noStrike" cap="none">
                <a:solidFill>
                  <a:srgbClr val="7F7F7F"/>
                </a:solidFill>
                <a:latin typeface="Courier New"/>
                <a:ea typeface="Courier New"/>
                <a:cs typeface="Courier New"/>
                <a:sym typeface="Courier New"/>
              </a:rPr>
              <a:t>Point</a:t>
            </a:r>
            <a:r>
              <a:rPr lang="en-US" sz="2800" b="0" i="0" u="none" strike="noStrike" cap="none">
                <a:solidFill>
                  <a:srgbClr val="7F7F7F"/>
                </a:solidFill>
                <a:latin typeface="Century Gothic"/>
                <a:ea typeface="Century Gothic"/>
                <a:cs typeface="Century Gothic"/>
                <a:sym typeface="Century Gothic"/>
              </a:rPr>
              <a:t>s are interned correctly?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Interning</a:t>
            </a:r>
            <a:endParaRPr sz="5400" b="0" i="0" u="none" strike="noStrike" cap="none">
              <a:solidFill>
                <a:schemeClr val="dk2"/>
              </a:solidFill>
              <a:latin typeface="Palatino Linotype"/>
              <a:ea typeface="Palatino Linotype"/>
              <a:cs typeface="Palatino Linotype"/>
              <a:sym typeface="Palatino Linotype"/>
            </a:endParaRPr>
          </a:p>
        </p:txBody>
      </p:sp>
      <p:sp>
        <p:nvSpPr>
          <p:cNvPr id="157" name="Shape 157"/>
          <p:cNvSpPr txBox="1">
            <a:spLocks noGrp="1"/>
          </p:cNvSpPr>
          <p:nvPr>
            <p:ph type="body" idx="1"/>
          </p:nvPr>
        </p:nvSpPr>
        <p:spPr>
          <a:xfrm>
            <a:off x="457200" y="1447800"/>
            <a:ext cx="8229600" cy="4525963"/>
          </a:xfrm>
          <a:prstGeom prst="rect">
            <a:avLst/>
          </a:prstGeom>
          <a:noFill/>
          <a:ln>
            <a:noFill/>
          </a:ln>
        </p:spPr>
        <p:txBody>
          <a:bodyPr spcFirstLastPara="1" wrap="square" lIns="91425" tIns="45700" rIns="91425" bIns="45700" anchor="t" anchorCtr="0">
            <a:noAutofit/>
          </a:bodyPr>
          <a:lstStyle/>
          <a:p>
            <a:pPr marL="57150" marR="0" lvl="0" indent="0" algn="l" rtl="0">
              <a:spcBef>
                <a:spcPts val="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public class Point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static Map&lt;String, Point&gt; instances =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new HashMap&lt;String, Point&gt;();</a:t>
            </a:r>
            <a:endParaRPr/>
          </a:p>
          <a:p>
            <a:pPr marL="57150" marR="0" lvl="0" indent="0" algn="l" rtl="0">
              <a:spcBef>
                <a:spcPts val="320"/>
              </a:spcBef>
              <a:spcAft>
                <a:spcPts val="0"/>
              </a:spcAft>
              <a:buClr>
                <a:srgbClr val="7F7F7F"/>
              </a:buClr>
              <a:buSzPts val="1600"/>
              <a:buFont typeface="Arial"/>
              <a:buNone/>
            </a:pP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public static Point getInstance(double r, double theta)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double normalizedTheta = normalize(theta);</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String key = r + “,” + normalizedTheta;</a:t>
            </a: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if (!instances.containsKey(key))</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instances.put(key,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new Point(r, normalizedTheta));</a:t>
            </a: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return instances.get(key);</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a:t>
            </a: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final double r, theta; // immutable</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Point(double r, double theta) {...}</a:t>
            </a: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160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a:t>
            </a:r>
            <a:endParaRPr sz="1600" b="0" i="0" u="none" strike="noStrike" cap="none">
              <a:solidFill>
                <a:schemeClr val="dk1"/>
              </a:solidFill>
              <a:latin typeface="Courier New"/>
              <a:ea typeface="Courier New"/>
              <a:cs typeface="Courier New"/>
              <a:sym typeface="Courier New"/>
            </a:endParaRPr>
          </a:p>
        </p:txBody>
      </p:sp>
      <p:sp>
        <p:nvSpPr>
          <p:cNvPr id="158" name="Shape 158"/>
          <p:cNvSpPr txBox="1"/>
          <p:nvPr/>
        </p:nvSpPr>
        <p:spPr>
          <a:xfrm>
            <a:off x="592550" y="6295025"/>
            <a:ext cx="8763000" cy="56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450"/>
              <a:buFont typeface="Century Gothic"/>
              <a:buNone/>
            </a:pPr>
            <a:r>
              <a:rPr lang="en-US" sz="1800" b="1">
                <a:solidFill>
                  <a:srgbClr val="C00000"/>
                </a:solidFill>
                <a:latin typeface="Century Gothic"/>
                <a:ea typeface="Century Gothic"/>
                <a:cs typeface="Century Gothic"/>
                <a:sym typeface="Century Gothic"/>
              </a:rPr>
              <a:t>Why do we need to normalize?</a:t>
            </a:r>
            <a:endParaRPr sz="1800" b="1" i="0" u="none" strike="noStrike" cap="none">
              <a:solidFill>
                <a:srgbClr val="C0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53525" y="0"/>
            <a:ext cx="89904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Summary: Sharing Patterns</a:t>
            </a:r>
            <a:endParaRPr sz="5400" b="0" i="0" u="none" strike="noStrike" cap="none">
              <a:solidFill>
                <a:schemeClr val="dk2"/>
              </a:solidFill>
              <a:latin typeface="Palatino Linotype"/>
              <a:ea typeface="Palatino Linotype"/>
              <a:cs typeface="Palatino Linotype"/>
              <a:sym typeface="Palatino Linotype"/>
            </a:endParaRPr>
          </a:p>
        </p:txBody>
      </p:sp>
      <p:sp>
        <p:nvSpPr>
          <p:cNvPr id="88" name="Shape 8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The old way: Java constructors always create a new object</a:t>
            </a:r>
            <a:endParaRPr/>
          </a:p>
          <a:p>
            <a:pPr marL="342900" marR="0" lvl="0" indent="-342900" algn="l" rtl="0">
              <a:spcBef>
                <a:spcPts val="480"/>
              </a:spcBef>
              <a:spcAft>
                <a:spcPts val="0"/>
              </a:spcAft>
              <a:buClr>
                <a:srgbClr val="7F7F7F"/>
              </a:buClr>
              <a:buSzPts val="2400"/>
              <a:buFont typeface="Arial"/>
              <a:buChar char="•"/>
            </a:pPr>
            <a:r>
              <a:rPr lang="en-US" sz="2400" b="1" i="0" u="none" strike="noStrike" cap="none">
                <a:solidFill>
                  <a:srgbClr val="7F7F7F"/>
                </a:solidFill>
                <a:latin typeface="Century Gothic"/>
                <a:ea typeface="Century Gothic"/>
                <a:cs typeface="Century Gothic"/>
                <a:sym typeface="Century Gothic"/>
              </a:rPr>
              <a:t>Singleton:</a:t>
            </a:r>
            <a:r>
              <a:rPr lang="en-US" sz="2400" b="0" i="0" u="none" strike="noStrike" cap="none">
                <a:solidFill>
                  <a:srgbClr val="7F7F7F"/>
                </a:solidFill>
                <a:latin typeface="Century Gothic"/>
                <a:ea typeface="Century Gothic"/>
                <a:cs typeface="Century Gothic"/>
                <a:sym typeface="Century Gothic"/>
              </a:rPr>
              <a:t> only one object exists at runtime</a:t>
            </a:r>
            <a:endParaRPr sz="1800" b="0" i="0" u="none" strike="noStrike" cap="none">
              <a:solidFill>
                <a:srgbClr val="7F7F7F"/>
              </a:solidFill>
              <a:latin typeface="Century Gothic"/>
              <a:ea typeface="Century Gothic"/>
              <a:cs typeface="Century Gothic"/>
              <a:sym typeface="Century Gothic"/>
            </a:endParaRPr>
          </a:p>
          <a:p>
            <a:pPr marL="342900" marR="0" lvl="0" indent="-342900" algn="l" rtl="0">
              <a:spcBef>
                <a:spcPts val="480"/>
              </a:spcBef>
              <a:spcAft>
                <a:spcPts val="0"/>
              </a:spcAft>
              <a:buClr>
                <a:srgbClr val="7F7F7F"/>
              </a:buClr>
              <a:buSzPts val="2400"/>
              <a:buFont typeface="Arial"/>
              <a:buChar char="•"/>
            </a:pPr>
            <a:r>
              <a:rPr lang="en-US" sz="2400" b="1" i="0" u="none" strike="noStrike" cap="none">
                <a:solidFill>
                  <a:srgbClr val="7F7F7F"/>
                </a:solidFill>
                <a:latin typeface="Century Gothic"/>
                <a:ea typeface="Century Gothic"/>
                <a:cs typeface="Century Gothic"/>
                <a:sym typeface="Century Gothic"/>
              </a:rPr>
              <a:t>Interning:</a:t>
            </a:r>
            <a:r>
              <a:rPr lang="en-US" sz="2400" b="0" i="0" u="none" strike="noStrike" cap="none">
                <a:solidFill>
                  <a:srgbClr val="7F7F7F"/>
                </a:solidFill>
                <a:latin typeface="Century Gothic"/>
                <a:ea typeface="Century Gothic"/>
                <a:cs typeface="Century Gothic"/>
                <a:sym typeface="Century Gothic"/>
              </a:rPr>
              <a:t> only one object </a:t>
            </a:r>
            <a:r>
              <a:rPr lang="en-US" sz="2400" b="0" i="1" u="none" strike="noStrike" cap="none">
                <a:solidFill>
                  <a:srgbClr val="7F7F7F"/>
                </a:solidFill>
                <a:latin typeface="Century Gothic"/>
                <a:ea typeface="Century Gothic"/>
                <a:cs typeface="Century Gothic"/>
                <a:sym typeface="Century Gothic"/>
              </a:rPr>
              <a:t>with a particular (abstract) value</a:t>
            </a:r>
            <a:r>
              <a:rPr lang="en-US" sz="2400" b="0" i="0" u="none" strike="noStrike" cap="none">
                <a:solidFill>
                  <a:srgbClr val="7F7F7F"/>
                </a:solidFill>
                <a:latin typeface="Century Gothic"/>
                <a:ea typeface="Century Gothic"/>
                <a:cs typeface="Century Gothic"/>
                <a:sym typeface="Century Gothic"/>
              </a:rPr>
              <a:t> exists at runtime</a:t>
            </a:r>
            <a:endParaRPr/>
          </a:p>
          <a:p>
            <a:pPr marL="342900" marR="0" lvl="0" indent="-342900" algn="l" rtl="0">
              <a:spcBef>
                <a:spcPts val="480"/>
              </a:spcBef>
              <a:spcAft>
                <a:spcPts val="1600"/>
              </a:spcAft>
              <a:buClr>
                <a:srgbClr val="7F7F7F"/>
              </a:buClr>
              <a:buSzPts val="2400"/>
              <a:buFont typeface="Arial"/>
              <a:buChar char="•"/>
            </a:pPr>
            <a:r>
              <a:rPr lang="en-US" sz="2400" b="1" i="0" u="none" strike="noStrike" cap="none">
                <a:solidFill>
                  <a:srgbClr val="7F7F7F"/>
                </a:solidFill>
                <a:latin typeface="Century Gothic"/>
                <a:ea typeface="Century Gothic"/>
                <a:cs typeface="Century Gothic"/>
                <a:sym typeface="Century Gothic"/>
              </a:rPr>
              <a:t>Flyweight:</a:t>
            </a:r>
            <a:r>
              <a:rPr lang="en-US" sz="2400" b="0" i="0" u="none" strike="noStrike" cap="none">
                <a:solidFill>
                  <a:srgbClr val="7F7F7F"/>
                </a:solidFill>
                <a:latin typeface="Century Gothic"/>
                <a:ea typeface="Century Gothic"/>
                <a:cs typeface="Century Gothic"/>
                <a:sym typeface="Century Gothic"/>
              </a:rPr>
              <a:t> separate intrinsic and extrinsic state, represents them separately, and interns the intrinsic state</a:t>
            </a:r>
            <a:endParaRPr sz="1800" b="0" i="0" u="none" strike="noStrike" cap="none">
              <a:solidFill>
                <a:srgbClr val="7F7F7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62954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Factories</a:t>
            </a:r>
            <a:endParaRPr sz="5400" b="0" i="0" u="none" strike="noStrike" cap="none">
              <a:solidFill>
                <a:schemeClr val="dk2"/>
              </a:solidFill>
              <a:latin typeface="Palatino Linotype"/>
              <a:ea typeface="Palatino Linotype"/>
              <a:cs typeface="Palatino Linotype"/>
              <a:sym typeface="Palatino Linotype"/>
            </a:endParaRPr>
          </a:p>
        </p:txBody>
      </p:sp>
      <p:sp>
        <p:nvSpPr>
          <p:cNvPr id="164" name="Shape 16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rtl="0">
              <a:spcBef>
                <a:spcPts val="0"/>
              </a:spcBef>
              <a:spcAft>
                <a:spcPts val="0"/>
              </a:spcAft>
              <a:buSzPts val="2400"/>
              <a:buChar char="•"/>
            </a:pPr>
            <a:r>
              <a:rPr lang="en-US"/>
              <a:t>Suppose we want a constructor for Set that takes a list as a parameter, and produces a TreeSet if the list is sorted, and a HashSet otherwise.</a:t>
            </a:r>
            <a:endParaRPr/>
          </a:p>
          <a:p>
            <a:pPr marL="342900" lvl="0" indent="-342900" rtl="0">
              <a:spcBef>
                <a:spcPts val="0"/>
              </a:spcBef>
              <a:spcAft>
                <a:spcPts val="0"/>
              </a:spcAft>
              <a:buSzPts val="2400"/>
              <a:buChar char="•"/>
            </a:pPr>
            <a:r>
              <a:rPr lang="en-US"/>
              <a:t>Is this possible?</a:t>
            </a:r>
            <a:endParaRPr/>
          </a:p>
        </p:txBody>
      </p:sp>
      <p:sp>
        <p:nvSpPr>
          <p:cNvPr id="165" name="Shape 165" descr="https://encrypted-tbn3.gstatic.com/images?q=tbn:ANd9GcQXd-rkEnD-T0txDT4pXkJ2mJpv23rXgocaqFoQ3ZqETvMKj2M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subTitle" idx="1"/>
          </p:nvPr>
        </p:nvSpPr>
        <p:spPr>
          <a:xfrm>
            <a:off x="1371600" y="3886200"/>
            <a:ext cx="6400800" cy="259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2400"/>
              <a:buFont typeface="Arial"/>
              <a:buNone/>
            </a:pPr>
            <a:endParaRPr sz="2400" b="0" i="0" u="none" strike="noStrike" cap="none">
              <a:solidFill>
                <a:srgbClr val="888888"/>
              </a:solidFill>
              <a:latin typeface="Century Gothic"/>
              <a:ea typeface="Century Gothic"/>
              <a:cs typeface="Century Gothic"/>
              <a:sym typeface="Century Gothic"/>
            </a:endParaRPr>
          </a:p>
          <a:p>
            <a:pPr marL="0" marR="0" lvl="0" indent="0" algn="ctr" rtl="0">
              <a:spcBef>
                <a:spcPts val="520"/>
              </a:spcBef>
              <a:spcAft>
                <a:spcPts val="0"/>
              </a:spcAft>
              <a:buClr>
                <a:srgbClr val="888888"/>
              </a:buClr>
              <a:buSzPts val="2600"/>
              <a:buFont typeface="Arial"/>
              <a:buNone/>
            </a:pPr>
            <a:r>
              <a:rPr lang="en-US" sz="2600" b="0" i="0" u="none" strike="noStrike" cap="none">
                <a:solidFill>
                  <a:srgbClr val="888888"/>
                </a:solidFill>
                <a:latin typeface="Century Gothic"/>
                <a:ea typeface="Century Gothic"/>
                <a:cs typeface="Century Gothic"/>
                <a:sym typeface="Century Gothic"/>
              </a:rPr>
              <a:t>Slides by Alex Mariakakis</a:t>
            </a:r>
            <a:endParaRPr sz="2600" b="0" i="0" u="none" strike="noStrike" cap="none">
              <a:solidFill>
                <a:srgbClr val="888888"/>
              </a:solidFill>
              <a:latin typeface="Century Gothic"/>
              <a:ea typeface="Century Gothic"/>
              <a:cs typeface="Century Gothic"/>
              <a:sym typeface="Century Gothic"/>
            </a:endParaRPr>
          </a:p>
          <a:p>
            <a:pPr marL="0" marR="0" lvl="0" indent="0" algn="ctr" rtl="0">
              <a:spcBef>
                <a:spcPts val="520"/>
              </a:spcBef>
              <a:spcAft>
                <a:spcPts val="0"/>
              </a:spcAft>
              <a:buClr>
                <a:srgbClr val="888888"/>
              </a:buClr>
              <a:buSzPts val="2600"/>
              <a:buFont typeface="Arial"/>
              <a:buNone/>
            </a:pPr>
            <a:endParaRPr sz="2600" b="0" i="0" u="none" strike="noStrike" cap="none">
              <a:solidFill>
                <a:srgbClr val="888888"/>
              </a:solidFill>
              <a:latin typeface="Century Gothic"/>
              <a:ea typeface="Century Gothic"/>
              <a:cs typeface="Century Gothic"/>
              <a:sym typeface="Century Gothic"/>
            </a:endParaRPr>
          </a:p>
          <a:p>
            <a:pPr marL="0" marR="0" lvl="0" indent="0" algn="ctr" rtl="0">
              <a:spcBef>
                <a:spcPts val="520"/>
              </a:spcBef>
              <a:spcAft>
                <a:spcPts val="0"/>
              </a:spcAft>
              <a:buClr>
                <a:srgbClr val="888888"/>
              </a:buClr>
              <a:buSzPts val="2600"/>
              <a:buFont typeface="Arial"/>
              <a:buNone/>
            </a:pPr>
            <a:r>
              <a:rPr lang="en-US" sz="2600" b="0" i="0" u="none" strike="noStrike" cap="none">
                <a:solidFill>
                  <a:srgbClr val="888888"/>
                </a:solidFill>
                <a:latin typeface="Century Gothic"/>
                <a:ea typeface="Century Gothic"/>
                <a:cs typeface="Century Gothic"/>
                <a:sym typeface="Century Gothic"/>
              </a:rPr>
              <a:t>with material from David Mailhot, </a:t>
            </a:r>
            <a:endParaRPr/>
          </a:p>
          <a:p>
            <a:pPr marL="0" marR="0" lvl="0" indent="0" algn="ctr" rtl="0">
              <a:spcBef>
                <a:spcPts val="520"/>
              </a:spcBef>
              <a:spcAft>
                <a:spcPts val="0"/>
              </a:spcAft>
              <a:buClr>
                <a:srgbClr val="888888"/>
              </a:buClr>
              <a:buSzPts val="2600"/>
              <a:buFont typeface="Arial"/>
              <a:buNone/>
            </a:pPr>
            <a:r>
              <a:rPr lang="en-US" sz="2600" b="0" i="0" u="none" strike="noStrike" cap="none">
                <a:solidFill>
                  <a:srgbClr val="888888"/>
                </a:solidFill>
                <a:latin typeface="Century Gothic"/>
                <a:ea typeface="Century Gothic"/>
                <a:cs typeface="Century Gothic"/>
                <a:sym typeface="Century Gothic"/>
              </a:rPr>
              <a:t>Hal Perkins, Mike Ernst</a:t>
            </a:r>
            <a:endParaRPr sz="2600" b="0" i="0" u="none" strike="noStrike" cap="none">
              <a:solidFill>
                <a:srgbClr val="888888"/>
              </a:solidFill>
              <a:latin typeface="Century Gothic"/>
              <a:ea typeface="Century Gothic"/>
              <a:cs typeface="Century Gothic"/>
              <a:sym typeface="Century Gothic"/>
            </a:endParaRPr>
          </a:p>
        </p:txBody>
      </p:sp>
      <p:sp>
        <p:nvSpPr>
          <p:cNvPr id="70" name="Shape 70"/>
          <p:cNvSpPr txBox="1"/>
          <p:nvPr/>
        </p:nvSpPr>
        <p:spPr>
          <a:xfrm>
            <a:off x="685800" y="838200"/>
            <a:ext cx="7772400" cy="2590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6600"/>
              <a:buFont typeface="Palatino Linotype"/>
              <a:buNone/>
            </a:pPr>
            <a:r>
              <a:rPr lang="en-US" sz="6600" b="1" i="0" u="none" strike="noStrike" cap="none">
                <a:solidFill>
                  <a:schemeClr val="dk2"/>
                </a:solidFill>
                <a:latin typeface="Palatino Linotype"/>
                <a:ea typeface="Palatino Linotype"/>
                <a:cs typeface="Palatino Linotype"/>
                <a:sym typeface="Palatino Linotype"/>
              </a:rPr>
              <a:t>Section 8:</a:t>
            </a:r>
            <a:br>
              <a:rPr lang="en-US" sz="6600" b="0" i="0" u="none" strike="noStrike" cap="none">
                <a:solidFill>
                  <a:schemeClr val="dk2"/>
                </a:solidFill>
                <a:latin typeface="Palatino Linotype"/>
                <a:ea typeface="Palatino Linotype"/>
                <a:cs typeface="Palatino Linotype"/>
                <a:sym typeface="Palatino Linotype"/>
              </a:rPr>
            </a:br>
            <a:r>
              <a:rPr lang="en-US" sz="5500" b="0" i="0" u="none" strike="noStrike" cap="none">
                <a:solidFill>
                  <a:schemeClr val="dk2"/>
                </a:solidFill>
                <a:latin typeface="Palatino Linotype"/>
                <a:ea typeface="Palatino Linotype"/>
                <a:cs typeface="Palatino Linotype"/>
                <a:sym typeface="Palatino Linotype"/>
              </a:rPr>
              <a:t>Design Patterns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Factories</a:t>
            </a:r>
            <a:endParaRPr sz="5400" b="0" i="0" u="none" strike="noStrike" cap="none">
              <a:solidFill>
                <a:schemeClr val="dk2"/>
              </a:solidFill>
              <a:latin typeface="Palatino Linotype"/>
              <a:ea typeface="Palatino Linotype"/>
              <a:cs typeface="Palatino Linotype"/>
              <a:sym typeface="Palatino Linotype"/>
            </a:endParaRPr>
          </a:p>
        </p:txBody>
      </p:sp>
      <p:sp>
        <p:nvSpPr>
          <p:cNvPr id="171" name="Shape 17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Factories solve the problem that Java constructors cannot return a subtype of the class they belong to</a:t>
            </a:r>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Two options:</a:t>
            </a:r>
            <a:endParaRPr/>
          </a:p>
          <a:p>
            <a:pPr marL="742950" marR="0" lvl="1" indent="-285750" algn="l" rtl="0">
              <a:spcBef>
                <a:spcPts val="400"/>
              </a:spcBef>
              <a:spcAft>
                <a:spcPts val="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Factory method</a:t>
            </a:r>
            <a:endParaRPr/>
          </a:p>
          <a:p>
            <a:pPr marL="1143000" marR="0" lvl="2" indent="-228600" algn="l" rtl="0">
              <a:spcBef>
                <a:spcPts val="400"/>
              </a:spcBef>
              <a:spcAft>
                <a:spcPts val="0"/>
              </a:spcAft>
              <a:buClr>
                <a:srgbClr val="7F7F7F"/>
              </a:buClr>
              <a:buSzPts val="2000"/>
              <a:buFont typeface="Arial"/>
              <a:buChar char="•"/>
            </a:pPr>
            <a:r>
              <a:rPr lang="en-US" sz="2000" b="0" i="0" u="none" strike="noStrike" cap="none">
                <a:solidFill>
                  <a:srgbClr val="7F7F7F"/>
                </a:solidFill>
                <a:latin typeface="Century Gothic"/>
                <a:ea typeface="Century Gothic"/>
                <a:cs typeface="Century Gothic"/>
                <a:sym typeface="Century Gothic"/>
              </a:rPr>
              <a:t>A method that creates and returns objects</a:t>
            </a:r>
            <a:endParaRPr/>
          </a:p>
          <a:p>
            <a:pPr marL="1143000" marR="0" lvl="2" indent="-228600" algn="l" rtl="0">
              <a:spcBef>
                <a:spcPts val="400"/>
              </a:spcBef>
              <a:spcAft>
                <a:spcPts val="0"/>
              </a:spcAft>
              <a:buClr>
                <a:srgbClr val="7F7F7F"/>
              </a:buClr>
              <a:buSzPts val="2000"/>
              <a:buFont typeface="Arial"/>
              <a:buChar char="•"/>
            </a:pPr>
            <a:r>
              <a:rPr lang="en-US" sz="2000" b="0" i="0" u="none" strike="noStrike" cap="none">
                <a:solidFill>
                  <a:srgbClr val="7F7F7F"/>
                </a:solidFill>
                <a:latin typeface="Century Gothic"/>
                <a:ea typeface="Century Gothic"/>
                <a:cs typeface="Century Gothic"/>
                <a:sym typeface="Century Gothic"/>
              </a:rPr>
              <a:t>Method defines the interface for creating an object, but defers instantiation to subclasses </a:t>
            </a:r>
            <a:endParaRPr/>
          </a:p>
          <a:p>
            <a:pPr marL="742950" marR="0" lvl="1" indent="-285750" algn="l" rtl="0">
              <a:spcBef>
                <a:spcPts val="400"/>
              </a:spcBef>
              <a:spcAft>
                <a:spcPts val="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Factory object</a:t>
            </a:r>
            <a:endParaRPr/>
          </a:p>
          <a:p>
            <a:pPr marL="1143000" marR="0" lvl="2" indent="-228600" algn="l" rtl="0">
              <a:spcBef>
                <a:spcPts val="400"/>
              </a:spcBef>
              <a:spcAft>
                <a:spcPts val="0"/>
              </a:spcAft>
              <a:buClr>
                <a:srgbClr val="7F7F7F"/>
              </a:buClr>
              <a:buSzPts val="2000"/>
              <a:buFont typeface="Arial"/>
              <a:buChar char="•"/>
            </a:pPr>
            <a:r>
              <a:rPr lang="en-US" sz="2000" b="0" i="0" u="none" strike="noStrike" cap="none">
                <a:solidFill>
                  <a:srgbClr val="7F7F7F"/>
                </a:solidFill>
                <a:latin typeface="Century Gothic"/>
                <a:ea typeface="Century Gothic"/>
                <a:cs typeface="Century Gothic"/>
                <a:sym typeface="Century Gothic"/>
              </a:rPr>
              <a:t>Abstract superclass defines what can be customized</a:t>
            </a:r>
            <a:endParaRPr/>
          </a:p>
          <a:p>
            <a:pPr marL="1143000" marR="0" lvl="2" indent="-228600" algn="l" rtl="0">
              <a:spcBef>
                <a:spcPts val="400"/>
              </a:spcBef>
              <a:spcAft>
                <a:spcPts val="1600"/>
              </a:spcAft>
              <a:buClr>
                <a:srgbClr val="7F7F7F"/>
              </a:buClr>
              <a:buSzPts val="2000"/>
              <a:buFont typeface="Arial"/>
              <a:buChar char="•"/>
            </a:pPr>
            <a:r>
              <a:rPr lang="en-US" sz="2000" b="0" i="0" u="none" strike="noStrike" cap="none">
                <a:solidFill>
                  <a:srgbClr val="7F7F7F"/>
                </a:solidFill>
                <a:latin typeface="Century Gothic"/>
                <a:ea typeface="Century Gothic"/>
                <a:cs typeface="Century Gothic"/>
                <a:sym typeface="Century Gothic"/>
              </a:rPr>
              <a:t>Concrete subclass does the customization, returns appropriate subclass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Factory Method</a:t>
            </a:r>
            <a:endParaRPr sz="5400" b="0" i="0" u="none" strike="noStrike" cap="none">
              <a:solidFill>
                <a:schemeClr val="dk2"/>
              </a:solidFill>
              <a:latin typeface="Palatino Linotype"/>
              <a:ea typeface="Palatino Linotype"/>
              <a:cs typeface="Palatino Linotype"/>
              <a:sym typeface="Palatino Linotype"/>
            </a:endParaRPr>
          </a:p>
        </p:txBody>
      </p:sp>
      <p:sp>
        <p:nvSpPr>
          <p:cNvPr id="177" name="Shape 17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36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a:t>
            </a:r>
            <a:endParaRPr sz="1800">
              <a:solidFill>
                <a:schemeClr val="dk1"/>
              </a:solidFill>
              <a:latin typeface="Courier New"/>
              <a:ea typeface="Courier New"/>
              <a:cs typeface="Courier New"/>
              <a:sym typeface="Courier New"/>
            </a:endParaRPr>
          </a:p>
          <a:p>
            <a:pPr marL="0" lvl="0" indent="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public static Set produceSet(List list) {</a:t>
            </a:r>
            <a:endParaRPr sz="1800">
              <a:solidFill>
                <a:schemeClr val="dk1"/>
              </a:solidFill>
              <a:latin typeface="Courier New"/>
              <a:ea typeface="Courier New"/>
              <a:cs typeface="Courier New"/>
              <a:sym typeface="Courier New"/>
            </a:endParaRPr>
          </a:p>
          <a:p>
            <a:pPr marL="0" lvl="0" indent="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if (isSorted(list)) {</a:t>
            </a:r>
            <a:endParaRPr sz="1800">
              <a:solidFill>
                <a:schemeClr val="dk1"/>
              </a:solidFill>
              <a:latin typeface="Courier New"/>
              <a:ea typeface="Courier New"/>
              <a:cs typeface="Courier New"/>
              <a:sym typeface="Courier New"/>
            </a:endParaRPr>
          </a:p>
          <a:p>
            <a:pPr marL="57150" lvl="0" indent="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return new TreeSet(list);</a:t>
            </a:r>
            <a:endParaRPr sz="1800">
              <a:solidFill>
                <a:schemeClr val="dk1"/>
              </a:solidFill>
              <a:latin typeface="Courier New"/>
              <a:ea typeface="Courier New"/>
              <a:cs typeface="Courier New"/>
              <a:sym typeface="Courier New"/>
            </a:endParaRPr>
          </a:p>
          <a:p>
            <a:pPr marL="57150" lvl="0" indent="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 else {</a:t>
            </a:r>
            <a:endParaRPr sz="1800">
              <a:solidFill>
                <a:schemeClr val="dk1"/>
              </a:solidFill>
              <a:latin typeface="Courier New"/>
              <a:ea typeface="Courier New"/>
              <a:cs typeface="Courier New"/>
              <a:sym typeface="Courier New"/>
            </a:endParaRPr>
          </a:p>
          <a:p>
            <a:pPr marL="57150" lvl="0" indent="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return new HashSet(list);</a:t>
            </a:r>
            <a:endParaRPr sz="1800">
              <a:solidFill>
                <a:schemeClr val="dk1"/>
              </a:solidFill>
              <a:latin typeface="Courier New"/>
              <a:ea typeface="Courier New"/>
              <a:cs typeface="Courier New"/>
              <a:sym typeface="Courier New"/>
            </a:endParaRPr>
          </a:p>
          <a:p>
            <a:pPr marL="57150" lvl="0" indent="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a:t>
            </a:r>
            <a:endParaRPr sz="1800">
              <a:solidFill>
                <a:schemeClr val="dk1"/>
              </a:solidFill>
              <a:latin typeface="Courier New"/>
              <a:ea typeface="Courier New"/>
              <a:cs typeface="Courier New"/>
              <a:sym typeface="Courier New"/>
            </a:endParaRPr>
          </a:p>
          <a:p>
            <a:pPr marL="57150" lvl="0" indent="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a:t>
            </a:r>
            <a:endParaRPr sz="1800">
              <a:solidFill>
                <a:schemeClr val="dk1"/>
              </a:solidFill>
              <a:latin typeface="Courier New"/>
              <a:ea typeface="Courier New"/>
              <a:cs typeface="Courier New"/>
              <a:sym typeface="Courier New"/>
            </a:endParaRPr>
          </a:p>
          <a:p>
            <a:pPr marL="57150" lvl="0" indent="0" rtl="0">
              <a:lnSpc>
                <a:spcPct val="100000"/>
              </a:lnSpc>
              <a:spcBef>
                <a:spcPts val="1600"/>
              </a:spcBef>
              <a:spcAft>
                <a:spcPts val="0"/>
              </a:spcAft>
              <a:buClr>
                <a:schemeClr val="dk1"/>
              </a:buClr>
              <a:buSzPts val="1800"/>
              <a:buFont typeface="Arial"/>
              <a:buNone/>
            </a:pPr>
            <a:endParaRPr sz="1800">
              <a:solidFill>
                <a:schemeClr val="dk1"/>
              </a:solidFill>
              <a:latin typeface="Courier New"/>
              <a:ea typeface="Courier New"/>
              <a:cs typeface="Courier New"/>
              <a:sym typeface="Courier New"/>
            </a:endParaRPr>
          </a:p>
          <a:p>
            <a:pPr marL="57150" marR="0" lvl="0" indent="0" algn="l" rtl="0">
              <a:spcBef>
                <a:spcPts val="1600"/>
              </a:spcBef>
              <a:spcAft>
                <a:spcPts val="1600"/>
              </a:spcAft>
              <a:buClr>
                <a:schemeClr val="dk1"/>
              </a:buClr>
              <a:buSzPts val="1800"/>
              <a:buFont typeface="Arial"/>
              <a:buNone/>
            </a:pPr>
            <a:endParaRPr sz="1800">
              <a:solidFill>
                <a:schemeClr val="dk1"/>
              </a:solidFill>
              <a:latin typeface="Courier New"/>
              <a:ea typeface="Courier New"/>
              <a:cs typeface="Courier New"/>
              <a:sym typeface="Courier New"/>
            </a:endParaRPr>
          </a:p>
        </p:txBody>
      </p:sp>
      <p:sp>
        <p:nvSpPr>
          <p:cNvPr id="178" name="Shape 178" descr="https://encrypted-tbn3.gstatic.com/images?q=tbn:ANd9GcQXd-rkEnD-T0txDT4pXkJ2mJpv23rXgocaqFoQ3ZqETvMKj2M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Factory Object</a:t>
            </a:r>
            <a:endParaRPr sz="5400" b="0" i="0" u="none" strike="noStrike" cap="none">
              <a:solidFill>
                <a:schemeClr val="dk2"/>
              </a:solidFill>
              <a:latin typeface="Palatino Linotype"/>
              <a:ea typeface="Palatino Linotype"/>
              <a:cs typeface="Palatino Linotype"/>
              <a:sym typeface="Palatino Linotype"/>
            </a:endParaRPr>
          </a:p>
        </p:txBody>
      </p:sp>
      <p:sp>
        <p:nvSpPr>
          <p:cNvPr id="184" name="Shape 184"/>
          <p:cNvSpPr txBox="1">
            <a:spLocks noGrp="1"/>
          </p:cNvSpPr>
          <p:nvPr>
            <p:ph type="body" idx="1"/>
          </p:nvPr>
        </p:nvSpPr>
        <p:spPr>
          <a:xfrm>
            <a:off x="457200" y="1600200"/>
            <a:ext cx="8686800" cy="4876800"/>
          </a:xfrm>
          <a:prstGeom prst="rect">
            <a:avLst/>
          </a:prstGeom>
          <a:noFill/>
          <a:ln>
            <a:noFill/>
          </a:ln>
        </p:spPr>
        <p:txBody>
          <a:bodyPr spcFirstLastPara="1" wrap="square" lIns="91425" tIns="45700" rIns="91425" bIns="45700" anchor="t" anchorCtr="0">
            <a:noAutofit/>
          </a:bodyPr>
          <a:lstStyle/>
          <a:p>
            <a:pPr marL="57150" marR="0" lvl="0" indent="0" algn="l" rtl="0">
              <a:spcBef>
                <a:spcPts val="0"/>
              </a:spcBef>
              <a:spcAft>
                <a:spcPts val="0"/>
              </a:spcAft>
              <a:buClr>
                <a:schemeClr val="dk1"/>
              </a:buClr>
              <a:buSzPts val="1600"/>
              <a:buFont typeface="Arial"/>
              <a:buNone/>
            </a:pPr>
            <a:endParaRPr sz="1800">
              <a:solidFill>
                <a:schemeClr val="dk1"/>
              </a:solidFill>
              <a:latin typeface="Courier New"/>
              <a:ea typeface="Courier New"/>
              <a:cs typeface="Courier New"/>
              <a:sym typeface="Courier New"/>
            </a:endParaRPr>
          </a:p>
          <a:p>
            <a:pPr marL="57150" marR="0" lvl="0" indent="0" algn="l" rtl="0">
              <a:spcBef>
                <a:spcPts val="0"/>
              </a:spcBef>
              <a:spcAft>
                <a:spcPts val="0"/>
              </a:spcAft>
              <a:buClr>
                <a:schemeClr val="dk1"/>
              </a:buClr>
              <a:buSzPts val="1600"/>
              <a:buFont typeface="Arial"/>
              <a:buNone/>
            </a:pPr>
            <a:endParaRPr sz="1800">
              <a:solidFill>
                <a:schemeClr val="dk1"/>
              </a:solidFill>
              <a:latin typeface="Courier New"/>
              <a:ea typeface="Courier New"/>
              <a:cs typeface="Courier New"/>
              <a:sym typeface="Courier New"/>
            </a:endParaRPr>
          </a:p>
          <a:p>
            <a:pPr marL="57150" marR="0" lvl="0" indent="0" algn="l" rtl="0">
              <a:spcBef>
                <a:spcPts val="0"/>
              </a:spcBef>
              <a:spcAft>
                <a:spcPts val="0"/>
              </a:spcAft>
              <a:buClr>
                <a:schemeClr val="dk1"/>
              </a:buClr>
              <a:buSzPts val="1600"/>
              <a:buFont typeface="Arial"/>
              <a:buNone/>
            </a:pPr>
            <a:r>
              <a:rPr lang="en-US" sz="1800" i="0" u="none" strike="noStrike" cap="none">
                <a:solidFill>
                  <a:schemeClr val="dk1"/>
                </a:solidFill>
                <a:latin typeface="Courier New"/>
                <a:ea typeface="Courier New"/>
                <a:cs typeface="Courier New"/>
                <a:sym typeface="Courier New"/>
              </a:rPr>
              <a:t>interface </a:t>
            </a:r>
            <a:r>
              <a:rPr lang="en-US" sz="1800">
                <a:solidFill>
                  <a:schemeClr val="dk1"/>
                </a:solidFill>
                <a:latin typeface="Courier New"/>
                <a:ea typeface="Courier New"/>
                <a:cs typeface="Courier New"/>
                <a:sym typeface="Courier New"/>
              </a:rPr>
              <a:t>SetFactory</a:t>
            </a:r>
            <a:r>
              <a:rPr lang="en-US" sz="1800" i="0" u="none" strike="noStrike" cap="none">
                <a:solidFill>
                  <a:schemeClr val="dk1"/>
                </a:solidFill>
                <a:latin typeface="Courier New"/>
                <a:ea typeface="Courier New"/>
                <a:cs typeface="Courier New"/>
                <a:sym typeface="Courier New"/>
              </a:rPr>
              <a:t> {</a:t>
            </a:r>
            <a:endParaRPr sz="1800"/>
          </a:p>
          <a:p>
            <a:pPr marL="57150" marR="0" lvl="0" indent="0" algn="l" rtl="0">
              <a:spcBef>
                <a:spcPts val="320"/>
              </a:spcBef>
              <a:spcAft>
                <a:spcPts val="0"/>
              </a:spcAft>
              <a:buClr>
                <a:schemeClr val="dk1"/>
              </a:buClr>
              <a:buSzPts val="1600"/>
              <a:buFont typeface="Arial"/>
              <a:buNone/>
            </a:pPr>
            <a:r>
              <a:rPr lang="en-US" sz="1800" i="0" u="none" strike="noStrike" cap="none">
                <a:solidFill>
                  <a:schemeClr val="dk1"/>
                </a:solidFill>
                <a:latin typeface="Courier New"/>
                <a:ea typeface="Courier New"/>
                <a:cs typeface="Courier New"/>
                <a:sym typeface="Courier New"/>
              </a:rPr>
              <a:t>	</a:t>
            </a:r>
            <a:r>
              <a:rPr lang="en-US" sz="1800">
                <a:solidFill>
                  <a:schemeClr val="dk1"/>
                </a:solidFill>
                <a:latin typeface="Courier New"/>
                <a:ea typeface="Courier New"/>
                <a:cs typeface="Courier New"/>
                <a:sym typeface="Courier New"/>
              </a:rPr>
              <a:t>Set</a:t>
            </a:r>
            <a:r>
              <a:rPr lang="en-US" sz="1800" i="0" u="none" strike="noStrike" cap="none">
                <a:solidFill>
                  <a:schemeClr val="dk1"/>
                </a:solidFill>
                <a:latin typeface="Courier New"/>
                <a:ea typeface="Courier New"/>
                <a:cs typeface="Courier New"/>
                <a:sym typeface="Courier New"/>
              </a:rPr>
              <a:t> </a:t>
            </a:r>
            <a:r>
              <a:rPr lang="en-US" sz="1800">
                <a:solidFill>
                  <a:schemeClr val="dk1"/>
                </a:solidFill>
                <a:latin typeface="Courier New"/>
                <a:ea typeface="Courier New"/>
                <a:cs typeface="Courier New"/>
                <a:sym typeface="Courier New"/>
              </a:rPr>
              <a:t>getSet</a:t>
            </a:r>
            <a:r>
              <a:rPr lang="en-US" sz="1800" i="0" u="none" strike="noStrike" cap="none">
                <a:solidFill>
                  <a:schemeClr val="dk1"/>
                </a:solidFill>
                <a:latin typeface="Courier New"/>
                <a:ea typeface="Courier New"/>
                <a:cs typeface="Courier New"/>
                <a:sym typeface="Courier New"/>
              </a:rPr>
              <a:t>();</a:t>
            </a:r>
            <a:endParaRPr sz="180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800" i="0" u="none" strike="noStrike" cap="none">
                <a:solidFill>
                  <a:schemeClr val="dk1"/>
                </a:solidFill>
                <a:latin typeface="Courier New"/>
                <a:ea typeface="Courier New"/>
                <a:cs typeface="Courier New"/>
                <a:sym typeface="Courier New"/>
              </a:rPr>
              <a:t>}</a:t>
            </a:r>
            <a:endParaRPr sz="1800"/>
          </a:p>
          <a:p>
            <a:pPr marL="57150" marR="0" lvl="0" indent="0" algn="l" rtl="0">
              <a:spcBef>
                <a:spcPts val="320"/>
              </a:spcBef>
              <a:spcAft>
                <a:spcPts val="0"/>
              </a:spcAft>
              <a:buClr>
                <a:schemeClr val="dk1"/>
              </a:buClr>
              <a:buSzPts val="1600"/>
              <a:buFont typeface="Arial"/>
              <a:buNone/>
            </a:pPr>
            <a:r>
              <a:rPr lang="en-US" sz="1800" i="0" u="none" strike="noStrike" cap="none">
                <a:solidFill>
                  <a:schemeClr val="dk1"/>
                </a:solidFill>
                <a:latin typeface="Courier New"/>
                <a:ea typeface="Courier New"/>
                <a:cs typeface="Courier New"/>
                <a:sym typeface="Courier New"/>
              </a:rPr>
              <a:t>class </a:t>
            </a:r>
            <a:r>
              <a:rPr lang="en-US" sz="1800">
                <a:solidFill>
                  <a:schemeClr val="dk1"/>
                </a:solidFill>
                <a:latin typeface="Courier New"/>
                <a:ea typeface="Courier New"/>
                <a:cs typeface="Courier New"/>
                <a:sym typeface="Courier New"/>
              </a:rPr>
              <a:t>HashSet</a:t>
            </a:r>
            <a:r>
              <a:rPr lang="en-US" sz="1800" i="0" u="none" strike="noStrike" cap="none">
                <a:solidFill>
                  <a:schemeClr val="dk1"/>
                </a:solidFill>
                <a:latin typeface="Courier New"/>
                <a:ea typeface="Courier New"/>
                <a:cs typeface="Courier New"/>
                <a:sym typeface="Courier New"/>
              </a:rPr>
              <a:t>Factory implements </a:t>
            </a:r>
            <a:r>
              <a:rPr lang="en-US" sz="1800">
                <a:solidFill>
                  <a:schemeClr val="dk1"/>
                </a:solidFill>
                <a:latin typeface="Courier New"/>
                <a:ea typeface="Courier New"/>
                <a:cs typeface="Courier New"/>
                <a:sym typeface="Courier New"/>
              </a:rPr>
              <a:t>Set</a:t>
            </a:r>
            <a:r>
              <a:rPr lang="en-US" sz="1800" i="0" u="none" strike="noStrike" cap="none">
                <a:solidFill>
                  <a:schemeClr val="dk1"/>
                </a:solidFill>
                <a:latin typeface="Courier New"/>
                <a:ea typeface="Courier New"/>
                <a:cs typeface="Courier New"/>
                <a:sym typeface="Courier New"/>
              </a:rPr>
              <a:t>Factory {</a:t>
            </a:r>
            <a:endParaRPr sz="1800"/>
          </a:p>
          <a:p>
            <a:pPr marL="57150" marR="0" lvl="0" indent="0" algn="l" rtl="0">
              <a:spcBef>
                <a:spcPts val="320"/>
              </a:spcBef>
              <a:spcAft>
                <a:spcPts val="0"/>
              </a:spcAft>
              <a:buClr>
                <a:schemeClr val="dk1"/>
              </a:buClr>
              <a:buSzPts val="1600"/>
              <a:buFont typeface="Arial"/>
              <a:buNone/>
            </a:pPr>
            <a:r>
              <a:rPr lang="en-US" sz="1800" i="0" u="none" strike="noStrike" cap="none">
                <a:solidFill>
                  <a:schemeClr val="dk1"/>
                </a:solidFill>
                <a:latin typeface="Courier New"/>
                <a:ea typeface="Courier New"/>
                <a:cs typeface="Courier New"/>
                <a:sym typeface="Courier New"/>
              </a:rPr>
              <a:t>	public </a:t>
            </a:r>
            <a:r>
              <a:rPr lang="en-US" sz="1800">
                <a:solidFill>
                  <a:schemeClr val="dk1"/>
                </a:solidFill>
                <a:latin typeface="Courier New"/>
                <a:ea typeface="Courier New"/>
                <a:cs typeface="Courier New"/>
                <a:sym typeface="Courier New"/>
              </a:rPr>
              <a:t>Set</a:t>
            </a:r>
            <a:r>
              <a:rPr lang="en-US" sz="1800" i="0" u="none" strike="noStrike" cap="none">
                <a:solidFill>
                  <a:schemeClr val="dk1"/>
                </a:solidFill>
                <a:latin typeface="Courier New"/>
                <a:ea typeface="Courier New"/>
                <a:cs typeface="Courier New"/>
                <a:sym typeface="Courier New"/>
              </a:rPr>
              <a:t> </a:t>
            </a:r>
            <a:r>
              <a:rPr lang="en-US" sz="1800">
                <a:solidFill>
                  <a:schemeClr val="dk1"/>
                </a:solidFill>
                <a:latin typeface="Courier New"/>
                <a:ea typeface="Courier New"/>
                <a:cs typeface="Courier New"/>
                <a:sym typeface="Courier New"/>
              </a:rPr>
              <a:t>getSet</a:t>
            </a:r>
            <a:r>
              <a:rPr lang="en-US" sz="1800" i="0" u="none" strike="noStrike" cap="none">
                <a:solidFill>
                  <a:schemeClr val="dk1"/>
                </a:solidFill>
                <a:latin typeface="Courier New"/>
                <a:ea typeface="Courier New"/>
                <a:cs typeface="Courier New"/>
                <a:sym typeface="Courier New"/>
              </a:rPr>
              <a:t>() {</a:t>
            </a:r>
            <a:endParaRPr sz="1800"/>
          </a:p>
          <a:p>
            <a:pPr marL="57150" marR="0" lvl="0" indent="0" algn="l" rtl="0">
              <a:spcBef>
                <a:spcPts val="320"/>
              </a:spcBef>
              <a:spcAft>
                <a:spcPts val="0"/>
              </a:spcAft>
              <a:buClr>
                <a:schemeClr val="dk1"/>
              </a:buClr>
              <a:buSzPts val="1600"/>
              <a:buFont typeface="Arial"/>
              <a:buNone/>
            </a:pPr>
            <a:r>
              <a:rPr lang="en-US" sz="1800" i="0" u="none" strike="noStrike" cap="none">
                <a:solidFill>
                  <a:schemeClr val="dk1"/>
                </a:solidFill>
                <a:latin typeface="Courier New"/>
                <a:ea typeface="Courier New"/>
                <a:cs typeface="Courier New"/>
                <a:sym typeface="Courier New"/>
              </a:rPr>
              <a:t>		return new </a:t>
            </a:r>
            <a:r>
              <a:rPr lang="en-US" sz="1800">
                <a:solidFill>
                  <a:schemeClr val="dk1"/>
                </a:solidFill>
                <a:latin typeface="Courier New"/>
                <a:ea typeface="Courier New"/>
                <a:cs typeface="Courier New"/>
                <a:sym typeface="Courier New"/>
              </a:rPr>
              <a:t>HashSet</a:t>
            </a:r>
            <a:r>
              <a:rPr lang="en-US" sz="1800" i="0" u="none" strike="noStrike" cap="none">
                <a:solidFill>
                  <a:schemeClr val="dk1"/>
                </a:solidFill>
                <a:latin typeface="Courier New"/>
                <a:ea typeface="Courier New"/>
                <a:cs typeface="Courier New"/>
                <a:sym typeface="Courier New"/>
              </a:rPr>
              <a:t>();</a:t>
            </a:r>
            <a:endParaRPr sz="1800"/>
          </a:p>
          <a:p>
            <a:pPr marL="57150" marR="0" lvl="0" indent="0" algn="l" rtl="0">
              <a:spcBef>
                <a:spcPts val="320"/>
              </a:spcBef>
              <a:spcAft>
                <a:spcPts val="0"/>
              </a:spcAft>
              <a:buClr>
                <a:schemeClr val="dk1"/>
              </a:buClr>
              <a:buSzPts val="1600"/>
              <a:buFont typeface="Arial"/>
              <a:buNone/>
            </a:pPr>
            <a:r>
              <a:rPr lang="en-US" sz="1800" i="0" u="none" strike="noStrike" cap="none">
                <a:solidFill>
                  <a:schemeClr val="dk1"/>
                </a:solidFill>
                <a:latin typeface="Courier New"/>
                <a:ea typeface="Courier New"/>
                <a:cs typeface="Courier New"/>
                <a:sym typeface="Courier New"/>
              </a:rPr>
              <a:t>	}</a:t>
            </a:r>
            <a:endParaRPr sz="1800"/>
          </a:p>
          <a:p>
            <a:pPr marL="57150" marR="0" lvl="0" indent="0" algn="l" rtl="0">
              <a:spcBef>
                <a:spcPts val="320"/>
              </a:spcBef>
              <a:spcAft>
                <a:spcPts val="0"/>
              </a:spcAft>
              <a:buClr>
                <a:schemeClr val="dk1"/>
              </a:buClr>
              <a:buSzPts val="1600"/>
              <a:buFont typeface="Arial"/>
              <a:buNone/>
            </a:pPr>
            <a:r>
              <a:rPr lang="en-US" sz="1800" i="0" u="none" strike="noStrike" cap="none">
                <a:solidFill>
                  <a:schemeClr val="dk1"/>
                </a:solidFill>
                <a:latin typeface="Courier New"/>
                <a:ea typeface="Courier New"/>
                <a:cs typeface="Courier New"/>
                <a:sym typeface="Courier New"/>
              </a:rPr>
              <a:t>}</a:t>
            </a:r>
            <a:endParaRPr sz="180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endParaRPr/>
          </a:p>
          <a:p>
            <a:pPr marL="57150" marR="0" lvl="0" indent="0" algn="l" rtl="0">
              <a:spcBef>
                <a:spcPts val="320"/>
              </a:spcBef>
              <a:spcAft>
                <a:spcPts val="1600"/>
              </a:spcAft>
              <a:buClr>
                <a:srgbClr val="7F7F7F"/>
              </a:buClr>
              <a:buSzPts val="1600"/>
              <a:buFont typeface="Arial"/>
              <a:buNone/>
            </a:pPr>
            <a:endParaRPr sz="1600" b="1" i="0" u="none" strike="noStrike" cap="none">
              <a:solidFill>
                <a:schemeClr val="dk1"/>
              </a:solidFill>
              <a:latin typeface="Courier New"/>
              <a:ea typeface="Courier New"/>
              <a:cs typeface="Courier New"/>
              <a:sym typeface="Courier New"/>
            </a:endParaRPr>
          </a:p>
        </p:txBody>
      </p:sp>
      <p:sp>
        <p:nvSpPr>
          <p:cNvPr id="185" name="Shape 185" descr="https://encrypted-tbn3.gstatic.com/images?q=tbn:ANd9GcQXd-rkEnD-T0txDT4pXkJ2mJpv23rXgocaqFoQ3ZqETvMKj2Mi"/>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Builder</a:t>
            </a:r>
            <a:endParaRPr sz="5400" b="0" i="0" u="none" strike="noStrike" cap="none">
              <a:solidFill>
                <a:schemeClr val="dk2"/>
              </a:solidFill>
              <a:latin typeface="Palatino Linotype"/>
              <a:ea typeface="Palatino Linotype"/>
              <a:cs typeface="Palatino Linotype"/>
              <a:sym typeface="Palatino Linotype"/>
            </a:endParaRPr>
          </a:p>
        </p:txBody>
      </p:sp>
      <p:sp>
        <p:nvSpPr>
          <p:cNvPr id="191" name="Shape 19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The class has an inner class </a:t>
            </a:r>
            <a:r>
              <a:rPr lang="en-US" sz="2400" b="0" i="0" u="none" strike="noStrike" cap="none">
                <a:solidFill>
                  <a:schemeClr val="dk1"/>
                </a:solidFill>
                <a:latin typeface="Courier New"/>
                <a:ea typeface="Courier New"/>
                <a:cs typeface="Courier New"/>
                <a:sym typeface="Courier New"/>
              </a:rPr>
              <a:t>Builder</a:t>
            </a:r>
            <a:r>
              <a:rPr lang="en-US" sz="2400" b="0" i="0" u="none" strike="noStrike" cap="none">
                <a:solidFill>
                  <a:srgbClr val="7F7F7F"/>
                </a:solidFill>
                <a:latin typeface="Century Gothic"/>
                <a:ea typeface="Century Gothic"/>
                <a:cs typeface="Century Gothic"/>
                <a:sym typeface="Century Gothic"/>
              </a:rPr>
              <a:t> and is created using the </a:t>
            </a:r>
            <a:r>
              <a:rPr lang="en-US" sz="2400" b="0" i="0" u="none" strike="noStrike" cap="none">
                <a:solidFill>
                  <a:schemeClr val="dk1"/>
                </a:solidFill>
                <a:latin typeface="Courier New"/>
                <a:ea typeface="Courier New"/>
                <a:cs typeface="Courier New"/>
                <a:sym typeface="Courier New"/>
              </a:rPr>
              <a:t>Builder</a:t>
            </a:r>
            <a:r>
              <a:rPr lang="en-US" sz="2400" b="0" i="0" u="none" strike="noStrike" cap="none">
                <a:solidFill>
                  <a:srgbClr val="7F7F7F"/>
                </a:solidFill>
                <a:latin typeface="Century Gothic"/>
                <a:ea typeface="Century Gothic"/>
                <a:cs typeface="Century Gothic"/>
                <a:sym typeface="Century Gothic"/>
              </a:rPr>
              <a:t> instead of the constructor</a:t>
            </a:r>
            <a:endParaRPr/>
          </a:p>
          <a:p>
            <a:pPr marL="342900" marR="0" lvl="0" indent="-342900" algn="l" rtl="0">
              <a:lnSpc>
                <a:spcPct val="90000"/>
              </a:lnSpc>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The </a:t>
            </a:r>
            <a:r>
              <a:rPr lang="en-US" sz="2400" b="0" i="0" u="none" strike="noStrike" cap="none">
                <a:solidFill>
                  <a:schemeClr val="dk1"/>
                </a:solidFill>
                <a:latin typeface="Courier New"/>
                <a:ea typeface="Courier New"/>
                <a:cs typeface="Courier New"/>
                <a:sym typeface="Courier New"/>
              </a:rPr>
              <a:t>Builder</a:t>
            </a:r>
            <a:r>
              <a:rPr lang="en-US" sz="2400" b="0" i="0" u="none" strike="noStrike" cap="none">
                <a:solidFill>
                  <a:srgbClr val="7F7F7F"/>
                </a:solidFill>
                <a:latin typeface="Century Gothic"/>
                <a:ea typeface="Century Gothic"/>
                <a:cs typeface="Century Gothic"/>
                <a:sym typeface="Century Gothic"/>
              </a:rPr>
              <a:t> takes optional parameters via setter methods (e.g., </a:t>
            </a:r>
            <a:r>
              <a:rPr lang="en-US" sz="2400" b="0" i="0" u="none" strike="noStrike" cap="none">
                <a:solidFill>
                  <a:schemeClr val="dk1"/>
                </a:solidFill>
                <a:latin typeface="Courier New"/>
                <a:ea typeface="Courier New"/>
                <a:cs typeface="Courier New"/>
                <a:sym typeface="Courier New"/>
              </a:rPr>
              <a:t>setX()</a:t>
            </a:r>
            <a:r>
              <a:rPr lang="en-US" sz="2400" b="0" i="0" u="none" strike="noStrike" cap="none">
                <a:solidFill>
                  <a:srgbClr val="7F7F7F"/>
                </a:solidFill>
                <a:latin typeface="Century Gothic"/>
                <a:ea typeface="Century Gothic"/>
                <a:cs typeface="Century Gothic"/>
                <a:sym typeface="Century Gothic"/>
              </a:rPr>
              <a:t>,</a:t>
            </a:r>
            <a:r>
              <a:rPr lang="en-US" sz="2400" b="0" i="0" u="none" strike="noStrike" cap="none">
                <a:solidFill>
                  <a:schemeClr val="dk1"/>
                </a:solidFill>
                <a:latin typeface="Courier New"/>
                <a:ea typeface="Courier New"/>
                <a:cs typeface="Courier New"/>
                <a:sym typeface="Courier New"/>
              </a:rPr>
              <a:t> setY()</a:t>
            </a:r>
            <a:r>
              <a:rPr lang="en-US" sz="2400" b="0" i="0" u="none" strike="noStrike" cap="none">
                <a:solidFill>
                  <a:srgbClr val="7F7F7F"/>
                </a:solidFill>
                <a:latin typeface="Century Gothic"/>
                <a:ea typeface="Century Gothic"/>
                <a:cs typeface="Century Gothic"/>
                <a:sym typeface="Century Gothic"/>
              </a:rPr>
              <a:t>, etc.)</a:t>
            </a:r>
            <a:endParaRPr/>
          </a:p>
          <a:p>
            <a:pPr marL="342900" marR="0" lvl="0" indent="-342900" algn="l" rtl="0">
              <a:lnSpc>
                <a:spcPct val="90000"/>
              </a:lnSpc>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When the client is done supplying parameters, she calls </a:t>
            </a:r>
            <a:r>
              <a:rPr lang="en-US" sz="2400" b="0" i="0" u="none" strike="noStrike" cap="none">
                <a:solidFill>
                  <a:schemeClr val="dk1"/>
                </a:solidFill>
                <a:latin typeface="Courier New"/>
                <a:ea typeface="Courier New"/>
                <a:cs typeface="Courier New"/>
                <a:sym typeface="Courier New"/>
              </a:rPr>
              <a:t>build()</a:t>
            </a:r>
            <a:r>
              <a:rPr lang="en-US" sz="2400" b="0" i="0" u="none" strike="noStrike" cap="none">
                <a:solidFill>
                  <a:schemeClr val="dk1"/>
                </a:solidFill>
                <a:latin typeface="Century Gothic"/>
                <a:ea typeface="Century Gothic"/>
                <a:cs typeface="Century Gothic"/>
                <a:sym typeface="Century Gothic"/>
              </a:rPr>
              <a:t> </a:t>
            </a:r>
            <a:r>
              <a:rPr lang="en-US" sz="2400" b="0" i="0" u="none" strike="noStrike" cap="none">
                <a:solidFill>
                  <a:srgbClr val="7F7F7F"/>
                </a:solidFill>
                <a:latin typeface="Century Gothic"/>
                <a:ea typeface="Century Gothic"/>
                <a:cs typeface="Century Gothic"/>
                <a:sym typeface="Century Gothic"/>
              </a:rPr>
              <a:t>on the </a:t>
            </a:r>
            <a:r>
              <a:rPr lang="en-US" sz="2400" b="0" i="0" u="none" strike="noStrike" cap="none">
                <a:solidFill>
                  <a:schemeClr val="dk1"/>
                </a:solidFill>
                <a:latin typeface="Courier New"/>
                <a:ea typeface="Courier New"/>
                <a:cs typeface="Courier New"/>
                <a:sym typeface="Courier New"/>
              </a:rPr>
              <a:t>Builder</a:t>
            </a:r>
            <a:r>
              <a:rPr lang="en-US" sz="2400" b="0" i="0" u="none" strike="noStrike" cap="none">
                <a:solidFill>
                  <a:srgbClr val="7F7F7F"/>
                </a:solidFill>
                <a:latin typeface="Century Gothic"/>
                <a:ea typeface="Century Gothic"/>
                <a:cs typeface="Century Gothic"/>
                <a:sym typeface="Century Gothic"/>
              </a:rPr>
              <a:t>, finalizing the builder and returning an instance of the object desired</a:t>
            </a:r>
            <a:endParaRPr/>
          </a:p>
          <a:p>
            <a:pPr marL="342900" marR="0" lvl="0" indent="-342900" algn="l" rtl="0">
              <a:lnSpc>
                <a:spcPct val="90000"/>
              </a:lnSpc>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Useful when you have many constructor parameters</a:t>
            </a:r>
            <a:endParaRPr/>
          </a:p>
          <a:p>
            <a:pPr marL="742950" marR="0" lvl="1" indent="-285750" algn="l" rtl="0">
              <a:lnSpc>
                <a:spcPct val="90000"/>
              </a:lnSpc>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It is hard to remember which order they should all go in</a:t>
            </a:r>
            <a:endParaRPr/>
          </a:p>
          <a:p>
            <a:pPr marL="342900" marR="0" lvl="0" indent="-342900" algn="l" rtl="0">
              <a:lnSpc>
                <a:spcPct val="90000"/>
              </a:lnSpc>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Easily allows for optional parameters</a:t>
            </a:r>
            <a:endParaRPr/>
          </a:p>
          <a:p>
            <a:pPr marL="742950" marR="0" lvl="1" indent="-285750" algn="l" rtl="0">
              <a:lnSpc>
                <a:spcPct val="90000"/>
              </a:lnSpc>
              <a:spcBef>
                <a:spcPts val="360"/>
              </a:spcBef>
              <a:spcAft>
                <a:spcPts val="160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If you have n optional parameters, you need 2^n constructors, but only one builder</a:t>
            </a:r>
            <a:endParaRPr sz="1800" b="0" i="0" u="none" strike="noStrike" cap="none">
              <a:solidFill>
                <a:srgbClr val="7F7F7F"/>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Builder</a:t>
            </a:r>
            <a:endParaRPr sz="5400" b="0" i="0" u="none" strike="noStrike" cap="none">
              <a:solidFill>
                <a:schemeClr val="dk2"/>
              </a:solidFill>
              <a:latin typeface="Palatino Linotype"/>
              <a:ea typeface="Palatino Linotype"/>
              <a:cs typeface="Palatino Linotype"/>
              <a:sym typeface="Palatino Linotype"/>
            </a:endParaRPr>
          </a:p>
        </p:txBody>
      </p:sp>
      <p:sp>
        <p:nvSpPr>
          <p:cNvPr id="197" name="Shape 197" descr="https://encrypted-tbn3.gstatic.com/images?q=tbn:ANd9GcQXd-rkEnD-T0txDT4pXkJ2mJpv23rXgocaqFoQ3ZqETvMKj2M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
        <p:nvSpPr>
          <p:cNvPr id="198" name="Shape 198"/>
          <p:cNvSpPr txBox="1"/>
          <p:nvPr/>
        </p:nvSpPr>
        <p:spPr>
          <a:xfrm>
            <a:off x="183823" y="1600200"/>
            <a:ext cx="8877049" cy="4698025"/>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chemeClr val="dk1"/>
              </a:buClr>
              <a:buSzPts val="325"/>
              <a:buFont typeface="Consolas"/>
              <a:buNone/>
            </a:pPr>
            <a:r>
              <a:rPr lang="en-US" sz="1600">
                <a:solidFill>
                  <a:schemeClr val="dk1"/>
                </a:solidFill>
                <a:latin typeface="Courier New"/>
                <a:ea typeface="Courier New"/>
                <a:cs typeface="Courier New"/>
                <a:sym typeface="Courier New"/>
              </a:rPr>
              <a:t>public class </a:t>
            </a:r>
            <a:r>
              <a:rPr lang="en-US" sz="1600">
                <a:solidFill>
                  <a:srgbClr val="7030A0"/>
                </a:solidFill>
                <a:latin typeface="Courier New"/>
                <a:ea typeface="Courier New"/>
                <a:cs typeface="Courier New"/>
                <a:sym typeface="Courier New"/>
              </a:rPr>
              <a:t>NutritionFacts</a:t>
            </a:r>
            <a:r>
              <a:rPr lang="en-US" sz="1600">
                <a:solidFill>
                  <a:schemeClr val="dk1"/>
                </a:solidFill>
                <a:latin typeface="Courier New"/>
                <a:ea typeface="Courier New"/>
                <a:cs typeface="Courier New"/>
                <a:sym typeface="Courier New"/>
              </a:rPr>
              <a:t> {</a:t>
            </a:r>
            <a:endParaRPr lang="en-US" sz="1600">
              <a:ea typeface="Courier New"/>
            </a:endParaRPr>
          </a:p>
          <a:p>
            <a:pPr lvl="0">
              <a:lnSpc>
                <a:spcPct val="95000"/>
              </a:lnSpc>
              <a:buClr>
                <a:schemeClr val="dk1"/>
              </a:buClr>
              <a:buSzPts val="325"/>
            </a:pPr>
            <a:r>
              <a:rPr lang="en-US" sz="1600">
                <a:solidFill>
                  <a:schemeClr val="dk1"/>
                </a:solidFill>
                <a:latin typeface="Courier New"/>
                <a:ea typeface="Courier New"/>
                <a:cs typeface="Courier New"/>
                <a:sym typeface="Courier New"/>
              </a:rPr>
              <a:t>  private final int </a:t>
            </a:r>
            <a:r>
              <a:rPr lang="en-US" sz="1600">
                <a:solidFill>
                  <a:srgbClr val="7030A0"/>
                </a:solidFill>
                <a:latin typeface="Courier New"/>
                <a:cs typeface="Courier New"/>
                <a:sym typeface="Courier New"/>
              </a:rPr>
              <a:t>servingSize</a:t>
            </a:r>
            <a:r>
              <a:rPr lang="en-US" sz="1600">
                <a:solidFill>
                  <a:schemeClr val="dk1"/>
                </a:solidFill>
                <a:latin typeface="Courier New"/>
                <a:ea typeface="Courier New"/>
                <a:cs typeface="Courier New"/>
                <a:sym typeface="Courier New"/>
              </a:rPr>
              <a:t>, </a:t>
            </a:r>
            <a:r>
              <a:rPr lang="en-US" sz="1600">
                <a:solidFill>
                  <a:srgbClr val="7030A0"/>
                </a:solidFill>
                <a:latin typeface="Courier New"/>
                <a:cs typeface="Courier New"/>
                <a:sym typeface="Courier New"/>
              </a:rPr>
              <a:t>servings</a:t>
            </a:r>
            <a:r>
              <a:rPr lang="en-US" sz="1600">
                <a:solidFill>
                  <a:schemeClr val="dk1"/>
                </a:solidFill>
                <a:latin typeface="Courier New"/>
                <a:ea typeface="Courier New"/>
                <a:cs typeface="Courier New"/>
                <a:sym typeface="Courier New"/>
              </a:rPr>
              <a:t>; </a:t>
            </a:r>
            <a:r>
              <a:rPr lang="en-US" sz="1600">
                <a:solidFill>
                  <a:srgbClr val="006200"/>
                </a:solidFill>
                <a:latin typeface="Courier New"/>
                <a:ea typeface="Courier New"/>
                <a:cs typeface="Courier New"/>
                <a:sym typeface="Courier New"/>
              </a:rPr>
              <a:t>// required</a:t>
            </a:r>
            <a:endParaRPr sz="1600">
              <a:solidFill>
                <a:srgbClr val="006200"/>
              </a:solidFill>
            </a:endParaRPr>
          </a:p>
          <a:p>
            <a:pPr lvl="0">
              <a:lnSpc>
                <a:spcPct val="95000"/>
              </a:lnSpc>
              <a:buClr>
                <a:schemeClr val="dk1"/>
              </a:buClr>
              <a:buSzPts val="325"/>
            </a:pPr>
            <a:r>
              <a:rPr lang="en-US" sz="1600">
                <a:solidFill>
                  <a:schemeClr val="dk1"/>
                </a:solidFill>
                <a:latin typeface="Courier New"/>
                <a:ea typeface="Courier New"/>
                <a:cs typeface="Courier New"/>
                <a:sym typeface="Courier New"/>
              </a:rPr>
              <a:t>  private final int </a:t>
            </a:r>
            <a:r>
              <a:rPr lang="en-US" sz="1600">
                <a:solidFill>
                  <a:srgbClr val="7030A0"/>
                </a:solidFill>
                <a:latin typeface="Courier New"/>
                <a:cs typeface="Courier New"/>
                <a:sym typeface="Courier New"/>
              </a:rPr>
              <a:t>calories</a:t>
            </a:r>
            <a:r>
              <a:rPr lang="en-US" sz="1600">
                <a:solidFill>
                  <a:schemeClr val="dk1"/>
                </a:solidFill>
                <a:latin typeface="Courier New"/>
                <a:ea typeface="Courier New"/>
                <a:cs typeface="Courier New"/>
                <a:sym typeface="Courier New"/>
              </a:rPr>
              <a:t>, </a:t>
            </a:r>
            <a:r>
              <a:rPr lang="en-US" sz="1600">
                <a:solidFill>
                  <a:srgbClr val="7030A0"/>
                </a:solidFill>
                <a:latin typeface="Courier New"/>
                <a:cs typeface="Courier New"/>
                <a:sym typeface="Courier New"/>
              </a:rPr>
              <a:t>fat</a:t>
            </a:r>
            <a:r>
              <a:rPr lang="en-US" sz="1600">
                <a:solidFill>
                  <a:schemeClr val="dk1"/>
                </a:solidFill>
                <a:latin typeface="Courier New"/>
                <a:ea typeface="Courier New"/>
                <a:cs typeface="Courier New"/>
                <a:sym typeface="Courier New"/>
              </a:rPr>
              <a:t>, </a:t>
            </a:r>
            <a:r>
              <a:rPr lang="en-US" sz="1600">
                <a:solidFill>
                  <a:srgbClr val="7030A0"/>
                </a:solidFill>
                <a:latin typeface="Courier New"/>
                <a:cs typeface="Courier New"/>
                <a:sym typeface="Courier New"/>
              </a:rPr>
              <a:t>sodium</a:t>
            </a:r>
            <a:r>
              <a:rPr lang="en-US" sz="1600">
                <a:solidFill>
                  <a:schemeClr val="dk1"/>
                </a:solidFill>
                <a:latin typeface="Courier New"/>
                <a:ea typeface="Courier New"/>
                <a:cs typeface="Courier New"/>
                <a:sym typeface="Courier New"/>
              </a:rPr>
              <a:t>; </a:t>
            </a:r>
            <a:r>
              <a:rPr lang="en-US" sz="1600">
                <a:solidFill>
                  <a:srgbClr val="006200"/>
                </a:solidFill>
                <a:latin typeface="Courier New"/>
                <a:ea typeface="Courier New"/>
                <a:cs typeface="Courier New"/>
                <a:sym typeface="Courier New"/>
              </a:rPr>
              <a:t>// optional</a:t>
            </a:r>
            <a:endParaRPr sz="1600"/>
          </a:p>
          <a:p>
            <a:pPr marL="0" marR="0" lvl="0" indent="0" algn="l" rtl="0">
              <a:lnSpc>
                <a:spcPct val="95000"/>
              </a:lnSpc>
              <a:spcBef>
                <a:spcPts val="0"/>
              </a:spcBef>
              <a:spcAft>
                <a:spcPts val="0"/>
              </a:spcAft>
              <a:buClr>
                <a:schemeClr val="dk1"/>
              </a:buClr>
              <a:buSzPts val="325"/>
              <a:buFont typeface="Consolas"/>
              <a:buNone/>
            </a:pPr>
            <a:r>
              <a:rPr lang="en-US" sz="1600">
                <a:solidFill>
                  <a:schemeClr val="dk1"/>
                </a:solidFill>
                <a:latin typeface="Courier New"/>
                <a:ea typeface="Courier New"/>
                <a:cs typeface="Courier New"/>
                <a:sym typeface="Courier New"/>
              </a:rPr>
              <a:t>	</a:t>
            </a:r>
          </a:p>
          <a:p>
            <a:pPr lvl="0">
              <a:lnSpc>
                <a:spcPct val="95000"/>
              </a:lnSpc>
              <a:buClr>
                <a:schemeClr val="dk1"/>
              </a:buClr>
              <a:buSzPts val="325"/>
            </a:pPr>
            <a:r>
              <a:rPr lang="en-US" sz="1600">
                <a:solidFill>
                  <a:schemeClr val="dk1"/>
                </a:solidFill>
                <a:latin typeface="Courier New"/>
                <a:ea typeface="Courier New"/>
                <a:cs typeface="Courier New"/>
                <a:sym typeface="Courier New"/>
              </a:rPr>
              <a:t>  </a:t>
            </a:r>
            <a:r>
              <a:rPr lang="en-US" sz="1600">
                <a:solidFill>
                  <a:srgbClr val="006200"/>
                </a:solidFill>
                <a:latin typeface="Courier New"/>
                <a:ea typeface="Courier New"/>
                <a:cs typeface="Courier New"/>
                <a:sym typeface="Courier New"/>
              </a:rPr>
              <a:t>// all the contructors!</a:t>
            </a:r>
            <a:endParaRPr sz="1600">
              <a:solidFill>
                <a:schemeClr val="dk1"/>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1"/>
              </a:buClr>
              <a:buSzPts val="325"/>
              <a:buFont typeface="Consolas"/>
              <a:buNone/>
            </a:pPr>
            <a:r>
              <a:rPr lang="en-US" sz="1600">
                <a:solidFill>
                  <a:schemeClr val="dk1"/>
                </a:solidFill>
                <a:latin typeface="Courier New"/>
                <a:ea typeface="Courier New"/>
                <a:cs typeface="Courier New"/>
                <a:sym typeface="Courier New"/>
              </a:rPr>
              <a:t>  public </a:t>
            </a:r>
            <a:r>
              <a:rPr lang="en-US" sz="1600">
                <a:solidFill>
                  <a:srgbClr val="7030A0"/>
                </a:solidFill>
                <a:latin typeface="Courier New"/>
                <a:cs typeface="Courier New"/>
                <a:sym typeface="Courier New"/>
              </a:rPr>
              <a:t>NutritionFacts</a:t>
            </a:r>
            <a:r>
              <a:rPr lang="en-US" sz="1600">
                <a:solidFill>
                  <a:schemeClr val="dk1"/>
                </a:solidFill>
                <a:latin typeface="Courier New"/>
                <a:ea typeface="Courier New"/>
                <a:cs typeface="Courier New"/>
                <a:sym typeface="Courier New"/>
              </a:rPr>
              <a:t>(int </a:t>
            </a:r>
            <a:r>
              <a:rPr lang="en-US" sz="1600">
                <a:solidFill>
                  <a:srgbClr val="7030A0"/>
                </a:solidFill>
                <a:latin typeface="Courier New"/>
                <a:cs typeface="Courier New"/>
                <a:sym typeface="Courier New"/>
              </a:rPr>
              <a:t>srvSize</a:t>
            </a:r>
            <a:r>
              <a:rPr lang="en-US" sz="1600">
                <a:solidFill>
                  <a:schemeClr val="dk1"/>
                </a:solidFill>
                <a:latin typeface="Courier New"/>
                <a:ea typeface="Courier New"/>
                <a:cs typeface="Courier New"/>
                <a:sym typeface="Courier New"/>
              </a:rPr>
              <a:t>, int </a:t>
            </a:r>
            <a:r>
              <a:rPr lang="en-US" sz="1600">
                <a:solidFill>
                  <a:srgbClr val="7030A0"/>
                </a:solidFill>
                <a:latin typeface="Courier New"/>
                <a:cs typeface="Courier New"/>
                <a:sym typeface="Courier New"/>
              </a:rPr>
              <a:t>servings</a:t>
            </a:r>
            <a:r>
              <a:rPr lang="en-US" sz="1600">
                <a:solidFill>
                  <a:schemeClr val="dk1"/>
                </a:solidFill>
                <a:latin typeface="Courier New"/>
                <a:ea typeface="Courier New"/>
                <a:cs typeface="Courier New"/>
                <a:sym typeface="Courier New"/>
              </a:rPr>
              <a:t>) {</a:t>
            </a:r>
            <a:endParaRPr lang="en-US" sz="1600">
              <a:ea typeface="Courier New"/>
            </a:endParaRPr>
          </a:p>
          <a:p>
            <a:pPr marL="0" marR="0" lvl="0" indent="0" algn="l" rtl="0">
              <a:lnSpc>
                <a:spcPct val="95000"/>
              </a:lnSpc>
              <a:spcBef>
                <a:spcPts val="0"/>
              </a:spcBef>
              <a:spcAft>
                <a:spcPts val="0"/>
              </a:spcAft>
              <a:buClr>
                <a:schemeClr val="dk1"/>
              </a:buClr>
              <a:buSzPts val="325"/>
              <a:buFont typeface="Consolas"/>
              <a:buNone/>
            </a:pPr>
            <a:r>
              <a:rPr lang="en-US" sz="1600">
                <a:solidFill>
                  <a:schemeClr val="dk1"/>
                </a:solidFill>
                <a:latin typeface="Courier New"/>
                <a:ea typeface="Courier New"/>
                <a:cs typeface="Courier New"/>
                <a:sym typeface="Courier New"/>
              </a:rPr>
              <a:t>          this(srvSize, servings, 0); </a:t>
            </a:r>
            <a:r>
              <a:rPr lang="en-US" sz="1600" i="0" u="none" strike="noStrike" cap="none">
                <a:solidFill>
                  <a:schemeClr val="dk1"/>
                </a:solidFill>
                <a:latin typeface="Courier New"/>
                <a:ea typeface="Courier New"/>
                <a:cs typeface="Courier New"/>
                <a:sym typeface="Courier New"/>
              </a:rPr>
              <a:t>}</a:t>
            </a:r>
            <a:endParaRPr lang="en-US" sz="1600">
              <a:ea typeface="Courier New"/>
            </a:endParaRPr>
          </a:p>
          <a:p>
            <a:pPr marL="0" marR="0" lvl="0" indent="0" algn="l" rtl="0">
              <a:lnSpc>
                <a:spcPct val="95000"/>
              </a:lnSpc>
              <a:spcBef>
                <a:spcPts val="0"/>
              </a:spcBef>
              <a:spcAft>
                <a:spcPts val="0"/>
              </a:spcAft>
              <a:buClr>
                <a:schemeClr val="dk1"/>
              </a:buClr>
              <a:buSzPts val="325"/>
              <a:buFont typeface="Consolas"/>
              <a:buNone/>
            </a:pPr>
            <a:r>
              <a:rPr lang="en-US" sz="1600" i="0" u="none" strike="noStrike" cap="none">
                <a:solidFill>
                  <a:schemeClr val="dk1"/>
                </a:solidFill>
                <a:latin typeface="Courier New"/>
                <a:ea typeface="Courier New"/>
                <a:cs typeface="Courier New"/>
                <a:sym typeface="Courier New"/>
              </a:rPr>
              <a:t>  public </a:t>
            </a:r>
            <a:r>
              <a:rPr lang="en-US" sz="1600">
                <a:solidFill>
                  <a:srgbClr val="7030A0"/>
                </a:solidFill>
                <a:latin typeface="Courier New"/>
                <a:cs typeface="Courier New"/>
                <a:sym typeface="Courier New"/>
              </a:rPr>
              <a:t>NutritionFacts</a:t>
            </a:r>
            <a:r>
              <a:rPr lang="en-US" sz="1600" i="0" u="none" strike="noStrike" cap="none">
                <a:solidFill>
                  <a:schemeClr val="dk1"/>
                </a:solidFill>
                <a:latin typeface="Courier New"/>
                <a:ea typeface="Courier New"/>
                <a:cs typeface="Courier New"/>
                <a:sym typeface="Courier New"/>
              </a:rPr>
              <a:t>(int </a:t>
            </a:r>
            <a:r>
              <a:rPr lang="en-US" sz="1600">
                <a:solidFill>
                  <a:srgbClr val="7030A0"/>
                </a:solidFill>
                <a:latin typeface="Courier New"/>
                <a:cs typeface="Courier New"/>
                <a:sym typeface="Courier New"/>
              </a:rPr>
              <a:t>srvSize</a:t>
            </a:r>
            <a:r>
              <a:rPr lang="en-US" sz="1600" i="0" u="none" strike="noStrike" cap="none">
                <a:solidFill>
                  <a:schemeClr val="dk1"/>
                </a:solidFill>
                <a:latin typeface="Courier New"/>
                <a:ea typeface="Courier New"/>
                <a:cs typeface="Courier New"/>
                <a:sym typeface="Courier New"/>
              </a:rPr>
              <a:t>, int </a:t>
            </a:r>
            <a:r>
              <a:rPr lang="en-US" sz="1600">
                <a:solidFill>
                  <a:srgbClr val="7030A0"/>
                </a:solidFill>
                <a:latin typeface="Courier New"/>
                <a:cs typeface="Courier New"/>
                <a:sym typeface="Courier New"/>
              </a:rPr>
              <a:t>servings</a:t>
            </a:r>
            <a:r>
              <a:rPr lang="en-US" sz="1600" i="0" u="none" strike="noStrike" cap="none">
                <a:solidFill>
                  <a:schemeClr val="dk1"/>
                </a:solidFill>
                <a:latin typeface="Courier New"/>
                <a:ea typeface="Courier New"/>
                <a:cs typeface="Courier New"/>
                <a:sym typeface="Courier New"/>
              </a:rPr>
              <a:t>, int </a:t>
            </a:r>
            <a:r>
              <a:rPr lang="en-US" sz="1600">
                <a:solidFill>
                  <a:srgbClr val="7030A0"/>
                </a:solidFill>
                <a:latin typeface="Courier New"/>
                <a:cs typeface="Courier New"/>
                <a:sym typeface="Courier New"/>
              </a:rPr>
              <a:t>cal</a:t>
            </a:r>
            <a:r>
              <a:rPr lang="en-US" sz="1600" i="0" u="none" strike="noStrike" cap="none">
                <a:solidFill>
                  <a:schemeClr val="dk1"/>
                </a:solidFill>
                <a:latin typeface="Courier New"/>
                <a:ea typeface="Courier New"/>
                <a:cs typeface="Courier New"/>
                <a:sym typeface="Courier New"/>
              </a:rPr>
              <a:t>) {</a:t>
            </a:r>
            <a:endParaRPr lang="en-US" sz="1600">
              <a:ea typeface="Courier New"/>
            </a:endParaRPr>
          </a:p>
          <a:p>
            <a:pPr marL="0" marR="0" lvl="0" indent="0" algn="l" rtl="0">
              <a:lnSpc>
                <a:spcPct val="95000"/>
              </a:lnSpc>
              <a:spcBef>
                <a:spcPts val="0"/>
              </a:spcBef>
              <a:spcAft>
                <a:spcPts val="0"/>
              </a:spcAft>
              <a:buClr>
                <a:schemeClr val="dk1"/>
              </a:buClr>
              <a:buSzPts val="325"/>
              <a:buFont typeface="Consolas"/>
              <a:buNone/>
            </a:pPr>
            <a:r>
              <a:rPr lang="en-US" sz="1600" i="0" u="none" strike="noStrike" cap="none">
                <a:solidFill>
                  <a:schemeClr val="dk1"/>
                </a:solidFill>
                <a:latin typeface="Courier New"/>
                <a:ea typeface="Courier New"/>
                <a:cs typeface="Courier New"/>
                <a:sym typeface="Courier New"/>
              </a:rPr>
              <a:t>          this(srvSize, servings, cal, 0);</a:t>
            </a:r>
            <a:r>
              <a:rPr lang="en-US" sz="1600">
                <a:ea typeface="Courier New"/>
              </a:rPr>
              <a:t> </a:t>
            </a:r>
            <a:r>
              <a:rPr lang="en-US" sz="1600">
                <a:solidFill>
                  <a:schemeClr val="dk1"/>
                </a:solidFill>
                <a:latin typeface="Courier New"/>
                <a:ea typeface="Courier New"/>
                <a:cs typeface="Courier New"/>
                <a:sym typeface="Courier New"/>
              </a:rPr>
              <a:t>}</a:t>
            </a:r>
          </a:p>
          <a:p>
            <a:pPr marL="0" marR="0" lvl="0" indent="0" algn="l" rtl="0">
              <a:lnSpc>
                <a:spcPct val="95000"/>
              </a:lnSpc>
              <a:spcBef>
                <a:spcPts val="0"/>
              </a:spcBef>
              <a:spcAft>
                <a:spcPts val="0"/>
              </a:spcAft>
              <a:buClr>
                <a:schemeClr val="dk1"/>
              </a:buClr>
              <a:buSzPts val="325"/>
              <a:buFont typeface="Consolas"/>
              <a:buNone/>
            </a:pPr>
            <a:r>
              <a:rPr lang="en-US" sz="1600" i="0" u="none" strike="noStrike" cap="none">
                <a:solidFill>
                  <a:schemeClr val="dk1"/>
                </a:solidFill>
                <a:latin typeface="Courier New"/>
                <a:ea typeface="Courier New"/>
                <a:cs typeface="Courier New"/>
                <a:sym typeface="Courier New"/>
              </a:rPr>
              <a:t>  public </a:t>
            </a:r>
            <a:r>
              <a:rPr lang="en-US" sz="1600">
                <a:solidFill>
                  <a:srgbClr val="7030A0"/>
                </a:solidFill>
                <a:latin typeface="Courier New"/>
                <a:cs typeface="Courier New"/>
                <a:sym typeface="Courier New"/>
              </a:rPr>
              <a:t>NutritionFacts</a:t>
            </a:r>
            <a:r>
              <a:rPr lang="en-US" sz="1600" i="0" u="none" strike="noStrike" cap="none">
                <a:solidFill>
                  <a:schemeClr val="dk1"/>
                </a:solidFill>
                <a:latin typeface="Courier New"/>
                <a:ea typeface="Courier New"/>
                <a:cs typeface="Courier New"/>
                <a:sym typeface="Courier New"/>
              </a:rPr>
              <a:t>(int </a:t>
            </a:r>
            <a:r>
              <a:rPr lang="en-US" sz="1600">
                <a:solidFill>
                  <a:srgbClr val="7030A0"/>
                </a:solidFill>
                <a:latin typeface="Courier New"/>
                <a:cs typeface="Courier New"/>
                <a:sym typeface="Courier New"/>
              </a:rPr>
              <a:t>srvSize</a:t>
            </a:r>
            <a:r>
              <a:rPr lang="en-US" sz="1600" i="0" u="none" strike="noStrike" cap="none">
                <a:solidFill>
                  <a:schemeClr val="dk1"/>
                </a:solidFill>
                <a:latin typeface="Courier New"/>
                <a:ea typeface="Courier New"/>
                <a:cs typeface="Courier New"/>
                <a:sym typeface="Courier New"/>
              </a:rPr>
              <a:t>, int </a:t>
            </a:r>
            <a:r>
              <a:rPr lang="en-US" sz="1600">
                <a:solidFill>
                  <a:srgbClr val="7030A0"/>
                </a:solidFill>
                <a:latin typeface="Courier New"/>
                <a:cs typeface="Courier New"/>
                <a:sym typeface="Courier New"/>
              </a:rPr>
              <a:t>servings</a:t>
            </a:r>
            <a:r>
              <a:rPr lang="en-US" sz="1600" i="0" u="none" strike="noStrike" cap="none">
                <a:solidFill>
                  <a:schemeClr val="dk1"/>
                </a:solidFill>
                <a:latin typeface="Courier New"/>
                <a:ea typeface="Courier New"/>
                <a:cs typeface="Courier New"/>
                <a:sym typeface="Courier New"/>
              </a:rPr>
              <a:t>, int </a:t>
            </a:r>
            <a:r>
              <a:rPr lang="en-US" sz="1600">
                <a:solidFill>
                  <a:srgbClr val="7030A0"/>
                </a:solidFill>
                <a:latin typeface="Courier New"/>
                <a:cs typeface="Courier New"/>
                <a:sym typeface="Courier New"/>
              </a:rPr>
              <a:t>cal</a:t>
            </a:r>
            <a:r>
              <a:rPr lang="en-US" sz="1600" i="0" u="none" strike="noStrike" cap="none">
                <a:solidFill>
                  <a:schemeClr val="dk1"/>
                </a:solidFill>
                <a:latin typeface="Courier New"/>
                <a:ea typeface="Courier New"/>
                <a:cs typeface="Courier New"/>
                <a:sym typeface="Courier New"/>
              </a:rPr>
              <a:t>, int </a:t>
            </a:r>
            <a:r>
              <a:rPr lang="en-US" sz="1600">
                <a:solidFill>
                  <a:srgbClr val="7030A0"/>
                </a:solidFill>
                <a:latin typeface="Courier New"/>
                <a:cs typeface="Courier New"/>
                <a:sym typeface="Courier New"/>
              </a:rPr>
              <a:t>fat</a:t>
            </a:r>
            <a:r>
              <a:rPr lang="en-US" sz="1600" i="0" u="none" strike="noStrike" cap="none">
                <a:solidFill>
                  <a:schemeClr val="dk1"/>
                </a:solidFill>
                <a:latin typeface="Courier New"/>
                <a:ea typeface="Courier New"/>
                <a:cs typeface="Courier New"/>
                <a:sym typeface="Courier New"/>
              </a:rPr>
              <a:t>) {</a:t>
            </a:r>
          </a:p>
          <a:p>
            <a:pPr marL="0" marR="0" lvl="0" indent="0" algn="l" rtl="0">
              <a:lnSpc>
                <a:spcPct val="95000"/>
              </a:lnSpc>
              <a:spcBef>
                <a:spcPts val="0"/>
              </a:spcBef>
              <a:spcAft>
                <a:spcPts val="0"/>
              </a:spcAft>
              <a:buClr>
                <a:schemeClr val="dk1"/>
              </a:buClr>
              <a:buSzPts val="325"/>
              <a:buFont typeface="Consolas"/>
              <a:buNone/>
            </a:pPr>
            <a:r>
              <a:rPr lang="en-US" sz="1600">
                <a:solidFill>
                  <a:schemeClr val="dk1"/>
                </a:solidFill>
                <a:latin typeface="Courier New"/>
                <a:ea typeface="Courier New"/>
                <a:cs typeface="Courier New"/>
                <a:sym typeface="Courier New"/>
              </a:rPr>
              <a:t>          </a:t>
            </a:r>
            <a:r>
              <a:rPr lang="en-US" sz="1600" i="0" u="none" strike="noStrike" cap="none">
                <a:solidFill>
                  <a:schemeClr val="dk1"/>
                </a:solidFill>
                <a:latin typeface="Courier New"/>
                <a:ea typeface="Courier New"/>
                <a:cs typeface="Courier New"/>
                <a:sym typeface="Courier New"/>
              </a:rPr>
              <a:t>this(srvSize, servings, cal, fat, 0);</a:t>
            </a:r>
            <a:r>
              <a:rPr lang="en-US" sz="1600">
                <a:ea typeface="Courier New"/>
              </a:rPr>
              <a:t> </a:t>
            </a:r>
            <a:r>
              <a:rPr lang="en-US" sz="1600" i="0" u="none" strike="noStrike" cap="none">
                <a:solidFill>
                  <a:schemeClr val="dk1"/>
                </a:solidFill>
                <a:latin typeface="Courier New"/>
                <a:ea typeface="Courier New"/>
                <a:cs typeface="Courier New"/>
                <a:sym typeface="Courier New"/>
              </a:rPr>
              <a:t>}</a:t>
            </a:r>
          </a:p>
          <a:p>
            <a:pPr marL="0" marR="0" lvl="0" indent="0" algn="l" rtl="0">
              <a:lnSpc>
                <a:spcPct val="95000"/>
              </a:lnSpc>
              <a:spcBef>
                <a:spcPts val="0"/>
              </a:spcBef>
              <a:spcAft>
                <a:spcPts val="0"/>
              </a:spcAft>
              <a:buClr>
                <a:schemeClr val="dk1"/>
              </a:buClr>
              <a:buSzPts val="325"/>
              <a:buFont typeface="Consolas"/>
              <a:buNone/>
            </a:pPr>
            <a:r>
              <a:rPr lang="en-US" sz="1600">
                <a:solidFill>
                  <a:schemeClr val="dk1"/>
                </a:solidFill>
                <a:latin typeface="Courier New"/>
                <a:cs typeface="Courier New"/>
                <a:sym typeface="Courier New"/>
              </a:rPr>
              <a:t>  ...</a:t>
            </a:r>
            <a:endParaRPr sz="1600"/>
          </a:p>
          <a:p>
            <a:pPr marL="0" marR="0" lvl="0" indent="0" algn="l" rtl="0">
              <a:lnSpc>
                <a:spcPct val="95000"/>
              </a:lnSpc>
              <a:spcBef>
                <a:spcPts val="0"/>
              </a:spcBef>
              <a:spcAft>
                <a:spcPts val="0"/>
              </a:spcAft>
              <a:buClr>
                <a:schemeClr val="dk1"/>
              </a:buClr>
              <a:buSzPts val="325"/>
              <a:buFont typeface="Consolas"/>
              <a:buNone/>
            </a:pPr>
            <a:r>
              <a:rPr lang="en-US" sz="1600">
                <a:solidFill>
                  <a:schemeClr val="dk1"/>
                </a:solidFill>
                <a:latin typeface="Courier New"/>
                <a:ea typeface="Courier New"/>
                <a:cs typeface="Courier New"/>
                <a:sym typeface="Courier New"/>
              </a:rPr>
              <a:t>  public </a:t>
            </a:r>
            <a:r>
              <a:rPr lang="en-US" sz="1600">
                <a:solidFill>
                  <a:srgbClr val="7030A0"/>
                </a:solidFill>
                <a:latin typeface="Courier New"/>
                <a:cs typeface="Courier New"/>
                <a:sym typeface="Courier New"/>
              </a:rPr>
              <a:t>NutritionFacts</a:t>
            </a:r>
            <a:r>
              <a:rPr lang="en-US" sz="1600">
                <a:solidFill>
                  <a:schemeClr val="dk1"/>
                </a:solidFill>
                <a:latin typeface="Courier New"/>
                <a:ea typeface="Courier New"/>
                <a:cs typeface="Courier New"/>
                <a:sym typeface="Courier New"/>
              </a:rPr>
              <a:t>(int </a:t>
            </a:r>
            <a:r>
              <a:rPr lang="en-US" sz="1600">
                <a:solidFill>
                  <a:srgbClr val="7030A0"/>
                </a:solidFill>
                <a:latin typeface="Courier New"/>
                <a:cs typeface="Courier New"/>
                <a:sym typeface="Courier New"/>
              </a:rPr>
              <a:t>srvSize</a:t>
            </a:r>
            <a:r>
              <a:rPr lang="en-US" sz="1600">
                <a:solidFill>
                  <a:schemeClr val="dk1"/>
                </a:solidFill>
                <a:latin typeface="Courier New"/>
                <a:ea typeface="Courier New"/>
                <a:cs typeface="Courier New"/>
                <a:sym typeface="Courier New"/>
              </a:rPr>
              <a:t>, int </a:t>
            </a:r>
            <a:r>
              <a:rPr lang="en-US" sz="1600">
                <a:solidFill>
                  <a:srgbClr val="7030A0"/>
                </a:solidFill>
                <a:latin typeface="Courier New"/>
                <a:cs typeface="Courier New"/>
                <a:sym typeface="Courier New"/>
              </a:rPr>
              <a:t>servings</a:t>
            </a:r>
            <a:r>
              <a:rPr lang="en-US" sz="1600">
                <a:solidFill>
                  <a:schemeClr val="dk1"/>
                </a:solidFill>
                <a:latin typeface="Courier New"/>
                <a:ea typeface="Courier New"/>
                <a:cs typeface="Courier New"/>
                <a:sym typeface="Courier New"/>
              </a:rPr>
              <a:t>, int </a:t>
            </a:r>
            <a:r>
              <a:rPr lang="en-US" sz="1600">
                <a:solidFill>
                  <a:srgbClr val="7030A0"/>
                </a:solidFill>
                <a:latin typeface="Courier New"/>
                <a:cs typeface="Courier New"/>
                <a:sym typeface="Courier New"/>
              </a:rPr>
              <a:t>calories</a:t>
            </a:r>
            <a:r>
              <a:rPr lang="en-US" sz="1600">
                <a:solidFill>
                  <a:schemeClr val="dk1"/>
                </a:solidFill>
                <a:latin typeface="Courier New"/>
                <a:ea typeface="Courier New"/>
                <a:cs typeface="Courier New"/>
                <a:sym typeface="Courier New"/>
              </a:rPr>
              <a:t>, </a:t>
            </a:r>
          </a:p>
          <a:p>
            <a:pPr marL="0" marR="0" lvl="0" indent="0" algn="l" rtl="0">
              <a:lnSpc>
                <a:spcPct val="95000"/>
              </a:lnSpc>
              <a:spcBef>
                <a:spcPts val="0"/>
              </a:spcBef>
              <a:spcAft>
                <a:spcPts val="0"/>
              </a:spcAft>
              <a:buClr>
                <a:schemeClr val="dk1"/>
              </a:buClr>
              <a:buSzPts val="325"/>
              <a:buFont typeface="Consolas"/>
              <a:buNone/>
            </a:pPr>
            <a:r>
              <a:rPr lang="en-US" sz="1600">
                <a:solidFill>
                  <a:schemeClr val="dk1"/>
                </a:solidFill>
                <a:latin typeface="Courier New"/>
                <a:ea typeface="Courier New"/>
                <a:cs typeface="Courier New"/>
                <a:sym typeface="Courier New"/>
              </a:rPr>
              <a:t>                        int </a:t>
            </a:r>
            <a:r>
              <a:rPr lang="en-US" sz="1600">
                <a:solidFill>
                  <a:srgbClr val="7030A0"/>
                </a:solidFill>
                <a:latin typeface="Courier New"/>
                <a:cs typeface="Courier New"/>
                <a:sym typeface="Courier New"/>
              </a:rPr>
              <a:t>fat</a:t>
            </a:r>
            <a:r>
              <a:rPr lang="en-US" sz="1600">
                <a:solidFill>
                  <a:schemeClr val="dk1"/>
                </a:solidFill>
                <a:latin typeface="Courier New"/>
                <a:ea typeface="Courier New"/>
                <a:cs typeface="Courier New"/>
                <a:sym typeface="Courier New"/>
              </a:rPr>
              <a:t>, int </a:t>
            </a:r>
            <a:r>
              <a:rPr lang="en-US" sz="1600">
                <a:solidFill>
                  <a:srgbClr val="7030A0"/>
                </a:solidFill>
                <a:latin typeface="Courier New"/>
                <a:cs typeface="Courier New"/>
                <a:sym typeface="Courier New"/>
              </a:rPr>
              <a:t>sodium</a:t>
            </a:r>
            <a:r>
              <a:rPr lang="en-US" sz="1600">
                <a:solidFill>
                  <a:schemeClr val="dk1"/>
                </a:solidFill>
                <a:latin typeface="Courier New"/>
                <a:ea typeface="Courier New"/>
                <a:cs typeface="Courier New"/>
                <a:sym typeface="Courier New"/>
              </a:rPr>
              <a:t>) {</a:t>
            </a:r>
            <a:endParaRPr sz="1600"/>
          </a:p>
          <a:p>
            <a:pPr marL="0" marR="0" lvl="0" indent="0" algn="l" rtl="0">
              <a:lnSpc>
                <a:spcPct val="95000"/>
              </a:lnSpc>
              <a:spcBef>
                <a:spcPts val="0"/>
              </a:spcBef>
              <a:spcAft>
                <a:spcPts val="0"/>
              </a:spcAft>
              <a:buClr>
                <a:schemeClr val="dk1"/>
              </a:buClr>
              <a:buSzPts val="325"/>
              <a:buFont typeface="Consolas"/>
              <a:buNone/>
            </a:pPr>
            <a:r>
              <a:rPr lang="en-US" sz="1600">
                <a:solidFill>
                  <a:schemeClr val="dk1"/>
                </a:solidFill>
                <a:latin typeface="Courier New"/>
                <a:ea typeface="Courier New"/>
                <a:cs typeface="Courier New"/>
                <a:sym typeface="Courier New"/>
              </a:rPr>
              <a:t>    this.</a:t>
            </a:r>
            <a:r>
              <a:rPr lang="en-US" sz="1600">
                <a:solidFill>
                  <a:srgbClr val="7030A0"/>
                </a:solidFill>
                <a:latin typeface="Courier New"/>
                <a:cs typeface="Courier New"/>
                <a:sym typeface="Courier New"/>
              </a:rPr>
              <a:t>servingSize</a:t>
            </a:r>
            <a:r>
              <a:rPr lang="en-US" sz="1600">
                <a:solidFill>
                  <a:schemeClr val="dk1"/>
                </a:solidFill>
                <a:latin typeface="Courier New"/>
                <a:ea typeface="Courier New"/>
                <a:cs typeface="Courier New"/>
                <a:sym typeface="Courier New"/>
              </a:rPr>
              <a:t>  = srvSize;</a:t>
            </a:r>
            <a:endParaRPr sz="1600"/>
          </a:p>
          <a:p>
            <a:pPr marL="0" marR="0" lvl="0" indent="0" algn="l" rtl="0">
              <a:lnSpc>
                <a:spcPct val="95000"/>
              </a:lnSpc>
              <a:spcBef>
                <a:spcPts val="0"/>
              </a:spcBef>
              <a:spcAft>
                <a:spcPts val="0"/>
              </a:spcAft>
              <a:buClr>
                <a:schemeClr val="dk1"/>
              </a:buClr>
              <a:buSzPts val="325"/>
              <a:buFont typeface="Consolas"/>
              <a:buNone/>
            </a:pPr>
            <a:r>
              <a:rPr lang="en-US" sz="1600">
                <a:solidFill>
                  <a:schemeClr val="dk1"/>
                </a:solidFill>
                <a:latin typeface="Courier New"/>
                <a:ea typeface="Courier New"/>
                <a:cs typeface="Courier New"/>
                <a:sym typeface="Courier New"/>
              </a:rPr>
              <a:t>    this.</a:t>
            </a:r>
            <a:r>
              <a:rPr lang="en-US" sz="1600">
                <a:solidFill>
                  <a:srgbClr val="7030A0"/>
                </a:solidFill>
                <a:latin typeface="Courier New"/>
                <a:cs typeface="Courier New"/>
                <a:sym typeface="Courier New"/>
              </a:rPr>
              <a:t>servings</a:t>
            </a:r>
            <a:r>
              <a:rPr lang="en-US" sz="1600">
                <a:solidFill>
                  <a:schemeClr val="dk1"/>
                </a:solidFill>
                <a:latin typeface="Courier New"/>
                <a:ea typeface="Courier New"/>
                <a:cs typeface="Courier New"/>
                <a:sym typeface="Courier New"/>
              </a:rPr>
              <a:t>     = servings;</a:t>
            </a:r>
            <a:endParaRPr sz="1600"/>
          </a:p>
          <a:p>
            <a:pPr marL="0" marR="0" lvl="0" indent="0" algn="l" rtl="0">
              <a:lnSpc>
                <a:spcPct val="95000"/>
              </a:lnSpc>
              <a:spcBef>
                <a:spcPts val="0"/>
              </a:spcBef>
              <a:spcAft>
                <a:spcPts val="0"/>
              </a:spcAft>
              <a:buClr>
                <a:schemeClr val="dk1"/>
              </a:buClr>
              <a:buSzPts val="325"/>
              <a:buFont typeface="Consolas"/>
              <a:buNone/>
            </a:pPr>
            <a:r>
              <a:rPr lang="en-US" sz="1600">
                <a:solidFill>
                  <a:schemeClr val="dk1"/>
                </a:solidFill>
                <a:latin typeface="Courier New"/>
                <a:ea typeface="Courier New"/>
                <a:cs typeface="Courier New"/>
                <a:sym typeface="Courier New"/>
              </a:rPr>
              <a:t>    this.</a:t>
            </a:r>
            <a:r>
              <a:rPr lang="en-US" sz="1600">
                <a:solidFill>
                  <a:srgbClr val="7030A0"/>
                </a:solidFill>
                <a:latin typeface="Courier New"/>
                <a:cs typeface="Courier New"/>
                <a:sym typeface="Courier New"/>
              </a:rPr>
              <a:t>calories</a:t>
            </a:r>
            <a:r>
              <a:rPr lang="en-US" sz="1600">
                <a:solidFill>
                  <a:schemeClr val="dk1"/>
                </a:solidFill>
                <a:latin typeface="Courier New"/>
                <a:ea typeface="Courier New"/>
                <a:cs typeface="Courier New"/>
                <a:sym typeface="Courier New"/>
              </a:rPr>
              <a:t>     = calories;</a:t>
            </a:r>
            <a:endParaRPr sz="1600"/>
          </a:p>
          <a:p>
            <a:pPr marL="0" marR="0" lvl="0" indent="0" algn="l" rtl="0">
              <a:lnSpc>
                <a:spcPct val="95000"/>
              </a:lnSpc>
              <a:spcBef>
                <a:spcPts val="0"/>
              </a:spcBef>
              <a:spcAft>
                <a:spcPts val="0"/>
              </a:spcAft>
              <a:buClr>
                <a:schemeClr val="dk1"/>
              </a:buClr>
              <a:buSzPts val="325"/>
              <a:buFont typeface="Consolas"/>
              <a:buNone/>
            </a:pPr>
            <a:r>
              <a:rPr lang="en-US" sz="1600">
                <a:solidFill>
                  <a:schemeClr val="dk1"/>
                </a:solidFill>
                <a:latin typeface="Courier New"/>
                <a:ea typeface="Courier New"/>
                <a:cs typeface="Courier New"/>
                <a:sym typeface="Courier New"/>
              </a:rPr>
              <a:t>    this.</a:t>
            </a:r>
            <a:r>
              <a:rPr lang="en-US" sz="1600">
                <a:solidFill>
                  <a:srgbClr val="7030A0"/>
                </a:solidFill>
                <a:latin typeface="Courier New"/>
                <a:cs typeface="Courier New"/>
                <a:sym typeface="Courier New"/>
              </a:rPr>
              <a:t>fat</a:t>
            </a:r>
            <a:r>
              <a:rPr lang="en-US" sz="1600">
                <a:solidFill>
                  <a:schemeClr val="dk1"/>
                </a:solidFill>
                <a:latin typeface="Courier New"/>
                <a:ea typeface="Courier New"/>
                <a:cs typeface="Courier New"/>
                <a:sym typeface="Courier New"/>
              </a:rPr>
              <a:t>          = fat;</a:t>
            </a:r>
            <a:endParaRPr sz="1600"/>
          </a:p>
          <a:p>
            <a:pPr marL="0" marR="0" lvl="0" indent="0" algn="l" rtl="0">
              <a:lnSpc>
                <a:spcPct val="95000"/>
              </a:lnSpc>
              <a:spcBef>
                <a:spcPts val="0"/>
              </a:spcBef>
              <a:spcAft>
                <a:spcPts val="0"/>
              </a:spcAft>
              <a:buClr>
                <a:schemeClr val="dk1"/>
              </a:buClr>
              <a:buSzPts val="325"/>
              <a:buFont typeface="Consolas"/>
              <a:buNone/>
            </a:pPr>
            <a:r>
              <a:rPr lang="en-US" sz="1600">
                <a:solidFill>
                  <a:schemeClr val="dk1"/>
                </a:solidFill>
                <a:latin typeface="Courier New"/>
                <a:ea typeface="Courier New"/>
                <a:cs typeface="Courier New"/>
                <a:sym typeface="Courier New"/>
              </a:rPr>
              <a:t>    this.</a:t>
            </a:r>
            <a:r>
              <a:rPr lang="en-US" sz="1600">
                <a:solidFill>
                  <a:srgbClr val="7030A0"/>
                </a:solidFill>
                <a:latin typeface="Courier New"/>
                <a:cs typeface="Courier New"/>
                <a:sym typeface="Courier New"/>
              </a:rPr>
              <a:t>sodium</a:t>
            </a:r>
            <a:r>
              <a:rPr lang="en-US" sz="1600">
                <a:solidFill>
                  <a:schemeClr val="dk1"/>
                </a:solidFill>
                <a:latin typeface="Courier New"/>
                <a:ea typeface="Courier New"/>
                <a:cs typeface="Courier New"/>
                <a:sym typeface="Courier New"/>
              </a:rPr>
              <a:t>       = sodium;</a:t>
            </a:r>
            <a:endParaRPr sz="1600"/>
          </a:p>
          <a:p>
            <a:pPr marL="0" marR="0" lvl="0" indent="0" algn="l" rtl="0">
              <a:lnSpc>
                <a:spcPct val="95000"/>
              </a:lnSpc>
              <a:spcBef>
                <a:spcPts val="0"/>
              </a:spcBef>
              <a:spcAft>
                <a:spcPts val="0"/>
              </a:spcAft>
              <a:buClr>
                <a:schemeClr val="dk1"/>
              </a:buClr>
              <a:buSzPts val="325"/>
              <a:buFont typeface="Consolas"/>
              <a:buNone/>
            </a:pPr>
            <a:r>
              <a:rPr lang="en-US" sz="1600">
                <a:solidFill>
                  <a:schemeClr val="dk1"/>
                </a:solidFill>
                <a:latin typeface="Courier New"/>
                <a:ea typeface="Courier New"/>
                <a:cs typeface="Courier New"/>
                <a:sym typeface="Courier New"/>
              </a:rPr>
              <a:t>  }	</a:t>
            </a:r>
            <a:endParaRPr sz="1600"/>
          </a:p>
          <a:p>
            <a:pPr marL="0" marR="0" lvl="0" indent="0" algn="l" rtl="0">
              <a:lnSpc>
                <a:spcPct val="95000"/>
              </a:lnSpc>
              <a:spcBef>
                <a:spcPts val="0"/>
              </a:spcBef>
              <a:spcAft>
                <a:spcPts val="0"/>
              </a:spcAft>
              <a:buClr>
                <a:schemeClr val="dk1"/>
              </a:buClr>
              <a:buSzPts val="325"/>
              <a:buFont typeface="Consolas"/>
              <a:buNone/>
            </a:pPr>
            <a:r>
              <a:rPr lang="en-US" sz="1600">
                <a:solidFill>
                  <a:schemeClr val="dk1"/>
                </a:solidFill>
                <a:latin typeface="Courier New"/>
                <a:ea typeface="Courier New"/>
                <a:cs typeface="Courier New"/>
                <a:sym typeface="Courier New"/>
              </a:rPr>
              <a:t>}</a:t>
            </a:r>
            <a:endParaRPr sz="1600">
              <a:solidFill>
                <a:schemeClr val="dk1"/>
              </a:solidFill>
              <a:latin typeface="Courier New"/>
              <a:ea typeface="Courier New"/>
              <a:cs typeface="Courier New"/>
              <a:sym typeface="Courier New"/>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Builder</a:t>
            </a:r>
            <a:endParaRPr sz="5400" b="0" i="0" u="none" strike="noStrike" cap="none">
              <a:solidFill>
                <a:schemeClr val="dk2"/>
              </a:solidFill>
              <a:latin typeface="Palatino Linotype"/>
              <a:ea typeface="Palatino Linotype"/>
              <a:cs typeface="Palatino Linotype"/>
              <a:sym typeface="Palatino Linotype"/>
            </a:endParaRPr>
          </a:p>
        </p:txBody>
      </p:sp>
      <p:sp>
        <p:nvSpPr>
          <p:cNvPr id="205" name="Shape 205" descr="https://encrypted-tbn3.gstatic.com/images?q=tbn:ANd9GcQXd-rkEnD-T0txDT4pXkJ2mJpv23rXgocaqFoQ3ZqETvMKj2M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
        <p:nvSpPr>
          <p:cNvPr id="206" name="Shape 206"/>
          <p:cNvSpPr txBox="1"/>
          <p:nvPr/>
        </p:nvSpPr>
        <p:spPr>
          <a:xfrm>
            <a:off x="183824" y="1600200"/>
            <a:ext cx="8731576" cy="51417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public class </a:t>
            </a:r>
            <a:r>
              <a:rPr lang="en-US" sz="1500">
                <a:solidFill>
                  <a:srgbClr val="7030A0"/>
                </a:solidFill>
                <a:latin typeface="Courier New"/>
                <a:ea typeface="Courier New"/>
                <a:cs typeface="Courier New"/>
                <a:sym typeface="Courier New"/>
              </a:rPr>
              <a:t>NutritionFacts</a:t>
            </a:r>
            <a:r>
              <a:rPr lang="en-US" sz="1500">
                <a:solidFill>
                  <a:schemeClr val="dk1"/>
                </a:solidFill>
                <a:latin typeface="Courier New"/>
                <a:ea typeface="Courier New"/>
                <a:cs typeface="Courier New"/>
                <a:sym typeface="Courier New"/>
              </a:rPr>
              <a:t> {</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private final int </a:t>
            </a:r>
            <a:r>
              <a:rPr lang="en-US" sz="1500">
                <a:solidFill>
                  <a:srgbClr val="7030A0"/>
                </a:solidFill>
                <a:latin typeface="Courier New"/>
                <a:cs typeface="Courier New"/>
                <a:sym typeface="Courier New"/>
              </a:rPr>
              <a:t>servingSize</a:t>
            </a:r>
            <a:r>
              <a:rPr lang="en-US" sz="1500">
                <a:solidFill>
                  <a:schemeClr val="dk1"/>
                </a:solidFill>
                <a:latin typeface="Courier New"/>
                <a:ea typeface="Courier New"/>
                <a:cs typeface="Courier New"/>
                <a:sym typeface="Courier New"/>
              </a:rPr>
              <a:t>, </a:t>
            </a:r>
            <a:r>
              <a:rPr lang="en-US" sz="1500">
                <a:solidFill>
                  <a:srgbClr val="7030A0"/>
                </a:solidFill>
                <a:latin typeface="Courier New"/>
                <a:cs typeface="Courier New"/>
                <a:sym typeface="Courier New"/>
              </a:rPr>
              <a:t>servings</a:t>
            </a:r>
            <a:r>
              <a:rPr lang="en-US" sz="1500">
                <a:solidFill>
                  <a:schemeClr val="dk1"/>
                </a:solidFill>
                <a:latin typeface="Courier New"/>
                <a:ea typeface="Courier New"/>
                <a:cs typeface="Courier New"/>
                <a:sym typeface="Courier New"/>
              </a:rPr>
              <a:t>, </a:t>
            </a:r>
            <a:r>
              <a:rPr lang="en-US" sz="1500">
                <a:solidFill>
                  <a:srgbClr val="7030A0"/>
                </a:solidFill>
                <a:latin typeface="Courier New"/>
                <a:cs typeface="Courier New"/>
                <a:sym typeface="Courier New"/>
              </a:rPr>
              <a:t>calories</a:t>
            </a:r>
            <a:r>
              <a:rPr lang="en-US" sz="1500">
                <a:solidFill>
                  <a:schemeClr val="dk1"/>
                </a:solidFill>
                <a:latin typeface="Courier New"/>
                <a:ea typeface="Courier New"/>
                <a:cs typeface="Courier New"/>
                <a:sym typeface="Courier New"/>
              </a:rPr>
              <a:t>, </a:t>
            </a:r>
            <a:r>
              <a:rPr lang="en-US" sz="1500">
                <a:solidFill>
                  <a:srgbClr val="7030A0"/>
                </a:solidFill>
                <a:latin typeface="Courier New"/>
                <a:cs typeface="Courier New"/>
                <a:sym typeface="Courier New"/>
              </a:rPr>
              <a:t>fat</a:t>
            </a:r>
            <a:r>
              <a:rPr lang="en-US" sz="1500">
                <a:solidFill>
                  <a:schemeClr val="dk1"/>
                </a:solidFill>
                <a:latin typeface="Courier New"/>
                <a:ea typeface="Courier New"/>
                <a:cs typeface="Courier New"/>
                <a:sym typeface="Courier New"/>
              </a:rPr>
              <a:t>, </a:t>
            </a:r>
            <a:r>
              <a:rPr lang="en-US" sz="1500">
                <a:solidFill>
                  <a:srgbClr val="7030A0"/>
                </a:solidFill>
                <a:latin typeface="Courier New"/>
                <a:cs typeface="Courier New"/>
                <a:sym typeface="Courier New"/>
              </a:rPr>
              <a:t>sodium</a:t>
            </a:r>
            <a:r>
              <a:rPr lang="en-US" sz="1500">
                <a:solidFill>
                  <a:schemeClr val="dk1"/>
                </a:solidFill>
                <a:latin typeface="Courier New"/>
                <a:ea typeface="Courier New"/>
                <a:cs typeface="Courier New"/>
                <a:sym typeface="Courier New"/>
              </a:rPr>
              <a:t>;</a:t>
            </a:r>
            <a:endParaRPr sz="1500"/>
          </a:p>
          <a:p>
            <a:pPr marL="0" marR="0" lvl="0" indent="0" algn="l" rtl="0">
              <a:lnSpc>
                <a:spcPct val="90000"/>
              </a:lnSpc>
              <a:spcBef>
                <a:spcPts val="0"/>
              </a:spcBef>
              <a:spcAft>
                <a:spcPts val="0"/>
              </a:spcAft>
              <a:buClr>
                <a:schemeClr val="dk1"/>
              </a:buClr>
              <a:buSzPts val="275"/>
              <a:buFont typeface="Consolas"/>
              <a:buNone/>
            </a:pPr>
            <a:endParaRPr sz="1500">
              <a:solidFill>
                <a:schemeClr val="dk1"/>
              </a:solidFill>
              <a:latin typeface="Courier New"/>
              <a:ea typeface="Courier New"/>
              <a:cs typeface="Courier New"/>
              <a:sym typeface="Courier New"/>
            </a:endParaRPr>
          </a:p>
          <a:p>
            <a:pPr lvl="0">
              <a:lnSpc>
                <a:spcPct val="90000"/>
              </a:lnSpc>
              <a:buClr>
                <a:schemeClr val="dk1"/>
              </a:buClr>
              <a:buSzPts val="275"/>
            </a:pPr>
            <a:r>
              <a:rPr lang="en-US" sz="1500">
                <a:solidFill>
                  <a:schemeClr val="dk1"/>
                </a:solidFill>
                <a:latin typeface="Courier New"/>
                <a:ea typeface="Courier New"/>
                <a:cs typeface="Courier New"/>
                <a:sym typeface="Courier New"/>
              </a:rPr>
              <a:t>    </a:t>
            </a:r>
            <a:r>
              <a:rPr lang="en-US" sz="1500">
                <a:solidFill>
                  <a:srgbClr val="006200"/>
                </a:solidFill>
                <a:latin typeface="Courier New"/>
                <a:ea typeface="Courier New"/>
                <a:cs typeface="Courier New"/>
                <a:sym typeface="Courier New"/>
              </a:rPr>
              <a:t>// inner builder class</a:t>
            </a:r>
            <a:endParaRPr lang="en-US" sz="1500">
              <a:solidFill>
                <a:schemeClr val="dk1"/>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public static class </a:t>
            </a:r>
            <a:r>
              <a:rPr lang="en-US" sz="1500">
                <a:solidFill>
                  <a:srgbClr val="7030A0"/>
                </a:solidFill>
                <a:latin typeface="Courier New"/>
                <a:cs typeface="Courier New"/>
                <a:sym typeface="Courier New"/>
              </a:rPr>
              <a:t>Builder</a:t>
            </a:r>
            <a:r>
              <a:rPr lang="en-US" sz="1500">
                <a:solidFill>
                  <a:schemeClr val="dk1"/>
                </a:solidFill>
                <a:latin typeface="Courier New"/>
                <a:ea typeface="Courier New"/>
                <a:cs typeface="Courier New"/>
                <a:sym typeface="Courier New"/>
              </a:rPr>
              <a:t> {</a:t>
            </a:r>
            <a:endParaRPr sz="1500"/>
          </a:p>
          <a:p>
            <a:pPr lvl="0">
              <a:lnSpc>
                <a:spcPct val="90000"/>
              </a:lnSpc>
              <a:buClr>
                <a:schemeClr val="dk1"/>
              </a:buClr>
              <a:buSzPts val="275"/>
            </a:pPr>
            <a:r>
              <a:rPr lang="en-US" sz="1500">
                <a:solidFill>
                  <a:schemeClr val="dk1"/>
                </a:solidFill>
                <a:latin typeface="Courier New"/>
                <a:ea typeface="Courier New"/>
                <a:cs typeface="Courier New"/>
                <a:sym typeface="Courier New"/>
              </a:rPr>
              <a:t>        private int </a:t>
            </a:r>
            <a:r>
              <a:rPr lang="en-US" sz="1500">
                <a:solidFill>
                  <a:srgbClr val="7030A0"/>
                </a:solidFill>
                <a:latin typeface="Courier New"/>
                <a:cs typeface="Courier New"/>
                <a:sym typeface="Courier New"/>
              </a:rPr>
              <a:t>servingSize</a:t>
            </a:r>
            <a:r>
              <a:rPr lang="en-US" sz="1500">
                <a:solidFill>
                  <a:schemeClr val="dk1"/>
                </a:solidFill>
                <a:latin typeface="Courier New"/>
                <a:ea typeface="Courier New"/>
                <a:cs typeface="Courier New"/>
                <a:sym typeface="Courier New"/>
              </a:rPr>
              <a:t>, </a:t>
            </a:r>
            <a:r>
              <a:rPr lang="en-US" sz="1500">
                <a:solidFill>
                  <a:srgbClr val="7030A0"/>
                </a:solidFill>
                <a:latin typeface="Courier New"/>
                <a:cs typeface="Courier New"/>
                <a:sym typeface="Courier New"/>
              </a:rPr>
              <a:t>servings</a:t>
            </a:r>
            <a:r>
              <a:rPr lang="en-US" sz="1500">
                <a:solidFill>
                  <a:schemeClr val="dk1"/>
                </a:solidFill>
                <a:latin typeface="Courier New"/>
                <a:ea typeface="Courier New"/>
                <a:cs typeface="Courier New"/>
                <a:sym typeface="Courier New"/>
              </a:rPr>
              <a:t>; </a:t>
            </a:r>
            <a:r>
              <a:rPr lang="en-US" sz="1500">
                <a:solidFill>
                  <a:srgbClr val="006200"/>
                </a:solidFill>
                <a:latin typeface="Courier New"/>
                <a:ea typeface="Courier New"/>
                <a:cs typeface="Courier New"/>
                <a:sym typeface="Courier New"/>
              </a:rPr>
              <a:t>// required </a:t>
            </a:r>
          </a:p>
          <a:p>
            <a:pPr lvl="0">
              <a:lnSpc>
                <a:spcPct val="90000"/>
              </a:lnSpc>
              <a:buClr>
                <a:schemeClr val="dk1"/>
              </a:buClr>
              <a:buSzPts val="275"/>
            </a:pPr>
            <a:r>
              <a:rPr lang="en-US" sz="1500">
                <a:solidFill>
                  <a:schemeClr val="dk1"/>
                </a:solidFill>
                <a:latin typeface="Courier New"/>
                <a:ea typeface="Courier New"/>
                <a:cs typeface="Courier New"/>
                <a:sym typeface="Courier New"/>
              </a:rPr>
              <a:t>        private int </a:t>
            </a:r>
            <a:r>
              <a:rPr lang="en-US" sz="1500">
                <a:solidFill>
                  <a:srgbClr val="7030A0"/>
                </a:solidFill>
                <a:latin typeface="Courier New"/>
                <a:cs typeface="Courier New"/>
                <a:sym typeface="Courier New"/>
              </a:rPr>
              <a:t>calories</a:t>
            </a:r>
            <a:r>
              <a:rPr lang="en-US" sz="1500">
                <a:solidFill>
                  <a:schemeClr val="dk1"/>
                </a:solidFill>
                <a:latin typeface="Courier New"/>
                <a:ea typeface="Courier New"/>
                <a:cs typeface="Courier New"/>
                <a:sym typeface="Courier New"/>
              </a:rPr>
              <a:t> = 0, </a:t>
            </a:r>
            <a:r>
              <a:rPr lang="en-US" sz="1500">
                <a:solidFill>
                  <a:srgbClr val="7030A0"/>
                </a:solidFill>
                <a:latin typeface="Courier New"/>
                <a:cs typeface="Courier New"/>
                <a:sym typeface="Courier New"/>
              </a:rPr>
              <a:t>fat</a:t>
            </a:r>
            <a:r>
              <a:rPr lang="en-US" sz="1500">
                <a:solidFill>
                  <a:schemeClr val="dk1"/>
                </a:solidFill>
                <a:latin typeface="Courier New"/>
                <a:ea typeface="Courier New"/>
                <a:cs typeface="Courier New"/>
                <a:sym typeface="Courier New"/>
              </a:rPr>
              <a:t> = 0, </a:t>
            </a:r>
            <a:r>
              <a:rPr lang="en-US" sz="1500">
                <a:solidFill>
                  <a:srgbClr val="7030A0"/>
                </a:solidFill>
                <a:latin typeface="Courier New"/>
                <a:cs typeface="Courier New"/>
                <a:sym typeface="Courier New"/>
              </a:rPr>
              <a:t>sodium</a:t>
            </a:r>
            <a:r>
              <a:rPr lang="en-US" sz="1500">
                <a:solidFill>
                  <a:schemeClr val="dk1"/>
                </a:solidFill>
                <a:latin typeface="Courier New"/>
                <a:ea typeface="Courier New"/>
                <a:cs typeface="Courier New"/>
                <a:sym typeface="Courier New"/>
              </a:rPr>
              <a:t> = 0; </a:t>
            </a:r>
            <a:r>
              <a:rPr lang="en-US" sz="1500">
                <a:solidFill>
                  <a:srgbClr val="006200"/>
                </a:solidFill>
                <a:latin typeface="Courier New"/>
                <a:ea typeface="Courier New"/>
                <a:cs typeface="Courier New"/>
                <a:sym typeface="Courier New"/>
              </a:rPr>
              <a:t>// optional</a:t>
            </a:r>
            <a:endParaRPr lang="en-US" sz="1500">
              <a:solidFill>
                <a:srgbClr val="006200"/>
              </a:solidFill>
            </a:endParaRPr>
          </a:p>
          <a:p>
            <a:pPr marL="0" marR="0" lvl="0" indent="0" algn="l" rtl="0">
              <a:lnSpc>
                <a:spcPct val="90000"/>
              </a:lnSpc>
              <a:spcBef>
                <a:spcPts val="0"/>
              </a:spcBef>
              <a:spcAft>
                <a:spcPts val="0"/>
              </a:spcAft>
              <a:buClr>
                <a:schemeClr val="dk1"/>
              </a:buClr>
              <a:buSzPts val="275"/>
              <a:buFont typeface="Consolas"/>
              <a:buNone/>
            </a:pPr>
            <a:endParaRPr lang="en-US" sz="1500">
              <a:solidFill>
                <a:schemeClr val="dk1"/>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public </a:t>
            </a:r>
            <a:r>
              <a:rPr lang="en-US" sz="1500">
                <a:solidFill>
                  <a:srgbClr val="7030A0"/>
                </a:solidFill>
                <a:latin typeface="Courier New"/>
                <a:cs typeface="Courier New"/>
                <a:sym typeface="Courier New"/>
              </a:rPr>
              <a:t>Builder</a:t>
            </a:r>
            <a:r>
              <a:rPr lang="en-US" sz="1500">
                <a:solidFill>
                  <a:schemeClr val="dk1"/>
                </a:solidFill>
                <a:latin typeface="Courier New"/>
                <a:ea typeface="Courier New"/>
                <a:cs typeface="Courier New"/>
                <a:sym typeface="Courier New"/>
              </a:rPr>
              <a:t>(int </a:t>
            </a:r>
            <a:r>
              <a:rPr lang="en-US" sz="1500">
                <a:solidFill>
                  <a:srgbClr val="7030A0"/>
                </a:solidFill>
                <a:latin typeface="Courier New"/>
                <a:cs typeface="Courier New"/>
                <a:sym typeface="Courier New"/>
              </a:rPr>
              <a:t>servingSize</a:t>
            </a:r>
            <a:r>
              <a:rPr lang="en-US" sz="1500">
                <a:solidFill>
                  <a:schemeClr val="dk1"/>
                </a:solidFill>
                <a:latin typeface="Courier New"/>
                <a:ea typeface="Courier New"/>
                <a:cs typeface="Courier New"/>
                <a:sym typeface="Courier New"/>
              </a:rPr>
              <a:t>, int </a:t>
            </a:r>
            <a:r>
              <a:rPr lang="en-US" sz="1500">
                <a:solidFill>
                  <a:srgbClr val="7030A0"/>
                </a:solidFill>
                <a:latin typeface="Courier New"/>
                <a:cs typeface="Courier New"/>
                <a:sym typeface="Courier New"/>
              </a:rPr>
              <a:t>servings</a:t>
            </a:r>
            <a:r>
              <a:rPr lang="en-US" sz="1500">
                <a:solidFill>
                  <a:schemeClr val="dk1"/>
                </a:solidFill>
                <a:latin typeface="Courier New"/>
                <a:ea typeface="Courier New"/>
                <a:cs typeface="Courier New"/>
                <a:sym typeface="Courier New"/>
              </a:rPr>
              <a:t>) {</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this.servingSize = servingSize;</a:t>
            </a:r>
            <a:r>
              <a:rPr lang="en-US" sz="1500">
                <a:ea typeface="Courier New"/>
              </a:rPr>
              <a:t>  </a:t>
            </a:r>
            <a:r>
              <a:rPr lang="en-US" sz="1500">
                <a:solidFill>
                  <a:schemeClr val="dk1"/>
                </a:solidFill>
                <a:latin typeface="Courier New"/>
                <a:ea typeface="Courier New"/>
                <a:cs typeface="Courier New"/>
                <a:sym typeface="Courier New"/>
              </a:rPr>
              <a:t>this.servings = servings; }</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public Builder </a:t>
            </a:r>
            <a:r>
              <a:rPr lang="en-US" sz="1500">
                <a:solidFill>
                  <a:srgbClr val="7030A0"/>
                </a:solidFill>
                <a:latin typeface="Courier New"/>
                <a:cs typeface="Courier New"/>
                <a:sym typeface="Courier New"/>
              </a:rPr>
              <a:t>calories</a:t>
            </a:r>
            <a:r>
              <a:rPr lang="en-US" sz="1500">
                <a:solidFill>
                  <a:schemeClr val="dk1"/>
                </a:solidFill>
                <a:latin typeface="Courier New"/>
                <a:ea typeface="Courier New"/>
                <a:cs typeface="Courier New"/>
                <a:sym typeface="Courier New"/>
              </a:rPr>
              <a:t>(int </a:t>
            </a:r>
            <a:r>
              <a:rPr lang="en-US" sz="1500">
                <a:solidFill>
                  <a:srgbClr val="7030A0"/>
                </a:solidFill>
                <a:latin typeface="Courier New"/>
                <a:cs typeface="Courier New"/>
                <a:sym typeface="Courier New"/>
              </a:rPr>
              <a:t>val</a:t>
            </a:r>
            <a:r>
              <a:rPr lang="en-US" sz="1500">
                <a:solidFill>
                  <a:schemeClr val="dk1"/>
                </a:solidFill>
                <a:latin typeface="Courier New"/>
                <a:ea typeface="Courier New"/>
                <a:cs typeface="Courier New"/>
                <a:sym typeface="Courier New"/>
              </a:rPr>
              <a:t>) { calories = val; return this; }</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public Builder </a:t>
            </a:r>
            <a:r>
              <a:rPr lang="en-US" sz="1500">
                <a:solidFill>
                  <a:srgbClr val="7030A0"/>
                </a:solidFill>
                <a:latin typeface="Courier New"/>
                <a:cs typeface="Courier New"/>
                <a:sym typeface="Courier New"/>
              </a:rPr>
              <a:t>fat</a:t>
            </a:r>
            <a:r>
              <a:rPr lang="en-US" sz="1500">
                <a:solidFill>
                  <a:schemeClr val="dk1"/>
                </a:solidFill>
                <a:latin typeface="Courier New"/>
                <a:ea typeface="Courier New"/>
                <a:cs typeface="Courier New"/>
                <a:sym typeface="Courier New"/>
              </a:rPr>
              <a:t>(int </a:t>
            </a:r>
            <a:r>
              <a:rPr lang="en-US" sz="1500">
                <a:solidFill>
                  <a:srgbClr val="7030A0"/>
                </a:solidFill>
                <a:latin typeface="Courier New"/>
                <a:cs typeface="Courier New"/>
                <a:sym typeface="Courier New"/>
              </a:rPr>
              <a:t>val</a:t>
            </a:r>
            <a:r>
              <a:rPr lang="en-US" sz="1500">
                <a:solidFill>
                  <a:schemeClr val="dk1"/>
                </a:solidFill>
                <a:latin typeface="Courier New"/>
                <a:ea typeface="Courier New"/>
                <a:cs typeface="Courier New"/>
                <a:sym typeface="Courier New"/>
              </a:rPr>
              <a:t>) { fat = val; return this; }</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public Builder </a:t>
            </a:r>
            <a:r>
              <a:rPr lang="en-US" sz="1500">
                <a:solidFill>
                  <a:srgbClr val="7030A0"/>
                </a:solidFill>
                <a:latin typeface="Courier New"/>
                <a:cs typeface="Courier New"/>
                <a:sym typeface="Courier New"/>
              </a:rPr>
              <a:t>sodium</a:t>
            </a:r>
            <a:r>
              <a:rPr lang="en-US" sz="1500">
                <a:solidFill>
                  <a:schemeClr val="dk1"/>
                </a:solidFill>
                <a:latin typeface="Courier New"/>
                <a:ea typeface="Courier New"/>
                <a:cs typeface="Courier New"/>
                <a:sym typeface="Courier New"/>
              </a:rPr>
              <a:t>(int </a:t>
            </a:r>
            <a:r>
              <a:rPr lang="en-US" sz="1500">
                <a:solidFill>
                  <a:srgbClr val="7030A0"/>
                </a:solidFill>
                <a:latin typeface="Courier New"/>
                <a:cs typeface="Courier New"/>
                <a:sym typeface="Courier New"/>
              </a:rPr>
              <a:t>val</a:t>
            </a:r>
            <a:r>
              <a:rPr lang="en-US" sz="1500">
                <a:solidFill>
                  <a:schemeClr val="dk1"/>
                </a:solidFill>
                <a:latin typeface="Courier New"/>
                <a:ea typeface="Courier New"/>
                <a:cs typeface="Courier New"/>
                <a:sym typeface="Courier New"/>
              </a:rPr>
              <a:t>) { sodium = val; return this; }</a:t>
            </a:r>
            <a:endParaRPr sz="1500"/>
          </a:p>
          <a:p>
            <a:pPr marL="0" marR="0" lvl="0" indent="0" algn="l" rtl="0">
              <a:lnSpc>
                <a:spcPct val="90000"/>
              </a:lnSpc>
              <a:spcBef>
                <a:spcPts val="0"/>
              </a:spcBef>
              <a:spcAft>
                <a:spcPts val="0"/>
              </a:spcAft>
              <a:buClr>
                <a:schemeClr val="dk1"/>
              </a:buClr>
              <a:buSzPts val="275"/>
              <a:buFont typeface="Consolas"/>
              <a:buNone/>
            </a:pPr>
            <a:r>
              <a:rPr lang="en-US" sz="1500" b="1">
                <a:solidFill>
                  <a:srgbClr val="FF0000"/>
                </a:solidFill>
                <a:latin typeface="Courier New"/>
                <a:ea typeface="Courier New"/>
                <a:cs typeface="Courier New"/>
                <a:sym typeface="Courier New"/>
              </a:rPr>
              <a:t>        public NutritionFacts build() { return new NutritionFacts(this); }</a:t>
            </a:r>
            <a:r>
              <a:rPr lang="en-US" sz="1500">
                <a:solidFill>
                  <a:schemeClr val="dk1"/>
                </a:solidFill>
                <a:latin typeface="Courier New"/>
                <a:ea typeface="Courier New"/>
                <a:cs typeface="Courier New"/>
                <a:sym typeface="Courier New"/>
              </a:rPr>
              <a:t>	</a:t>
            </a:r>
            <a:endParaRPr lang="en-US" sz="1500">
              <a:ea typeface="Courier New"/>
            </a:endParaRPr>
          </a:p>
          <a:p>
            <a:pPr marL="0" marR="0" lvl="0" indent="0" algn="l" rtl="0">
              <a:lnSpc>
                <a:spcPct val="90000"/>
              </a:lnSpc>
              <a:spcBef>
                <a:spcPts val="0"/>
              </a:spcBef>
              <a:spcAft>
                <a:spcPts val="0"/>
              </a:spcAft>
              <a:buClr>
                <a:schemeClr val="dk1"/>
              </a:buClr>
              <a:buSzPts val="275"/>
              <a:buFont typeface="Consolas"/>
              <a:buNone/>
            </a:pPr>
            <a:r>
              <a:rPr lang="en-US" sz="1500" b="0" i="0" u="none" strike="noStrike" cap="none">
                <a:solidFill>
                  <a:schemeClr val="dk1"/>
                </a:solidFill>
                <a:latin typeface="Courier New"/>
                <a:ea typeface="Courier New"/>
                <a:cs typeface="Courier New"/>
                <a:sym typeface="Courier New"/>
              </a:rPr>
              <a:t>    }</a:t>
            </a:r>
          </a:p>
          <a:p>
            <a:pPr lvl="0">
              <a:lnSpc>
                <a:spcPct val="90000"/>
              </a:lnSpc>
              <a:buClr>
                <a:schemeClr val="dk1"/>
              </a:buClr>
              <a:buSzPts val="275"/>
            </a:pPr>
            <a:r>
              <a:rPr lang="en-US" sz="1500">
                <a:solidFill>
                  <a:schemeClr val="dk1"/>
                </a:solidFill>
                <a:latin typeface="Courier New"/>
                <a:ea typeface="Courier New"/>
                <a:cs typeface="Courier New"/>
                <a:sym typeface="Courier New"/>
              </a:rPr>
              <a:t>    </a:t>
            </a:r>
            <a:r>
              <a:rPr lang="en-US" sz="1500">
                <a:solidFill>
                  <a:srgbClr val="006200"/>
                </a:solidFill>
                <a:latin typeface="Courier New"/>
                <a:ea typeface="Courier New"/>
                <a:cs typeface="Courier New"/>
                <a:sym typeface="Courier New"/>
              </a:rPr>
              <a:t>// only one constructor </a:t>
            </a:r>
            <a:r>
              <a:rPr lang="en-US" sz="1500">
                <a:solidFill>
                  <a:srgbClr val="006200"/>
                </a:solidFill>
                <a:latin typeface="Courier New"/>
                <a:ea typeface="Courier New"/>
                <a:cs typeface="Courier New"/>
                <a:sym typeface="Wingdings" pitchFamily="2" charset="2"/>
              </a:rPr>
              <a:t></a:t>
            </a:r>
            <a:endParaRPr lang="en-US" sz="1500">
              <a:solidFill>
                <a:srgbClr val="006200"/>
              </a:solidFill>
              <a:latin typeface="Courier New"/>
              <a:ea typeface="Courier New"/>
              <a:cs typeface="Courier New"/>
              <a:sym typeface="Courier New"/>
            </a:endParaRPr>
          </a:p>
          <a:p>
            <a:pPr lvl="0">
              <a:lnSpc>
                <a:spcPct val="90000"/>
              </a:lnSpc>
              <a:buClr>
                <a:schemeClr val="dk1"/>
              </a:buClr>
              <a:buSzPts val="275"/>
            </a:pPr>
            <a:r>
              <a:rPr lang="en-US" sz="1500" b="0" i="0" u="none" strike="noStrike" cap="none">
                <a:solidFill>
                  <a:srgbClr val="006200"/>
                </a:solidFill>
                <a:latin typeface="Courier New"/>
                <a:ea typeface="Courier New"/>
                <a:cs typeface="Courier New"/>
                <a:sym typeface="Courier New"/>
              </a:rPr>
              <a:t>    </a:t>
            </a:r>
            <a:r>
              <a:rPr lang="en-US" sz="1500" b="0" i="0" u="none" strike="noStrike" cap="none">
                <a:solidFill>
                  <a:schemeClr val="dk1"/>
                </a:solidFill>
                <a:latin typeface="Courier New"/>
                <a:ea typeface="Courier New"/>
                <a:cs typeface="Courier New"/>
                <a:sym typeface="Courier New"/>
              </a:rPr>
              <a:t>public NutritionFacts(Builder </a:t>
            </a:r>
            <a:r>
              <a:rPr lang="en-US" sz="1500">
                <a:solidFill>
                  <a:srgbClr val="7030A0"/>
                </a:solidFill>
                <a:latin typeface="Courier New"/>
                <a:cs typeface="Courier New"/>
                <a:sym typeface="Courier New"/>
              </a:rPr>
              <a:t>builder</a:t>
            </a:r>
            <a:r>
              <a:rPr lang="en-US" sz="1500" b="0" i="0" u="none" strike="noStrike" cap="none">
                <a:solidFill>
                  <a:schemeClr val="dk1"/>
                </a:solidFill>
                <a:latin typeface="Courier New"/>
                <a:ea typeface="Courier New"/>
                <a:cs typeface="Courier New"/>
                <a:sym typeface="Courier New"/>
              </a:rPr>
              <a:t>) {</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this.</a:t>
            </a:r>
            <a:r>
              <a:rPr lang="en-US" sz="1500">
                <a:solidFill>
                  <a:srgbClr val="7030A0"/>
                </a:solidFill>
                <a:latin typeface="Courier New"/>
                <a:cs typeface="Courier New"/>
                <a:sym typeface="Courier New"/>
              </a:rPr>
              <a:t>servingSize</a:t>
            </a:r>
            <a:r>
              <a:rPr lang="en-US" sz="1500">
                <a:solidFill>
                  <a:schemeClr val="dk1"/>
                </a:solidFill>
                <a:latin typeface="Courier New"/>
                <a:ea typeface="Courier New"/>
                <a:cs typeface="Courier New"/>
                <a:sym typeface="Courier New"/>
              </a:rPr>
              <a:t>  = builder.servingSize;</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this.</a:t>
            </a:r>
            <a:r>
              <a:rPr lang="en-US" sz="1500">
                <a:solidFill>
                  <a:srgbClr val="7030A0"/>
                </a:solidFill>
                <a:latin typeface="Courier New"/>
                <a:cs typeface="Courier New"/>
                <a:sym typeface="Courier New"/>
              </a:rPr>
              <a:t>servings</a:t>
            </a:r>
            <a:r>
              <a:rPr lang="en-US" sz="1500">
                <a:solidFill>
                  <a:schemeClr val="dk1"/>
                </a:solidFill>
                <a:latin typeface="Courier New"/>
                <a:ea typeface="Courier New"/>
                <a:cs typeface="Courier New"/>
                <a:sym typeface="Courier New"/>
              </a:rPr>
              <a:t>     = builder.servings;</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this.</a:t>
            </a:r>
            <a:r>
              <a:rPr lang="en-US" sz="1500">
                <a:solidFill>
                  <a:srgbClr val="7030A0"/>
                </a:solidFill>
                <a:latin typeface="Courier New"/>
                <a:cs typeface="Courier New"/>
                <a:sym typeface="Courier New"/>
              </a:rPr>
              <a:t>calories</a:t>
            </a:r>
            <a:r>
              <a:rPr lang="en-US" sz="1500">
                <a:solidFill>
                  <a:schemeClr val="dk1"/>
                </a:solidFill>
                <a:latin typeface="Courier New"/>
                <a:ea typeface="Courier New"/>
                <a:cs typeface="Courier New"/>
                <a:sym typeface="Courier New"/>
              </a:rPr>
              <a:t>     = builder.calories;</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this.</a:t>
            </a:r>
            <a:r>
              <a:rPr lang="en-US" sz="1500">
                <a:solidFill>
                  <a:srgbClr val="7030A0"/>
                </a:solidFill>
                <a:latin typeface="Courier New"/>
                <a:cs typeface="Courier New"/>
                <a:sym typeface="Courier New"/>
              </a:rPr>
              <a:t>fat</a:t>
            </a:r>
            <a:r>
              <a:rPr lang="en-US" sz="1500">
                <a:solidFill>
                  <a:schemeClr val="dk1"/>
                </a:solidFill>
                <a:latin typeface="Courier New"/>
                <a:ea typeface="Courier New"/>
                <a:cs typeface="Courier New"/>
                <a:sym typeface="Courier New"/>
              </a:rPr>
              <a:t>          = builder.fat;</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this.</a:t>
            </a:r>
            <a:r>
              <a:rPr lang="en-US" sz="1500">
                <a:solidFill>
                  <a:srgbClr val="7030A0"/>
                </a:solidFill>
                <a:latin typeface="Courier New"/>
                <a:cs typeface="Courier New"/>
                <a:sym typeface="Courier New"/>
              </a:rPr>
              <a:t>sodium</a:t>
            </a:r>
            <a:r>
              <a:rPr lang="en-US" sz="1500">
                <a:solidFill>
                  <a:schemeClr val="dk1"/>
                </a:solidFill>
                <a:latin typeface="Courier New"/>
                <a:ea typeface="Courier New"/>
                <a:cs typeface="Courier New"/>
                <a:sym typeface="Courier New"/>
              </a:rPr>
              <a:t>       = builder.sodium;</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a:t>
            </a:r>
            <a:endParaRPr sz="1500">
              <a:solidFill>
                <a:schemeClr val="dk1"/>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a:t>
            </a:r>
            <a:endParaRPr sz="1500">
              <a:solidFill>
                <a:schemeClr val="dk1"/>
              </a:solidFill>
              <a:latin typeface="Courier New"/>
              <a:ea typeface="Courier New"/>
              <a:cs typeface="Courier New"/>
              <a:sym typeface="Courier New"/>
            </a:endParaRPr>
          </a:p>
          <a:p>
            <a:pPr marL="342900" marR="0" lvl="0" indent="-266700" algn="l" rtl="0">
              <a:lnSpc>
                <a:spcPct val="90000"/>
              </a:lnSpc>
              <a:spcBef>
                <a:spcPts val="0"/>
              </a:spcBef>
              <a:spcAft>
                <a:spcPts val="0"/>
              </a:spcAft>
              <a:buClr>
                <a:srgbClr val="7F7F7F"/>
              </a:buClr>
              <a:buSzPts val="1200"/>
              <a:buFont typeface="Arial"/>
              <a:buNone/>
            </a:pPr>
            <a:endParaRPr sz="1500">
              <a:solidFill>
                <a:schemeClr val="dk1"/>
              </a:solidFill>
              <a:latin typeface="Consolas"/>
              <a:ea typeface="Consolas"/>
              <a:cs typeface="Consolas"/>
              <a:sym typeface="Consolas"/>
            </a:endParaRPr>
          </a:p>
        </p:txBody>
      </p:sp>
    </p:spTree>
    <p:extLst>
      <p:ext uri="{BB962C8B-B14F-4D97-AF65-F5344CB8AC3E}">
        <p14:creationId xmlns:p14="http://schemas.microsoft.com/office/powerpoint/2010/main" val="3000258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Builder</a:t>
            </a:r>
            <a:endParaRPr sz="5400" b="0" i="0" u="none" strike="noStrike" cap="none">
              <a:solidFill>
                <a:schemeClr val="dk2"/>
              </a:solidFill>
              <a:latin typeface="Palatino Linotype"/>
              <a:ea typeface="Palatino Linotype"/>
              <a:cs typeface="Palatino Linotype"/>
              <a:sym typeface="Palatino Linotype"/>
            </a:endParaRPr>
          </a:p>
        </p:txBody>
      </p:sp>
      <p:sp>
        <p:nvSpPr>
          <p:cNvPr id="205" name="Shape 205" descr="https://encrypted-tbn3.gstatic.com/images?q=tbn:ANd9GcQXd-rkEnD-T0txDT4pXkJ2mJpv23rXgocaqFoQ3ZqETvMKj2M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
        <p:nvSpPr>
          <p:cNvPr id="206" name="Shape 206"/>
          <p:cNvSpPr txBox="1"/>
          <p:nvPr/>
        </p:nvSpPr>
        <p:spPr>
          <a:xfrm>
            <a:off x="183824" y="1600200"/>
            <a:ext cx="8864642" cy="51417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public class </a:t>
            </a:r>
            <a:r>
              <a:rPr lang="en-US" sz="1500">
                <a:solidFill>
                  <a:srgbClr val="7030A0"/>
                </a:solidFill>
                <a:latin typeface="Courier New"/>
                <a:ea typeface="Courier New"/>
                <a:cs typeface="Courier New"/>
                <a:sym typeface="Courier New"/>
              </a:rPr>
              <a:t>NutritionFacts</a:t>
            </a:r>
            <a:r>
              <a:rPr lang="en-US" sz="1500">
                <a:solidFill>
                  <a:schemeClr val="dk1"/>
                </a:solidFill>
                <a:latin typeface="Courier New"/>
                <a:ea typeface="Courier New"/>
                <a:cs typeface="Courier New"/>
                <a:sym typeface="Courier New"/>
              </a:rPr>
              <a:t> {</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private final int </a:t>
            </a:r>
            <a:r>
              <a:rPr lang="en-US" sz="1500">
                <a:solidFill>
                  <a:srgbClr val="7030A0"/>
                </a:solidFill>
                <a:latin typeface="Courier New"/>
                <a:cs typeface="Courier New"/>
                <a:sym typeface="Courier New"/>
              </a:rPr>
              <a:t>servingSize</a:t>
            </a:r>
            <a:r>
              <a:rPr lang="en-US" sz="1500">
                <a:solidFill>
                  <a:schemeClr val="dk1"/>
                </a:solidFill>
                <a:latin typeface="Courier New"/>
                <a:ea typeface="Courier New"/>
                <a:cs typeface="Courier New"/>
                <a:sym typeface="Courier New"/>
              </a:rPr>
              <a:t>, </a:t>
            </a:r>
            <a:r>
              <a:rPr lang="en-US" sz="1500">
                <a:solidFill>
                  <a:srgbClr val="7030A0"/>
                </a:solidFill>
                <a:latin typeface="Courier New"/>
                <a:cs typeface="Courier New"/>
                <a:sym typeface="Courier New"/>
              </a:rPr>
              <a:t>servings</a:t>
            </a:r>
            <a:r>
              <a:rPr lang="en-US" sz="1500">
                <a:solidFill>
                  <a:schemeClr val="dk1"/>
                </a:solidFill>
                <a:latin typeface="Courier New"/>
                <a:ea typeface="Courier New"/>
                <a:cs typeface="Courier New"/>
                <a:sym typeface="Courier New"/>
              </a:rPr>
              <a:t>, </a:t>
            </a:r>
            <a:r>
              <a:rPr lang="en-US" sz="1500">
                <a:solidFill>
                  <a:srgbClr val="7030A0"/>
                </a:solidFill>
                <a:latin typeface="Courier New"/>
                <a:cs typeface="Courier New"/>
                <a:sym typeface="Courier New"/>
              </a:rPr>
              <a:t>calories</a:t>
            </a:r>
            <a:r>
              <a:rPr lang="en-US" sz="1500">
                <a:solidFill>
                  <a:schemeClr val="dk1"/>
                </a:solidFill>
                <a:latin typeface="Courier New"/>
                <a:ea typeface="Courier New"/>
                <a:cs typeface="Courier New"/>
                <a:sym typeface="Courier New"/>
              </a:rPr>
              <a:t>, </a:t>
            </a:r>
            <a:r>
              <a:rPr lang="en-US" sz="1500">
                <a:solidFill>
                  <a:srgbClr val="7030A0"/>
                </a:solidFill>
                <a:latin typeface="Courier New"/>
                <a:cs typeface="Courier New"/>
                <a:sym typeface="Courier New"/>
              </a:rPr>
              <a:t>fat</a:t>
            </a:r>
            <a:r>
              <a:rPr lang="en-US" sz="1500">
                <a:solidFill>
                  <a:schemeClr val="dk1"/>
                </a:solidFill>
                <a:latin typeface="Courier New"/>
                <a:ea typeface="Courier New"/>
                <a:cs typeface="Courier New"/>
                <a:sym typeface="Courier New"/>
              </a:rPr>
              <a:t>, </a:t>
            </a:r>
            <a:r>
              <a:rPr lang="en-US" sz="1500">
                <a:solidFill>
                  <a:srgbClr val="7030A0"/>
                </a:solidFill>
                <a:latin typeface="Courier New"/>
                <a:cs typeface="Courier New"/>
                <a:sym typeface="Courier New"/>
              </a:rPr>
              <a:t>sodium</a:t>
            </a:r>
            <a:r>
              <a:rPr lang="en-US" sz="1500">
                <a:solidFill>
                  <a:schemeClr val="dk1"/>
                </a:solidFill>
                <a:latin typeface="Courier New"/>
                <a:ea typeface="Courier New"/>
                <a:cs typeface="Courier New"/>
                <a:sym typeface="Courier New"/>
              </a:rPr>
              <a:t>;</a:t>
            </a:r>
            <a:endParaRPr sz="1500"/>
          </a:p>
          <a:p>
            <a:pPr marL="0" marR="0" lvl="0" indent="0" algn="l" rtl="0">
              <a:lnSpc>
                <a:spcPct val="90000"/>
              </a:lnSpc>
              <a:spcBef>
                <a:spcPts val="0"/>
              </a:spcBef>
              <a:spcAft>
                <a:spcPts val="0"/>
              </a:spcAft>
              <a:buClr>
                <a:schemeClr val="dk1"/>
              </a:buClr>
              <a:buSzPts val="275"/>
              <a:buFont typeface="Consolas"/>
              <a:buNone/>
            </a:pPr>
            <a:endParaRPr sz="1500">
              <a:solidFill>
                <a:schemeClr val="dk1"/>
              </a:solidFill>
              <a:latin typeface="Courier New"/>
              <a:ea typeface="Courier New"/>
              <a:cs typeface="Courier New"/>
              <a:sym typeface="Courier New"/>
            </a:endParaRPr>
          </a:p>
          <a:p>
            <a:pPr lvl="0">
              <a:lnSpc>
                <a:spcPct val="90000"/>
              </a:lnSpc>
              <a:buClr>
                <a:schemeClr val="dk1"/>
              </a:buClr>
              <a:buSzPts val="275"/>
            </a:pPr>
            <a:r>
              <a:rPr lang="en-US" sz="1500">
                <a:solidFill>
                  <a:schemeClr val="dk1"/>
                </a:solidFill>
                <a:latin typeface="Courier New"/>
                <a:ea typeface="Courier New"/>
                <a:cs typeface="Courier New"/>
                <a:sym typeface="Courier New"/>
              </a:rPr>
              <a:t>    </a:t>
            </a:r>
            <a:r>
              <a:rPr lang="en-US" sz="1500">
                <a:solidFill>
                  <a:srgbClr val="006200"/>
                </a:solidFill>
                <a:latin typeface="Courier New"/>
                <a:ea typeface="Courier New"/>
                <a:cs typeface="Courier New"/>
                <a:sym typeface="Courier New"/>
              </a:rPr>
              <a:t>// inner builder class</a:t>
            </a:r>
            <a:endParaRPr lang="en-US" sz="1500">
              <a:solidFill>
                <a:schemeClr val="dk1"/>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public static class </a:t>
            </a:r>
            <a:r>
              <a:rPr lang="en-US" sz="1500">
                <a:solidFill>
                  <a:srgbClr val="7030A0"/>
                </a:solidFill>
                <a:latin typeface="Courier New"/>
                <a:cs typeface="Courier New"/>
                <a:sym typeface="Courier New"/>
              </a:rPr>
              <a:t>Builder</a:t>
            </a:r>
            <a:r>
              <a:rPr lang="en-US" sz="1500">
                <a:solidFill>
                  <a:schemeClr val="dk1"/>
                </a:solidFill>
                <a:latin typeface="Courier New"/>
                <a:ea typeface="Courier New"/>
                <a:cs typeface="Courier New"/>
                <a:sym typeface="Courier New"/>
              </a:rPr>
              <a:t> {</a:t>
            </a:r>
            <a:endParaRPr sz="1500"/>
          </a:p>
          <a:p>
            <a:pPr lvl="0">
              <a:lnSpc>
                <a:spcPct val="90000"/>
              </a:lnSpc>
              <a:buClr>
                <a:schemeClr val="dk1"/>
              </a:buClr>
              <a:buSzPts val="275"/>
            </a:pPr>
            <a:r>
              <a:rPr lang="en-US" sz="1500">
                <a:solidFill>
                  <a:schemeClr val="dk1"/>
                </a:solidFill>
                <a:latin typeface="Courier New"/>
                <a:ea typeface="Courier New"/>
                <a:cs typeface="Courier New"/>
                <a:sym typeface="Courier New"/>
              </a:rPr>
              <a:t>        private int </a:t>
            </a:r>
            <a:r>
              <a:rPr lang="en-US" sz="1500">
                <a:solidFill>
                  <a:srgbClr val="7030A0"/>
                </a:solidFill>
                <a:latin typeface="Courier New"/>
                <a:cs typeface="Courier New"/>
                <a:sym typeface="Courier New"/>
              </a:rPr>
              <a:t>servingSize</a:t>
            </a:r>
            <a:r>
              <a:rPr lang="en-US" sz="1500">
                <a:solidFill>
                  <a:schemeClr val="dk1"/>
                </a:solidFill>
                <a:latin typeface="Courier New"/>
                <a:ea typeface="Courier New"/>
                <a:cs typeface="Courier New"/>
                <a:sym typeface="Courier New"/>
              </a:rPr>
              <a:t>, </a:t>
            </a:r>
            <a:r>
              <a:rPr lang="en-US" sz="1500">
                <a:solidFill>
                  <a:srgbClr val="7030A0"/>
                </a:solidFill>
                <a:latin typeface="Courier New"/>
                <a:cs typeface="Courier New"/>
                <a:sym typeface="Courier New"/>
              </a:rPr>
              <a:t>servings</a:t>
            </a:r>
            <a:r>
              <a:rPr lang="en-US" sz="1500">
                <a:solidFill>
                  <a:schemeClr val="dk1"/>
                </a:solidFill>
                <a:latin typeface="Courier New"/>
                <a:ea typeface="Courier New"/>
                <a:cs typeface="Courier New"/>
                <a:sym typeface="Courier New"/>
              </a:rPr>
              <a:t>; </a:t>
            </a:r>
            <a:r>
              <a:rPr lang="en-US" sz="1500">
                <a:solidFill>
                  <a:srgbClr val="006200"/>
                </a:solidFill>
                <a:latin typeface="Courier New"/>
                <a:ea typeface="Courier New"/>
                <a:cs typeface="Courier New"/>
                <a:sym typeface="Courier New"/>
              </a:rPr>
              <a:t>// required </a:t>
            </a:r>
          </a:p>
          <a:p>
            <a:pPr lvl="0">
              <a:lnSpc>
                <a:spcPct val="90000"/>
              </a:lnSpc>
              <a:buClr>
                <a:schemeClr val="dk1"/>
              </a:buClr>
              <a:buSzPts val="275"/>
            </a:pPr>
            <a:r>
              <a:rPr lang="en-US" sz="1500">
                <a:solidFill>
                  <a:schemeClr val="dk1"/>
                </a:solidFill>
                <a:latin typeface="Courier New"/>
                <a:ea typeface="Courier New"/>
                <a:cs typeface="Courier New"/>
                <a:sym typeface="Courier New"/>
              </a:rPr>
              <a:t>        private int </a:t>
            </a:r>
            <a:r>
              <a:rPr lang="en-US" sz="1500">
                <a:solidFill>
                  <a:srgbClr val="7030A0"/>
                </a:solidFill>
                <a:latin typeface="Courier New"/>
                <a:cs typeface="Courier New"/>
                <a:sym typeface="Courier New"/>
              </a:rPr>
              <a:t>calories</a:t>
            </a:r>
            <a:r>
              <a:rPr lang="en-US" sz="1500">
                <a:solidFill>
                  <a:schemeClr val="dk1"/>
                </a:solidFill>
                <a:latin typeface="Courier New"/>
                <a:ea typeface="Courier New"/>
                <a:cs typeface="Courier New"/>
                <a:sym typeface="Courier New"/>
              </a:rPr>
              <a:t> = 0, </a:t>
            </a:r>
            <a:r>
              <a:rPr lang="en-US" sz="1500">
                <a:solidFill>
                  <a:srgbClr val="7030A0"/>
                </a:solidFill>
                <a:latin typeface="Courier New"/>
                <a:cs typeface="Courier New"/>
                <a:sym typeface="Courier New"/>
              </a:rPr>
              <a:t>fat</a:t>
            </a:r>
            <a:r>
              <a:rPr lang="en-US" sz="1500">
                <a:solidFill>
                  <a:schemeClr val="dk1"/>
                </a:solidFill>
                <a:latin typeface="Courier New"/>
                <a:ea typeface="Courier New"/>
                <a:cs typeface="Courier New"/>
                <a:sym typeface="Courier New"/>
              </a:rPr>
              <a:t> = 0, </a:t>
            </a:r>
            <a:r>
              <a:rPr lang="en-US" sz="1500">
                <a:solidFill>
                  <a:srgbClr val="7030A0"/>
                </a:solidFill>
                <a:latin typeface="Courier New"/>
                <a:cs typeface="Courier New"/>
                <a:sym typeface="Courier New"/>
              </a:rPr>
              <a:t>sodium</a:t>
            </a:r>
            <a:r>
              <a:rPr lang="en-US" sz="1500">
                <a:solidFill>
                  <a:schemeClr val="dk1"/>
                </a:solidFill>
                <a:latin typeface="Courier New"/>
                <a:ea typeface="Courier New"/>
                <a:cs typeface="Courier New"/>
                <a:sym typeface="Courier New"/>
              </a:rPr>
              <a:t> = 0; </a:t>
            </a:r>
            <a:r>
              <a:rPr lang="en-US" sz="1500">
                <a:solidFill>
                  <a:srgbClr val="006200"/>
                </a:solidFill>
                <a:latin typeface="Courier New"/>
                <a:ea typeface="Courier New"/>
                <a:cs typeface="Courier New"/>
                <a:sym typeface="Courier New"/>
              </a:rPr>
              <a:t>// optional</a:t>
            </a:r>
            <a:endParaRPr lang="en-US" sz="1500">
              <a:solidFill>
                <a:srgbClr val="006200"/>
              </a:solidFill>
            </a:endParaRPr>
          </a:p>
          <a:p>
            <a:pPr marL="0" marR="0" lvl="0" indent="0" algn="l" rtl="0">
              <a:lnSpc>
                <a:spcPct val="90000"/>
              </a:lnSpc>
              <a:spcBef>
                <a:spcPts val="0"/>
              </a:spcBef>
              <a:spcAft>
                <a:spcPts val="0"/>
              </a:spcAft>
              <a:buClr>
                <a:schemeClr val="dk1"/>
              </a:buClr>
              <a:buSzPts val="275"/>
              <a:buFont typeface="Consolas"/>
              <a:buNone/>
            </a:pPr>
            <a:endParaRPr lang="en-US" sz="1500">
              <a:solidFill>
                <a:schemeClr val="dk1"/>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public </a:t>
            </a:r>
            <a:r>
              <a:rPr lang="en-US" sz="1500">
                <a:solidFill>
                  <a:srgbClr val="7030A0"/>
                </a:solidFill>
                <a:latin typeface="Courier New"/>
                <a:cs typeface="Courier New"/>
                <a:sym typeface="Courier New"/>
              </a:rPr>
              <a:t>Builder</a:t>
            </a:r>
            <a:r>
              <a:rPr lang="en-US" sz="1500">
                <a:solidFill>
                  <a:schemeClr val="dk1"/>
                </a:solidFill>
                <a:latin typeface="Courier New"/>
                <a:ea typeface="Courier New"/>
                <a:cs typeface="Courier New"/>
                <a:sym typeface="Courier New"/>
              </a:rPr>
              <a:t>(int </a:t>
            </a:r>
            <a:r>
              <a:rPr lang="en-US" sz="1500">
                <a:solidFill>
                  <a:srgbClr val="7030A0"/>
                </a:solidFill>
                <a:latin typeface="Courier New"/>
                <a:cs typeface="Courier New"/>
                <a:sym typeface="Courier New"/>
              </a:rPr>
              <a:t>servingSize</a:t>
            </a:r>
            <a:r>
              <a:rPr lang="en-US" sz="1500">
                <a:solidFill>
                  <a:schemeClr val="dk1"/>
                </a:solidFill>
                <a:latin typeface="Courier New"/>
                <a:ea typeface="Courier New"/>
                <a:cs typeface="Courier New"/>
                <a:sym typeface="Courier New"/>
              </a:rPr>
              <a:t>, int </a:t>
            </a:r>
            <a:r>
              <a:rPr lang="en-US" sz="1500">
                <a:solidFill>
                  <a:srgbClr val="7030A0"/>
                </a:solidFill>
                <a:latin typeface="Courier New"/>
                <a:cs typeface="Courier New"/>
                <a:sym typeface="Courier New"/>
              </a:rPr>
              <a:t>servings</a:t>
            </a:r>
            <a:r>
              <a:rPr lang="en-US" sz="1500">
                <a:solidFill>
                  <a:schemeClr val="dk1"/>
                </a:solidFill>
                <a:latin typeface="Courier New"/>
                <a:ea typeface="Courier New"/>
                <a:cs typeface="Courier New"/>
                <a:sym typeface="Courier New"/>
              </a:rPr>
              <a:t>) {</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this.servingSize = servingSize;</a:t>
            </a:r>
            <a:r>
              <a:rPr lang="en-US" sz="1500">
                <a:ea typeface="Courier New"/>
              </a:rPr>
              <a:t>  </a:t>
            </a:r>
            <a:r>
              <a:rPr lang="en-US" sz="1500">
                <a:solidFill>
                  <a:schemeClr val="dk1"/>
                </a:solidFill>
                <a:latin typeface="Courier New"/>
                <a:ea typeface="Courier New"/>
                <a:cs typeface="Courier New"/>
                <a:sym typeface="Courier New"/>
              </a:rPr>
              <a:t>this.servings = servings; }</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public Builder </a:t>
            </a:r>
            <a:r>
              <a:rPr lang="en-US" sz="1500">
                <a:solidFill>
                  <a:srgbClr val="7030A0"/>
                </a:solidFill>
                <a:latin typeface="Courier New"/>
                <a:cs typeface="Courier New"/>
                <a:sym typeface="Courier New"/>
              </a:rPr>
              <a:t>calories</a:t>
            </a:r>
            <a:r>
              <a:rPr lang="en-US" sz="1500">
                <a:solidFill>
                  <a:schemeClr val="dk1"/>
                </a:solidFill>
                <a:latin typeface="Courier New"/>
                <a:ea typeface="Courier New"/>
                <a:cs typeface="Courier New"/>
                <a:sym typeface="Courier New"/>
              </a:rPr>
              <a:t>(int </a:t>
            </a:r>
            <a:r>
              <a:rPr lang="en-US" sz="1500">
                <a:solidFill>
                  <a:srgbClr val="7030A0"/>
                </a:solidFill>
                <a:latin typeface="Courier New"/>
                <a:cs typeface="Courier New"/>
                <a:sym typeface="Courier New"/>
              </a:rPr>
              <a:t>val</a:t>
            </a:r>
            <a:r>
              <a:rPr lang="en-US" sz="1500">
                <a:solidFill>
                  <a:schemeClr val="dk1"/>
                </a:solidFill>
                <a:latin typeface="Courier New"/>
                <a:ea typeface="Courier New"/>
                <a:cs typeface="Courier New"/>
                <a:sym typeface="Courier New"/>
              </a:rPr>
              <a:t>) { calories = val; return this; }</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public Builder </a:t>
            </a:r>
            <a:r>
              <a:rPr lang="en-US" sz="1500">
                <a:solidFill>
                  <a:srgbClr val="7030A0"/>
                </a:solidFill>
                <a:latin typeface="Courier New"/>
                <a:cs typeface="Courier New"/>
                <a:sym typeface="Courier New"/>
              </a:rPr>
              <a:t>fat</a:t>
            </a:r>
            <a:r>
              <a:rPr lang="en-US" sz="1500">
                <a:solidFill>
                  <a:schemeClr val="dk1"/>
                </a:solidFill>
                <a:latin typeface="Courier New"/>
                <a:ea typeface="Courier New"/>
                <a:cs typeface="Courier New"/>
                <a:sym typeface="Courier New"/>
              </a:rPr>
              <a:t>(int </a:t>
            </a:r>
            <a:r>
              <a:rPr lang="en-US" sz="1500">
                <a:solidFill>
                  <a:srgbClr val="7030A0"/>
                </a:solidFill>
                <a:latin typeface="Courier New"/>
                <a:cs typeface="Courier New"/>
                <a:sym typeface="Courier New"/>
              </a:rPr>
              <a:t>val</a:t>
            </a:r>
            <a:r>
              <a:rPr lang="en-US" sz="1500">
                <a:solidFill>
                  <a:schemeClr val="dk1"/>
                </a:solidFill>
                <a:latin typeface="Courier New"/>
                <a:ea typeface="Courier New"/>
                <a:cs typeface="Courier New"/>
                <a:sym typeface="Courier New"/>
              </a:rPr>
              <a:t>) { fat = val; return this; }</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public Builder </a:t>
            </a:r>
            <a:r>
              <a:rPr lang="en-US" sz="1500">
                <a:solidFill>
                  <a:srgbClr val="7030A0"/>
                </a:solidFill>
                <a:latin typeface="Courier New"/>
                <a:cs typeface="Courier New"/>
                <a:sym typeface="Courier New"/>
              </a:rPr>
              <a:t>sodium</a:t>
            </a:r>
            <a:r>
              <a:rPr lang="en-US" sz="1500">
                <a:solidFill>
                  <a:schemeClr val="dk1"/>
                </a:solidFill>
                <a:latin typeface="Courier New"/>
                <a:ea typeface="Courier New"/>
                <a:cs typeface="Courier New"/>
                <a:sym typeface="Courier New"/>
              </a:rPr>
              <a:t>(int </a:t>
            </a:r>
            <a:r>
              <a:rPr lang="en-US" sz="1500">
                <a:solidFill>
                  <a:srgbClr val="7030A0"/>
                </a:solidFill>
                <a:latin typeface="Courier New"/>
                <a:cs typeface="Courier New"/>
                <a:sym typeface="Courier New"/>
              </a:rPr>
              <a:t>val</a:t>
            </a:r>
            <a:r>
              <a:rPr lang="en-US" sz="1500">
                <a:solidFill>
                  <a:schemeClr val="dk1"/>
                </a:solidFill>
                <a:latin typeface="Courier New"/>
                <a:ea typeface="Courier New"/>
                <a:cs typeface="Courier New"/>
                <a:sym typeface="Courier New"/>
              </a:rPr>
              <a:t>) { sodium = val; return this; }</a:t>
            </a:r>
            <a:endParaRPr sz="1500"/>
          </a:p>
          <a:p>
            <a:pPr marL="0" marR="0" lvl="0" indent="0" algn="l" rtl="0">
              <a:lnSpc>
                <a:spcPct val="90000"/>
              </a:lnSpc>
              <a:spcBef>
                <a:spcPts val="0"/>
              </a:spcBef>
              <a:spcAft>
                <a:spcPts val="0"/>
              </a:spcAft>
              <a:buClr>
                <a:schemeClr val="dk1"/>
              </a:buClr>
              <a:buSzPts val="275"/>
              <a:buFont typeface="Consolas"/>
              <a:buNone/>
            </a:pPr>
            <a:r>
              <a:rPr lang="en-US" sz="1500" b="1">
                <a:solidFill>
                  <a:srgbClr val="FF0000"/>
                </a:solidFill>
                <a:latin typeface="Courier New"/>
                <a:ea typeface="Courier New"/>
                <a:cs typeface="Courier New"/>
                <a:sym typeface="Courier New"/>
              </a:rPr>
              <a:t>        public NutritionFacts build() { return new NutritionFacts(this); }</a:t>
            </a:r>
            <a:r>
              <a:rPr lang="en-US" sz="1500">
                <a:solidFill>
                  <a:schemeClr val="dk1"/>
                </a:solidFill>
                <a:latin typeface="Courier New"/>
                <a:ea typeface="Courier New"/>
                <a:cs typeface="Courier New"/>
                <a:sym typeface="Courier New"/>
              </a:rPr>
              <a:t>	</a:t>
            </a:r>
            <a:endParaRPr lang="en-US" sz="1500">
              <a:ea typeface="Courier New"/>
            </a:endParaRPr>
          </a:p>
          <a:p>
            <a:pPr marL="0" marR="0" lvl="0" indent="0" algn="l" rtl="0">
              <a:lnSpc>
                <a:spcPct val="90000"/>
              </a:lnSpc>
              <a:spcBef>
                <a:spcPts val="0"/>
              </a:spcBef>
              <a:spcAft>
                <a:spcPts val="0"/>
              </a:spcAft>
              <a:buClr>
                <a:schemeClr val="dk1"/>
              </a:buClr>
              <a:buSzPts val="275"/>
              <a:buFont typeface="Consolas"/>
              <a:buNone/>
            </a:pPr>
            <a:r>
              <a:rPr lang="en-US" sz="1500" b="0" i="0" u="none" strike="noStrike" cap="none">
                <a:solidFill>
                  <a:schemeClr val="dk1"/>
                </a:solidFill>
                <a:latin typeface="Courier New"/>
                <a:ea typeface="Courier New"/>
                <a:cs typeface="Courier New"/>
                <a:sym typeface="Courier New"/>
              </a:rPr>
              <a:t>    }</a:t>
            </a:r>
          </a:p>
          <a:p>
            <a:pPr lvl="0">
              <a:lnSpc>
                <a:spcPct val="90000"/>
              </a:lnSpc>
              <a:buClr>
                <a:schemeClr val="dk1"/>
              </a:buClr>
              <a:buSzPts val="275"/>
            </a:pPr>
            <a:r>
              <a:rPr lang="en-US" sz="1500">
                <a:solidFill>
                  <a:schemeClr val="dk1"/>
                </a:solidFill>
                <a:latin typeface="Courier New"/>
                <a:ea typeface="Courier New"/>
                <a:cs typeface="Courier New"/>
                <a:sym typeface="Courier New"/>
              </a:rPr>
              <a:t>    </a:t>
            </a:r>
            <a:r>
              <a:rPr lang="en-US" sz="1500">
                <a:solidFill>
                  <a:srgbClr val="006200"/>
                </a:solidFill>
                <a:latin typeface="Courier New"/>
                <a:ea typeface="Courier New"/>
                <a:cs typeface="Courier New"/>
                <a:sym typeface="Courier New"/>
              </a:rPr>
              <a:t>// only one constructor </a:t>
            </a:r>
            <a:r>
              <a:rPr lang="en-US" sz="1500">
                <a:solidFill>
                  <a:srgbClr val="006200"/>
                </a:solidFill>
                <a:latin typeface="Courier New"/>
                <a:ea typeface="Courier New"/>
                <a:cs typeface="Courier New"/>
                <a:sym typeface="Wingdings" pitchFamily="2" charset="2"/>
              </a:rPr>
              <a:t></a:t>
            </a:r>
            <a:endParaRPr lang="en-US" sz="1500">
              <a:solidFill>
                <a:srgbClr val="006200"/>
              </a:solidFill>
              <a:latin typeface="Courier New"/>
              <a:ea typeface="Courier New"/>
              <a:cs typeface="Courier New"/>
              <a:sym typeface="Courier New"/>
            </a:endParaRPr>
          </a:p>
          <a:p>
            <a:pPr lvl="0">
              <a:lnSpc>
                <a:spcPct val="90000"/>
              </a:lnSpc>
              <a:buClr>
                <a:schemeClr val="dk1"/>
              </a:buClr>
              <a:buSzPts val="275"/>
            </a:pPr>
            <a:r>
              <a:rPr lang="en-US" sz="1500" b="0" i="0" u="none" strike="noStrike" cap="none">
                <a:solidFill>
                  <a:srgbClr val="006200"/>
                </a:solidFill>
                <a:latin typeface="Courier New"/>
                <a:ea typeface="Courier New"/>
                <a:cs typeface="Courier New"/>
                <a:sym typeface="Courier New"/>
              </a:rPr>
              <a:t>    </a:t>
            </a:r>
            <a:r>
              <a:rPr lang="en-US" sz="1500" b="0" i="0" u="none" strike="noStrike" cap="none">
                <a:solidFill>
                  <a:schemeClr val="dk1"/>
                </a:solidFill>
                <a:latin typeface="Courier New"/>
                <a:ea typeface="Courier New"/>
                <a:cs typeface="Courier New"/>
                <a:sym typeface="Courier New"/>
              </a:rPr>
              <a:t>public NutritionFacts(Builder </a:t>
            </a:r>
            <a:r>
              <a:rPr lang="en-US" sz="1500">
                <a:solidFill>
                  <a:srgbClr val="7030A0"/>
                </a:solidFill>
                <a:latin typeface="Courier New"/>
                <a:cs typeface="Courier New"/>
                <a:sym typeface="Courier New"/>
              </a:rPr>
              <a:t>builder</a:t>
            </a:r>
            <a:r>
              <a:rPr lang="en-US" sz="1500" b="0" i="0" u="none" strike="noStrike" cap="none">
                <a:solidFill>
                  <a:schemeClr val="dk1"/>
                </a:solidFill>
                <a:latin typeface="Courier New"/>
                <a:ea typeface="Courier New"/>
                <a:cs typeface="Courier New"/>
                <a:sym typeface="Courier New"/>
              </a:rPr>
              <a:t>) {</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this.</a:t>
            </a:r>
            <a:r>
              <a:rPr lang="en-US" sz="1500">
                <a:solidFill>
                  <a:srgbClr val="7030A0"/>
                </a:solidFill>
                <a:latin typeface="Courier New"/>
                <a:cs typeface="Courier New"/>
                <a:sym typeface="Courier New"/>
              </a:rPr>
              <a:t>servingSize</a:t>
            </a:r>
            <a:r>
              <a:rPr lang="en-US" sz="1500">
                <a:solidFill>
                  <a:schemeClr val="dk1"/>
                </a:solidFill>
                <a:latin typeface="Courier New"/>
                <a:ea typeface="Courier New"/>
                <a:cs typeface="Courier New"/>
                <a:sym typeface="Courier New"/>
              </a:rPr>
              <a:t>  = builder.servingSize;</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this.</a:t>
            </a:r>
            <a:r>
              <a:rPr lang="en-US" sz="1500">
                <a:solidFill>
                  <a:srgbClr val="7030A0"/>
                </a:solidFill>
                <a:latin typeface="Courier New"/>
                <a:cs typeface="Courier New"/>
                <a:sym typeface="Courier New"/>
              </a:rPr>
              <a:t>servings</a:t>
            </a:r>
            <a:r>
              <a:rPr lang="en-US" sz="1500">
                <a:solidFill>
                  <a:schemeClr val="dk1"/>
                </a:solidFill>
                <a:latin typeface="Courier New"/>
                <a:ea typeface="Courier New"/>
                <a:cs typeface="Courier New"/>
                <a:sym typeface="Courier New"/>
              </a:rPr>
              <a:t>     = builder.servings;</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this.</a:t>
            </a:r>
            <a:r>
              <a:rPr lang="en-US" sz="1500">
                <a:solidFill>
                  <a:srgbClr val="7030A0"/>
                </a:solidFill>
                <a:latin typeface="Courier New"/>
                <a:cs typeface="Courier New"/>
                <a:sym typeface="Courier New"/>
              </a:rPr>
              <a:t>calories</a:t>
            </a:r>
            <a:r>
              <a:rPr lang="en-US" sz="1500">
                <a:solidFill>
                  <a:schemeClr val="dk1"/>
                </a:solidFill>
                <a:latin typeface="Courier New"/>
                <a:ea typeface="Courier New"/>
                <a:cs typeface="Courier New"/>
                <a:sym typeface="Courier New"/>
              </a:rPr>
              <a:t>     = builder.calories;</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this.</a:t>
            </a:r>
            <a:r>
              <a:rPr lang="en-US" sz="1500">
                <a:solidFill>
                  <a:srgbClr val="7030A0"/>
                </a:solidFill>
                <a:latin typeface="Courier New"/>
                <a:cs typeface="Courier New"/>
                <a:sym typeface="Courier New"/>
              </a:rPr>
              <a:t>fat</a:t>
            </a:r>
            <a:r>
              <a:rPr lang="en-US" sz="1500">
                <a:solidFill>
                  <a:schemeClr val="dk1"/>
                </a:solidFill>
                <a:latin typeface="Courier New"/>
                <a:ea typeface="Courier New"/>
                <a:cs typeface="Courier New"/>
                <a:sym typeface="Courier New"/>
              </a:rPr>
              <a:t>          = builder.fat;</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this.</a:t>
            </a:r>
            <a:r>
              <a:rPr lang="en-US" sz="1500">
                <a:solidFill>
                  <a:srgbClr val="7030A0"/>
                </a:solidFill>
                <a:latin typeface="Courier New"/>
                <a:cs typeface="Courier New"/>
                <a:sym typeface="Courier New"/>
              </a:rPr>
              <a:t>sodium</a:t>
            </a:r>
            <a:r>
              <a:rPr lang="en-US" sz="1500">
                <a:solidFill>
                  <a:schemeClr val="dk1"/>
                </a:solidFill>
                <a:latin typeface="Courier New"/>
                <a:ea typeface="Courier New"/>
                <a:cs typeface="Courier New"/>
                <a:sym typeface="Courier New"/>
              </a:rPr>
              <a:t>       = builder.sodium;</a:t>
            </a:r>
            <a:endParaRPr sz="1500"/>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   }</a:t>
            </a:r>
            <a:endParaRPr sz="1500">
              <a:solidFill>
                <a:schemeClr val="dk1"/>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1"/>
              </a:buClr>
              <a:buSzPts val="275"/>
              <a:buFont typeface="Consolas"/>
              <a:buNone/>
            </a:pPr>
            <a:r>
              <a:rPr lang="en-US" sz="1500">
                <a:solidFill>
                  <a:schemeClr val="dk1"/>
                </a:solidFill>
                <a:latin typeface="Courier New"/>
                <a:ea typeface="Courier New"/>
                <a:cs typeface="Courier New"/>
                <a:sym typeface="Courier New"/>
              </a:rPr>
              <a:t>}</a:t>
            </a:r>
            <a:endParaRPr sz="1500">
              <a:solidFill>
                <a:schemeClr val="dk1"/>
              </a:solidFill>
              <a:latin typeface="Courier New"/>
              <a:ea typeface="Courier New"/>
              <a:cs typeface="Courier New"/>
              <a:sym typeface="Courier New"/>
            </a:endParaRPr>
          </a:p>
          <a:p>
            <a:pPr marL="342900" marR="0" lvl="0" indent="-266700" algn="l" rtl="0">
              <a:lnSpc>
                <a:spcPct val="90000"/>
              </a:lnSpc>
              <a:spcBef>
                <a:spcPts val="0"/>
              </a:spcBef>
              <a:spcAft>
                <a:spcPts val="0"/>
              </a:spcAft>
              <a:buClr>
                <a:srgbClr val="7F7F7F"/>
              </a:buClr>
              <a:buSzPts val="1200"/>
              <a:buFont typeface="Arial"/>
              <a:buNone/>
            </a:pPr>
            <a:endParaRPr sz="1500">
              <a:solidFill>
                <a:schemeClr val="dk1"/>
              </a:solidFill>
              <a:latin typeface="Consolas"/>
              <a:ea typeface="Consolas"/>
              <a:cs typeface="Consolas"/>
              <a:sym typeface="Consolas"/>
            </a:endParaRPr>
          </a:p>
        </p:txBody>
      </p:sp>
      <p:sp>
        <p:nvSpPr>
          <p:cNvPr id="3" name="Right Brace 2">
            <a:extLst>
              <a:ext uri="{FF2B5EF4-FFF2-40B4-BE49-F238E27FC236}">
                <a16:creationId xmlns:a16="http://schemas.microsoft.com/office/drawing/2014/main" id="{034ECF5E-50A8-7647-AC3E-C95EC4316D62}"/>
              </a:ext>
            </a:extLst>
          </p:cNvPr>
          <p:cNvSpPr/>
          <p:nvPr/>
        </p:nvSpPr>
        <p:spPr>
          <a:xfrm>
            <a:off x="8516203" y="3630304"/>
            <a:ext cx="281484" cy="662606"/>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ular Callout 4">
            <a:extLst>
              <a:ext uri="{FF2B5EF4-FFF2-40B4-BE49-F238E27FC236}">
                <a16:creationId xmlns:a16="http://schemas.microsoft.com/office/drawing/2014/main" id="{E481594D-2D15-EC49-A771-0C9063FD104D}"/>
              </a:ext>
            </a:extLst>
          </p:cNvPr>
          <p:cNvSpPr/>
          <p:nvPr/>
        </p:nvSpPr>
        <p:spPr>
          <a:xfrm>
            <a:off x="6946711" y="5056279"/>
            <a:ext cx="2101755" cy="1241946"/>
          </a:xfrm>
          <a:prstGeom prst="wedgeRectCallout">
            <a:avLst>
              <a:gd name="adj1" fmla="val 29124"/>
              <a:gd name="adj2" fmla="val -1116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t>why return </a:t>
            </a:r>
            <a:r>
              <a:rPr lang="en-US" sz="1800" b="1">
                <a:latin typeface="Courier New" panose="02070309020205020404" pitchFamily="49" charset="0"/>
                <a:cs typeface="Courier New" panose="02070309020205020404" pitchFamily="49" charset="0"/>
              </a:rPr>
              <a:t>this</a:t>
            </a:r>
            <a:r>
              <a:rPr lang="en-US" sz="1800" b="1"/>
              <a:t> (rather than void) from these methods?</a:t>
            </a:r>
          </a:p>
        </p:txBody>
      </p:sp>
      <p:sp>
        <p:nvSpPr>
          <p:cNvPr id="7" name="Right Brace 6">
            <a:extLst>
              <a:ext uri="{FF2B5EF4-FFF2-40B4-BE49-F238E27FC236}">
                <a16:creationId xmlns:a16="http://schemas.microsoft.com/office/drawing/2014/main" id="{C90CB50E-5101-0F40-8777-1E30B6009C88}"/>
              </a:ext>
            </a:extLst>
          </p:cNvPr>
          <p:cNvSpPr/>
          <p:nvPr/>
        </p:nvSpPr>
        <p:spPr>
          <a:xfrm flipH="1">
            <a:off x="846161" y="3725839"/>
            <a:ext cx="316174" cy="60188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49331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Structural Patterns</a:t>
            </a:r>
            <a:endParaRPr sz="5400" b="0" i="0" u="none" strike="noStrike" cap="none">
              <a:solidFill>
                <a:schemeClr val="dk2"/>
              </a:solidFill>
              <a:latin typeface="Palatino Linotype"/>
              <a:ea typeface="Palatino Linotype"/>
              <a:cs typeface="Palatino Linotype"/>
              <a:sym typeface="Palatino Linotype"/>
            </a:endParaRPr>
          </a:p>
        </p:txBody>
      </p:sp>
      <p:sp>
        <p:nvSpPr>
          <p:cNvPr id="212" name="Shape 2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Problem: Sometimes difficult to realize relationships between entities</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Important for code readability</a:t>
            </a:r>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Solution: Structural patterns!</a:t>
            </a:r>
            <a:endParaRPr sz="2400" b="0" i="0" u="none" strike="noStrike" cap="none">
              <a:solidFill>
                <a:srgbClr val="7F7F7F"/>
              </a:solidFill>
              <a:latin typeface="Century Gothic"/>
              <a:ea typeface="Century Gothic"/>
              <a:cs typeface="Century Gothic"/>
              <a:sym typeface="Century Gothic"/>
            </a:endParaRPr>
          </a:p>
          <a:p>
            <a:pPr marL="742950" marR="0" lvl="1" indent="-285750" algn="l" rtl="0">
              <a:spcBef>
                <a:spcPts val="360"/>
              </a:spcBef>
              <a:spcAft>
                <a:spcPts val="160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We’re just going to talk about </a:t>
            </a:r>
            <a:r>
              <a:rPr lang="en-US" sz="1800" b="1" i="0" u="none" strike="noStrike" cap="none">
                <a:solidFill>
                  <a:srgbClr val="7F7F7F"/>
                </a:solidFill>
                <a:latin typeface="Century Gothic"/>
                <a:ea typeface="Century Gothic"/>
                <a:cs typeface="Century Gothic"/>
                <a:sym typeface="Century Gothic"/>
              </a:rPr>
              <a:t>wrappers</a:t>
            </a:r>
            <a:r>
              <a:rPr lang="en-US" sz="1800" b="0" i="0" u="none" strike="noStrike" cap="none">
                <a:solidFill>
                  <a:srgbClr val="7F7F7F"/>
                </a:solidFill>
                <a:latin typeface="Century Gothic"/>
                <a:ea typeface="Century Gothic"/>
                <a:cs typeface="Century Gothic"/>
                <a:sym typeface="Century Gothic"/>
              </a:rPr>
              <a:t>, which translate between incompatible interfaces </a:t>
            </a:r>
            <a:endParaRPr sz="1800" b="0" i="0" u="none" strike="noStrike" cap="none">
              <a:solidFill>
                <a:srgbClr val="7F7F7F"/>
              </a:solidFill>
              <a:latin typeface="Century Gothic"/>
              <a:ea typeface="Century Gothic"/>
              <a:cs typeface="Century Gothic"/>
              <a:sym typeface="Century Gothic"/>
            </a:endParaRPr>
          </a:p>
        </p:txBody>
      </p:sp>
      <p:graphicFrame>
        <p:nvGraphicFramePr>
          <p:cNvPr id="213" name="Shape 213"/>
          <p:cNvGraphicFramePr/>
          <p:nvPr>
            <p:extLst>
              <p:ext uri="{D42A27DB-BD31-4B8C-83A1-F6EECF244321}">
                <p14:modId xmlns:p14="http://schemas.microsoft.com/office/powerpoint/2010/main" val="1780040908"/>
              </p:ext>
            </p:extLst>
          </p:nvPr>
        </p:nvGraphicFramePr>
        <p:xfrm>
          <a:off x="762000" y="4114800"/>
          <a:ext cx="7772400" cy="1752600"/>
        </p:xfrm>
        <a:graphic>
          <a:graphicData uri="http://schemas.openxmlformats.org/drawingml/2006/table">
            <a:tbl>
              <a:tblPr firstRow="1" bandRow="1">
                <a:noFill/>
                <a:tableStyleId>{C1333F21-29A5-42E7-92EF-5D69465271F2}</a:tableStyleId>
              </a:tblPr>
              <a:tblGrid>
                <a:gridCol w="1676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438150">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Pattern</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Functionality</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Interface</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b="1" u="none" strike="noStrike" cap="none">
                          <a:solidFill>
                            <a:schemeClr val="lt1"/>
                          </a:solidFill>
                          <a:latin typeface="Palatino Linotype"/>
                          <a:ea typeface="Palatino Linotype"/>
                          <a:cs typeface="Palatino Linotype"/>
                          <a:sym typeface="Palatino Linotype"/>
                        </a:rPr>
                        <a:t>Purpose</a:t>
                      </a:r>
                      <a:endParaRPr sz="2000" b="1" u="none" strike="noStrike" cap="none">
                        <a:solidFill>
                          <a:schemeClr val="lt1"/>
                        </a:solidFill>
                        <a:latin typeface="Palatino Linotype"/>
                        <a:ea typeface="Palatino Linotype"/>
                        <a:cs typeface="Palatino Linotype"/>
                        <a:sym typeface="Palatino Linotype"/>
                      </a:endParaRPr>
                    </a:p>
                  </a:txBody>
                  <a:tcPr marL="91450" marR="91450" marT="45725" marB="45725"/>
                </a:tc>
                <a:extLst>
                  <a:ext uri="{0D108BD9-81ED-4DB2-BD59-A6C34878D82A}">
                    <a16:rowId xmlns:a16="http://schemas.microsoft.com/office/drawing/2014/main" val="10000"/>
                  </a:ext>
                </a:extLst>
              </a:tr>
              <a:tr h="438150">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Adapter</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same</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different</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b="0" i="0" u="none" strike="noStrike" cap="none">
                          <a:solidFill>
                            <a:schemeClr val="dk1"/>
                          </a:solidFill>
                          <a:latin typeface="Palatino Linotype"/>
                          <a:ea typeface="Palatino Linotype"/>
                          <a:cs typeface="Palatino Linotype"/>
                          <a:sym typeface="Palatino Linotype"/>
                        </a:rPr>
                        <a:t>modify the interface</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r h="438150">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Decorator</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different</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same</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b="0" i="0" u="none" strike="noStrike" cap="none">
                          <a:solidFill>
                            <a:schemeClr val="dk1"/>
                          </a:solidFill>
                          <a:latin typeface="Palatino Linotype"/>
                          <a:ea typeface="Palatino Linotype"/>
                          <a:cs typeface="Palatino Linotype"/>
                          <a:sym typeface="Palatino Linotype"/>
                        </a:rPr>
                        <a:t>extend behavior</a:t>
                      </a:r>
                      <a:endParaRPr sz="2000" b="0" i="0" u="none" strike="noStrike" cap="none">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r h="438150">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Proxy</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same*</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same</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b="0" i="0" u="none" strike="noStrike" cap="none">
                          <a:solidFill>
                            <a:schemeClr val="dk1"/>
                          </a:solidFill>
                          <a:latin typeface="Palatino Linotype"/>
                          <a:ea typeface="Palatino Linotype"/>
                          <a:cs typeface="Palatino Linotype"/>
                          <a:sym typeface="Palatino Linotype"/>
                        </a:rPr>
                        <a:t>restrict access</a:t>
                      </a:r>
                      <a:endParaRPr sz="2000" b="0" i="0" u="none" strike="noStrike" cap="none">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17261F4D-5E92-8348-8092-EF5C25DC4C43}"/>
              </a:ext>
            </a:extLst>
          </p:cNvPr>
          <p:cNvSpPr/>
          <p:nvPr/>
        </p:nvSpPr>
        <p:spPr>
          <a:xfrm>
            <a:off x="2182675" y="5947767"/>
            <a:ext cx="2465740" cy="338554"/>
          </a:xfrm>
          <a:prstGeom prst="rect">
            <a:avLst/>
          </a:prstGeom>
        </p:spPr>
        <p:txBody>
          <a:bodyPr wrap="none">
            <a:spAutoFit/>
          </a:bodyPr>
          <a:lstStyle/>
          <a:p>
            <a:r>
              <a:rPr lang="en-US" sz="1600"/>
              <a:t>*from client’s perspective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Adapter</a:t>
            </a:r>
            <a:endParaRPr sz="5400" b="0" i="0" u="none" strike="noStrike" cap="none">
              <a:solidFill>
                <a:schemeClr val="dk2"/>
              </a:solidFill>
              <a:latin typeface="Palatino Linotype"/>
              <a:ea typeface="Palatino Linotype"/>
              <a:cs typeface="Palatino Linotype"/>
              <a:sym typeface="Palatino Linotype"/>
            </a:endParaRPr>
          </a:p>
        </p:txBody>
      </p:sp>
      <p:sp>
        <p:nvSpPr>
          <p:cNvPr id="219" name="Shape 2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Changes an interface without changing functionality</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Rename a method </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Convert units</a:t>
            </a:r>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Examples:</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Angles passed in using radians vs. degrees</a:t>
            </a:r>
            <a:endParaRPr/>
          </a:p>
          <a:p>
            <a:pPr marL="742950" marR="0" lvl="1" indent="-285750" algn="l" rtl="0">
              <a:spcBef>
                <a:spcPts val="360"/>
              </a:spcBef>
              <a:spcAft>
                <a:spcPts val="160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Bytes vs. strings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Decorator</a:t>
            </a:r>
            <a:endParaRPr sz="5400" b="0" i="0" u="none" strike="noStrike" cap="none">
              <a:solidFill>
                <a:schemeClr val="dk2"/>
              </a:solidFill>
              <a:latin typeface="Palatino Linotype"/>
              <a:ea typeface="Palatino Linotype"/>
              <a:cs typeface="Palatino Linotype"/>
              <a:sym typeface="Palatino Linotype"/>
            </a:endParaRPr>
          </a:p>
        </p:txBody>
      </p:sp>
      <p:sp>
        <p:nvSpPr>
          <p:cNvPr id="225" name="Shape 2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Adds functionality without changing the interface</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Add caching</a:t>
            </a:r>
            <a:endParaRPr sz="1800" b="0" i="0" u="none" strike="noStrike" cap="none">
              <a:solidFill>
                <a:srgbClr val="7F7F7F"/>
              </a:solidFill>
              <a:latin typeface="Century Gothic"/>
              <a:ea typeface="Century Gothic"/>
              <a:cs typeface="Century Gothic"/>
              <a:sym typeface="Century Gothic"/>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Adds to existing methods to do something additional while still preserving the previous spec</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Add logging</a:t>
            </a:r>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Decorators can remove functionality without changing the interface</a:t>
            </a:r>
            <a:endParaRPr/>
          </a:p>
          <a:p>
            <a:pPr marL="742950" marR="0" lvl="1" indent="-285750" algn="l" rtl="0">
              <a:spcBef>
                <a:spcPts val="360"/>
              </a:spcBef>
              <a:spcAft>
                <a:spcPts val="1600"/>
              </a:spcAft>
              <a:buClr>
                <a:schemeClr val="dk1"/>
              </a:buClr>
              <a:buSzPts val="1800"/>
              <a:buFont typeface="Courier New"/>
              <a:buChar char="o"/>
            </a:pPr>
            <a:r>
              <a:rPr lang="en-US" sz="1800" b="0" i="0" u="none" strike="noStrike" cap="none">
                <a:solidFill>
                  <a:schemeClr val="dk1"/>
                </a:solidFill>
                <a:latin typeface="Courier New"/>
                <a:ea typeface="Courier New"/>
                <a:cs typeface="Courier New"/>
                <a:sym typeface="Courier New"/>
              </a:rPr>
              <a:t>UnmodifiableList</a:t>
            </a:r>
            <a:r>
              <a:rPr lang="en-US" sz="1800" b="0" i="0" u="none" strike="noStrike" cap="none">
                <a:solidFill>
                  <a:srgbClr val="7F7F7F"/>
                </a:solidFill>
                <a:latin typeface="Century Gothic"/>
                <a:ea typeface="Century Gothic"/>
                <a:cs typeface="Century Gothic"/>
                <a:sym typeface="Century Gothic"/>
              </a:rPr>
              <a:t> with </a:t>
            </a:r>
            <a:r>
              <a:rPr lang="en-US" sz="1800" b="0" i="0" u="none" strike="noStrike" cap="none">
                <a:solidFill>
                  <a:schemeClr val="dk1"/>
                </a:solidFill>
                <a:latin typeface="Courier New"/>
                <a:ea typeface="Courier New"/>
                <a:cs typeface="Courier New"/>
                <a:sym typeface="Courier New"/>
              </a:rPr>
              <a:t>add()</a:t>
            </a:r>
            <a:r>
              <a:rPr lang="en-US" sz="1800" b="0" i="0" u="none" strike="noStrike" cap="none">
                <a:solidFill>
                  <a:srgbClr val="7F7F7F"/>
                </a:solidFill>
                <a:latin typeface="Century Gothic"/>
                <a:ea typeface="Century Gothic"/>
                <a:cs typeface="Century Gothic"/>
                <a:sym typeface="Century Gothic"/>
              </a:rPr>
              <a:t> and </a:t>
            </a:r>
            <a:r>
              <a:rPr lang="en-US" sz="1800" b="0" i="0" u="none" strike="noStrike" cap="none">
                <a:solidFill>
                  <a:schemeClr val="dk1"/>
                </a:solidFill>
                <a:latin typeface="Courier New"/>
                <a:ea typeface="Courier New"/>
                <a:cs typeface="Courier New"/>
                <a:sym typeface="Courier New"/>
              </a:rPr>
              <a:t>put()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Announcements</a:t>
            </a:r>
            <a:endParaRPr sz="5400" b="0" i="0" u="none" strike="noStrike" cap="none">
              <a:solidFill>
                <a:schemeClr val="dk2"/>
              </a:solidFill>
              <a:latin typeface="Palatino Linotype"/>
              <a:ea typeface="Palatino Linotype"/>
              <a:cs typeface="Palatino Linotype"/>
              <a:sym typeface="Palatino Linotype"/>
            </a:endParaRPr>
          </a:p>
        </p:txBody>
      </p:sp>
      <p:sp>
        <p:nvSpPr>
          <p:cNvPr id="76" name="Shape 7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endParaRPr lang="en-US" sz="2400" b="0" i="0" u="none" strike="noStrike" cap="none">
              <a:solidFill>
                <a:srgbClr val="7F7F7F"/>
              </a:solidFill>
              <a:latin typeface="Century Gothic"/>
              <a:ea typeface="Century Gothic"/>
              <a:cs typeface="Century Gothic"/>
              <a:sym typeface="Century Gothic"/>
            </a:endParaRPr>
          </a:p>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HW8 due tonight 10 pm</a:t>
            </a:r>
          </a:p>
          <a:p>
            <a:pPr marL="342900" marR="0" lvl="0" indent="-342900" algn="l" rtl="0">
              <a:spcBef>
                <a:spcPts val="0"/>
              </a:spcBef>
              <a:spcAft>
                <a:spcPts val="0"/>
              </a:spcAft>
              <a:buClr>
                <a:srgbClr val="7F7F7F"/>
              </a:buClr>
              <a:buSzPts val="2400"/>
              <a:buFont typeface="Arial"/>
              <a:buChar char="•"/>
            </a:pPr>
            <a:r>
              <a:rPr lang="en-US"/>
              <a:t>Quiz 7 due tonight 10 pm</a:t>
            </a:r>
          </a:p>
          <a:p>
            <a:pPr marL="342900" marR="0" lvl="0" indent="-342900" algn="l" rtl="0">
              <a:spcBef>
                <a:spcPts val="0"/>
              </a:spcBef>
              <a:spcAft>
                <a:spcPts val="0"/>
              </a:spcAft>
              <a:buClr>
                <a:srgbClr val="7F7F7F"/>
              </a:buClr>
              <a:buSzPts val="2400"/>
              <a:buFont typeface="Arial"/>
              <a:buChar char="•"/>
            </a:pPr>
            <a:endParaRPr lang="en-US" sz="2400" b="0" i="0" u="none" strike="noStrike" cap="none">
              <a:solidFill>
                <a:srgbClr val="7F7F7F"/>
              </a:solidFill>
              <a:latin typeface="Century Gothic"/>
              <a:ea typeface="Century Gothic"/>
              <a:cs typeface="Century Gothic"/>
              <a:sym typeface="Century Gothic"/>
            </a:endParaRPr>
          </a:p>
          <a:p>
            <a:pPr marL="342900" marR="0" lvl="0" indent="-342900" algn="l" rtl="0">
              <a:spcBef>
                <a:spcPts val="0"/>
              </a:spcBef>
              <a:spcAft>
                <a:spcPts val="0"/>
              </a:spcAft>
              <a:buClr>
                <a:srgbClr val="7F7F7F"/>
              </a:buClr>
              <a:buSzPts val="2400"/>
              <a:buFont typeface="Arial"/>
              <a:buChar char="•"/>
            </a:pPr>
            <a:r>
              <a:rPr lang="en-US"/>
              <a:t>Industry guest speaker tomorrow!</a:t>
            </a:r>
          </a:p>
          <a:p>
            <a:pPr marL="800100" lvl="1" indent="-342900">
              <a:spcBef>
                <a:spcPts val="0"/>
              </a:spcBef>
              <a:buSzPts val="2400"/>
              <a:buFont typeface="Arial"/>
              <a:buChar char="•"/>
            </a:pPr>
            <a:r>
              <a:rPr lang="en-US" sz="2000"/>
              <a:t>Topic: Tech Interviews</a:t>
            </a:r>
          </a:p>
          <a:p>
            <a:pPr marL="800100" lvl="1" indent="-342900">
              <a:spcBef>
                <a:spcPts val="0"/>
              </a:spcBef>
              <a:buSzPts val="2400"/>
              <a:buFont typeface="Arial"/>
              <a:buChar char="•"/>
            </a:pPr>
            <a:r>
              <a:rPr lang="en-US" sz="2000" b="1">
                <a:solidFill>
                  <a:srgbClr val="C00000"/>
                </a:solidFill>
              </a:rPr>
              <a:t>Room change</a:t>
            </a:r>
            <a:r>
              <a:rPr lang="en-US" sz="2000" b="1"/>
              <a:t>: </a:t>
            </a:r>
            <a:r>
              <a:rPr lang="en-US" sz="2000"/>
              <a:t>GUG 220 (the large lecture hall next to our normal room)</a:t>
            </a:r>
            <a:endParaRPr sz="2000" b="0" i="0" u="none" strike="noStrike" cap="none">
              <a:solidFill>
                <a:srgbClr val="7F7F7F"/>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br>
              <a:rPr lang="en-US" sz="5400" b="0" i="0" u="none" strike="noStrike" cap="none">
                <a:solidFill>
                  <a:schemeClr val="dk2"/>
                </a:solidFill>
                <a:latin typeface="Palatino Linotype"/>
                <a:ea typeface="Palatino Linotype"/>
                <a:cs typeface="Palatino Linotype"/>
                <a:sym typeface="Palatino Linotype"/>
              </a:rPr>
            </a:br>
            <a:r>
              <a:rPr lang="en-US" sz="5400" b="0" i="0" u="none" strike="noStrike" cap="none">
                <a:solidFill>
                  <a:schemeClr val="dk2"/>
                </a:solidFill>
                <a:latin typeface="Palatino Linotype"/>
                <a:ea typeface="Palatino Linotype"/>
                <a:cs typeface="Palatino Linotype"/>
                <a:sym typeface="Palatino Linotype"/>
              </a:rPr>
              <a:t>Proxy</a:t>
            </a:r>
            <a:endParaRPr sz="5400" b="0" i="0" u="none" strike="noStrike" cap="none">
              <a:solidFill>
                <a:schemeClr val="dk2"/>
              </a:solidFill>
              <a:latin typeface="Palatino Linotype"/>
              <a:ea typeface="Palatino Linotype"/>
              <a:cs typeface="Palatino Linotype"/>
              <a:sym typeface="Palatino Linotype"/>
            </a:endParaRPr>
          </a:p>
        </p:txBody>
      </p:sp>
      <p:sp>
        <p:nvSpPr>
          <p:cNvPr id="231" name="Shape 2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Wraps the class while maintaining the same interface and functionality</a:t>
            </a:r>
            <a:endParaRPr sz="2400" b="0" i="0" u="none" strike="noStrike" cap="none">
              <a:solidFill>
                <a:srgbClr val="7F7F7F"/>
              </a:solidFill>
              <a:latin typeface="Century Gothic"/>
              <a:ea typeface="Century Gothic"/>
              <a:cs typeface="Century Gothic"/>
              <a:sym typeface="Century Gothic"/>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Integer vs. int, Boolean vs. boolean</a:t>
            </a:r>
            <a:endParaRPr sz="2400" b="0" i="0" u="none" strike="noStrike" cap="none">
              <a:solidFill>
                <a:srgbClr val="7F7F7F"/>
              </a:solidFill>
              <a:latin typeface="Century Gothic"/>
              <a:ea typeface="Century Gothic"/>
              <a:cs typeface="Century Gothic"/>
              <a:sym typeface="Century Gothic"/>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Controls access to other objects</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Communication: manage network details when using a remote object</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Security: permit access only if proper credentials</a:t>
            </a:r>
            <a:endParaRPr/>
          </a:p>
          <a:p>
            <a:pPr marL="742950" marR="0" lvl="1" indent="-285750" algn="l" rtl="0">
              <a:spcBef>
                <a:spcPts val="360"/>
              </a:spcBef>
              <a:spcAft>
                <a:spcPts val="160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Creation: object might not yet exist because creation is expensive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Activity</a:t>
            </a:r>
            <a:endParaRPr sz="5400" b="0" i="0" u="none" strike="noStrike" cap="none">
              <a:solidFill>
                <a:schemeClr val="dk2"/>
              </a:solidFill>
              <a:latin typeface="Palatino Linotype"/>
              <a:ea typeface="Palatino Linotype"/>
              <a:cs typeface="Palatino Linotype"/>
              <a:sym typeface="Palatino Linotype"/>
            </a:endParaRPr>
          </a:p>
        </p:txBody>
      </p:sp>
      <p:sp>
        <p:nvSpPr>
          <p:cNvPr id="237" name="Shape 237"/>
          <p:cNvSpPr txBox="1">
            <a:spLocks noGrp="1"/>
          </p:cNvSpPr>
          <p:nvPr>
            <p:ph type="body" idx="1"/>
          </p:nvPr>
        </p:nvSpPr>
        <p:spPr>
          <a:xfrm>
            <a:off x="457200" y="3042406"/>
            <a:ext cx="8229600" cy="308375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What pattern would you use to…</a:t>
            </a:r>
            <a:endParaRPr/>
          </a:p>
          <a:p>
            <a:pPr marL="742950" marR="0" lvl="1" indent="-158750" algn="l" rtl="0">
              <a:lnSpc>
                <a:spcPct val="90000"/>
              </a:lnSpc>
              <a:spcBef>
                <a:spcPts val="400"/>
              </a:spcBef>
              <a:spcAft>
                <a:spcPts val="0"/>
              </a:spcAft>
              <a:buClr>
                <a:srgbClr val="7F7F7F"/>
              </a:buClr>
              <a:buSzPts val="2000"/>
              <a:buFont typeface="Courier New"/>
              <a:buNone/>
            </a:pPr>
            <a:endParaRPr sz="2000" b="0" i="0" u="none" strike="noStrike" cap="none">
              <a:solidFill>
                <a:srgbClr val="7F7F7F"/>
              </a:solidFill>
              <a:latin typeface="Century Gothic"/>
              <a:ea typeface="Century Gothic"/>
              <a:cs typeface="Century Gothic"/>
              <a:sym typeface="Century Gothic"/>
            </a:endParaRPr>
          </a:p>
          <a:p>
            <a:pPr marL="742950" marR="0" lvl="1" indent="-285750" algn="l" rtl="0">
              <a:lnSpc>
                <a:spcPct val="90000"/>
              </a:lnSpc>
              <a:spcBef>
                <a:spcPts val="400"/>
              </a:spcBef>
              <a:spcAft>
                <a:spcPts val="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add a scroll bar to an existing window object in Swing</a:t>
            </a:r>
            <a:endParaRPr/>
          </a:p>
          <a:p>
            <a:pPr marL="742950" marR="0" lvl="1" indent="-158750" algn="l" rtl="0">
              <a:lnSpc>
                <a:spcPct val="90000"/>
              </a:lnSpc>
              <a:spcBef>
                <a:spcPts val="400"/>
              </a:spcBef>
              <a:spcAft>
                <a:spcPts val="0"/>
              </a:spcAft>
              <a:buClr>
                <a:srgbClr val="7F7F7F"/>
              </a:buClr>
              <a:buSzPts val="2000"/>
              <a:buFont typeface="Courier New"/>
              <a:buNone/>
            </a:pPr>
            <a:endParaRPr sz="2000" b="0" i="0" u="none" strike="noStrike" cap="none">
              <a:solidFill>
                <a:srgbClr val="7F7F7F"/>
              </a:solidFill>
              <a:latin typeface="Century Gothic"/>
              <a:ea typeface="Century Gothic"/>
              <a:cs typeface="Century Gothic"/>
              <a:sym typeface="Century Gothic"/>
            </a:endParaRPr>
          </a:p>
          <a:p>
            <a:pPr marL="742950" marR="0" lvl="1" indent="-158750" algn="l" rtl="0">
              <a:lnSpc>
                <a:spcPct val="90000"/>
              </a:lnSpc>
              <a:spcBef>
                <a:spcPts val="400"/>
              </a:spcBef>
              <a:spcAft>
                <a:spcPts val="0"/>
              </a:spcAft>
              <a:buClr>
                <a:srgbClr val="7F7F7F"/>
              </a:buClr>
              <a:buSzPts val="2000"/>
              <a:buFont typeface="Courier New"/>
              <a:buNone/>
            </a:pPr>
            <a:endParaRPr sz="2000" b="0" i="0" u="none" strike="noStrike" cap="none">
              <a:solidFill>
                <a:srgbClr val="7F7F7F"/>
              </a:solidFill>
              <a:latin typeface="Century Gothic"/>
              <a:ea typeface="Century Gothic"/>
              <a:cs typeface="Century Gothic"/>
              <a:sym typeface="Century Gothic"/>
            </a:endParaRPr>
          </a:p>
          <a:p>
            <a:pPr marL="742950" marR="0" lvl="1" indent="-285750" algn="l" rtl="0">
              <a:lnSpc>
                <a:spcPct val="90000"/>
              </a:lnSpc>
              <a:spcBef>
                <a:spcPts val="400"/>
              </a:spcBef>
              <a:spcAft>
                <a:spcPts val="160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We have an existing object that controls a communications channel. We would like to provide the same interface to clients but transmit and receive encrypted data over the existing channel.</a:t>
            </a:r>
            <a:endParaRPr sz="2000" b="0" i="0" u="none" strike="noStrike" cap="none">
              <a:solidFill>
                <a:srgbClr val="7F7F7F"/>
              </a:solidFill>
              <a:latin typeface="Century Gothic"/>
              <a:ea typeface="Century Gothic"/>
              <a:cs typeface="Century Gothic"/>
              <a:sym typeface="Century Gothic"/>
            </a:endParaRPr>
          </a:p>
        </p:txBody>
      </p:sp>
      <p:sp>
        <p:nvSpPr>
          <p:cNvPr id="238" name="Shape 238"/>
          <p:cNvSpPr/>
          <p:nvPr/>
        </p:nvSpPr>
        <p:spPr>
          <a:xfrm>
            <a:off x="609600" y="1828800"/>
            <a:ext cx="8243455" cy="914400"/>
          </a:xfrm>
          <a:prstGeom prst="rect">
            <a:avLst/>
          </a:prstGeom>
          <a:solidFill>
            <a:srgbClr val="ECDADA"/>
          </a:solidFill>
          <a:ln w="28575" cap="flat" cmpd="sng">
            <a:solidFill>
              <a:srgbClr val="46568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 Adapter, Builder, Decorator, Factory, Flyweight, Intern, Model-View-Controller (MVC), Proxy, Singleton, Visitor, Wrapper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Activity</a:t>
            </a:r>
            <a:endParaRPr sz="5400" b="0" i="0" u="none" strike="noStrike" cap="none">
              <a:solidFill>
                <a:schemeClr val="dk2"/>
              </a:solidFill>
              <a:latin typeface="Palatino Linotype"/>
              <a:ea typeface="Palatino Linotype"/>
              <a:cs typeface="Palatino Linotype"/>
              <a:sym typeface="Palatino Linotype"/>
            </a:endParaRPr>
          </a:p>
        </p:txBody>
      </p:sp>
      <p:sp>
        <p:nvSpPr>
          <p:cNvPr id="245" name="Shape 245"/>
          <p:cNvSpPr txBox="1">
            <a:spLocks noGrp="1"/>
          </p:cNvSpPr>
          <p:nvPr>
            <p:ph type="body" idx="1"/>
          </p:nvPr>
        </p:nvSpPr>
        <p:spPr>
          <a:xfrm>
            <a:off x="457200" y="2625431"/>
            <a:ext cx="8229600" cy="36633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What pattern would you use to…</a:t>
            </a:r>
            <a:endParaRPr/>
          </a:p>
          <a:p>
            <a:pPr marL="742950" marR="0" lvl="1" indent="-158750" algn="l" rtl="0">
              <a:spcBef>
                <a:spcPts val="400"/>
              </a:spcBef>
              <a:spcAft>
                <a:spcPts val="0"/>
              </a:spcAft>
              <a:buClr>
                <a:srgbClr val="7F7F7F"/>
              </a:buClr>
              <a:buSzPts val="2000"/>
              <a:buFont typeface="Courier New"/>
              <a:buNone/>
            </a:pPr>
            <a:endParaRPr sz="2000" b="0" i="0" u="none" strike="noStrike" cap="none">
              <a:solidFill>
                <a:srgbClr val="7F7F7F"/>
              </a:solidFill>
              <a:latin typeface="Century Gothic"/>
              <a:ea typeface="Century Gothic"/>
              <a:cs typeface="Century Gothic"/>
              <a:sym typeface="Century Gothic"/>
            </a:endParaRPr>
          </a:p>
          <a:p>
            <a:pPr marL="742950" marR="0" lvl="1" indent="-285750" algn="l" rtl="0">
              <a:spcBef>
                <a:spcPts val="400"/>
              </a:spcBef>
              <a:spcAft>
                <a:spcPts val="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add a scroll bar to an existing window object in Swing</a:t>
            </a:r>
            <a:endParaRPr/>
          </a:p>
          <a:p>
            <a:pPr marL="1143000" marR="0" lvl="2" indent="-228600" algn="l" rtl="0">
              <a:spcBef>
                <a:spcPts val="400"/>
              </a:spcBef>
              <a:spcAft>
                <a:spcPts val="0"/>
              </a:spcAft>
              <a:buClr>
                <a:srgbClr val="7F7F7F"/>
              </a:buClr>
              <a:buSzPts val="2000"/>
              <a:buFont typeface="Arial"/>
              <a:buChar char="•"/>
            </a:pPr>
            <a:r>
              <a:rPr lang="en-US" sz="2000" b="0" i="0" u="none" strike="noStrike" cap="none">
                <a:solidFill>
                  <a:srgbClr val="7F7F7F"/>
                </a:solidFill>
                <a:latin typeface="Century Gothic"/>
                <a:ea typeface="Century Gothic"/>
                <a:cs typeface="Century Gothic"/>
                <a:sym typeface="Century Gothic"/>
              </a:rPr>
              <a:t>Decorator</a:t>
            </a:r>
            <a:endParaRPr sz="2000" b="0" i="0" u="none" strike="noStrike" cap="none">
              <a:solidFill>
                <a:srgbClr val="7F7F7F"/>
              </a:solidFill>
              <a:latin typeface="Century Gothic"/>
              <a:ea typeface="Century Gothic"/>
              <a:cs typeface="Century Gothic"/>
              <a:sym typeface="Century Gothic"/>
            </a:endParaRPr>
          </a:p>
          <a:p>
            <a:pPr marL="742950" marR="0" lvl="1" indent="-158750" algn="l" rtl="0">
              <a:spcBef>
                <a:spcPts val="400"/>
              </a:spcBef>
              <a:spcAft>
                <a:spcPts val="0"/>
              </a:spcAft>
              <a:buClr>
                <a:srgbClr val="7F7F7F"/>
              </a:buClr>
              <a:buSzPts val="2000"/>
              <a:buFont typeface="Courier New"/>
              <a:buNone/>
            </a:pPr>
            <a:endParaRPr sz="2000" b="0" i="0" u="none" strike="noStrike" cap="none">
              <a:solidFill>
                <a:srgbClr val="7F7F7F"/>
              </a:solidFill>
              <a:latin typeface="Century Gothic"/>
              <a:ea typeface="Century Gothic"/>
              <a:cs typeface="Century Gothic"/>
              <a:sym typeface="Century Gothic"/>
            </a:endParaRPr>
          </a:p>
          <a:p>
            <a:pPr marL="742950" marR="0" lvl="1" indent="-285750" algn="l" rtl="0">
              <a:spcBef>
                <a:spcPts val="400"/>
              </a:spcBef>
              <a:spcAft>
                <a:spcPts val="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We have an existing object that controls a communications channel. We would like to provide the same interface to clients but transmit and receive encrypted data over the existing channel.</a:t>
            </a:r>
            <a:endParaRPr/>
          </a:p>
          <a:p>
            <a:pPr marL="1143000" marR="0" lvl="2" indent="-228600" algn="l" rtl="0">
              <a:spcBef>
                <a:spcPts val="400"/>
              </a:spcBef>
              <a:spcAft>
                <a:spcPts val="1600"/>
              </a:spcAft>
              <a:buClr>
                <a:srgbClr val="7F7F7F"/>
              </a:buClr>
              <a:buSzPts val="2000"/>
              <a:buFont typeface="Arial"/>
              <a:buChar char="•"/>
            </a:pPr>
            <a:r>
              <a:rPr lang="en-US" sz="2000" b="0" i="0" u="none" strike="noStrike" cap="none">
                <a:solidFill>
                  <a:srgbClr val="7F7F7F"/>
                </a:solidFill>
                <a:latin typeface="Century Gothic"/>
                <a:ea typeface="Century Gothic"/>
                <a:cs typeface="Century Gothic"/>
                <a:sym typeface="Century Gothic"/>
              </a:rPr>
              <a:t>Proxy</a:t>
            </a:r>
            <a:endParaRPr sz="2000" b="0" i="0" u="none" strike="noStrike" cap="none">
              <a:solidFill>
                <a:srgbClr val="7F7F7F"/>
              </a:solidFill>
              <a:latin typeface="Century Gothic"/>
              <a:ea typeface="Century Gothic"/>
              <a:cs typeface="Century Gothic"/>
              <a:sym typeface="Century Gothic"/>
            </a:endParaRPr>
          </a:p>
        </p:txBody>
      </p:sp>
      <p:sp>
        <p:nvSpPr>
          <p:cNvPr id="246" name="Shape 246"/>
          <p:cNvSpPr/>
          <p:nvPr/>
        </p:nvSpPr>
        <p:spPr>
          <a:xfrm>
            <a:off x="576700" y="1600200"/>
            <a:ext cx="8243400" cy="914400"/>
          </a:xfrm>
          <a:prstGeom prst="rect">
            <a:avLst/>
          </a:prstGeom>
          <a:solidFill>
            <a:srgbClr val="ECDADA"/>
          </a:solidFill>
          <a:ln w="28575" cap="flat" cmpd="sng">
            <a:solidFill>
              <a:srgbClr val="46568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 Adapter, Builder, Decorator, Factory, Flyweight, Intern, Model-View-Controller (MVC), Proxy, Singleton, Visitor, Wrapper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Announcements</a:t>
            </a:r>
            <a:endParaRPr sz="5400" b="0" i="0" u="none" strike="noStrike" cap="none">
              <a:solidFill>
                <a:schemeClr val="dk2"/>
              </a:solidFill>
              <a:latin typeface="Palatino Linotype"/>
              <a:ea typeface="Palatino Linotype"/>
              <a:cs typeface="Palatino Linotype"/>
              <a:sym typeface="Palatino Linotype"/>
            </a:endParaRPr>
          </a:p>
        </p:txBody>
      </p:sp>
      <p:sp>
        <p:nvSpPr>
          <p:cNvPr id="76" name="Shape 7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HW8 due tonight 10 pm</a:t>
            </a:r>
          </a:p>
          <a:p>
            <a:pPr marL="342900" marR="0" lvl="0" indent="-342900" algn="l" rtl="0">
              <a:spcBef>
                <a:spcPts val="0"/>
              </a:spcBef>
              <a:spcAft>
                <a:spcPts val="0"/>
              </a:spcAft>
              <a:buClr>
                <a:srgbClr val="7F7F7F"/>
              </a:buClr>
              <a:buSzPts val="2400"/>
              <a:buFont typeface="Arial"/>
              <a:buChar char="•"/>
            </a:pPr>
            <a:r>
              <a:rPr lang="en-US"/>
              <a:t>Quiz 7 due tonight 10 pm</a:t>
            </a:r>
          </a:p>
          <a:p>
            <a:pPr marL="342900" marR="0" lvl="0" indent="-342900" algn="l" rtl="0">
              <a:spcBef>
                <a:spcPts val="0"/>
              </a:spcBef>
              <a:spcAft>
                <a:spcPts val="0"/>
              </a:spcAft>
              <a:buClr>
                <a:srgbClr val="7F7F7F"/>
              </a:buClr>
              <a:buSzPts val="2400"/>
              <a:buFont typeface="Arial"/>
              <a:buChar char="•"/>
            </a:pPr>
            <a:endParaRPr lang="en-US" sz="2400" b="0" i="0" u="none" strike="noStrike" cap="none">
              <a:solidFill>
                <a:srgbClr val="7F7F7F"/>
              </a:solidFill>
              <a:latin typeface="Century Gothic"/>
              <a:ea typeface="Century Gothic"/>
              <a:cs typeface="Century Gothic"/>
              <a:sym typeface="Century Gothic"/>
            </a:endParaRPr>
          </a:p>
          <a:p>
            <a:pPr marL="342900" marR="0" lvl="0" indent="-342900" algn="l" rtl="0">
              <a:spcBef>
                <a:spcPts val="0"/>
              </a:spcBef>
              <a:spcAft>
                <a:spcPts val="0"/>
              </a:spcAft>
              <a:buClr>
                <a:srgbClr val="7F7F7F"/>
              </a:buClr>
              <a:buSzPts val="2400"/>
              <a:buFont typeface="Arial"/>
              <a:buChar char="•"/>
            </a:pPr>
            <a:r>
              <a:rPr lang="en-US"/>
              <a:t>Guest speaker tomorrow!</a:t>
            </a:r>
          </a:p>
          <a:p>
            <a:pPr marL="800100" lvl="1" indent="-342900">
              <a:spcBef>
                <a:spcPts val="0"/>
              </a:spcBef>
              <a:buSzPts val="2400"/>
              <a:buFont typeface="Arial"/>
              <a:buChar char="•"/>
            </a:pPr>
            <a:r>
              <a:rPr lang="en-US" sz="2000"/>
              <a:t>Topic: Tech Interviews!</a:t>
            </a:r>
          </a:p>
          <a:p>
            <a:pPr marL="800100" lvl="1" indent="-342900">
              <a:spcBef>
                <a:spcPts val="0"/>
              </a:spcBef>
              <a:buSzPts val="2400"/>
              <a:buFont typeface="Arial"/>
              <a:buChar char="•"/>
            </a:pPr>
            <a:r>
              <a:rPr lang="en-US" sz="2000"/>
              <a:t>Lecture in GUG 220 (the large lecture hall next door to our normal room)</a:t>
            </a:r>
            <a:endParaRPr sz="2000" b="0" i="0" u="none" strike="noStrike" cap="none">
              <a:solidFill>
                <a:srgbClr val="7F7F7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38876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What Is A Design Pattern</a:t>
            </a:r>
            <a:endParaRPr sz="5400" b="0" i="0" u="none" strike="noStrike" cap="none">
              <a:solidFill>
                <a:schemeClr val="dk2"/>
              </a:solidFill>
              <a:latin typeface="Palatino Linotype"/>
              <a:ea typeface="Palatino Linotype"/>
              <a:cs typeface="Palatino Linotype"/>
              <a:sym typeface="Palatino Linotype"/>
            </a:endParaRPr>
          </a:p>
        </p:txBody>
      </p:sp>
      <p:sp>
        <p:nvSpPr>
          <p:cNvPr id="76" name="Shape 7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A standard solution to a common programming problem</a:t>
            </a:r>
            <a:endParaRPr sz="2400" b="0" i="0" u="none" strike="noStrike" cap="none">
              <a:solidFill>
                <a:srgbClr val="7F7F7F"/>
              </a:solidFill>
              <a:latin typeface="Century Gothic"/>
              <a:ea typeface="Century Gothic"/>
              <a:cs typeface="Century Gothic"/>
              <a:sym typeface="Century Gothic"/>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A technique for making code more flexible</a:t>
            </a:r>
            <a:endParaRPr sz="2400" b="0" i="0" u="none" strike="noStrike" cap="none">
              <a:solidFill>
                <a:srgbClr val="7F7F7F"/>
              </a:solidFill>
              <a:latin typeface="Century Gothic"/>
              <a:ea typeface="Century Gothic"/>
              <a:cs typeface="Century Gothic"/>
              <a:sym typeface="Century Gothic"/>
            </a:endParaRPr>
          </a:p>
          <a:p>
            <a:pPr marL="342900" marR="0" lvl="0" indent="-342900" algn="l" rtl="0">
              <a:spcBef>
                <a:spcPts val="480"/>
              </a:spcBef>
              <a:spcAft>
                <a:spcPts val="160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Shorthand for describing program design and how program components are connected</a:t>
            </a:r>
            <a:endParaRPr sz="2400" b="0" i="0" u="none" strike="noStrike" cap="none">
              <a:solidFill>
                <a:srgbClr val="7F7F7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6177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Creational Patterns</a:t>
            </a:r>
            <a:endParaRPr sz="5400" b="0" i="0" u="none" strike="noStrike" cap="none">
              <a:solidFill>
                <a:schemeClr val="dk2"/>
              </a:solidFill>
              <a:latin typeface="Palatino Linotype"/>
              <a:ea typeface="Palatino Linotype"/>
              <a:cs typeface="Palatino Linotype"/>
              <a:sym typeface="Palatino Linotype"/>
            </a:endParaRPr>
          </a:p>
        </p:txBody>
      </p:sp>
      <p:sp>
        <p:nvSpPr>
          <p:cNvPr id="82" name="Shape 8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Problem: Constructors in Java are not flexible</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Always return a fresh new object, never reuse one</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Can’t return a subtype of the class they belong to</a:t>
            </a:r>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Solution: Creational patterns!</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Sharing</a:t>
            </a:r>
            <a:endParaRPr/>
          </a:p>
          <a:p>
            <a:pPr marL="1143000" marR="0" lvl="2" indent="-228600" algn="l" rtl="0">
              <a:spcBef>
                <a:spcPts val="360"/>
              </a:spcBef>
              <a:spcAft>
                <a:spcPts val="0"/>
              </a:spcAft>
              <a:buClr>
                <a:srgbClr val="7F7F7F"/>
              </a:buClr>
              <a:buSzPts val="1800"/>
              <a:buFont typeface="Arial"/>
              <a:buChar char="•"/>
            </a:pPr>
            <a:r>
              <a:rPr lang="en-US" sz="1800" b="0" i="0" u="none" strike="noStrike" cap="none">
                <a:solidFill>
                  <a:srgbClr val="7F7F7F"/>
                </a:solidFill>
                <a:latin typeface="Century Gothic"/>
                <a:ea typeface="Century Gothic"/>
                <a:cs typeface="Century Gothic"/>
                <a:sym typeface="Century Gothic"/>
              </a:rPr>
              <a:t>Singleton</a:t>
            </a:r>
            <a:endParaRPr/>
          </a:p>
          <a:p>
            <a:pPr marL="1143000" marR="0" lvl="2" indent="-228600" algn="l" rtl="0">
              <a:spcBef>
                <a:spcPts val="360"/>
              </a:spcBef>
              <a:spcAft>
                <a:spcPts val="0"/>
              </a:spcAft>
              <a:buClr>
                <a:srgbClr val="7F7F7F"/>
              </a:buClr>
              <a:buSzPts val="1800"/>
              <a:buFont typeface="Arial"/>
              <a:buChar char="•"/>
            </a:pPr>
            <a:r>
              <a:rPr lang="en-US" sz="1800" b="0" i="0" u="none" strike="noStrike" cap="none">
                <a:solidFill>
                  <a:srgbClr val="7F7F7F"/>
                </a:solidFill>
                <a:latin typeface="Century Gothic"/>
                <a:ea typeface="Century Gothic"/>
                <a:cs typeface="Century Gothic"/>
                <a:sym typeface="Century Gothic"/>
              </a:rPr>
              <a:t>Interning</a:t>
            </a:r>
            <a:endParaRPr/>
          </a:p>
          <a:p>
            <a:pPr marL="1143000" marR="0" lvl="2" indent="-228600" algn="l" rtl="0">
              <a:spcBef>
                <a:spcPts val="360"/>
              </a:spcBef>
              <a:spcAft>
                <a:spcPts val="0"/>
              </a:spcAft>
              <a:buClr>
                <a:srgbClr val="A5A5A5"/>
              </a:buClr>
              <a:buSzPts val="1800"/>
              <a:buFont typeface="Arial"/>
              <a:buChar char="•"/>
            </a:pPr>
            <a:r>
              <a:rPr lang="en-US" sz="1800" b="0" i="0" u="none" strike="noStrike" cap="none">
                <a:solidFill>
                  <a:srgbClr val="A5A5A5"/>
                </a:solidFill>
                <a:latin typeface="Century Gothic"/>
                <a:ea typeface="Century Gothic"/>
                <a:cs typeface="Century Gothic"/>
                <a:sym typeface="Century Gothic"/>
              </a:rPr>
              <a:t>Flyweight</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Factories</a:t>
            </a:r>
            <a:endParaRPr/>
          </a:p>
          <a:p>
            <a:pPr marL="1143000" marR="0" lvl="2" indent="-228600" algn="l" rtl="0">
              <a:spcBef>
                <a:spcPts val="360"/>
              </a:spcBef>
              <a:spcAft>
                <a:spcPts val="0"/>
              </a:spcAft>
              <a:buClr>
                <a:srgbClr val="7F7F7F"/>
              </a:buClr>
              <a:buSzPts val="1800"/>
              <a:buFont typeface="Arial"/>
              <a:buChar char="•"/>
            </a:pPr>
            <a:r>
              <a:rPr lang="en-US" sz="1800" b="0" i="0" u="none" strike="noStrike" cap="none">
                <a:solidFill>
                  <a:srgbClr val="7F7F7F"/>
                </a:solidFill>
                <a:latin typeface="Century Gothic"/>
                <a:ea typeface="Century Gothic"/>
                <a:cs typeface="Century Gothic"/>
                <a:sym typeface="Century Gothic"/>
              </a:rPr>
              <a:t>Factory method</a:t>
            </a:r>
            <a:endParaRPr/>
          </a:p>
          <a:p>
            <a:pPr marL="1143000" marR="0" lvl="2" indent="-228600" algn="l" rtl="0">
              <a:spcBef>
                <a:spcPts val="360"/>
              </a:spcBef>
              <a:spcAft>
                <a:spcPts val="0"/>
              </a:spcAft>
              <a:buClr>
                <a:srgbClr val="7F7F7F"/>
              </a:buClr>
              <a:buSzPts val="1800"/>
              <a:buFont typeface="Arial"/>
              <a:buChar char="•"/>
            </a:pPr>
            <a:r>
              <a:rPr lang="en-US" sz="1800" b="0" i="0" u="none" strike="noStrike" cap="none">
                <a:solidFill>
                  <a:srgbClr val="7F7F7F"/>
                </a:solidFill>
                <a:latin typeface="Century Gothic"/>
                <a:ea typeface="Century Gothic"/>
                <a:cs typeface="Century Gothic"/>
                <a:sym typeface="Century Gothic"/>
              </a:rPr>
              <a:t>Factory object</a:t>
            </a:r>
            <a:endParaRPr/>
          </a:p>
          <a:p>
            <a:pPr marL="742950" marR="0" lvl="1" indent="-285750" algn="l" rtl="0">
              <a:spcBef>
                <a:spcPts val="360"/>
              </a:spcBef>
              <a:spcAft>
                <a:spcPts val="160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Builder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53525" y="0"/>
            <a:ext cx="89904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Creational Patterns: Sharing</a:t>
            </a:r>
            <a:endParaRPr sz="5400" b="0" i="0" u="none" strike="noStrike" cap="none">
              <a:solidFill>
                <a:schemeClr val="dk2"/>
              </a:solidFill>
              <a:latin typeface="Palatino Linotype"/>
              <a:ea typeface="Palatino Linotype"/>
              <a:cs typeface="Palatino Linotype"/>
              <a:sym typeface="Palatino Linotype"/>
            </a:endParaRPr>
          </a:p>
        </p:txBody>
      </p:sp>
      <p:sp>
        <p:nvSpPr>
          <p:cNvPr id="88" name="Shape 8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The old way: Java constructors always create a new object</a:t>
            </a:r>
            <a:endParaRPr/>
          </a:p>
          <a:p>
            <a:pPr marL="342900" marR="0" lvl="0" indent="-342900" algn="l" rtl="0">
              <a:spcBef>
                <a:spcPts val="480"/>
              </a:spcBef>
              <a:spcAft>
                <a:spcPts val="0"/>
              </a:spcAft>
              <a:buClr>
                <a:srgbClr val="7F7F7F"/>
              </a:buClr>
              <a:buSzPts val="2400"/>
              <a:buFont typeface="Arial"/>
              <a:buChar char="•"/>
            </a:pPr>
            <a:r>
              <a:rPr lang="en-US" sz="2400" b="1" i="0" u="none" strike="noStrike" cap="none">
                <a:solidFill>
                  <a:srgbClr val="7F7F7F"/>
                </a:solidFill>
                <a:latin typeface="Century Gothic"/>
                <a:ea typeface="Century Gothic"/>
                <a:cs typeface="Century Gothic"/>
                <a:sym typeface="Century Gothic"/>
              </a:rPr>
              <a:t>Singleton:</a:t>
            </a:r>
            <a:r>
              <a:rPr lang="en-US" sz="2400" b="0" i="0" u="none" strike="noStrike" cap="none">
                <a:solidFill>
                  <a:srgbClr val="7F7F7F"/>
                </a:solidFill>
                <a:latin typeface="Century Gothic"/>
                <a:ea typeface="Century Gothic"/>
                <a:cs typeface="Century Gothic"/>
                <a:sym typeface="Century Gothic"/>
              </a:rPr>
              <a:t> only one object exists at runtime</a:t>
            </a:r>
            <a:endParaRPr sz="1800" b="0" i="0" u="none" strike="noStrike" cap="none">
              <a:solidFill>
                <a:srgbClr val="7F7F7F"/>
              </a:solidFill>
              <a:latin typeface="Century Gothic"/>
              <a:ea typeface="Century Gothic"/>
              <a:cs typeface="Century Gothic"/>
              <a:sym typeface="Century Gothic"/>
            </a:endParaRPr>
          </a:p>
          <a:p>
            <a:pPr marL="342900" marR="0" lvl="0" indent="-342900" algn="l" rtl="0">
              <a:spcBef>
                <a:spcPts val="480"/>
              </a:spcBef>
              <a:spcAft>
                <a:spcPts val="0"/>
              </a:spcAft>
              <a:buClr>
                <a:srgbClr val="7F7F7F"/>
              </a:buClr>
              <a:buSzPts val="2400"/>
              <a:buFont typeface="Arial"/>
              <a:buChar char="•"/>
            </a:pPr>
            <a:r>
              <a:rPr lang="en-US" sz="2400" b="1" i="0" u="none" strike="noStrike" cap="none">
                <a:solidFill>
                  <a:srgbClr val="7F7F7F"/>
                </a:solidFill>
                <a:latin typeface="Century Gothic"/>
                <a:ea typeface="Century Gothic"/>
                <a:cs typeface="Century Gothic"/>
                <a:sym typeface="Century Gothic"/>
              </a:rPr>
              <a:t>Interning:</a:t>
            </a:r>
            <a:r>
              <a:rPr lang="en-US" sz="2400" b="0" i="0" u="none" strike="noStrike" cap="none">
                <a:solidFill>
                  <a:srgbClr val="7F7F7F"/>
                </a:solidFill>
                <a:latin typeface="Century Gothic"/>
                <a:ea typeface="Century Gothic"/>
                <a:cs typeface="Century Gothic"/>
                <a:sym typeface="Century Gothic"/>
              </a:rPr>
              <a:t> only one object </a:t>
            </a:r>
            <a:r>
              <a:rPr lang="en-US" sz="2400" b="0" i="1" u="none" strike="noStrike" cap="none">
                <a:solidFill>
                  <a:srgbClr val="7F7F7F"/>
                </a:solidFill>
                <a:latin typeface="Century Gothic"/>
                <a:ea typeface="Century Gothic"/>
                <a:cs typeface="Century Gothic"/>
                <a:sym typeface="Century Gothic"/>
              </a:rPr>
              <a:t>with a particular (abstract) value</a:t>
            </a:r>
            <a:r>
              <a:rPr lang="en-US" sz="2400" b="0" i="0" u="none" strike="noStrike" cap="none">
                <a:solidFill>
                  <a:srgbClr val="7F7F7F"/>
                </a:solidFill>
                <a:latin typeface="Century Gothic"/>
                <a:ea typeface="Century Gothic"/>
                <a:cs typeface="Century Gothic"/>
                <a:sym typeface="Century Gothic"/>
              </a:rPr>
              <a:t> exists at runtime</a:t>
            </a:r>
            <a:endParaRPr/>
          </a:p>
          <a:p>
            <a:pPr marL="342900" marR="0" lvl="0" indent="-342900" algn="l" rtl="0">
              <a:spcBef>
                <a:spcPts val="480"/>
              </a:spcBef>
              <a:spcAft>
                <a:spcPts val="1600"/>
              </a:spcAft>
              <a:buClr>
                <a:srgbClr val="7F7F7F"/>
              </a:buClr>
              <a:buSzPts val="2400"/>
              <a:buFont typeface="Arial"/>
              <a:buChar char="•"/>
            </a:pPr>
            <a:r>
              <a:rPr lang="en-US" sz="2400" b="1" i="0" u="none" strike="noStrike" cap="none">
                <a:solidFill>
                  <a:srgbClr val="7F7F7F"/>
                </a:solidFill>
                <a:latin typeface="Century Gothic"/>
                <a:ea typeface="Century Gothic"/>
                <a:cs typeface="Century Gothic"/>
                <a:sym typeface="Century Gothic"/>
              </a:rPr>
              <a:t>Flyweight:</a:t>
            </a:r>
            <a:r>
              <a:rPr lang="en-US" sz="2400" b="0" i="0" u="none" strike="noStrike" cap="none">
                <a:solidFill>
                  <a:srgbClr val="7F7F7F"/>
                </a:solidFill>
                <a:latin typeface="Century Gothic"/>
                <a:ea typeface="Century Gothic"/>
                <a:cs typeface="Century Gothic"/>
                <a:sym typeface="Century Gothic"/>
              </a:rPr>
              <a:t> separate intrinsic and extrinsic state, represents them separately, and interns the intrinsic state</a:t>
            </a:r>
            <a:endParaRPr sz="1800" b="0" i="0" u="none" strike="noStrike" cap="none">
              <a:solidFill>
                <a:srgbClr val="7F7F7F"/>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Singleton</a:t>
            </a:r>
            <a:endParaRPr sz="5400" b="0" i="0" u="none" strike="noStrike" cap="none">
              <a:solidFill>
                <a:schemeClr val="dk2"/>
              </a:solidFill>
              <a:latin typeface="Palatino Linotype"/>
              <a:ea typeface="Palatino Linotype"/>
              <a:cs typeface="Palatino Linotype"/>
              <a:sym typeface="Palatino Linotype"/>
            </a:endParaRPr>
          </a:p>
        </p:txBody>
      </p:sp>
      <p:sp>
        <p:nvSpPr>
          <p:cNvPr id="94" name="Shape 9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For a class where only one object of that class can ever exist</a:t>
            </a:r>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“Ensure a class has only one instance, and provide a global point of access to it.” </a:t>
            </a:r>
            <a:r>
              <a:rPr lang="en-US" sz="2200" b="0" i="0" u="none" strike="noStrike" cap="none">
                <a:solidFill>
                  <a:srgbClr val="7F7F7F"/>
                </a:solidFill>
                <a:latin typeface="Century Gothic"/>
                <a:ea typeface="Century Gothic"/>
                <a:cs typeface="Century Gothic"/>
                <a:sym typeface="Century Gothic"/>
              </a:rPr>
              <a:t>-- GoF, </a:t>
            </a:r>
            <a:r>
              <a:rPr lang="en-US" sz="2200" b="0" i="1" u="none" strike="noStrike" cap="none">
                <a:solidFill>
                  <a:srgbClr val="7F7F7F"/>
                </a:solidFill>
                <a:latin typeface="Century Gothic"/>
                <a:ea typeface="Century Gothic"/>
                <a:cs typeface="Century Gothic"/>
                <a:sym typeface="Century Gothic"/>
              </a:rPr>
              <a:t>Design Patterns</a:t>
            </a:r>
            <a:endParaRPr sz="2200" b="0" i="0" u="none" strike="noStrike" cap="none">
              <a:solidFill>
                <a:srgbClr val="7F7F7F"/>
              </a:solidFill>
              <a:latin typeface="Century Gothic"/>
              <a:ea typeface="Century Gothic"/>
              <a:cs typeface="Century Gothic"/>
              <a:sym typeface="Century Gothic"/>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Two possible implementations</a:t>
            </a:r>
            <a:endParaRPr/>
          </a:p>
          <a:p>
            <a:pPr marL="742950" marR="0" lvl="1" indent="-285750" algn="l" rtl="0">
              <a:spcBef>
                <a:spcPts val="40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Eager </a:t>
            </a:r>
            <a:r>
              <a:rPr lang="en-US" sz="2000" b="0" i="0" u="none" strike="noStrike" cap="none">
                <a:solidFill>
                  <a:srgbClr val="7F7F7F"/>
                </a:solidFill>
                <a:latin typeface="Century Gothic"/>
                <a:ea typeface="Century Gothic"/>
                <a:cs typeface="Century Gothic"/>
                <a:sym typeface="Century Gothic"/>
              </a:rPr>
              <a:t>initialization: creates the instance when the class is loaded to guarantee availability</a:t>
            </a:r>
            <a:endParaRPr/>
          </a:p>
          <a:p>
            <a:pPr marL="742950" marR="0" lvl="1" indent="-285750" algn="l" rtl="0">
              <a:spcBef>
                <a:spcPts val="400"/>
              </a:spcBef>
              <a:spcAft>
                <a:spcPts val="160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Lazy initialization: only creates the instance once it’s needed to avoid unnecessary creation</a:t>
            </a:r>
            <a:endParaRPr sz="2800" b="0" i="0" u="none" strike="noStrike" cap="none">
              <a:solidFill>
                <a:srgbClr val="7F7F7F"/>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Singleton</a:t>
            </a:r>
            <a:endParaRPr sz="5400" b="0" i="0" u="none" strike="noStrike" cap="none">
              <a:solidFill>
                <a:schemeClr val="dk2"/>
              </a:solidFill>
              <a:latin typeface="Palatino Linotype"/>
              <a:ea typeface="Palatino Linotype"/>
              <a:cs typeface="Palatino Linotype"/>
              <a:sym typeface="Palatino Linotype"/>
            </a:endParaRPr>
          </a:p>
        </p:txBody>
      </p:sp>
      <p:sp>
        <p:nvSpPr>
          <p:cNvPr id="100" name="Shape 10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7F7F7F"/>
              </a:buClr>
              <a:buSzPts val="2400"/>
              <a:buFont typeface="Arial"/>
              <a:buChar char="•"/>
            </a:pPr>
            <a:r>
              <a:rPr lang="en-US" sz="2400" i="0" u="none" strike="noStrike" cap="none">
                <a:solidFill>
                  <a:srgbClr val="7F7F7F"/>
                </a:solidFill>
              </a:rPr>
              <a:t>Eager initialization</a:t>
            </a:r>
            <a:endParaRPr>
              <a:solidFill>
                <a:srgbClr val="7F7F7F"/>
              </a:solidFill>
            </a:endParaRPr>
          </a:p>
          <a:p>
            <a:pPr marL="457200" marR="0" lvl="1" indent="0" algn="l" rtl="0">
              <a:lnSpc>
                <a:spcPct val="90000"/>
              </a:lnSpc>
              <a:spcBef>
                <a:spcPts val="320"/>
              </a:spcBef>
              <a:spcAft>
                <a:spcPts val="0"/>
              </a:spcAft>
              <a:buClr>
                <a:srgbClr val="7F7F7F"/>
              </a:buClr>
              <a:buSzPts val="1600"/>
              <a:buFont typeface="Courier New"/>
              <a:buNone/>
            </a:pPr>
            <a:endParaRPr sz="1600" b="0" i="0" u="none" strike="noStrike" cap="none">
              <a:solidFill>
                <a:srgbClr val="7F7F7F"/>
              </a:solidFill>
              <a:latin typeface="Century Gothic"/>
              <a:ea typeface="Century Gothic"/>
              <a:cs typeface="Century Gothic"/>
              <a:sym typeface="Century Gothic"/>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public class Bank {</a:t>
            </a:r>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	</a:t>
            </a:r>
            <a:r>
              <a:rPr lang="en-US" sz="1600" b="1" i="0" u="none" strike="noStrike" cap="none">
                <a:solidFill>
                  <a:schemeClr val="dk1"/>
                </a:solidFill>
                <a:latin typeface="Courier New"/>
                <a:ea typeface="Courier New"/>
                <a:cs typeface="Courier New"/>
                <a:sym typeface="Courier New"/>
              </a:rPr>
              <a:t>private static Bank INSTANCE = new Bank();</a:t>
            </a:r>
            <a:endParaRPr/>
          </a:p>
          <a:p>
            <a:pPr marL="457200" marR="0" lvl="1" indent="0" algn="l" rtl="0">
              <a:lnSpc>
                <a:spcPct val="90000"/>
              </a:lnSpc>
              <a:spcBef>
                <a:spcPts val="320"/>
              </a:spcBef>
              <a:spcAft>
                <a:spcPts val="0"/>
              </a:spcAft>
              <a:buClr>
                <a:srgbClr val="7F7F7F"/>
              </a:buClr>
              <a:buSzPts val="1600"/>
              <a:buFont typeface="Courier New"/>
              <a:buNone/>
            </a:pPr>
            <a:endParaRPr sz="1600" b="0" i="0" u="none" strike="noStrike" cap="none">
              <a:solidFill>
                <a:schemeClr val="dk1"/>
              </a:solidFill>
              <a:latin typeface="Courier New"/>
              <a:ea typeface="Courier New"/>
              <a:cs typeface="Courier New"/>
              <a:sym typeface="Courier New"/>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	// private constructor</a:t>
            </a:r>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	private Bank() { … }</a:t>
            </a:r>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	</a:t>
            </a:r>
            <a:endParaRPr sz="1600" b="0" i="0" u="none" strike="noStrike" cap="none">
              <a:solidFill>
                <a:schemeClr val="dk1"/>
              </a:solidFill>
              <a:latin typeface="Courier New"/>
              <a:ea typeface="Courier New"/>
              <a:cs typeface="Courier New"/>
              <a:sym typeface="Courier New"/>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	// factory method</a:t>
            </a:r>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	public static Bank getInstance() {</a:t>
            </a:r>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		</a:t>
            </a:r>
            <a:r>
              <a:rPr lang="en-US" sz="1600" b="1" i="0" u="none" strike="noStrike" cap="none">
                <a:solidFill>
                  <a:schemeClr val="dk1"/>
                </a:solidFill>
                <a:latin typeface="Courier New"/>
                <a:ea typeface="Courier New"/>
                <a:cs typeface="Courier New"/>
                <a:sym typeface="Courier New"/>
              </a:rPr>
              <a:t>return INSTANCE;</a:t>
            </a:r>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	}</a:t>
            </a:r>
            <a:endParaRPr sz="1600" b="0" i="0" u="none" strike="noStrike" cap="none">
              <a:solidFill>
                <a:schemeClr val="dk1"/>
              </a:solidFill>
              <a:latin typeface="Courier New"/>
              <a:ea typeface="Courier New"/>
              <a:cs typeface="Courier New"/>
              <a:sym typeface="Courier New"/>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a:t>
            </a:r>
            <a:endParaRPr/>
          </a:p>
          <a:p>
            <a:pPr marL="457200" marR="0" lvl="1" indent="0" algn="l" rtl="0">
              <a:lnSpc>
                <a:spcPct val="90000"/>
              </a:lnSpc>
              <a:spcBef>
                <a:spcPts val="320"/>
              </a:spcBef>
              <a:spcAft>
                <a:spcPts val="0"/>
              </a:spcAft>
              <a:buClr>
                <a:srgbClr val="7F7F7F"/>
              </a:buClr>
              <a:buSzPts val="1600"/>
              <a:buFont typeface="Courier New"/>
              <a:buNone/>
            </a:pPr>
            <a:endParaRPr sz="1600" b="0" i="0" u="none" strike="noStrike" cap="none">
              <a:solidFill>
                <a:schemeClr val="dk1"/>
              </a:solidFill>
              <a:latin typeface="Courier New"/>
              <a:ea typeface="Courier New"/>
              <a:cs typeface="Courier New"/>
              <a:sym typeface="Courier New"/>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sngStrike" cap="none">
                <a:solidFill>
                  <a:schemeClr val="dk1"/>
                </a:solidFill>
                <a:latin typeface="Courier New"/>
                <a:ea typeface="Courier New"/>
                <a:cs typeface="Courier New"/>
                <a:sym typeface="Courier New"/>
              </a:rPr>
              <a:t>Bank b = new Bank();</a:t>
            </a:r>
            <a:endParaRPr sz="1600" b="0" i="0" u="none" strike="sngStrike" cap="none">
              <a:solidFill>
                <a:schemeClr val="dk1"/>
              </a:solidFill>
              <a:latin typeface="Courier New"/>
              <a:ea typeface="Courier New"/>
              <a:cs typeface="Courier New"/>
              <a:sym typeface="Courier New"/>
            </a:endParaRPr>
          </a:p>
          <a:p>
            <a:pPr marL="457200" marR="0" lvl="1" indent="0" algn="l" rtl="0">
              <a:lnSpc>
                <a:spcPct val="90000"/>
              </a:lnSpc>
              <a:spcBef>
                <a:spcPts val="320"/>
              </a:spcBef>
              <a:spcAft>
                <a:spcPts val="160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Bank b = Bank</a:t>
            </a:r>
            <a:r>
              <a:rPr lang="en-US" sz="1600" b="1" i="0" u="none" strike="noStrike" cap="none">
                <a:solidFill>
                  <a:schemeClr val="dk1"/>
                </a:solidFill>
                <a:latin typeface="Courier New"/>
                <a:ea typeface="Courier New"/>
                <a:cs typeface="Courier New"/>
                <a:sym typeface="Courier New"/>
              </a:rPr>
              <a:t>.getInstance();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Singleton</a:t>
            </a:r>
            <a:endParaRPr sz="5400" b="0" i="0" u="none" strike="noStrike" cap="none">
              <a:solidFill>
                <a:schemeClr val="dk2"/>
              </a:solidFill>
              <a:latin typeface="Palatino Linotype"/>
              <a:ea typeface="Palatino Linotype"/>
              <a:cs typeface="Palatino Linotype"/>
              <a:sym typeface="Palatino Linotype"/>
            </a:endParaRPr>
          </a:p>
        </p:txBody>
      </p:sp>
      <p:sp>
        <p:nvSpPr>
          <p:cNvPr id="106" name="Shape 10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342900" lvl="0" indent="-342900" rtl="0">
              <a:lnSpc>
                <a:spcPct val="90000"/>
              </a:lnSpc>
              <a:spcBef>
                <a:spcPts val="0"/>
              </a:spcBef>
              <a:spcAft>
                <a:spcPts val="0"/>
              </a:spcAft>
              <a:buClr>
                <a:srgbClr val="7F7F7F"/>
              </a:buClr>
              <a:buSzPts val="2400"/>
              <a:buFont typeface="Arial"/>
              <a:buChar char="•"/>
            </a:pPr>
            <a:r>
              <a:rPr lang="en-US"/>
              <a:t>Lazy initialization</a:t>
            </a:r>
            <a:endParaRPr>
              <a:solidFill>
                <a:srgbClr val="7F7F7F"/>
              </a:solidFill>
            </a:endParaRPr>
          </a:p>
          <a:p>
            <a:pPr marL="0" marR="0" lvl="1" indent="457200" algn="l" rtl="0">
              <a:lnSpc>
                <a:spcPct val="80000"/>
              </a:lnSpc>
              <a:spcBef>
                <a:spcPts val="296"/>
              </a:spcBef>
              <a:spcAft>
                <a:spcPts val="0"/>
              </a:spcAft>
              <a:buClr>
                <a:schemeClr val="dk1"/>
              </a:buClr>
              <a:buSzPts val="1480"/>
              <a:buFont typeface="Courier New"/>
              <a:buNone/>
            </a:pPr>
            <a:endParaRPr>
              <a:solidFill>
                <a:schemeClr val="dk1"/>
              </a:solidFill>
              <a:latin typeface="Courier New"/>
              <a:ea typeface="Courier New"/>
              <a:cs typeface="Courier New"/>
              <a:sym typeface="Courier New"/>
            </a:endParaRPr>
          </a:p>
          <a:p>
            <a:pPr marL="0" marR="0" lvl="1" indent="45720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public class Bank {</a:t>
            </a:r>
            <a:endParaRPr/>
          </a:p>
          <a:p>
            <a:pPr marL="457200" marR="0" lvl="1" indent="0" algn="l" rtl="0">
              <a:lnSpc>
                <a:spcPct val="80000"/>
              </a:lnSpc>
              <a:spcBef>
                <a:spcPts val="296"/>
              </a:spcBef>
              <a:spcAft>
                <a:spcPts val="0"/>
              </a:spcAft>
              <a:buClr>
                <a:schemeClr val="dk1"/>
              </a:buClr>
              <a:buSzPts val="1480"/>
              <a:buFont typeface="Courier New"/>
              <a:buNone/>
            </a:pPr>
            <a:r>
              <a:rPr lang="en-US" b="1" i="0" u="none" strike="noStrike" cap="none">
                <a:solidFill>
                  <a:schemeClr val="dk1"/>
                </a:solidFill>
                <a:latin typeface="Courier New"/>
                <a:ea typeface="Courier New"/>
                <a:cs typeface="Courier New"/>
                <a:sym typeface="Courier New"/>
              </a:rPr>
              <a:t>	private static Bank INSTANCE;</a:t>
            </a:r>
            <a:endParaRPr/>
          </a:p>
          <a:p>
            <a:pPr marL="457200" marR="0" lvl="1" indent="0" algn="l" rtl="0">
              <a:lnSpc>
                <a:spcPct val="80000"/>
              </a:lnSpc>
              <a:spcBef>
                <a:spcPts val="296"/>
              </a:spcBef>
              <a:spcAft>
                <a:spcPts val="0"/>
              </a:spcAft>
              <a:buClr>
                <a:srgbClr val="7F7F7F"/>
              </a:buClr>
              <a:buSzPts val="1480"/>
              <a:buFont typeface="Courier New"/>
              <a:buNone/>
            </a:pPr>
            <a:endParaRPr b="0" i="0" u="none" strike="noStrike" cap="none">
              <a:solidFill>
                <a:schemeClr val="dk1"/>
              </a:solidFill>
              <a:latin typeface="Courier New"/>
              <a:ea typeface="Courier New"/>
              <a:cs typeface="Courier New"/>
              <a:sym typeface="Courier New"/>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	// private constructor</a:t>
            </a:r>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	private Bank() { … }</a:t>
            </a:r>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	</a:t>
            </a:r>
            <a:endParaRPr b="0" i="0" u="none" strike="noStrike" cap="none">
              <a:solidFill>
                <a:schemeClr val="dk1"/>
              </a:solidFill>
              <a:latin typeface="Courier New"/>
              <a:ea typeface="Courier New"/>
              <a:cs typeface="Courier New"/>
              <a:sym typeface="Courier New"/>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	// factory method</a:t>
            </a:r>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	public static Bank getInstance() {</a:t>
            </a:r>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		</a:t>
            </a:r>
            <a:r>
              <a:rPr lang="en-US" b="1" i="0" u="none" strike="noStrike" cap="none">
                <a:solidFill>
                  <a:schemeClr val="dk1"/>
                </a:solidFill>
                <a:latin typeface="Courier New"/>
                <a:ea typeface="Courier New"/>
                <a:cs typeface="Courier New"/>
                <a:sym typeface="Courier New"/>
              </a:rPr>
              <a:t>if (INSTANCE == null) {</a:t>
            </a:r>
            <a:endParaRPr/>
          </a:p>
          <a:p>
            <a:pPr marL="457200" marR="0" lvl="1" indent="0" algn="l" rtl="0">
              <a:lnSpc>
                <a:spcPct val="80000"/>
              </a:lnSpc>
              <a:spcBef>
                <a:spcPts val="296"/>
              </a:spcBef>
              <a:spcAft>
                <a:spcPts val="0"/>
              </a:spcAft>
              <a:buClr>
                <a:schemeClr val="dk1"/>
              </a:buClr>
              <a:buSzPts val="1480"/>
              <a:buFont typeface="Courier New"/>
              <a:buNone/>
            </a:pPr>
            <a:r>
              <a:rPr lang="en-US" b="1" i="0" u="none" strike="noStrike" cap="none">
                <a:solidFill>
                  <a:schemeClr val="dk1"/>
                </a:solidFill>
                <a:latin typeface="Courier New"/>
                <a:ea typeface="Courier New"/>
                <a:cs typeface="Courier New"/>
                <a:sym typeface="Courier New"/>
              </a:rPr>
              <a:t>			INSTANCE = new Bank();</a:t>
            </a:r>
            <a:endParaRPr/>
          </a:p>
          <a:p>
            <a:pPr marL="457200" marR="0" lvl="1" indent="0" algn="l" rtl="0">
              <a:lnSpc>
                <a:spcPct val="80000"/>
              </a:lnSpc>
              <a:spcBef>
                <a:spcPts val="296"/>
              </a:spcBef>
              <a:spcAft>
                <a:spcPts val="0"/>
              </a:spcAft>
              <a:buClr>
                <a:schemeClr val="dk1"/>
              </a:buClr>
              <a:buSzPts val="1480"/>
              <a:buFont typeface="Courier New"/>
              <a:buNone/>
            </a:pPr>
            <a:r>
              <a:rPr lang="en-US" b="1" i="0" u="none" strike="noStrike" cap="none">
                <a:solidFill>
                  <a:schemeClr val="dk1"/>
                </a:solidFill>
                <a:latin typeface="Courier New"/>
                <a:ea typeface="Courier New"/>
                <a:cs typeface="Courier New"/>
                <a:sym typeface="Courier New"/>
              </a:rPr>
              <a:t>		}</a:t>
            </a:r>
            <a:endParaRPr/>
          </a:p>
          <a:p>
            <a:pPr marL="457200" marR="0" lvl="1" indent="0" algn="l" rtl="0">
              <a:lnSpc>
                <a:spcPct val="80000"/>
              </a:lnSpc>
              <a:spcBef>
                <a:spcPts val="296"/>
              </a:spcBef>
              <a:spcAft>
                <a:spcPts val="0"/>
              </a:spcAft>
              <a:buClr>
                <a:schemeClr val="dk1"/>
              </a:buClr>
              <a:buSzPts val="1480"/>
              <a:buFont typeface="Courier New"/>
              <a:buNone/>
            </a:pPr>
            <a:r>
              <a:rPr lang="en-US" b="1" i="0" u="none" strike="noStrike" cap="none">
                <a:solidFill>
                  <a:schemeClr val="dk1"/>
                </a:solidFill>
                <a:latin typeface="Courier New"/>
                <a:ea typeface="Courier New"/>
                <a:cs typeface="Courier New"/>
                <a:sym typeface="Courier New"/>
              </a:rPr>
              <a:t>		return INSTANCE;</a:t>
            </a:r>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	}</a:t>
            </a:r>
            <a:endParaRPr b="0" i="0" u="none" strike="noStrike" cap="none">
              <a:solidFill>
                <a:schemeClr val="dk1"/>
              </a:solidFill>
              <a:latin typeface="Courier New"/>
              <a:ea typeface="Courier New"/>
              <a:cs typeface="Courier New"/>
              <a:sym typeface="Courier New"/>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a:t>
            </a:r>
            <a:endParaRPr b="0" i="0" u="none" strike="noStrike" cap="none">
              <a:solidFill>
                <a:schemeClr val="dk1"/>
              </a:solidFill>
              <a:latin typeface="Courier New"/>
              <a:ea typeface="Courier New"/>
              <a:cs typeface="Courier New"/>
              <a:sym typeface="Courier New"/>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sngStrike" cap="none">
                <a:solidFill>
                  <a:schemeClr val="dk1"/>
                </a:solidFill>
                <a:latin typeface="Courier New"/>
                <a:ea typeface="Courier New"/>
                <a:cs typeface="Courier New"/>
                <a:sym typeface="Courier New"/>
              </a:rPr>
              <a:t>Bank b = new Bank();</a:t>
            </a:r>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Bank b = Bank.getInstance();</a:t>
            </a:r>
            <a:endParaRPr/>
          </a:p>
          <a:p>
            <a:pPr marL="457200" marR="0" lvl="1" indent="0" algn="l" rtl="0">
              <a:lnSpc>
                <a:spcPct val="80000"/>
              </a:lnSpc>
              <a:spcBef>
                <a:spcPts val="296"/>
              </a:spcBef>
              <a:spcAft>
                <a:spcPts val="1600"/>
              </a:spcAft>
              <a:buClr>
                <a:srgbClr val="7F7F7F"/>
              </a:buClr>
              <a:buSzPts val="1480"/>
              <a:buFont typeface="Courier New"/>
              <a:buNone/>
            </a:pPr>
            <a:endParaRPr sz="1480" b="0" i="0" u="none" strike="noStrike" cap="none">
              <a:solidFill>
                <a:schemeClr val="dk1"/>
              </a:solidFill>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1637</Words>
  <Application>Microsoft Macintosh PowerPoint</Application>
  <PresentationFormat>On-screen Show (4:3)</PresentationFormat>
  <Paragraphs>373</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Century Gothic</vt:lpstr>
      <vt:lpstr>Palatino Linotype</vt:lpstr>
      <vt:lpstr>Calibri</vt:lpstr>
      <vt:lpstr>Arial</vt:lpstr>
      <vt:lpstr>Wingdings</vt:lpstr>
      <vt:lpstr>Courier New</vt:lpstr>
      <vt:lpstr>Consolas</vt:lpstr>
      <vt:lpstr>Simple Light</vt:lpstr>
      <vt:lpstr>PowerPoint Presentation</vt:lpstr>
      <vt:lpstr>PowerPoint Presentation</vt:lpstr>
      <vt:lpstr>Announcements</vt:lpstr>
      <vt:lpstr>What Is A Design Pattern</vt:lpstr>
      <vt:lpstr>Creational Patterns</vt:lpstr>
      <vt:lpstr>Creational Patterns: Sharing</vt:lpstr>
      <vt:lpstr>Singleton</vt:lpstr>
      <vt:lpstr>Singleton</vt:lpstr>
      <vt:lpstr>Singleton</vt:lpstr>
      <vt:lpstr>Singleton</vt:lpstr>
      <vt:lpstr>Singleton</vt:lpstr>
      <vt:lpstr>Singleton</vt:lpstr>
      <vt:lpstr>Interning</vt:lpstr>
      <vt:lpstr>Interning</vt:lpstr>
      <vt:lpstr>Interning</vt:lpstr>
      <vt:lpstr>Interning</vt:lpstr>
      <vt:lpstr>Interning</vt:lpstr>
      <vt:lpstr>Summary: Sharing Patterns</vt:lpstr>
      <vt:lpstr>Factories</vt:lpstr>
      <vt:lpstr>Factories</vt:lpstr>
      <vt:lpstr>Factory Method</vt:lpstr>
      <vt:lpstr>Factory Object</vt:lpstr>
      <vt:lpstr>Builder</vt:lpstr>
      <vt:lpstr>Builder</vt:lpstr>
      <vt:lpstr>Builder</vt:lpstr>
      <vt:lpstr>Builder</vt:lpstr>
      <vt:lpstr>Structural Patterns</vt:lpstr>
      <vt:lpstr>Adapter</vt:lpstr>
      <vt:lpstr>Decorator</vt:lpstr>
      <vt:lpstr> Proxy</vt:lpstr>
      <vt:lpstr>Activity</vt:lpstr>
      <vt:lpstr>Activity</vt:lpstr>
      <vt:lpstr>Announcements</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Leah R. Perlmutter</cp:lastModifiedBy>
  <cp:revision>22</cp:revision>
  <dcterms:modified xsi:type="dcterms:W3CDTF">2018-08-10T03:27:02Z</dcterms:modified>
</cp:coreProperties>
</file>