
<file path=[Content_Types].xml><?xml version="1.0" encoding="utf-8"?>
<Types xmlns="http://schemas.openxmlformats.org/package/2006/content-types">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7"/>
  </p:notesMasterIdLst>
  <p:sldIdLst>
    <p:sldId id="296" r:id="rId2"/>
    <p:sldId id="299" r:id="rId3"/>
    <p:sldId id="257" r:id="rId4"/>
    <p:sldId id="298" r:id="rId5"/>
    <p:sldId id="300" r:id="rId6"/>
    <p:sldId id="302" r:id="rId7"/>
    <p:sldId id="303"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D4EB7F-66AF-4945-9235-646C791F3588}">
  <a:tblStyle styleId="{5DD4EB7F-66AF-4945-9235-646C791F3588}" styleName="Table_0">
    <a:wholeTbl>
      <a:tcTxStyle b="off" i="off">
        <a:font>
          <a:latin typeface="Calibri"/>
          <a:ea typeface="Calibri"/>
          <a:cs typeface="Calibri"/>
        </a:font>
        <a:schemeClr val="dk1"/>
      </a:tcTxStyle>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op>
            <a:ln w="9525" cap="flat" cmpd="sng">
              <a:solidFill>
                <a:schemeClr val="accent1"/>
              </a:solidFill>
              <a:prstDash val="solid"/>
              <a:round/>
              <a:headEnd type="none" w="med" len="med"/>
              <a:tailEnd type="none" w="med" len="med"/>
            </a:ln>
          </a:top>
          <a:bottom>
            <a:ln w="9525" cap="flat" cmpd="sng">
              <a:solidFill>
                <a:schemeClr val="accent1"/>
              </a:solidFill>
              <a:prstDash val="solid"/>
              <a:round/>
              <a:headEnd type="none" w="med" len="med"/>
              <a:tailEnd type="none" w="med" len="med"/>
            </a:ln>
          </a:bottom>
          <a:insideH>
            <a:ln w="9525" cap="flat" cmpd="sng">
              <a:solidFill>
                <a:schemeClr val="accent1"/>
              </a:solidFill>
              <a:prstDash val="solid"/>
              <a:round/>
              <a:headEnd type="none" w="med" len="med"/>
              <a:tailEnd type="none" w="med" len="med"/>
            </a:ln>
          </a:insideH>
          <a:insideV>
            <a:ln w="9525" cap="flat" cmpd="sng">
              <a:solidFill>
                <a:schemeClr val="accent1"/>
              </a:solidFill>
              <a:prstDash val="solid"/>
              <a:round/>
              <a:headEnd type="none" w="med" len="med"/>
              <a:tailEnd type="none" w="med" len="med"/>
            </a:ln>
          </a:insideV>
        </a:tcBdr>
        <a:fill>
          <a:solidFill>
            <a:srgbClr val="FFFFFF">
              <a:alpha val="0"/>
            </a:srgbClr>
          </a:solidFill>
        </a:fill>
      </a:tcStyle>
    </a:wholeTbl>
    <a:band1H>
      <a:tcTxStyle/>
      <a:tcStyle>
        <a:tcBdr/>
        <a:fill>
          <a:solidFill>
            <a:schemeClr val="accent1">
              <a:alpha val="40000"/>
            </a:schemeClr>
          </a:solidFill>
        </a:fill>
      </a:tcStyle>
    </a:band1H>
    <a:band2H>
      <a:tcTxStyle/>
      <a:tcStyle>
        <a:tcBdr/>
      </a:tcStyle>
    </a:band2H>
    <a:band1V>
      <a:tcTxStyle/>
      <a:tcStyle>
        <a:tcBdr>
          <a:top>
            <a:ln w="9525" cap="flat" cmpd="sng">
              <a:solidFill>
                <a:schemeClr val="accent1"/>
              </a:solidFill>
              <a:prstDash val="solid"/>
              <a:round/>
              <a:headEnd type="none" w="med" len="med"/>
              <a:tailEnd type="none" w="med" len="med"/>
            </a:ln>
          </a:top>
          <a:bottom>
            <a:ln w="9525" cap="flat" cmpd="sng">
              <a:solidFill>
                <a:schemeClr val="accent1"/>
              </a:solidFill>
              <a:prstDash val="solid"/>
              <a:round/>
              <a:headEnd type="none" w="med" len="med"/>
              <a:tailEnd type="none" w="med" len="med"/>
            </a:ln>
          </a:bottom>
        </a:tcBdr>
        <a:fill>
          <a:solidFill>
            <a:schemeClr val="accent1">
              <a:alpha val="40000"/>
            </a:schemeClr>
          </a:solidFill>
        </a:fill>
      </a:tcStyle>
    </a:band1V>
    <a:band2V>
      <a:tcTxStyle/>
      <a:tcStyle>
        <a:tcBdr/>
      </a:tcStyle>
    </a:band2V>
    <a:lastCol>
      <a:tcTxStyle b="on" i="off"/>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op>
            <a:ln w="9525" cap="flat" cmpd="sng">
              <a:solidFill>
                <a:schemeClr val="accent1"/>
              </a:solidFill>
              <a:prstDash val="solid"/>
              <a:round/>
              <a:headEnd type="none" w="med" len="med"/>
              <a:tailEnd type="none" w="med" len="med"/>
            </a:ln>
          </a:top>
          <a:bottom>
            <a:ln w="9525" cap="flat" cmpd="sng">
              <a:solidFill>
                <a:schemeClr val="accent1"/>
              </a:solidFill>
              <a:prstDash val="solid"/>
              <a:round/>
              <a:headEnd type="none" w="med" len="med"/>
              <a:tailEnd type="none" w="med" len="med"/>
            </a:ln>
          </a:bottom>
          <a:insideH>
            <a:ln w="9525" cap="flat" cmpd="sng">
              <a:solidFill>
                <a:schemeClr val="accent1"/>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tcStyle>
    </a:lastCol>
    <a:firstCol>
      <a:tcTxStyle b="on" i="off"/>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op>
            <a:ln w="9525" cap="flat" cmpd="sng">
              <a:solidFill>
                <a:schemeClr val="accent1"/>
              </a:solidFill>
              <a:prstDash val="solid"/>
              <a:round/>
              <a:headEnd type="none" w="med" len="med"/>
              <a:tailEnd type="none" w="med" len="med"/>
            </a:ln>
          </a:top>
          <a:bottom>
            <a:ln w="9525" cap="flat" cmpd="sng">
              <a:solidFill>
                <a:schemeClr val="accent1"/>
              </a:solidFill>
              <a:prstDash val="solid"/>
              <a:round/>
              <a:headEnd type="none" w="med" len="med"/>
              <a:tailEnd type="none" w="med" len="med"/>
            </a:ln>
          </a:bottom>
          <a:insideH>
            <a:ln w="9525" cap="flat" cmpd="sng">
              <a:solidFill>
                <a:schemeClr val="accent1"/>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tcStyle>
    </a:firstCol>
    <a:lastRow>
      <a:tcTxStyle b="on" i="off"/>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op>
            <a:ln w="9525" cap="flat" cmpd="sng">
              <a:solidFill>
                <a:schemeClr val="accent1"/>
              </a:solidFill>
              <a:prstDash val="solid"/>
              <a:round/>
              <a:headEnd type="none" w="med" len="med"/>
              <a:tailEnd type="none" w="med" len="med"/>
            </a:ln>
          </a:top>
          <a:bottom>
            <a:ln w="9525"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left>
            <a:ln w="9525" cap="flat" cmpd="sng">
              <a:solidFill>
                <a:schemeClr val="accent1"/>
              </a:solidFill>
              <a:prstDash val="solid"/>
              <a:round/>
              <a:headEnd type="none" w="med" len="med"/>
              <a:tailEnd type="none" w="med" len="med"/>
            </a:ln>
          </a:left>
          <a:right>
            <a:ln w="9525" cap="flat" cmpd="sng">
              <a:solidFill>
                <a:schemeClr val="accent1"/>
              </a:solidFill>
              <a:prstDash val="solid"/>
              <a:round/>
              <a:headEnd type="none" w="med" len="med"/>
              <a:tailEnd type="none" w="med" len="med"/>
            </a:ln>
          </a:right>
          <a:top>
            <a:ln w="9525" cap="flat" cmpd="sng">
              <a:solidFill>
                <a:schemeClr val="accent1"/>
              </a:solidFill>
              <a:prstDash val="solid"/>
              <a:round/>
              <a:headEnd type="none" w="med" len="med"/>
              <a:tailEnd type="none" w="med" len="med"/>
            </a:ln>
          </a:top>
          <a:bottom>
            <a:ln w="9525" cap="flat" cmpd="sng">
              <a:solidFill>
                <a:schemeClr val="l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chemeClr val="accent1"/>
          </a:solidFill>
        </a:fill>
      </a:tcStyle>
    </a:firstRow>
    <a:neCell>
      <a:tcTxStyle/>
      <a:tcStyle>
        <a:tcBdr/>
      </a:tcStyle>
    </a:neCell>
    <a:nwCell>
      <a:tcTxStyle/>
      <a:tcStyle>
        <a:tcBdr/>
      </a:tcStyle>
    </a:nwCell>
  </a:tblStyle>
  <a:tblStyle styleId="{C75C6467-92EE-42D9-8249-70E0839E9777}" styleName="Table_1">
    <a:wholeTbl>
      <a:tcTxStyle>
        <a:font>
          <a:latin typeface="Calibri"/>
          <a:ea typeface="Calibri"/>
          <a:cs typeface="Calibri"/>
        </a:font>
        <a:schemeClr val="tx1"/>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p:restoredTop sz="84882"/>
  </p:normalViewPr>
  <p:slideViewPr>
    <p:cSldViewPr snapToGrid="0" snapToObjects="1">
      <p:cViewPr varScale="1">
        <p:scale>
          <a:sx n="92" d="100"/>
          <a:sy n="92" d="100"/>
        </p:scale>
        <p:origin x="8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4" name="Shape 104"/>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259" name="Shape 259"/>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273" name="Shape 273"/>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329" name="Shape 329"/>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8" name="Shape 398"/>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399" name="Shape 399"/>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8" name="Shape 468"/>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469" name="Shape 469"/>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8" name="Shape 538"/>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539" name="Shape 539"/>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8" name="Shape 608"/>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609" name="Shape 609"/>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8" name="Shape 678"/>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679" name="Shape 679"/>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Shape 7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48" name="Shape 748"/>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749" name="Shape 749"/>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2513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Shape 8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8" name="Shape 818"/>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819" name="Shape 819"/>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Shape 8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8" name="Shape 888"/>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889" name="Shape 889"/>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Shape 9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8" name="Shape 958"/>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959" name="Shape 959"/>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Shape 10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8" name="Shape 1028"/>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1029" name="Shape 1029"/>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Shape 10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8" name="Shape 1098"/>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1099" name="Shape 1099"/>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Shape 1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8" name="Shape 1168"/>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1169" name="Shape 1169"/>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Shape 1237"/>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1238" name="Shape 1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Shape 1307"/>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1308" name="Shape 1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Shape 1378"/>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1379" name="Shape 1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Shape 1458"/>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1459" name="Shape 14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3444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Shape 154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1542" name="Shape 15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7" name="Shape 1627"/>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1628" name="Shape 16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Shape 171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1717" name="Shape 17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7"/>
        <p:cNvGrpSpPr/>
        <p:nvPr/>
      </p:nvGrpSpPr>
      <p:grpSpPr>
        <a:xfrm>
          <a:off x="0" y="0"/>
          <a:ext cx="0" cy="0"/>
          <a:chOff x="0" y="0"/>
          <a:chExt cx="0" cy="0"/>
        </a:xfrm>
      </p:grpSpPr>
      <p:sp>
        <p:nvSpPr>
          <p:cNvPr id="1808" name="Shape 18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09" name="Shape 1809"/>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1810" name="Shape 1810"/>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4"/>
        <p:cNvGrpSpPr/>
        <p:nvPr/>
      </p:nvGrpSpPr>
      <p:grpSpPr>
        <a:xfrm>
          <a:off x="0" y="0"/>
          <a:ext cx="0" cy="0"/>
          <a:chOff x="0" y="0"/>
          <a:chExt cx="0" cy="0"/>
        </a:xfrm>
      </p:grpSpPr>
      <p:sp>
        <p:nvSpPr>
          <p:cNvPr id="1855" name="Shape 18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56" name="Shape 1856"/>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1857" name="Shape 1857"/>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Shape 19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3" name="Shape 1903"/>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0" i="0" u="none" strike="noStrike" cap="none">
                <a:solidFill>
                  <a:schemeClr val="dk1"/>
                </a:solidFill>
                <a:latin typeface="Arial"/>
                <a:ea typeface="Arial"/>
                <a:cs typeface="Arial"/>
                <a:sym typeface="Arial"/>
              </a:rPr>
              <a:t>O(V^2) = O(V + V-1 + V-2 + …) = O (V*(V+1)/2)</a:t>
            </a:r>
            <a:endParaRPr sz="1100" b="0" i="0" u="none" strike="noStrike" cap="none">
              <a:solidFill>
                <a:schemeClr val="dk1"/>
              </a:solidFill>
              <a:latin typeface="Arial"/>
              <a:ea typeface="Arial"/>
              <a:cs typeface="Arial"/>
              <a:sym typeface="Arial"/>
            </a:endParaRPr>
          </a:p>
        </p:txBody>
      </p:sp>
      <p:sp>
        <p:nvSpPr>
          <p:cNvPr id="1904" name="Shape 1904"/>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8"/>
        <p:cNvGrpSpPr/>
        <p:nvPr/>
      </p:nvGrpSpPr>
      <p:grpSpPr>
        <a:xfrm>
          <a:off x="0" y="0"/>
          <a:ext cx="0" cy="0"/>
          <a:chOff x="0" y="0"/>
          <a:chExt cx="0" cy="0"/>
        </a:xfrm>
      </p:grpSpPr>
      <p:sp>
        <p:nvSpPr>
          <p:cNvPr id="1909" name="Shape 19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10" name="Shape 1910"/>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0" i="0" u="none" strike="noStrike" cap="none">
                <a:solidFill>
                  <a:schemeClr val="dk1"/>
                </a:solidFill>
                <a:latin typeface="Arial"/>
                <a:ea typeface="Arial"/>
                <a:cs typeface="Arial"/>
                <a:sym typeface="Arial"/>
              </a:rPr>
              <a:t>O(V^2) = O(V + V-1 + V-2 + …) = O (V*(V+1)/2)</a:t>
            </a:r>
            <a:endParaRPr sz="1100" b="0" i="0" u="none" strike="noStrike" cap="none">
              <a:solidFill>
                <a:schemeClr val="dk1"/>
              </a:solidFill>
              <a:latin typeface="Arial"/>
              <a:ea typeface="Arial"/>
              <a:cs typeface="Arial"/>
              <a:sym typeface="Arial"/>
            </a:endParaRPr>
          </a:p>
        </p:txBody>
      </p:sp>
      <p:sp>
        <p:nvSpPr>
          <p:cNvPr id="1911" name="Shape 1911"/>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5"/>
        <p:cNvGrpSpPr/>
        <p:nvPr/>
      </p:nvGrpSpPr>
      <p:grpSpPr>
        <a:xfrm>
          <a:off x="0" y="0"/>
          <a:ext cx="0" cy="0"/>
          <a:chOff x="0" y="0"/>
          <a:chExt cx="0" cy="0"/>
        </a:xfrm>
      </p:grpSpPr>
      <p:sp>
        <p:nvSpPr>
          <p:cNvPr id="1916" name="Shape 19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17" name="Shape 1917"/>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1918" name="Shape 1918"/>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Shape 19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24" name="Shape 1924"/>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1925" name="Shape 1925"/>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Shape 19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1931" name="Shape 19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5360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5"/>
        <p:cNvGrpSpPr/>
        <p:nvPr/>
      </p:nvGrpSpPr>
      <p:grpSpPr>
        <a:xfrm>
          <a:off x="0" y="0"/>
          <a:ext cx="0" cy="0"/>
          <a:chOff x="0" y="0"/>
          <a:chExt cx="0" cy="0"/>
        </a:xfrm>
      </p:grpSpPr>
      <p:sp>
        <p:nvSpPr>
          <p:cNvPr id="1936" name="Shape 19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37" name="Shape 19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1"/>
        <p:cNvGrpSpPr/>
        <p:nvPr/>
      </p:nvGrpSpPr>
      <p:grpSpPr>
        <a:xfrm>
          <a:off x="0" y="0"/>
          <a:ext cx="0" cy="0"/>
          <a:chOff x="0" y="0"/>
          <a:chExt cx="0" cy="0"/>
        </a:xfrm>
      </p:grpSpPr>
      <p:sp>
        <p:nvSpPr>
          <p:cNvPr id="1942" name="Shape 19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43" name="Shape 19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7"/>
        <p:cNvGrpSpPr/>
        <p:nvPr/>
      </p:nvGrpSpPr>
      <p:grpSpPr>
        <a:xfrm>
          <a:off x="0" y="0"/>
          <a:ext cx="0" cy="0"/>
          <a:chOff x="0" y="0"/>
          <a:chExt cx="0" cy="0"/>
        </a:xfrm>
      </p:grpSpPr>
      <p:sp>
        <p:nvSpPr>
          <p:cNvPr id="1948" name="Shape 19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49" name="Shape 19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111" name="Shape 111"/>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138" name="Shape 138"/>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167" name="Shape 167"/>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192" name="Shape 192"/>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0" i="0" u="none" strike="noStrike" cap="none">
                <a:solidFill>
                  <a:schemeClr val="dk1"/>
                </a:solidFill>
                <a:latin typeface="Arial"/>
                <a:ea typeface="Arial"/>
                <a:cs typeface="Arial"/>
                <a:sym typeface="Arial"/>
              </a:rPr>
              <a:t>Add constant weight to all edges until positive</a:t>
            </a:r>
            <a:endParaRPr sz="1100" b="0" i="0" u="none" strike="noStrike" cap="none">
              <a:solidFill>
                <a:schemeClr val="dk1"/>
              </a:solidFill>
              <a:latin typeface="Arial"/>
              <a:ea typeface="Arial"/>
              <a:cs typeface="Arial"/>
              <a:sym typeface="Arial"/>
            </a:endParaRPr>
          </a:p>
        </p:txBody>
      </p:sp>
      <p:sp>
        <p:nvSpPr>
          <p:cNvPr id="223" name="Shape 223"/>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15" name="Shape 15"/>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txBox="1">
            <a:spLocks noGrp="1"/>
          </p:cNvSpPr>
          <p:nvPr>
            <p:ph type="ctrTitle"/>
          </p:nvPr>
        </p:nvSpPr>
        <p:spPr>
          <a:xfrm>
            <a:off x="822960" y="758952"/>
            <a:ext cx="7543800" cy="3566160"/>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Clr>
                <a:srgbClr val="262626"/>
              </a:buClr>
              <a:buSzPts val="8000"/>
              <a:buFont typeface="Calibri"/>
              <a:buNone/>
              <a:defRPr sz="8000" b="0" i="0" u="none" strike="noStrike" cap="non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Shape 18"/>
          <p:cNvSpPr txBox="1">
            <a:spLocks noGrp="1"/>
          </p:cNvSpPr>
          <p:nvPr>
            <p:ph type="subTitle" idx="1"/>
          </p:nvPr>
        </p:nvSpPr>
        <p:spPr>
          <a:xfrm>
            <a:off x="825038" y="4455621"/>
            <a:ext cx="7543800" cy="1143000"/>
          </a:xfrm>
          <a:prstGeom prst="rect">
            <a:avLst/>
          </a:prstGeom>
          <a:noFill/>
          <a:ln>
            <a:noFill/>
          </a:ln>
        </p:spPr>
        <p:txBody>
          <a:bodyPr spcFirstLastPara="1" wrap="square" lIns="91425" tIns="91425" rIns="91425" bIns="91425" anchor="t" anchorCtr="0"/>
          <a:lstStyle>
            <a:lvl1pPr marR="0" lvl="0" algn="l" rtl="0">
              <a:lnSpc>
                <a:spcPct val="90000"/>
              </a:lnSpc>
              <a:spcBef>
                <a:spcPts val="1200"/>
              </a:spcBef>
              <a:spcAft>
                <a:spcPts val="0"/>
              </a:spcAft>
              <a:buClr>
                <a:schemeClr val="accent1"/>
              </a:buClr>
              <a:buSzPts val="2400"/>
              <a:buFont typeface="Calibri"/>
              <a:buNone/>
              <a:defRPr sz="2400" b="0" i="0" u="none" strike="noStrike" cap="none">
                <a:solidFill>
                  <a:schemeClr val="dk2"/>
                </a:solidFill>
                <a:latin typeface="Calibri"/>
                <a:ea typeface="Calibri"/>
                <a:cs typeface="Calibri"/>
                <a:sym typeface="Calibri"/>
              </a:defRPr>
            </a:lvl1pPr>
            <a:lvl2pPr marR="0" lvl="1" algn="ctr" rtl="0">
              <a:lnSpc>
                <a:spcPct val="90000"/>
              </a:lnSpc>
              <a:spcBef>
                <a:spcPts val="2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2pPr>
            <a:lvl3pPr marR="0" lvl="2" algn="ctr"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ctr"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ctr"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ctr"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ctr"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ctr"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ctr"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822961" y="6459786"/>
            <a:ext cx="185420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Shape 20"/>
          <p:cNvSpPr txBox="1">
            <a:spLocks noGrp="1"/>
          </p:cNvSpPr>
          <p:nvPr>
            <p:ph type="ftr" idx="11"/>
          </p:nvPr>
        </p:nvSpPr>
        <p:spPr>
          <a:xfrm>
            <a:off x="2764639" y="6459786"/>
            <a:ext cx="3617103"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cxnSp>
        <p:nvCxnSpPr>
          <p:cNvPr id="22" name="Shape 22"/>
          <p:cNvCxnSpPr/>
          <p:nvPr/>
        </p:nvCxnSpPr>
        <p:spPr>
          <a:xfrm>
            <a:off x="905744" y="4343400"/>
            <a:ext cx="7406640"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822960" y="286604"/>
            <a:ext cx="7543800" cy="1450757"/>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Shape 85"/>
          <p:cNvSpPr txBox="1">
            <a:spLocks noGrp="1"/>
          </p:cNvSpPr>
          <p:nvPr>
            <p:ph type="body" idx="1"/>
          </p:nvPr>
        </p:nvSpPr>
        <p:spPr>
          <a:xfrm rot="5400000">
            <a:off x="2583180" y="85514"/>
            <a:ext cx="4023360" cy="7543801"/>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86" name="Shape 86"/>
          <p:cNvSpPr txBox="1">
            <a:spLocks noGrp="1"/>
          </p:cNvSpPr>
          <p:nvPr>
            <p:ph type="dt" idx="10"/>
          </p:nvPr>
        </p:nvSpPr>
        <p:spPr>
          <a:xfrm>
            <a:off x="822961" y="6459786"/>
            <a:ext cx="185420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7" name="Shape 87"/>
          <p:cNvSpPr txBox="1">
            <a:spLocks noGrp="1"/>
          </p:cNvSpPr>
          <p:nvPr>
            <p:ph type="ftr" idx="11"/>
          </p:nvPr>
        </p:nvSpPr>
        <p:spPr>
          <a:xfrm>
            <a:off x="2764639" y="6459786"/>
            <a:ext cx="3617103"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8" name="Shape 8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Shape 90"/>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txBox="1">
            <a:spLocks noGrp="1"/>
          </p:cNvSpPr>
          <p:nvPr>
            <p:ph type="title"/>
          </p:nvPr>
        </p:nvSpPr>
        <p:spPr>
          <a:xfrm rot="5400000">
            <a:off x="4649564" y="2306413"/>
            <a:ext cx="5759898" cy="1971675"/>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Shape 93"/>
          <p:cNvSpPr txBox="1">
            <a:spLocks noGrp="1"/>
          </p:cNvSpPr>
          <p:nvPr>
            <p:ph type="body" idx="1"/>
          </p:nvPr>
        </p:nvSpPr>
        <p:spPr>
          <a:xfrm rot="5400000">
            <a:off x="649063" y="391888"/>
            <a:ext cx="5759898" cy="5800725"/>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94" name="Shape 94"/>
          <p:cNvSpPr txBox="1">
            <a:spLocks noGrp="1"/>
          </p:cNvSpPr>
          <p:nvPr>
            <p:ph type="dt" idx="10"/>
          </p:nvPr>
        </p:nvSpPr>
        <p:spPr>
          <a:xfrm>
            <a:off x="822961" y="6459786"/>
            <a:ext cx="185420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Shape 95"/>
          <p:cNvSpPr txBox="1">
            <a:spLocks noGrp="1"/>
          </p:cNvSpPr>
          <p:nvPr>
            <p:ph type="ftr" idx="11"/>
          </p:nvPr>
        </p:nvSpPr>
        <p:spPr>
          <a:xfrm>
            <a:off x="2764639" y="6459786"/>
            <a:ext cx="3617103"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22960" y="286604"/>
            <a:ext cx="7543800" cy="1450757"/>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hasCustomPrompt="1"/>
          </p:nvPr>
        </p:nvSpPr>
        <p:spPr>
          <a:xfrm>
            <a:off x="822959" y="1845734"/>
            <a:ext cx="7543801" cy="4023360"/>
          </a:xfrm>
          <a:prstGeom prst="rect">
            <a:avLst/>
          </a:prstGeom>
          <a:noFill/>
          <a:ln>
            <a:noFill/>
          </a:ln>
        </p:spPr>
        <p:txBody>
          <a:bodyPr spcFirstLastPara="1" wrap="square" lIns="91425" tIns="91425" rIns="91425" bIns="91425" anchor="t" anchorCtr="0"/>
          <a:lstStyle>
            <a:lvl1pPr marL="444500" marR="0" lvl="0" indent="-342900" algn="l" rtl="0">
              <a:lnSpc>
                <a:spcPct val="90000"/>
              </a:lnSpc>
              <a:spcBef>
                <a:spcPts val="1200"/>
              </a:spcBef>
              <a:spcAft>
                <a:spcPts val="0"/>
              </a:spcAft>
              <a:buClr>
                <a:schemeClr val="accent1"/>
              </a:buClr>
              <a:buSzPts val="2000"/>
              <a:buFont typeface="Arial" panose="020B0604020202020204" pitchFamily="34" charset="0"/>
              <a:buChar char="•"/>
              <a:defRPr sz="24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22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20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r>
              <a:rPr lang="en-US"/>
              <a:t>asdf</a:t>
            </a:r>
          </a:p>
          <a:p>
            <a:pPr lvl="1"/>
            <a:r>
              <a:rPr lang="en-US"/>
              <a:t>asdf</a:t>
            </a:r>
          </a:p>
          <a:p>
            <a:pPr lvl="2"/>
            <a:r>
              <a:rPr lang="en-US"/>
              <a:t>asdf</a:t>
            </a:r>
            <a:endParaRPr/>
          </a:p>
        </p:txBody>
      </p:sp>
      <p:sp>
        <p:nvSpPr>
          <p:cNvPr id="26" name="Shape 26"/>
          <p:cNvSpPr txBox="1">
            <a:spLocks noGrp="1"/>
          </p:cNvSpPr>
          <p:nvPr>
            <p:ph type="dt" idx="10"/>
          </p:nvPr>
        </p:nvSpPr>
        <p:spPr>
          <a:xfrm>
            <a:off x="822961" y="6459786"/>
            <a:ext cx="185420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Shape 27"/>
          <p:cNvSpPr txBox="1">
            <a:spLocks noGrp="1"/>
          </p:cNvSpPr>
          <p:nvPr>
            <p:ph type="ftr" idx="11"/>
          </p:nvPr>
        </p:nvSpPr>
        <p:spPr>
          <a:xfrm>
            <a:off x="2764639" y="6459786"/>
            <a:ext cx="3617103"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29"/>
        <p:cNvGrpSpPr/>
        <p:nvPr/>
      </p:nvGrpSpPr>
      <p:grpSpPr>
        <a:xfrm>
          <a:off x="0" y="0"/>
          <a:ext cx="0" cy="0"/>
          <a:chOff x="0" y="0"/>
          <a:chExt cx="0" cy="0"/>
        </a:xfrm>
      </p:grpSpPr>
      <p:sp>
        <p:nvSpPr>
          <p:cNvPr id="30" name="Shape 30"/>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txBox="1">
            <a:spLocks noGrp="1"/>
          </p:cNvSpPr>
          <p:nvPr>
            <p:ph type="title"/>
          </p:nvPr>
        </p:nvSpPr>
        <p:spPr>
          <a:xfrm>
            <a:off x="822960" y="758952"/>
            <a:ext cx="7543800" cy="3566160"/>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Clr>
                <a:srgbClr val="262626"/>
              </a:buClr>
              <a:buSzPts val="8000"/>
              <a:buFont typeface="Calibri"/>
              <a:buNone/>
              <a:defRPr sz="8000" b="0" i="0" u="none" strike="noStrike" cap="non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Shape 33"/>
          <p:cNvSpPr txBox="1">
            <a:spLocks noGrp="1"/>
          </p:cNvSpPr>
          <p:nvPr>
            <p:ph type="body" idx="1"/>
          </p:nvPr>
        </p:nvSpPr>
        <p:spPr>
          <a:xfrm>
            <a:off x="822960" y="4453128"/>
            <a:ext cx="7543800" cy="11430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200"/>
              </a:spcBef>
              <a:spcAft>
                <a:spcPts val="0"/>
              </a:spcAft>
              <a:buClr>
                <a:schemeClr val="accent1"/>
              </a:buClr>
              <a:buSzPts val="2400"/>
              <a:buFont typeface="Calibri"/>
              <a:buNone/>
              <a:defRPr sz="24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800"/>
              <a:buFont typeface="Calibri"/>
              <a:buNone/>
              <a:defRPr sz="18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600"/>
              <a:buFont typeface="Calibri"/>
              <a:buNone/>
              <a:defRPr sz="16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822961" y="6459786"/>
            <a:ext cx="185420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ftr" idx="11"/>
          </p:nvPr>
        </p:nvSpPr>
        <p:spPr>
          <a:xfrm>
            <a:off x="2764639" y="6459786"/>
            <a:ext cx="3617103"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cxnSp>
        <p:nvCxnSpPr>
          <p:cNvPr id="37" name="Shape 37"/>
          <p:cNvCxnSpPr/>
          <p:nvPr/>
        </p:nvCxnSpPr>
        <p:spPr>
          <a:xfrm>
            <a:off x="905744" y="4343400"/>
            <a:ext cx="7406640"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822960" y="286604"/>
            <a:ext cx="7543800" cy="1450757"/>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Shape 40"/>
          <p:cNvSpPr txBox="1">
            <a:spLocks noGrp="1"/>
          </p:cNvSpPr>
          <p:nvPr>
            <p:ph type="body" idx="1"/>
          </p:nvPr>
        </p:nvSpPr>
        <p:spPr>
          <a:xfrm>
            <a:off x="822960" y="1845734"/>
            <a:ext cx="3703320" cy="402336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4663440" y="1845735"/>
            <a:ext cx="3703320" cy="402336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822961" y="6459786"/>
            <a:ext cx="185420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Shape 43"/>
          <p:cNvSpPr txBox="1">
            <a:spLocks noGrp="1"/>
          </p:cNvSpPr>
          <p:nvPr>
            <p:ph type="ftr" idx="11"/>
          </p:nvPr>
        </p:nvSpPr>
        <p:spPr>
          <a:xfrm>
            <a:off x="2764639" y="6459786"/>
            <a:ext cx="3617103"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22960" y="286604"/>
            <a:ext cx="7543800" cy="1450757"/>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body" idx="1"/>
          </p:nvPr>
        </p:nvSpPr>
        <p:spPr>
          <a:xfrm>
            <a:off x="822960" y="1846052"/>
            <a:ext cx="3703320" cy="736282"/>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1200"/>
              </a:spcBef>
              <a:spcAft>
                <a:spcPts val="0"/>
              </a:spcAft>
              <a:buClr>
                <a:schemeClr val="accent1"/>
              </a:buClr>
              <a:buSzPts val="2000"/>
              <a:buFont typeface="Calibri"/>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2000"/>
              <a:buFont typeface="Calibri"/>
              <a:buNone/>
              <a:defRPr sz="2000" b="1"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800"/>
              <a:buFont typeface="Calibri"/>
              <a:buNone/>
              <a:defRPr sz="1800" b="1"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48" name="Shape 48"/>
          <p:cNvSpPr txBox="1">
            <a:spLocks noGrp="1"/>
          </p:cNvSpPr>
          <p:nvPr>
            <p:ph type="body" idx="2"/>
          </p:nvPr>
        </p:nvSpPr>
        <p:spPr>
          <a:xfrm>
            <a:off x="822960" y="2582334"/>
            <a:ext cx="3703320" cy="33782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49" name="Shape 49"/>
          <p:cNvSpPr txBox="1">
            <a:spLocks noGrp="1"/>
          </p:cNvSpPr>
          <p:nvPr>
            <p:ph type="body" idx="3"/>
          </p:nvPr>
        </p:nvSpPr>
        <p:spPr>
          <a:xfrm>
            <a:off x="4663440" y="1846052"/>
            <a:ext cx="3703320" cy="736282"/>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1200"/>
              </a:spcBef>
              <a:spcAft>
                <a:spcPts val="0"/>
              </a:spcAft>
              <a:buClr>
                <a:schemeClr val="accent1"/>
              </a:buClr>
              <a:buSzPts val="2000"/>
              <a:buFont typeface="Calibri"/>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2000"/>
              <a:buFont typeface="Calibri"/>
              <a:buNone/>
              <a:defRPr sz="2000" b="1"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800"/>
              <a:buFont typeface="Calibri"/>
              <a:buNone/>
              <a:defRPr sz="1800" b="1"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50" name="Shape 50"/>
          <p:cNvSpPr txBox="1">
            <a:spLocks noGrp="1"/>
          </p:cNvSpPr>
          <p:nvPr>
            <p:ph type="body" idx="4"/>
          </p:nvPr>
        </p:nvSpPr>
        <p:spPr>
          <a:xfrm>
            <a:off x="4663440" y="2582334"/>
            <a:ext cx="3703320" cy="33782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822961" y="6459786"/>
            <a:ext cx="185420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Shape 52"/>
          <p:cNvSpPr txBox="1">
            <a:spLocks noGrp="1"/>
          </p:cNvSpPr>
          <p:nvPr>
            <p:ph type="ftr" idx="11"/>
          </p:nvPr>
        </p:nvSpPr>
        <p:spPr>
          <a:xfrm>
            <a:off x="2764639" y="6459786"/>
            <a:ext cx="3617103"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22960" y="286604"/>
            <a:ext cx="7543800" cy="1450757"/>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dt" idx="10"/>
          </p:nvPr>
        </p:nvSpPr>
        <p:spPr>
          <a:xfrm>
            <a:off x="822961" y="6459786"/>
            <a:ext cx="185420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Shape 57"/>
          <p:cNvSpPr txBox="1">
            <a:spLocks noGrp="1"/>
          </p:cNvSpPr>
          <p:nvPr>
            <p:ph type="ftr" idx="11"/>
          </p:nvPr>
        </p:nvSpPr>
        <p:spPr>
          <a:xfrm>
            <a:off x="2764639" y="6459786"/>
            <a:ext cx="3617103"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9"/>
        <p:cNvGrpSpPr/>
        <p:nvPr/>
      </p:nvGrpSpPr>
      <p:grpSpPr>
        <a:xfrm>
          <a:off x="0" y="0"/>
          <a:ext cx="0" cy="0"/>
          <a:chOff x="0" y="0"/>
          <a:chExt cx="0" cy="0"/>
        </a:xfrm>
      </p:grpSpPr>
      <p:sp>
        <p:nvSpPr>
          <p:cNvPr id="60" name="Shape 60"/>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txBox="1">
            <a:spLocks noGrp="1"/>
          </p:cNvSpPr>
          <p:nvPr>
            <p:ph type="dt" idx="10"/>
          </p:nvPr>
        </p:nvSpPr>
        <p:spPr>
          <a:xfrm>
            <a:off x="822961" y="6459786"/>
            <a:ext cx="185420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Shape 63"/>
          <p:cNvSpPr txBox="1">
            <a:spLocks noGrp="1"/>
          </p:cNvSpPr>
          <p:nvPr>
            <p:ph type="ftr" idx="11"/>
          </p:nvPr>
        </p:nvSpPr>
        <p:spPr>
          <a:xfrm>
            <a:off x="2764639" y="6459786"/>
            <a:ext cx="3617103"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5"/>
        <p:cNvGrpSpPr/>
        <p:nvPr/>
      </p:nvGrpSpPr>
      <p:grpSpPr>
        <a:xfrm>
          <a:off x="0" y="0"/>
          <a:ext cx="0" cy="0"/>
          <a:chOff x="0" y="0"/>
          <a:chExt cx="0" cy="0"/>
        </a:xfrm>
      </p:grpSpPr>
      <p:sp>
        <p:nvSpPr>
          <p:cNvPr id="66" name="Shape 66"/>
          <p:cNvSpPr/>
          <p:nvPr/>
        </p:nvSpPr>
        <p:spPr>
          <a:xfrm>
            <a:off x="13" y="0"/>
            <a:ext cx="3038093"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3030053" y="0"/>
            <a:ext cx="48006"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a:spLocks noGrp="1"/>
          </p:cNvSpPr>
          <p:nvPr>
            <p:ph type="title"/>
          </p:nvPr>
        </p:nvSpPr>
        <p:spPr>
          <a:xfrm>
            <a:off x="342900" y="594359"/>
            <a:ext cx="2400300" cy="2286000"/>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Shape 69"/>
          <p:cNvSpPr txBox="1">
            <a:spLocks noGrp="1"/>
          </p:cNvSpPr>
          <p:nvPr>
            <p:ph type="body" idx="1"/>
          </p:nvPr>
        </p:nvSpPr>
        <p:spPr>
          <a:xfrm>
            <a:off x="3600450" y="731520"/>
            <a:ext cx="4869180" cy="52578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0" name="Shape 70"/>
          <p:cNvSpPr txBox="1">
            <a:spLocks noGrp="1"/>
          </p:cNvSpPr>
          <p:nvPr>
            <p:ph type="body" idx="2"/>
          </p:nvPr>
        </p:nvSpPr>
        <p:spPr>
          <a:xfrm>
            <a:off x="342900" y="2926080"/>
            <a:ext cx="2400300" cy="3379124"/>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200"/>
              </a:spcBef>
              <a:spcAft>
                <a:spcPts val="0"/>
              </a:spcAft>
              <a:buClr>
                <a:schemeClr val="accent1"/>
              </a:buClr>
              <a:buSzPts val="1500"/>
              <a:buFont typeface="Calibri"/>
              <a:buNone/>
              <a:defRPr sz="1500" b="0"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200"/>
              <a:buFont typeface="Calibri"/>
              <a:buNone/>
              <a:defRPr sz="1200" b="0"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000"/>
              <a:buFont typeface="Calibri"/>
              <a:buNone/>
              <a:defRPr sz="1000" b="0"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349134" y="6459786"/>
            <a:ext cx="196388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Shape 72"/>
          <p:cNvSpPr txBox="1">
            <a:spLocks noGrp="1"/>
          </p:cNvSpPr>
          <p:nvPr>
            <p:ph type="ftr" idx="11"/>
          </p:nvPr>
        </p:nvSpPr>
        <p:spPr>
          <a:xfrm>
            <a:off x="3600450" y="6459786"/>
            <a:ext cx="348615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4"/>
        <p:cNvGrpSpPr/>
        <p:nvPr/>
      </p:nvGrpSpPr>
      <p:grpSpPr>
        <a:xfrm>
          <a:off x="0" y="0"/>
          <a:ext cx="0" cy="0"/>
          <a:chOff x="0" y="0"/>
          <a:chExt cx="0" cy="0"/>
        </a:xfrm>
      </p:grpSpPr>
      <p:sp>
        <p:nvSpPr>
          <p:cNvPr id="75" name="Shape 75"/>
          <p:cNvSpPr/>
          <p:nvPr/>
        </p:nvSpPr>
        <p:spPr>
          <a:xfrm>
            <a:off x="0" y="4953000"/>
            <a:ext cx="9141619"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a:off x="12" y="491507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txBox="1">
            <a:spLocks noGrp="1"/>
          </p:cNvSpPr>
          <p:nvPr>
            <p:ph type="title"/>
          </p:nvPr>
        </p:nvSpPr>
        <p:spPr>
          <a:xfrm>
            <a:off x="822960" y="5074920"/>
            <a:ext cx="7585234" cy="822960"/>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Shape 78"/>
          <p:cNvSpPr>
            <a:spLocks noGrp="1"/>
          </p:cNvSpPr>
          <p:nvPr>
            <p:ph type="pic" idx="2"/>
          </p:nvPr>
        </p:nvSpPr>
        <p:spPr>
          <a:xfrm>
            <a:off x="12" y="0"/>
            <a:ext cx="9143989" cy="4915076"/>
          </a:xfrm>
          <a:prstGeom prst="rect">
            <a:avLst/>
          </a:prstGeom>
          <a:solidFill>
            <a:srgbClr val="D2CDB0"/>
          </a:solidFill>
          <a:ln>
            <a:noFill/>
          </a:ln>
        </p:spPr>
        <p:txBody>
          <a:bodyPr spcFirstLastPara="1" wrap="square" lIns="91425" tIns="91425" rIns="91425" bIns="91425" anchor="t" anchorCtr="0"/>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79" name="Shape 79"/>
          <p:cNvSpPr txBox="1">
            <a:spLocks noGrp="1"/>
          </p:cNvSpPr>
          <p:nvPr>
            <p:ph type="body" idx="1"/>
          </p:nvPr>
        </p:nvSpPr>
        <p:spPr>
          <a:xfrm>
            <a:off x="822960" y="5907024"/>
            <a:ext cx="7589520" cy="59436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0"/>
              </a:spcBef>
              <a:spcAft>
                <a:spcPts val="0"/>
              </a:spcAft>
              <a:buClr>
                <a:schemeClr val="accent1"/>
              </a:buClr>
              <a:buSzPts val="1500"/>
              <a:buFont typeface="Calibri"/>
              <a:buNone/>
              <a:defRPr sz="1500" b="0"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accent1"/>
              </a:buClr>
              <a:buSzPts val="1200"/>
              <a:buFont typeface="Calibri"/>
              <a:buNone/>
              <a:defRPr sz="1200" b="0"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000"/>
              <a:buFont typeface="Calibri"/>
              <a:buNone/>
              <a:defRPr sz="1000" b="0"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822961" y="6459786"/>
            <a:ext cx="185420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1" name="Shape 81"/>
          <p:cNvSpPr txBox="1">
            <a:spLocks noGrp="1"/>
          </p:cNvSpPr>
          <p:nvPr>
            <p:ph type="ftr" idx="11"/>
          </p:nvPr>
        </p:nvSpPr>
        <p:spPr>
          <a:xfrm>
            <a:off x="2764639" y="6459786"/>
            <a:ext cx="3617103"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0" y="6400800"/>
            <a:ext cx="914400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
          <p:cNvSpPr/>
          <p:nvPr/>
        </p:nvSpPr>
        <p:spPr>
          <a:xfrm>
            <a:off x="0" y="6334315"/>
            <a:ext cx="9144001" cy="65999"/>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
          <p:cNvSpPr txBox="1">
            <a:spLocks noGrp="1"/>
          </p:cNvSpPr>
          <p:nvPr>
            <p:ph type="title"/>
          </p:nvPr>
        </p:nvSpPr>
        <p:spPr>
          <a:xfrm>
            <a:off x="822960" y="286604"/>
            <a:ext cx="7543800" cy="1450757"/>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Shape 9"/>
          <p:cNvSpPr txBox="1">
            <a:spLocks noGrp="1"/>
          </p:cNvSpPr>
          <p:nvPr>
            <p:ph type="body" idx="1"/>
          </p:nvPr>
        </p:nvSpPr>
        <p:spPr>
          <a:xfrm>
            <a:off x="822959" y="1845734"/>
            <a:ext cx="7543801" cy="402336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0" name="Shape 10"/>
          <p:cNvSpPr txBox="1">
            <a:spLocks noGrp="1"/>
          </p:cNvSpPr>
          <p:nvPr>
            <p:ph type="dt" idx="10"/>
          </p:nvPr>
        </p:nvSpPr>
        <p:spPr>
          <a:xfrm>
            <a:off x="822961" y="6459786"/>
            <a:ext cx="185420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ftr" idx="11"/>
          </p:nvPr>
        </p:nvSpPr>
        <p:spPr>
          <a:xfrm>
            <a:off x="2764639" y="6459786"/>
            <a:ext cx="3617103"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050"/>
              <a:buFont typeface="Arial"/>
              <a:buNone/>
              <a:defRPr sz="105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cxnSp>
        <p:nvCxnSpPr>
          <p:cNvPr id="13" name="Shape 13"/>
          <p:cNvCxnSpPr/>
          <p:nvPr/>
        </p:nvCxnSpPr>
        <p:spPr>
          <a:xfrm>
            <a:off x="895149" y="1737845"/>
            <a:ext cx="7475220" cy="0"/>
          </a:xfrm>
          <a:prstGeom prst="straightConnector1">
            <a:avLst/>
          </a:prstGeom>
          <a:noFill/>
          <a:ln w="9525" cap="flat" cmpd="sng">
            <a:solidFill>
              <a:srgbClr val="7F7F7F"/>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696EF-DD02-144A-889F-4B3B5C8C0876}"/>
              </a:ext>
            </a:extLst>
          </p:cNvPr>
          <p:cNvSpPr>
            <a:spLocks noGrp="1"/>
          </p:cNvSpPr>
          <p:nvPr>
            <p:ph type="ctrTitle"/>
          </p:nvPr>
        </p:nvSpPr>
        <p:spPr/>
        <p:txBody>
          <a:bodyPr/>
          <a:lstStyle/>
          <a:p>
            <a:r>
              <a:rPr lang="en-US" sz="4800" dirty="0"/>
              <a:t>What do you call 8 Hobbits?</a:t>
            </a:r>
          </a:p>
        </p:txBody>
      </p:sp>
      <p:sp>
        <p:nvSpPr>
          <p:cNvPr id="3" name="Subtitle 2">
            <a:extLst>
              <a:ext uri="{FF2B5EF4-FFF2-40B4-BE49-F238E27FC236}">
                <a16:creationId xmlns:a16="http://schemas.microsoft.com/office/drawing/2014/main" id="{4A7F6488-26D9-234F-AB85-42B8F671902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0BCAF14-B15D-104B-AD39-EC0368F6CDC0}"/>
              </a:ext>
            </a:extLst>
          </p:cNvPr>
          <p:cNvPicPr>
            <a:picLocks noChangeAspect="1"/>
          </p:cNvPicPr>
          <p:nvPr/>
        </p:nvPicPr>
        <p:blipFill>
          <a:blip r:embed="rId2"/>
          <a:stretch>
            <a:fillRect/>
          </a:stretch>
        </p:blipFill>
        <p:spPr>
          <a:xfrm>
            <a:off x="6593840" y="2027682"/>
            <a:ext cx="596900" cy="914400"/>
          </a:xfrm>
          <a:prstGeom prst="rect">
            <a:avLst/>
          </a:prstGeom>
        </p:spPr>
      </p:pic>
      <p:pic>
        <p:nvPicPr>
          <p:cNvPr id="6" name="Picture 5">
            <a:extLst>
              <a:ext uri="{FF2B5EF4-FFF2-40B4-BE49-F238E27FC236}">
                <a16:creationId xmlns:a16="http://schemas.microsoft.com/office/drawing/2014/main" id="{4A8C272E-3020-134B-B630-BFE11F296880}"/>
              </a:ext>
            </a:extLst>
          </p:cNvPr>
          <p:cNvPicPr>
            <a:picLocks noChangeAspect="1"/>
          </p:cNvPicPr>
          <p:nvPr/>
        </p:nvPicPr>
        <p:blipFill>
          <a:blip r:embed="rId2"/>
          <a:stretch>
            <a:fillRect/>
          </a:stretch>
        </p:blipFill>
        <p:spPr>
          <a:xfrm>
            <a:off x="7359015" y="2027682"/>
            <a:ext cx="596900" cy="914400"/>
          </a:xfrm>
          <a:prstGeom prst="rect">
            <a:avLst/>
          </a:prstGeom>
        </p:spPr>
      </p:pic>
      <p:pic>
        <p:nvPicPr>
          <p:cNvPr id="7" name="Picture 6">
            <a:extLst>
              <a:ext uri="{FF2B5EF4-FFF2-40B4-BE49-F238E27FC236}">
                <a16:creationId xmlns:a16="http://schemas.microsoft.com/office/drawing/2014/main" id="{0220847E-D2A3-7B4F-97EA-113470AF61D1}"/>
              </a:ext>
            </a:extLst>
          </p:cNvPr>
          <p:cNvPicPr>
            <a:picLocks noChangeAspect="1"/>
          </p:cNvPicPr>
          <p:nvPr/>
        </p:nvPicPr>
        <p:blipFill>
          <a:blip r:embed="rId2"/>
          <a:stretch>
            <a:fillRect/>
          </a:stretch>
        </p:blipFill>
        <p:spPr>
          <a:xfrm>
            <a:off x="6593840" y="982773"/>
            <a:ext cx="596900" cy="914400"/>
          </a:xfrm>
          <a:prstGeom prst="rect">
            <a:avLst/>
          </a:prstGeom>
        </p:spPr>
      </p:pic>
      <p:pic>
        <p:nvPicPr>
          <p:cNvPr id="8" name="Picture 7">
            <a:extLst>
              <a:ext uri="{FF2B5EF4-FFF2-40B4-BE49-F238E27FC236}">
                <a16:creationId xmlns:a16="http://schemas.microsoft.com/office/drawing/2014/main" id="{C35A4135-6648-2B46-B17B-EF4BD7629731}"/>
              </a:ext>
            </a:extLst>
          </p:cNvPr>
          <p:cNvPicPr>
            <a:picLocks noChangeAspect="1"/>
          </p:cNvPicPr>
          <p:nvPr/>
        </p:nvPicPr>
        <p:blipFill>
          <a:blip r:embed="rId2"/>
          <a:stretch>
            <a:fillRect/>
          </a:stretch>
        </p:blipFill>
        <p:spPr>
          <a:xfrm>
            <a:off x="7359015" y="982773"/>
            <a:ext cx="596900" cy="914400"/>
          </a:xfrm>
          <a:prstGeom prst="rect">
            <a:avLst/>
          </a:prstGeom>
        </p:spPr>
      </p:pic>
      <p:pic>
        <p:nvPicPr>
          <p:cNvPr id="9" name="Picture 8">
            <a:extLst>
              <a:ext uri="{FF2B5EF4-FFF2-40B4-BE49-F238E27FC236}">
                <a16:creationId xmlns:a16="http://schemas.microsoft.com/office/drawing/2014/main" id="{AB6E753B-FEF0-C942-9BBA-0404152F08C7}"/>
              </a:ext>
            </a:extLst>
          </p:cNvPr>
          <p:cNvPicPr>
            <a:picLocks noChangeAspect="1"/>
          </p:cNvPicPr>
          <p:nvPr/>
        </p:nvPicPr>
        <p:blipFill>
          <a:blip r:embed="rId2"/>
          <a:stretch>
            <a:fillRect/>
          </a:stretch>
        </p:blipFill>
        <p:spPr>
          <a:xfrm>
            <a:off x="4946650" y="2027682"/>
            <a:ext cx="596900" cy="914400"/>
          </a:xfrm>
          <a:prstGeom prst="rect">
            <a:avLst/>
          </a:prstGeom>
        </p:spPr>
      </p:pic>
      <p:pic>
        <p:nvPicPr>
          <p:cNvPr id="10" name="Picture 9">
            <a:extLst>
              <a:ext uri="{FF2B5EF4-FFF2-40B4-BE49-F238E27FC236}">
                <a16:creationId xmlns:a16="http://schemas.microsoft.com/office/drawing/2014/main" id="{A7394435-B37C-4147-A450-760390C9777D}"/>
              </a:ext>
            </a:extLst>
          </p:cNvPr>
          <p:cNvPicPr>
            <a:picLocks noChangeAspect="1"/>
          </p:cNvPicPr>
          <p:nvPr/>
        </p:nvPicPr>
        <p:blipFill>
          <a:blip r:embed="rId2"/>
          <a:stretch>
            <a:fillRect/>
          </a:stretch>
        </p:blipFill>
        <p:spPr>
          <a:xfrm>
            <a:off x="5711825" y="2027682"/>
            <a:ext cx="596900" cy="914400"/>
          </a:xfrm>
          <a:prstGeom prst="rect">
            <a:avLst/>
          </a:prstGeom>
        </p:spPr>
      </p:pic>
      <p:pic>
        <p:nvPicPr>
          <p:cNvPr id="11" name="Picture 10">
            <a:extLst>
              <a:ext uri="{FF2B5EF4-FFF2-40B4-BE49-F238E27FC236}">
                <a16:creationId xmlns:a16="http://schemas.microsoft.com/office/drawing/2014/main" id="{CDA5AA45-5876-1F4E-B1FC-479710379F57}"/>
              </a:ext>
            </a:extLst>
          </p:cNvPr>
          <p:cNvPicPr>
            <a:picLocks noChangeAspect="1"/>
          </p:cNvPicPr>
          <p:nvPr/>
        </p:nvPicPr>
        <p:blipFill>
          <a:blip r:embed="rId2"/>
          <a:stretch>
            <a:fillRect/>
          </a:stretch>
        </p:blipFill>
        <p:spPr>
          <a:xfrm>
            <a:off x="4946650" y="982773"/>
            <a:ext cx="596900" cy="914400"/>
          </a:xfrm>
          <a:prstGeom prst="rect">
            <a:avLst/>
          </a:prstGeom>
        </p:spPr>
      </p:pic>
      <p:pic>
        <p:nvPicPr>
          <p:cNvPr id="12" name="Picture 11">
            <a:extLst>
              <a:ext uri="{FF2B5EF4-FFF2-40B4-BE49-F238E27FC236}">
                <a16:creationId xmlns:a16="http://schemas.microsoft.com/office/drawing/2014/main" id="{4CCC2F50-CCE1-A145-B3BC-241F52D6DB01}"/>
              </a:ext>
            </a:extLst>
          </p:cNvPr>
          <p:cNvPicPr>
            <a:picLocks noChangeAspect="1"/>
          </p:cNvPicPr>
          <p:nvPr/>
        </p:nvPicPr>
        <p:blipFill>
          <a:blip r:embed="rId2"/>
          <a:stretch>
            <a:fillRect/>
          </a:stretch>
        </p:blipFill>
        <p:spPr>
          <a:xfrm>
            <a:off x="5711825" y="982773"/>
            <a:ext cx="596900" cy="914400"/>
          </a:xfrm>
          <a:prstGeom prst="rect">
            <a:avLst/>
          </a:prstGeom>
        </p:spPr>
      </p:pic>
    </p:spTree>
    <p:extLst>
      <p:ext uri="{BB962C8B-B14F-4D97-AF65-F5344CB8AC3E}">
        <p14:creationId xmlns:p14="http://schemas.microsoft.com/office/powerpoint/2010/main" val="4174096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p:nvPr/>
        </p:nvSpPr>
        <p:spPr>
          <a:xfrm>
            <a:off x="1466439" y="2272025"/>
            <a:ext cx="914400" cy="914400"/>
          </a:xfrm>
          <a:prstGeom prst="ellipse">
            <a:avLst/>
          </a:prstGeom>
          <a:solidFill>
            <a:schemeClr val="accent1"/>
          </a:solidFill>
          <a:ln w="25400" cap="flat" cmpd="sng">
            <a:solidFill>
              <a:srgbClr val="43434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A</a:t>
            </a:r>
            <a:endParaRPr/>
          </a:p>
        </p:txBody>
      </p:sp>
      <p:sp>
        <p:nvSpPr>
          <p:cNvPr id="170" name="Shape 170"/>
          <p:cNvSpPr/>
          <p:nvPr/>
        </p:nvSpPr>
        <p:spPr>
          <a:xfrm>
            <a:off x="3216675" y="1491535"/>
            <a:ext cx="914400" cy="914400"/>
          </a:xfrm>
          <a:prstGeom prst="ellipse">
            <a:avLst/>
          </a:prstGeom>
          <a:solidFill>
            <a:schemeClr val="accent1"/>
          </a:solidFill>
          <a:ln w="25400" cap="flat" cmpd="sng">
            <a:solidFill>
              <a:srgbClr val="43434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B</a:t>
            </a:r>
            <a:endParaRPr/>
          </a:p>
        </p:txBody>
      </p:sp>
      <p:sp>
        <p:nvSpPr>
          <p:cNvPr id="171" name="Shape 171"/>
          <p:cNvSpPr/>
          <p:nvPr/>
        </p:nvSpPr>
        <p:spPr>
          <a:xfrm>
            <a:off x="381000" y="3787547"/>
            <a:ext cx="914400" cy="914400"/>
          </a:xfrm>
          <a:prstGeom prst="ellipse">
            <a:avLst/>
          </a:prstGeom>
          <a:solidFill>
            <a:schemeClr val="accent1"/>
          </a:solidFill>
          <a:ln w="25400" cap="flat" cmpd="sng">
            <a:solidFill>
              <a:srgbClr val="43434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C</a:t>
            </a:r>
            <a:endParaRPr/>
          </a:p>
        </p:txBody>
      </p:sp>
      <p:sp>
        <p:nvSpPr>
          <p:cNvPr id="172" name="Shape 172"/>
          <p:cNvSpPr/>
          <p:nvPr/>
        </p:nvSpPr>
        <p:spPr>
          <a:xfrm>
            <a:off x="4180425" y="3787547"/>
            <a:ext cx="914400" cy="914400"/>
          </a:xfrm>
          <a:prstGeom prst="ellipse">
            <a:avLst/>
          </a:prstGeom>
          <a:solidFill>
            <a:schemeClr val="accent1"/>
          </a:solidFill>
          <a:ln w="25400" cap="flat" cmpd="sng">
            <a:solidFill>
              <a:srgbClr val="43434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D</a:t>
            </a:r>
            <a:endParaRPr/>
          </a:p>
        </p:txBody>
      </p:sp>
      <p:sp>
        <p:nvSpPr>
          <p:cNvPr id="173" name="Shape 173"/>
          <p:cNvSpPr/>
          <p:nvPr/>
        </p:nvSpPr>
        <p:spPr>
          <a:xfrm>
            <a:off x="1795910" y="5211762"/>
            <a:ext cx="914400" cy="914400"/>
          </a:xfrm>
          <a:prstGeom prst="ellipse">
            <a:avLst/>
          </a:prstGeom>
          <a:solidFill>
            <a:schemeClr val="accent1"/>
          </a:solidFill>
          <a:ln w="25400" cap="flat" cmpd="sng">
            <a:solidFill>
              <a:srgbClr val="43434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E</a:t>
            </a:r>
            <a:endParaRPr/>
          </a:p>
        </p:txBody>
      </p:sp>
      <p:cxnSp>
        <p:nvCxnSpPr>
          <p:cNvPr id="174" name="Shape 174"/>
          <p:cNvCxnSpPr>
            <a:stCxn id="169" idx="3"/>
            <a:endCxn id="171" idx="7"/>
          </p:cNvCxnSpPr>
          <p:nvPr/>
        </p:nvCxnSpPr>
        <p:spPr>
          <a:xfrm flipH="1">
            <a:off x="1161450" y="3052514"/>
            <a:ext cx="438900" cy="868800"/>
          </a:xfrm>
          <a:prstGeom prst="straightConnector1">
            <a:avLst/>
          </a:prstGeom>
          <a:noFill/>
          <a:ln w="28575" cap="flat" cmpd="sng">
            <a:solidFill>
              <a:srgbClr val="4A7DBB"/>
            </a:solidFill>
            <a:prstDash val="solid"/>
            <a:round/>
            <a:headEnd type="none" w="med" len="med"/>
            <a:tailEnd type="stealth" w="lg" len="lg"/>
          </a:ln>
        </p:spPr>
      </p:cxnSp>
      <p:cxnSp>
        <p:nvCxnSpPr>
          <p:cNvPr id="175" name="Shape 175"/>
          <p:cNvCxnSpPr>
            <a:stCxn id="169" idx="5"/>
            <a:endCxn id="172" idx="1"/>
          </p:cNvCxnSpPr>
          <p:nvPr/>
        </p:nvCxnSpPr>
        <p:spPr>
          <a:xfrm>
            <a:off x="2246928" y="3052514"/>
            <a:ext cx="2067300" cy="868800"/>
          </a:xfrm>
          <a:prstGeom prst="straightConnector1">
            <a:avLst/>
          </a:prstGeom>
          <a:noFill/>
          <a:ln w="28575" cap="flat" cmpd="sng">
            <a:solidFill>
              <a:srgbClr val="4A7DBB"/>
            </a:solidFill>
            <a:prstDash val="solid"/>
            <a:round/>
            <a:headEnd type="none" w="med" len="med"/>
            <a:tailEnd type="stealth" w="lg" len="lg"/>
          </a:ln>
        </p:spPr>
      </p:cxnSp>
      <p:cxnSp>
        <p:nvCxnSpPr>
          <p:cNvPr id="176" name="Shape 176"/>
          <p:cNvCxnSpPr>
            <a:stCxn id="170" idx="5"/>
            <a:endCxn id="172" idx="0"/>
          </p:cNvCxnSpPr>
          <p:nvPr/>
        </p:nvCxnSpPr>
        <p:spPr>
          <a:xfrm>
            <a:off x="3997164" y="2272024"/>
            <a:ext cx="640500" cy="1515600"/>
          </a:xfrm>
          <a:prstGeom prst="straightConnector1">
            <a:avLst/>
          </a:prstGeom>
          <a:noFill/>
          <a:ln w="28575" cap="flat" cmpd="sng">
            <a:solidFill>
              <a:srgbClr val="4A7DBB"/>
            </a:solidFill>
            <a:prstDash val="solid"/>
            <a:round/>
            <a:headEnd type="none" w="med" len="med"/>
            <a:tailEnd type="stealth" w="lg" len="lg"/>
          </a:ln>
        </p:spPr>
      </p:cxnSp>
      <p:cxnSp>
        <p:nvCxnSpPr>
          <p:cNvPr id="177" name="Shape 177"/>
          <p:cNvCxnSpPr>
            <a:stCxn id="172" idx="3"/>
            <a:endCxn id="173" idx="7"/>
          </p:cNvCxnSpPr>
          <p:nvPr/>
        </p:nvCxnSpPr>
        <p:spPr>
          <a:xfrm flipH="1">
            <a:off x="2576436" y="4568036"/>
            <a:ext cx="1737900" cy="777600"/>
          </a:xfrm>
          <a:prstGeom prst="straightConnector1">
            <a:avLst/>
          </a:prstGeom>
          <a:noFill/>
          <a:ln w="28575" cap="flat" cmpd="sng">
            <a:solidFill>
              <a:srgbClr val="4A7DBB"/>
            </a:solidFill>
            <a:prstDash val="solid"/>
            <a:round/>
            <a:headEnd type="none" w="med" len="med"/>
            <a:tailEnd type="stealth" w="lg" len="lg"/>
          </a:ln>
        </p:spPr>
      </p:cxnSp>
      <p:cxnSp>
        <p:nvCxnSpPr>
          <p:cNvPr id="178" name="Shape 178"/>
          <p:cNvCxnSpPr>
            <a:stCxn id="173" idx="1"/>
            <a:endCxn id="171" idx="5"/>
          </p:cNvCxnSpPr>
          <p:nvPr/>
        </p:nvCxnSpPr>
        <p:spPr>
          <a:xfrm rot="10800000">
            <a:off x="1161521" y="4568073"/>
            <a:ext cx="768300" cy="777600"/>
          </a:xfrm>
          <a:prstGeom prst="straightConnector1">
            <a:avLst/>
          </a:prstGeom>
          <a:noFill/>
          <a:ln w="28575" cap="flat" cmpd="sng">
            <a:solidFill>
              <a:srgbClr val="4A7DBB"/>
            </a:solidFill>
            <a:prstDash val="solid"/>
            <a:round/>
            <a:headEnd type="stealth" w="med" len="med"/>
            <a:tailEnd type="none" w="med" len="med"/>
          </a:ln>
        </p:spPr>
      </p:cxnSp>
      <p:cxnSp>
        <p:nvCxnSpPr>
          <p:cNvPr id="179" name="Shape 179"/>
          <p:cNvCxnSpPr>
            <a:stCxn id="171" idx="6"/>
            <a:endCxn id="172" idx="2"/>
          </p:cNvCxnSpPr>
          <p:nvPr/>
        </p:nvCxnSpPr>
        <p:spPr>
          <a:xfrm>
            <a:off x="1295400" y="4244747"/>
            <a:ext cx="2885100" cy="0"/>
          </a:xfrm>
          <a:prstGeom prst="straightConnector1">
            <a:avLst/>
          </a:prstGeom>
          <a:noFill/>
          <a:ln w="28575" cap="flat" cmpd="sng">
            <a:solidFill>
              <a:srgbClr val="4A7DBB"/>
            </a:solidFill>
            <a:prstDash val="solid"/>
            <a:round/>
            <a:headEnd type="none" w="med" len="med"/>
            <a:tailEnd type="stealth" w="lg" len="lg"/>
          </a:ln>
        </p:spPr>
      </p:cxnSp>
      <p:cxnSp>
        <p:nvCxnSpPr>
          <p:cNvPr id="180" name="Shape 180"/>
          <p:cNvCxnSpPr>
            <a:stCxn id="170" idx="2"/>
            <a:endCxn id="169" idx="7"/>
          </p:cNvCxnSpPr>
          <p:nvPr/>
        </p:nvCxnSpPr>
        <p:spPr>
          <a:xfrm flipH="1">
            <a:off x="2247075" y="1948735"/>
            <a:ext cx="969600" cy="457200"/>
          </a:xfrm>
          <a:prstGeom prst="straightConnector1">
            <a:avLst/>
          </a:prstGeom>
          <a:noFill/>
          <a:ln w="28575" cap="flat" cmpd="sng">
            <a:solidFill>
              <a:srgbClr val="4A7DBB"/>
            </a:solidFill>
            <a:prstDash val="solid"/>
            <a:round/>
            <a:headEnd type="none" w="med" len="med"/>
            <a:tailEnd type="stealth" w="lg" len="lg"/>
          </a:ln>
        </p:spPr>
      </p:cxnSp>
      <p:sp>
        <p:nvSpPr>
          <p:cNvPr id="181" name="Shape 181"/>
          <p:cNvSpPr/>
          <p:nvPr/>
        </p:nvSpPr>
        <p:spPr>
          <a:xfrm>
            <a:off x="2427497" y="1724055"/>
            <a:ext cx="3273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2</a:t>
            </a:r>
            <a:endParaRPr sz="2000" b="0" i="0" u="none" strike="noStrike" cap="none">
              <a:solidFill>
                <a:srgbClr val="7F7F7F"/>
              </a:solidFill>
              <a:latin typeface="Calibri"/>
              <a:ea typeface="Calibri"/>
              <a:cs typeface="Calibri"/>
              <a:sym typeface="Calibri"/>
            </a:endParaRPr>
          </a:p>
        </p:txBody>
      </p:sp>
      <p:sp>
        <p:nvSpPr>
          <p:cNvPr id="182" name="Shape 182"/>
          <p:cNvSpPr/>
          <p:nvPr/>
        </p:nvSpPr>
        <p:spPr>
          <a:xfrm>
            <a:off x="2981532" y="3028890"/>
            <a:ext cx="6126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100</a:t>
            </a:r>
            <a:endParaRPr sz="2000" b="0" i="0" u="none" strike="noStrike" cap="none">
              <a:solidFill>
                <a:srgbClr val="7F7F7F"/>
              </a:solidFill>
              <a:latin typeface="Calibri"/>
              <a:ea typeface="Calibri"/>
              <a:cs typeface="Calibri"/>
              <a:sym typeface="Calibri"/>
            </a:endParaRPr>
          </a:p>
        </p:txBody>
      </p:sp>
      <p:sp>
        <p:nvSpPr>
          <p:cNvPr id="183" name="Shape 183"/>
          <p:cNvSpPr/>
          <p:nvPr/>
        </p:nvSpPr>
        <p:spPr>
          <a:xfrm>
            <a:off x="2568266" y="3790890"/>
            <a:ext cx="3273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2</a:t>
            </a:r>
            <a:endParaRPr/>
          </a:p>
        </p:txBody>
      </p:sp>
      <p:sp>
        <p:nvSpPr>
          <p:cNvPr id="184" name="Shape 184"/>
          <p:cNvSpPr/>
          <p:nvPr/>
        </p:nvSpPr>
        <p:spPr>
          <a:xfrm>
            <a:off x="3177867" y="4552890"/>
            <a:ext cx="3273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6</a:t>
            </a:r>
            <a:endParaRPr sz="2000" b="0" i="0" u="none" strike="noStrike" cap="none">
              <a:solidFill>
                <a:srgbClr val="7F7F7F"/>
              </a:solidFill>
              <a:latin typeface="Calibri"/>
              <a:ea typeface="Calibri"/>
              <a:cs typeface="Calibri"/>
              <a:sym typeface="Calibri"/>
            </a:endParaRPr>
          </a:p>
        </p:txBody>
      </p:sp>
      <p:sp>
        <p:nvSpPr>
          <p:cNvPr id="185" name="Shape 185"/>
          <p:cNvSpPr/>
          <p:nvPr/>
        </p:nvSpPr>
        <p:spPr>
          <a:xfrm>
            <a:off x="1425266" y="4572000"/>
            <a:ext cx="3273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2</a:t>
            </a:r>
            <a:endParaRPr/>
          </a:p>
        </p:txBody>
      </p:sp>
      <p:sp>
        <p:nvSpPr>
          <p:cNvPr id="186" name="Shape 186"/>
          <p:cNvSpPr/>
          <p:nvPr/>
        </p:nvSpPr>
        <p:spPr>
          <a:xfrm>
            <a:off x="1044266" y="3124200"/>
            <a:ext cx="3273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3</a:t>
            </a:r>
            <a:endParaRPr/>
          </a:p>
        </p:txBody>
      </p:sp>
      <p:sp>
        <p:nvSpPr>
          <p:cNvPr id="187" name="Shape 187"/>
          <p:cNvSpPr/>
          <p:nvPr/>
        </p:nvSpPr>
        <p:spPr>
          <a:xfrm>
            <a:off x="4264132" y="2667000"/>
            <a:ext cx="6126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100</a:t>
            </a:r>
            <a:endParaRPr sz="2000" b="0" i="0" u="none" strike="noStrike" cap="none">
              <a:solidFill>
                <a:srgbClr val="7F7F7F"/>
              </a:solidFill>
              <a:latin typeface="Calibri"/>
              <a:ea typeface="Calibri"/>
              <a:cs typeface="Calibri"/>
              <a:sym typeface="Calibri"/>
            </a:endParaRPr>
          </a:p>
        </p:txBody>
      </p:sp>
      <p:sp>
        <p:nvSpPr>
          <p:cNvPr id="188" name="Shape 188"/>
          <p:cNvSpPr txBox="1">
            <a:spLocks noGrp="1"/>
          </p:cNvSpPr>
          <p:nvPr>
            <p:ph type="title" idx="4294967295"/>
          </p:nvPr>
        </p:nvSpPr>
        <p:spPr>
          <a:xfrm>
            <a:off x="800100" y="344900"/>
            <a:ext cx="7543800" cy="868800"/>
          </a:xfrm>
          <a:prstGeom prst="rect">
            <a:avLst/>
          </a:prstGeom>
          <a:noFill/>
          <a:ln>
            <a:noFill/>
          </a:ln>
        </p:spPr>
        <p:txBody>
          <a:bodyPr spcFirstLastPara="1" wrap="square" lIns="91425" tIns="45700" rIns="91425" bIns="45700" anchor="b" anchorCtr="0">
            <a:noAutofit/>
          </a:bodyPr>
          <a:lstStyle/>
          <a:p>
            <a:pPr marL="0" lvl="0" indent="0" rtl="0">
              <a:spcBef>
                <a:spcPts val="0"/>
              </a:spcBef>
              <a:spcAft>
                <a:spcPts val="0"/>
              </a:spcAft>
              <a:buClr>
                <a:srgbClr val="3F3F3F"/>
              </a:buClr>
              <a:buSzPts val="4800"/>
              <a:buFont typeface="Calibri"/>
              <a:buNone/>
            </a:pPr>
            <a:r>
              <a:rPr lang="en-US"/>
              <a:t>Shortest Paths with Weights</a:t>
            </a:r>
            <a:endParaRPr sz="4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p:nvPr/>
        </p:nvSpPr>
        <p:spPr>
          <a:xfrm>
            <a:off x="1466439" y="2272025"/>
            <a:ext cx="914400" cy="914400"/>
          </a:xfrm>
          <a:prstGeom prst="ellipse">
            <a:avLst/>
          </a:prstGeom>
          <a:solidFill>
            <a:schemeClr val="accent1"/>
          </a:solidFill>
          <a:ln w="25400" cap="flat" cmpd="sng">
            <a:solidFill>
              <a:srgbClr val="43434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A</a:t>
            </a:r>
            <a:endParaRPr/>
          </a:p>
        </p:txBody>
      </p:sp>
      <p:sp>
        <p:nvSpPr>
          <p:cNvPr id="195" name="Shape 195"/>
          <p:cNvSpPr/>
          <p:nvPr/>
        </p:nvSpPr>
        <p:spPr>
          <a:xfrm>
            <a:off x="3216675" y="1491535"/>
            <a:ext cx="914400" cy="914400"/>
          </a:xfrm>
          <a:prstGeom prst="ellipse">
            <a:avLst/>
          </a:prstGeom>
          <a:solidFill>
            <a:schemeClr val="accent1"/>
          </a:solidFill>
          <a:ln w="25400" cap="flat" cmpd="sng">
            <a:solidFill>
              <a:srgbClr val="43434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B</a:t>
            </a:r>
            <a:endParaRPr/>
          </a:p>
        </p:txBody>
      </p:sp>
      <p:sp>
        <p:nvSpPr>
          <p:cNvPr id="196" name="Shape 196"/>
          <p:cNvSpPr/>
          <p:nvPr/>
        </p:nvSpPr>
        <p:spPr>
          <a:xfrm>
            <a:off x="381000" y="3787547"/>
            <a:ext cx="914400" cy="914400"/>
          </a:xfrm>
          <a:prstGeom prst="ellipse">
            <a:avLst/>
          </a:prstGeom>
          <a:solidFill>
            <a:schemeClr val="accent1"/>
          </a:solidFill>
          <a:ln w="25400" cap="flat" cmpd="sng">
            <a:solidFill>
              <a:srgbClr val="43434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C</a:t>
            </a:r>
            <a:endParaRPr/>
          </a:p>
        </p:txBody>
      </p:sp>
      <p:sp>
        <p:nvSpPr>
          <p:cNvPr id="197" name="Shape 197"/>
          <p:cNvSpPr/>
          <p:nvPr/>
        </p:nvSpPr>
        <p:spPr>
          <a:xfrm>
            <a:off x="4180425" y="3787547"/>
            <a:ext cx="914400" cy="914400"/>
          </a:xfrm>
          <a:prstGeom prst="ellipse">
            <a:avLst/>
          </a:prstGeom>
          <a:solidFill>
            <a:schemeClr val="accent1"/>
          </a:solidFill>
          <a:ln w="25400" cap="flat" cmpd="sng">
            <a:solidFill>
              <a:srgbClr val="43434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D</a:t>
            </a:r>
            <a:endParaRPr/>
          </a:p>
        </p:txBody>
      </p:sp>
      <p:sp>
        <p:nvSpPr>
          <p:cNvPr id="198" name="Shape 198"/>
          <p:cNvSpPr/>
          <p:nvPr/>
        </p:nvSpPr>
        <p:spPr>
          <a:xfrm>
            <a:off x="1795910" y="5211762"/>
            <a:ext cx="914400" cy="914400"/>
          </a:xfrm>
          <a:prstGeom prst="ellipse">
            <a:avLst/>
          </a:prstGeom>
          <a:solidFill>
            <a:schemeClr val="accent1"/>
          </a:solidFill>
          <a:ln w="25400" cap="flat" cmpd="sng">
            <a:solidFill>
              <a:srgbClr val="43434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E</a:t>
            </a:r>
            <a:endParaRPr/>
          </a:p>
        </p:txBody>
      </p:sp>
      <p:cxnSp>
        <p:nvCxnSpPr>
          <p:cNvPr id="199" name="Shape 199"/>
          <p:cNvCxnSpPr>
            <a:stCxn id="194" idx="3"/>
            <a:endCxn id="196" idx="7"/>
          </p:cNvCxnSpPr>
          <p:nvPr/>
        </p:nvCxnSpPr>
        <p:spPr>
          <a:xfrm flipH="1">
            <a:off x="1161450" y="3052514"/>
            <a:ext cx="438900" cy="868800"/>
          </a:xfrm>
          <a:prstGeom prst="straightConnector1">
            <a:avLst/>
          </a:prstGeom>
          <a:noFill/>
          <a:ln w="28575" cap="flat" cmpd="sng">
            <a:solidFill>
              <a:srgbClr val="4A7DBB"/>
            </a:solidFill>
            <a:prstDash val="solid"/>
            <a:round/>
            <a:headEnd type="none" w="med" len="med"/>
            <a:tailEnd type="stealth" w="lg" len="lg"/>
          </a:ln>
        </p:spPr>
      </p:cxnSp>
      <p:cxnSp>
        <p:nvCxnSpPr>
          <p:cNvPr id="200" name="Shape 200"/>
          <p:cNvCxnSpPr>
            <a:stCxn id="194" idx="5"/>
            <a:endCxn id="197" idx="1"/>
          </p:cNvCxnSpPr>
          <p:nvPr/>
        </p:nvCxnSpPr>
        <p:spPr>
          <a:xfrm>
            <a:off x="2246928" y="3052514"/>
            <a:ext cx="2067300" cy="868800"/>
          </a:xfrm>
          <a:prstGeom prst="straightConnector1">
            <a:avLst/>
          </a:prstGeom>
          <a:noFill/>
          <a:ln w="28575" cap="flat" cmpd="sng">
            <a:solidFill>
              <a:srgbClr val="4A7DBB"/>
            </a:solidFill>
            <a:prstDash val="solid"/>
            <a:round/>
            <a:headEnd type="none" w="med" len="med"/>
            <a:tailEnd type="stealth" w="lg" len="lg"/>
          </a:ln>
        </p:spPr>
      </p:cxnSp>
      <p:cxnSp>
        <p:nvCxnSpPr>
          <p:cNvPr id="201" name="Shape 201"/>
          <p:cNvCxnSpPr>
            <a:stCxn id="195" idx="5"/>
            <a:endCxn id="197" idx="0"/>
          </p:cNvCxnSpPr>
          <p:nvPr/>
        </p:nvCxnSpPr>
        <p:spPr>
          <a:xfrm>
            <a:off x="3997164" y="2272024"/>
            <a:ext cx="640500" cy="1515600"/>
          </a:xfrm>
          <a:prstGeom prst="straightConnector1">
            <a:avLst/>
          </a:prstGeom>
          <a:noFill/>
          <a:ln w="28575" cap="flat" cmpd="sng">
            <a:solidFill>
              <a:srgbClr val="4A7DBB"/>
            </a:solidFill>
            <a:prstDash val="solid"/>
            <a:round/>
            <a:headEnd type="none" w="med" len="med"/>
            <a:tailEnd type="stealth" w="lg" len="lg"/>
          </a:ln>
        </p:spPr>
      </p:cxnSp>
      <p:cxnSp>
        <p:nvCxnSpPr>
          <p:cNvPr id="202" name="Shape 202"/>
          <p:cNvCxnSpPr>
            <a:stCxn id="197" idx="3"/>
            <a:endCxn id="198" idx="7"/>
          </p:cNvCxnSpPr>
          <p:nvPr/>
        </p:nvCxnSpPr>
        <p:spPr>
          <a:xfrm flipH="1">
            <a:off x="2576436" y="4568036"/>
            <a:ext cx="1737900" cy="777600"/>
          </a:xfrm>
          <a:prstGeom prst="straightConnector1">
            <a:avLst/>
          </a:prstGeom>
          <a:noFill/>
          <a:ln w="28575" cap="flat" cmpd="sng">
            <a:solidFill>
              <a:srgbClr val="4A7DBB"/>
            </a:solidFill>
            <a:prstDash val="solid"/>
            <a:round/>
            <a:headEnd type="none" w="med" len="med"/>
            <a:tailEnd type="stealth" w="lg" len="lg"/>
          </a:ln>
        </p:spPr>
      </p:cxnSp>
      <p:cxnSp>
        <p:nvCxnSpPr>
          <p:cNvPr id="203" name="Shape 203"/>
          <p:cNvCxnSpPr>
            <a:stCxn id="198" idx="1"/>
            <a:endCxn id="196" idx="5"/>
          </p:cNvCxnSpPr>
          <p:nvPr/>
        </p:nvCxnSpPr>
        <p:spPr>
          <a:xfrm rot="10800000">
            <a:off x="1161521" y="4568073"/>
            <a:ext cx="768300" cy="777600"/>
          </a:xfrm>
          <a:prstGeom prst="straightConnector1">
            <a:avLst/>
          </a:prstGeom>
          <a:noFill/>
          <a:ln w="28575" cap="flat" cmpd="sng">
            <a:solidFill>
              <a:srgbClr val="4A7DBB"/>
            </a:solidFill>
            <a:prstDash val="solid"/>
            <a:round/>
            <a:headEnd type="stealth" w="med" len="med"/>
            <a:tailEnd type="none" w="med" len="med"/>
          </a:ln>
        </p:spPr>
      </p:cxnSp>
      <p:cxnSp>
        <p:nvCxnSpPr>
          <p:cNvPr id="204" name="Shape 204"/>
          <p:cNvCxnSpPr>
            <a:stCxn id="196" idx="6"/>
            <a:endCxn id="197" idx="2"/>
          </p:cNvCxnSpPr>
          <p:nvPr/>
        </p:nvCxnSpPr>
        <p:spPr>
          <a:xfrm>
            <a:off x="1295400" y="4244747"/>
            <a:ext cx="2885100" cy="0"/>
          </a:xfrm>
          <a:prstGeom prst="straightConnector1">
            <a:avLst/>
          </a:prstGeom>
          <a:noFill/>
          <a:ln w="28575" cap="flat" cmpd="sng">
            <a:solidFill>
              <a:srgbClr val="4A7DBB"/>
            </a:solidFill>
            <a:prstDash val="solid"/>
            <a:round/>
            <a:headEnd type="none" w="med" len="med"/>
            <a:tailEnd type="stealth" w="lg" len="lg"/>
          </a:ln>
        </p:spPr>
      </p:cxnSp>
      <p:cxnSp>
        <p:nvCxnSpPr>
          <p:cNvPr id="205" name="Shape 205"/>
          <p:cNvCxnSpPr>
            <a:stCxn id="195" idx="2"/>
            <a:endCxn id="194" idx="7"/>
          </p:cNvCxnSpPr>
          <p:nvPr/>
        </p:nvCxnSpPr>
        <p:spPr>
          <a:xfrm flipH="1">
            <a:off x="2247075" y="1948735"/>
            <a:ext cx="969600" cy="457200"/>
          </a:xfrm>
          <a:prstGeom prst="straightConnector1">
            <a:avLst/>
          </a:prstGeom>
          <a:noFill/>
          <a:ln w="28575" cap="flat" cmpd="sng">
            <a:solidFill>
              <a:srgbClr val="4A7DBB"/>
            </a:solidFill>
            <a:prstDash val="solid"/>
            <a:round/>
            <a:headEnd type="none" w="med" len="med"/>
            <a:tailEnd type="stealth" w="lg" len="lg"/>
          </a:ln>
        </p:spPr>
      </p:cxnSp>
      <p:graphicFrame>
        <p:nvGraphicFramePr>
          <p:cNvPr id="206" name="Shape 206"/>
          <p:cNvGraphicFramePr/>
          <p:nvPr/>
        </p:nvGraphicFramePr>
        <p:xfrm>
          <a:off x="5257800" y="2438400"/>
          <a:ext cx="3744375" cy="2225100"/>
        </p:xfrm>
        <a:graphic>
          <a:graphicData uri="http://schemas.openxmlformats.org/drawingml/2006/table">
            <a:tbl>
              <a:tblPr firstRow="1" bandRow="1">
                <a:noFill/>
                <a:tableStyleId>{5DD4EB7F-66AF-4945-9235-646C791F3588}</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84877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US" sz="1800" u="none" strike="noStrike" cap="none"/>
                        <a:t>Destination</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Path</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Cost</a:t>
                      </a: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rPr>
                        <a:t>A</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&lt;B,A&gt;</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2</a:t>
                      </a: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US" sz="1800" u="none" strike="noStrike" cap="none">
                          <a:solidFill>
                            <a:schemeClr val="dk1"/>
                          </a:solidFill>
                        </a:rPr>
                        <a:t>B</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&lt;B&gt;</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0</a:t>
                      </a: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en-US" sz="1800" u="none" strike="noStrike" cap="none">
                          <a:solidFill>
                            <a:schemeClr val="dk1"/>
                          </a:solidFill>
                        </a:rPr>
                        <a:t>C</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&lt;B,A,C&gt;</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5</a:t>
                      </a: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en-US" sz="1800" u="none" strike="noStrike" cap="none">
                          <a:solidFill>
                            <a:schemeClr val="dk1"/>
                          </a:solidFill>
                        </a:rPr>
                        <a:t>D</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&lt;B,A,C,D&gt;</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7</a:t>
                      </a: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ctr" rtl="0">
                        <a:spcBef>
                          <a:spcPts val="0"/>
                        </a:spcBef>
                        <a:spcAft>
                          <a:spcPts val="0"/>
                        </a:spcAft>
                        <a:buNone/>
                      </a:pPr>
                      <a:r>
                        <a:rPr lang="en-US" sz="1800" u="none" strike="noStrike" cap="none">
                          <a:solidFill>
                            <a:schemeClr val="dk1"/>
                          </a:solidFill>
                        </a:rPr>
                        <a:t>E</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&lt;B,A,C,E&gt;</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7</a:t>
                      </a: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5"/>
                  </a:ext>
                </a:extLst>
              </a:tr>
            </a:tbl>
          </a:graphicData>
        </a:graphic>
      </p:graphicFrame>
      <p:sp>
        <p:nvSpPr>
          <p:cNvPr id="207" name="Shape 207"/>
          <p:cNvSpPr/>
          <p:nvPr/>
        </p:nvSpPr>
        <p:spPr>
          <a:xfrm>
            <a:off x="6248400" y="1948735"/>
            <a:ext cx="1784463"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From Node B</a:t>
            </a:r>
            <a:endParaRPr sz="2000" b="0" i="0" u="none" strike="noStrike" cap="none">
              <a:solidFill>
                <a:srgbClr val="7F7F7F"/>
              </a:solidFill>
              <a:latin typeface="Calibri"/>
              <a:ea typeface="Calibri"/>
              <a:cs typeface="Calibri"/>
              <a:sym typeface="Calibri"/>
            </a:endParaRPr>
          </a:p>
        </p:txBody>
      </p:sp>
      <p:sp>
        <p:nvSpPr>
          <p:cNvPr id="208" name="Shape 208"/>
          <p:cNvSpPr/>
          <p:nvPr/>
        </p:nvSpPr>
        <p:spPr>
          <a:xfrm>
            <a:off x="2427497" y="1724055"/>
            <a:ext cx="32733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2</a:t>
            </a:r>
            <a:endParaRPr sz="2000" b="0" i="0" u="none" strike="noStrike" cap="none">
              <a:solidFill>
                <a:srgbClr val="7F7F7F"/>
              </a:solidFill>
              <a:latin typeface="Calibri"/>
              <a:ea typeface="Calibri"/>
              <a:cs typeface="Calibri"/>
              <a:sym typeface="Calibri"/>
            </a:endParaRPr>
          </a:p>
        </p:txBody>
      </p:sp>
      <p:sp>
        <p:nvSpPr>
          <p:cNvPr id="209" name="Shape 209"/>
          <p:cNvSpPr/>
          <p:nvPr/>
        </p:nvSpPr>
        <p:spPr>
          <a:xfrm>
            <a:off x="2981532" y="3028890"/>
            <a:ext cx="612668"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100</a:t>
            </a:r>
            <a:endParaRPr sz="2000" b="0" i="0" u="none" strike="noStrike" cap="none">
              <a:solidFill>
                <a:srgbClr val="7F7F7F"/>
              </a:solidFill>
              <a:latin typeface="Calibri"/>
              <a:ea typeface="Calibri"/>
              <a:cs typeface="Calibri"/>
              <a:sym typeface="Calibri"/>
            </a:endParaRPr>
          </a:p>
        </p:txBody>
      </p:sp>
      <p:sp>
        <p:nvSpPr>
          <p:cNvPr id="210" name="Shape 210"/>
          <p:cNvSpPr/>
          <p:nvPr/>
        </p:nvSpPr>
        <p:spPr>
          <a:xfrm>
            <a:off x="2568266" y="3790890"/>
            <a:ext cx="32733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2</a:t>
            </a:r>
            <a:endParaRPr/>
          </a:p>
        </p:txBody>
      </p:sp>
      <p:sp>
        <p:nvSpPr>
          <p:cNvPr id="211" name="Shape 211"/>
          <p:cNvSpPr/>
          <p:nvPr/>
        </p:nvSpPr>
        <p:spPr>
          <a:xfrm>
            <a:off x="3177867" y="4552890"/>
            <a:ext cx="327333"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6</a:t>
            </a:r>
            <a:endParaRPr sz="2000" b="0" i="0" u="none" strike="noStrike" cap="none">
              <a:solidFill>
                <a:srgbClr val="7F7F7F"/>
              </a:solidFill>
              <a:latin typeface="Calibri"/>
              <a:ea typeface="Calibri"/>
              <a:cs typeface="Calibri"/>
              <a:sym typeface="Calibri"/>
            </a:endParaRPr>
          </a:p>
        </p:txBody>
      </p:sp>
      <p:sp>
        <p:nvSpPr>
          <p:cNvPr id="212" name="Shape 212"/>
          <p:cNvSpPr/>
          <p:nvPr/>
        </p:nvSpPr>
        <p:spPr>
          <a:xfrm>
            <a:off x="1425266" y="4572000"/>
            <a:ext cx="32733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2</a:t>
            </a:r>
            <a:endParaRPr/>
          </a:p>
        </p:txBody>
      </p:sp>
      <p:sp>
        <p:nvSpPr>
          <p:cNvPr id="213" name="Shape 213"/>
          <p:cNvSpPr/>
          <p:nvPr/>
        </p:nvSpPr>
        <p:spPr>
          <a:xfrm>
            <a:off x="1044266" y="3124200"/>
            <a:ext cx="32733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3</a:t>
            </a:r>
            <a:endParaRPr/>
          </a:p>
        </p:txBody>
      </p:sp>
      <p:sp>
        <p:nvSpPr>
          <p:cNvPr id="214" name="Shape 214"/>
          <p:cNvSpPr/>
          <p:nvPr/>
        </p:nvSpPr>
        <p:spPr>
          <a:xfrm>
            <a:off x="4264132" y="2667000"/>
            <a:ext cx="612668"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100</a:t>
            </a:r>
            <a:endParaRPr sz="2000" b="0" i="0" u="none" strike="noStrike" cap="none">
              <a:solidFill>
                <a:srgbClr val="7F7F7F"/>
              </a:solidFill>
              <a:latin typeface="Calibri"/>
              <a:ea typeface="Calibri"/>
              <a:cs typeface="Calibri"/>
              <a:sym typeface="Calibri"/>
            </a:endParaRPr>
          </a:p>
        </p:txBody>
      </p:sp>
      <p:sp>
        <p:nvSpPr>
          <p:cNvPr id="215" name="Shape 215"/>
          <p:cNvSpPr/>
          <p:nvPr/>
        </p:nvSpPr>
        <p:spPr>
          <a:xfrm>
            <a:off x="3532702" y="5468907"/>
            <a:ext cx="4908716"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2"/>
              </a:buClr>
              <a:buSzPts val="3200"/>
              <a:buFont typeface="Calibri"/>
              <a:buNone/>
            </a:pPr>
            <a:r>
              <a:rPr lang="en-US" sz="3200" b="1" i="0" u="none" strike="noStrike" cap="none">
                <a:solidFill>
                  <a:schemeClr val="accent2"/>
                </a:solidFill>
                <a:latin typeface="Calibri"/>
                <a:ea typeface="Calibri"/>
                <a:cs typeface="Calibri"/>
                <a:sym typeface="Calibri"/>
              </a:rPr>
              <a:t>Paths are not the same!</a:t>
            </a:r>
            <a:endParaRPr sz="3200" b="1" i="0" u="none" strike="noStrike" cap="none">
              <a:solidFill>
                <a:schemeClr val="accent2"/>
              </a:solidFill>
              <a:latin typeface="Calibri"/>
              <a:ea typeface="Calibri"/>
              <a:cs typeface="Calibri"/>
              <a:sym typeface="Calibri"/>
            </a:endParaRPr>
          </a:p>
        </p:txBody>
      </p:sp>
      <p:cxnSp>
        <p:nvCxnSpPr>
          <p:cNvPr id="216" name="Shape 216"/>
          <p:cNvCxnSpPr/>
          <p:nvPr/>
        </p:nvCxnSpPr>
        <p:spPr>
          <a:xfrm flipH="1">
            <a:off x="2427498" y="2124165"/>
            <a:ext cx="789176" cy="390435"/>
          </a:xfrm>
          <a:prstGeom prst="straightConnector1">
            <a:avLst/>
          </a:prstGeom>
          <a:noFill/>
          <a:ln w="76200" cap="flat" cmpd="sng">
            <a:solidFill>
              <a:srgbClr val="FF0000"/>
            </a:solidFill>
            <a:prstDash val="solid"/>
            <a:round/>
            <a:headEnd type="none" w="med" len="med"/>
            <a:tailEnd type="triangle" w="lg" len="lg"/>
          </a:ln>
        </p:spPr>
      </p:cxnSp>
      <p:cxnSp>
        <p:nvCxnSpPr>
          <p:cNvPr id="217" name="Shape 217"/>
          <p:cNvCxnSpPr/>
          <p:nvPr/>
        </p:nvCxnSpPr>
        <p:spPr>
          <a:xfrm flipH="1">
            <a:off x="1255324" y="3152852"/>
            <a:ext cx="462248" cy="976944"/>
          </a:xfrm>
          <a:prstGeom prst="straightConnector1">
            <a:avLst/>
          </a:prstGeom>
          <a:noFill/>
          <a:ln w="76200" cap="flat" cmpd="sng">
            <a:solidFill>
              <a:srgbClr val="FF0000"/>
            </a:solidFill>
            <a:prstDash val="solid"/>
            <a:round/>
            <a:headEnd type="none" w="med" len="med"/>
            <a:tailEnd type="triangle" w="lg" len="lg"/>
          </a:ln>
        </p:spPr>
      </p:cxnSp>
      <p:cxnSp>
        <p:nvCxnSpPr>
          <p:cNvPr id="218" name="Shape 218"/>
          <p:cNvCxnSpPr/>
          <p:nvPr/>
        </p:nvCxnSpPr>
        <p:spPr>
          <a:xfrm>
            <a:off x="965103" y="4650842"/>
            <a:ext cx="830807" cy="818065"/>
          </a:xfrm>
          <a:prstGeom prst="straightConnector1">
            <a:avLst/>
          </a:prstGeom>
          <a:noFill/>
          <a:ln w="76200" cap="flat" cmpd="sng">
            <a:solidFill>
              <a:srgbClr val="FF0000"/>
            </a:solidFill>
            <a:prstDash val="solid"/>
            <a:round/>
            <a:headEnd type="none" w="med" len="med"/>
            <a:tailEnd type="triangle" w="lg" len="lg"/>
          </a:ln>
        </p:spPr>
      </p:cxnSp>
      <p:sp>
        <p:nvSpPr>
          <p:cNvPr id="219" name="Shape 219"/>
          <p:cNvSpPr txBox="1">
            <a:spLocks noGrp="1"/>
          </p:cNvSpPr>
          <p:nvPr>
            <p:ph type="title" idx="4294967295"/>
          </p:nvPr>
        </p:nvSpPr>
        <p:spPr>
          <a:xfrm>
            <a:off x="800100" y="344900"/>
            <a:ext cx="7543800" cy="868800"/>
          </a:xfrm>
          <a:prstGeom prst="rect">
            <a:avLst/>
          </a:prstGeom>
          <a:noFill/>
          <a:ln>
            <a:noFill/>
          </a:ln>
        </p:spPr>
        <p:txBody>
          <a:bodyPr spcFirstLastPara="1" wrap="square" lIns="91425" tIns="45700" rIns="91425" bIns="45700" anchor="b" anchorCtr="0">
            <a:noAutofit/>
          </a:bodyPr>
          <a:lstStyle/>
          <a:p>
            <a:pPr marL="0" lvl="0" indent="0" rtl="0">
              <a:spcBef>
                <a:spcPts val="0"/>
              </a:spcBef>
              <a:spcAft>
                <a:spcPts val="0"/>
              </a:spcAft>
              <a:buClr>
                <a:srgbClr val="3F3F3F"/>
              </a:buClr>
              <a:buSzPts val="4800"/>
              <a:buFont typeface="Calibri"/>
              <a:buNone/>
            </a:pPr>
            <a:r>
              <a:rPr lang="en-US"/>
              <a:t>Shortest Paths with Weights</a:t>
            </a:r>
            <a:endParaRPr sz="4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BFS vs. Dijkstra’s</a:t>
            </a:r>
            <a:endParaRPr sz="4800" b="0" i="0" u="none" strike="noStrike" cap="none">
              <a:solidFill>
                <a:srgbClr val="3F3F3F"/>
              </a:solidFill>
              <a:latin typeface="Calibri"/>
              <a:ea typeface="Calibri"/>
              <a:cs typeface="Calibri"/>
              <a:sym typeface="Calibri"/>
            </a:endParaRPr>
          </a:p>
        </p:txBody>
      </p:sp>
      <p:sp>
        <p:nvSpPr>
          <p:cNvPr id="226" name="Shape 226"/>
          <p:cNvSpPr txBox="1">
            <a:spLocks noGrp="1"/>
          </p:cNvSpPr>
          <p:nvPr>
            <p:ph type="body" idx="1"/>
          </p:nvPr>
        </p:nvSpPr>
        <p:spPr>
          <a:xfrm>
            <a:off x="457200" y="3962400"/>
            <a:ext cx="8229600" cy="2209801"/>
          </a:xfrm>
          <a:prstGeom prst="rect">
            <a:avLst/>
          </a:prstGeom>
          <a:noFill/>
          <a:ln>
            <a:noFill/>
          </a:ln>
        </p:spPr>
        <p:txBody>
          <a:bodyPr spcFirstLastPara="1" wrap="square" lIns="0" tIns="45700" rIns="0" bIns="45700" anchor="t" anchorCtr="0">
            <a:noAutofit/>
          </a:bodyPr>
          <a:lstStyle/>
          <a:p>
            <a:pPr marL="91440" marR="0" lvl="0" indent="-91440" algn="l" rtl="0">
              <a:lnSpc>
                <a:spcPct val="90000"/>
              </a:lnSpc>
              <a:spcBef>
                <a:spcPts val="0"/>
              </a:spcBef>
              <a:spcAft>
                <a:spcPts val="0"/>
              </a:spcAft>
              <a:buClr>
                <a:schemeClr val="accent1"/>
              </a:buClr>
              <a:buSzPts val="2000"/>
              <a:buFont typeface="Calibri"/>
              <a:buChar char=" "/>
            </a:pPr>
            <a:r>
              <a:rPr lang="en-US" sz="2000" b="0" i="0" u="none" strike="noStrike" cap="none" dirty="0">
                <a:solidFill>
                  <a:srgbClr val="3F3F3F"/>
                </a:solidFill>
                <a:latin typeface="Calibri"/>
                <a:ea typeface="Calibri"/>
                <a:cs typeface="Calibri"/>
                <a:sym typeface="Calibri"/>
              </a:rPr>
              <a:t>BFS doesn’t work because path with minimal cost ≠ path with fewest edges</a:t>
            </a:r>
            <a:endParaRPr dirty="0"/>
          </a:p>
          <a:p>
            <a:pPr marL="91440" marR="0" lvl="0" indent="-91440" algn="l" rtl="0">
              <a:lnSpc>
                <a:spcPct val="90000"/>
              </a:lnSpc>
              <a:spcBef>
                <a:spcPts val="1400"/>
              </a:spcBef>
              <a:spcAft>
                <a:spcPts val="0"/>
              </a:spcAft>
              <a:buClr>
                <a:schemeClr val="accent1"/>
              </a:buClr>
              <a:buSzPts val="2000"/>
              <a:buFont typeface="Calibri"/>
              <a:buChar char=" "/>
            </a:pPr>
            <a:r>
              <a:rPr lang="en-US" sz="2000" b="0" i="0" u="none" strike="noStrike" cap="none" dirty="0">
                <a:solidFill>
                  <a:srgbClr val="3F3F3F"/>
                </a:solidFill>
                <a:latin typeface="Calibri"/>
                <a:ea typeface="Calibri"/>
                <a:cs typeface="Calibri"/>
                <a:sym typeface="Calibri"/>
              </a:rPr>
              <a:t>Also, Dijkstra’s works if the weights are non-negative</a:t>
            </a:r>
            <a:endParaRPr dirty="0"/>
          </a:p>
          <a:p>
            <a:pPr marL="91440" marR="0" lvl="0" indent="-91440" algn="l" rtl="0">
              <a:lnSpc>
                <a:spcPct val="90000"/>
              </a:lnSpc>
              <a:spcBef>
                <a:spcPts val="1400"/>
              </a:spcBef>
              <a:spcAft>
                <a:spcPts val="0"/>
              </a:spcAft>
              <a:buClr>
                <a:schemeClr val="accent1"/>
              </a:buClr>
              <a:buSzPts val="2000"/>
              <a:buFont typeface="Calibri"/>
              <a:buChar char=" "/>
            </a:pPr>
            <a:r>
              <a:rPr lang="en-US" sz="2000" b="0" i="0" u="none" strike="noStrike" cap="none" dirty="0">
                <a:solidFill>
                  <a:srgbClr val="0070C0"/>
                </a:solidFill>
                <a:latin typeface="Calibri"/>
                <a:ea typeface="Calibri"/>
                <a:cs typeface="Calibri"/>
                <a:sym typeface="Calibri"/>
              </a:rPr>
              <a:t>What happens if there is a negative edge?</a:t>
            </a:r>
            <a:endParaRPr dirty="0"/>
          </a:p>
          <a:p>
            <a:pPr marL="384048" marR="0" lvl="1" indent="-182880" algn="l" rtl="0">
              <a:lnSpc>
                <a:spcPct val="90000"/>
              </a:lnSpc>
              <a:spcBef>
                <a:spcPts val="400"/>
              </a:spcBef>
              <a:spcAft>
                <a:spcPts val="0"/>
              </a:spcAft>
              <a:buClr>
                <a:schemeClr val="accent1"/>
              </a:buClr>
              <a:buSzPts val="1800"/>
              <a:buFont typeface="Calibri"/>
              <a:buChar char="◦"/>
            </a:pPr>
            <a:r>
              <a:rPr lang="en-US" sz="1800" b="0" i="0" u="none" strike="noStrike" cap="none" dirty="0">
                <a:solidFill>
                  <a:srgbClr val="3F3F3F"/>
                </a:solidFill>
                <a:latin typeface="Calibri"/>
                <a:ea typeface="Calibri"/>
                <a:cs typeface="Calibri"/>
                <a:sym typeface="Calibri"/>
              </a:rPr>
              <a:t>Minimize cost by repeating the cycle forever (this is bad)</a:t>
            </a:r>
          </a:p>
          <a:p>
            <a:pPr marL="384048" marR="0" lvl="1" indent="-182880" algn="l" rtl="0">
              <a:lnSpc>
                <a:spcPct val="90000"/>
              </a:lnSpc>
              <a:spcBef>
                <a:spcPts val="400"/>
              </a:spcBef>
              <a:spcAft>
                <a:spcPts val="0"/>
              </a:spcAft>
              <a:buClr>
                <a:schemeClr val="accent1"/>
              </a:buClr>
              <a:buSzPts val="1800"/>
              <a:buFont typeface="Calibri"/>
              <a:buChar char="◦"/>
            </a:pPr>
            <a:r>
              <a:rPr lang="en-US" dirty="0"/>
              <a:t>How could we fix this?</a:t>
            </a:r>
            <a:endParaRPr dirty="0"/>
          </a:p>
        </p:txBody>
      </p:sp>
      <p:grpSp>
        <p:nvGrpSpPr>
          <p:cNvPr id="227" name="Shape 227"/>
          <p:cNvGrpSpPr/>
          <p:nvPr/>
        </p:nvGrpSpPr>
        <p:grpSpPr>
          <a:xfrm>
            <a:off x="1297661" y="1809691"/>
            <a:ext cx="3505200" cy="1390709"/>
            <a:chOff x="914400" y="1524000"/>
            <a:chExt cx="3505200" cy="1390709"/>
          </a:xfrm>
        </p:grpSpPr>
        <p:sp>
          <p:nvSpPr>
            <p:cNvPr id="228" name="Shape 228"/>
            <p:cNvSpPr txBox="1"/>
            <p:nvPr/>
          </p:nvSpPr>
          <p:spPr>
            <a:xfrm>
              <a:off x="2286000" y="2514600"/>
              <a:ext cx="612667"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500</a:t>
              </a:r>
              <a:endParaRPr/>
            </a:p>
          </p:txBody>
        </p:sp>
        <p:grpSp>
          <p:nvGrpSpPr>
            <p:cNvPr id="229" name="Shape 229"/>
            <p:cNvGrpSpPr/>
            <p:nvPr/>
          </p:nvGrpSpPr>
          <p:grpSpPr>
            <a:xfrm>
              <a:off x="914400" y="1524000"/>
              <a:ext cx="3505200" cy="1047689"/>
              <a:chOff x="914400" y="1524000"/>
              <a:chExt cx="3505200" cy="1047689"/>
            </a:xfrm>
          </p:grpSpPr>
          <p:sp>
            <p:nvSpPr>
              <p:cNvPr id="230" name="Shape 230"/>
              <p:cNvSpPr/>
              <p:nvPr/>
            </p:nvSpPr>
            <p:spPr>
              <a:xfrm>
                <a:off x="914400" y="2228790"/>
                <a:ext cx="342327" cy="342899"/>
              </a:xfrm>
              <a:prstGeom prst="ellipse">
                <a:avLst/>
              </a:prstGeom>
              <a:noFill/>
              <a:ln w="3810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Shape 231"/>
              <p:cNvSpPr/>
              <p:nvPr/>
            </p:nvSpPr>
            <p:spPr>
              <a:xfrm>
                <a:off x="1752600" y="1771590"/>
                <a:ext cx="342327" cy="342899"/>
              </a:xfrm>
              <a:prstGeom prst="ellipse">
                <a:avLst/>
              </a:prstGeom>
              <a:noFill/>
              <a:ln w="3810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32" name="Shape 232"/>
              <p:cNvCxnSpPr/>
              <p:nvPr/>
            </p:nvCxnSpPr>
            <p:spPr>
              <a:xfrm>
                <a:off x="1256726" y="2400240"/>
                <a:ext cx="2820545" cy="1587"/>
              </a:xfrm>
              <a:prstGeom prst="straightConnector1">
                <a:avLst/>
              </a:prstGeom>
              <a:noFill/>
              <a:ln w="9525" cap="flat" cmpd="sng">
                <a:solidFill>
                  <a:schemeClr val="dk1"/>
                </a:solidFill>
                <a:prstDash val="solid"/>
                <a:round/>
                <a:headEnd type="none" w="med" len="med"/>
                <a:tailEnd type="triangle" w="lg" len="lg"/>
              </a:ln>
            </p:spPr>
          </p:cxnSp>
          <p:cxnSp>
            <p:nvCxnSpPr>
              <p:cNvPr id="233" name="Shape 233"/>
              <p:cNvCxnSpPr/>
              <p:nvPr/>
            </p:nvCxnSpPr>
            <p:spPr>
              <a:xfrm>
                <a:off x="2094926" y="1943040"/>
                <a:ext cx="458345" cy="1587"/>
              </a:xfrm>
              <a:prstGeom prst="straightConnector1">
                <a:avLst/>
              </a:prstGeom>
              <a:noFill/>
              <a:ln w="9525" cap="flat" cmpd="sng">
                <a:solidFill>
                  <a:schemeClr val="dk1"/>
                </a:solidFill>
                <a:prstDash val="solid"/>
                <a:round/>
                <a:headEnd type="none" w="med" len="med"/>
                <a:tailEnd type="triangle" w="lg" len="lg"/>
              </a:ln>
            </p:spPr>
          </p:cxnSp>
          <p:cxnSp>
            <p:nvCxnSpPr>
              <p:cNvPr id="234" name="Shape 234"/>
              <p:cNvCxnSpPr/>
              <p:nvPr/>
            </p:nvCxnSpPr>
            <p:spPr>
              <a:xfrm rot="10800000" flipH="1">
                <a:off x="1143000" y="1943040"/>
                <a:ext cx="609599" cy="323850"/>
              </a:xfrm>
              <a:prstGeom prst="straightConnector1">
                <a:avLst/>
              </a:prstGeom>
              <a:noFill/>
              <a:ln w="9525" cap="flat" cmpd="sng">
                <a:solidFill>
                  <a:schemeClr val="dk1"/>
                </a:solidFill>
                <a:prstDash val="solid"/>
                <a:round/>
                <a:headEnd type="none" w="med" len="med"/>
                <a:tailEnd type="triangle" w="lg" len="lg"/>
              </a:ln>
            </p:spPr>
          </p:cxnSp>
          <p:sp>
            <p:nvSpPr>
              <p:cNvPr id="235" name="Shape 235"/>
              <p:cNvSpPr/>
              <p:nvPr/>
            </p:nvSpPr>
            <p:spPr>
              <a:xfrm>
                <a:off x="3352800" y="1771590"/>
                <a:ext cx="342327" cy="342899"/>
              </a:xfrm>
              <a:prstGeom prst="ellipse">
                <a:avLst/>
              </a:prstGeom>
              <a:noFill/>
              <a:ln w="3810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Shape 236"/>
              <p:cNvSpPr/>
              <p:nvPr/>
            </p:nvSpPr>
            <p:spPr>
              <a:xfrm>
                <a:off x="4077273" y="2228790"/>
                <a:ext cx="342327" cy="342899"/>
              </a:xfrm>
              <a:prstGeom prst="ellipse">
                <a:avLst/>
              </a:prstGeom>
              <a:noFill/>
              <a:ln w="3810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Shape 237"/>
              <p:cNvSpPr/>
              <p:nvPr/>
            </p:nvSpPr>
            <p:spPr>
              <a:xfrm>
                <a:off x="2553273" y="1771590"/>
                <a:ext cx="342327" cy="342899"/>
              </a:xfrm>
              <a:prstGeom prst="ellipse">
                <a:avLst/>
              </a:prstGeom>
              <a:noFill/>
              <a:ln w="3810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38" name="Shape 238"/>
              <p:cNvCxnSpPr/>
              <p:nvPr/>
            </p:nvCxnSpPr>
            <p:spPr>
              <a:xfrm>
                <a:off x="2894453" y="1960501"/>
                <a:ext cx="458345" cy="1587"/>
              </a:xfrm>
              <a:prstGeom prst="straightConnector1">
                <a:avLst/>
              </a:prstGeom>
              <a:noFill/>
              <a:ln w="9525" cap="flat" cmpd="sng">
                <a:solidFill>
                  <a:schemeClr val="dk1"/>
                </a:solidFill>
                <a:prstDash val="solid"/>
                <a:round/>
                <a:headEnd type="none" w="med" len="med"/>
                <a:tailEnd type="triangle" w="lg" len="lg"/>
              </a:ln>
            </p:spPr>
          </p:cxnSp>
          <p:cxnSp>
            <p:nvCxnSpPr>
              <p:cNvPr id="239" name="Shape 239"/>
              <p:cNvCxnSpPr/>
              <p:nvPr/>
            </p:nvCxnSpPr>
            <p:spPr>
              <a:xfrm>
                <a:off x="3695126" y="1943040"/>
                <a:ext cx="432279" cy="335966"/>
              </a:xfrm>
              <a:prstGeom prst="straightConnector1">
                <a:avLst/>
              </a:prstGeom>
              <a:noFill/>
              <a:ln w="9525" cap="flat" cmpd="sng">
                <a:solidFill>
                  <a:schemeClr val="dk1"/>
                </a:solidFill>
                <a:prstDash val="solid"/>
                <a:round/>
                <a:headEnd type="none" w="med" len="med"/>
                <a:tailEnd type="triangle" w="lg" len="lg"/>
              </a:ln>
            </p:spPr>
          </p:cxnSp>
          <p:sp>
            <p:nvSpPr>
              <p:cNvPr id="240" name="Shape 240"/>
              <p:cNvSpPr txBox="1"/>
              <p:nvPr/>
            </p:nvSpPr>
            <p:spPr>
              <a:xfrm>
                <a:off x="914400" y="1809690"/>
                <a:ext cx="612667"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100</a:t>
                </a:r>
                <a:endParaRPr/>
              </a:p>
            </p:txBody>
          </p:sp>
          <p:sp>
            <p:nvSpPr>
              <p:cNvPr id="241" name="Shape 241"/>
              <p:cNvSpPr txBox="1"/>
              <p:nvPr/>
            </p:nvSpPr>
            <p:spPr>
              <a:xfrm>
                <a:off x="1978132" y="1524000"/>
                <a:ext cx="612667"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100</a:t>
                </a:r>
                <a:endParaRPr/>
              </a:p>
            </p:txBody>
          </p:sp>
          <p:sp>
            <p:nvSpPr>
              <p:cNvPr id="242" name="Shape 242"/>
              <p:cNvSpPr txBox="1"/>
              <p:nvPr/>
            </p:nvSpPr>
            <p:spPr>
              <a:xfrm>
                <a:off x="2819400" y="1524000"/>
                <a:ext cx="612667"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100</a:t>
                </a:r>
                <a:endParaRPr/>
              </a:p>
            </p:txBody>
          </p:sp>
          <p:sp>
            <p:nvSpPr>
              <p:cNvPr id="243" name="Shape 243"/>
              <p:cNvSpPr txBox="1"/>
              <p:nvPr/>
            </p:nvSpPr>
            <p:spPr>
              <a:xfrm>
                <a:off x="3730732" y="1733490"/>
                <a:ext cx="612667"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100</a:t>
                </a:r>
                <a:endParaRPr/>
              </a:p>
            </p:txBody>
          </p:sp>
        </p:grpSp>
      </p:grpSp>
      <p:sp>
        <p:nvSpPr>
          <p:cNvPr id="244" name="Shape 244"/>
          <p:cNvSpPr/>
          <p:nvPr/>
        </p:nvSpPr>
        <p:spPr>
          <a:xfrm>
            <a:off x="5633800" y="1943894"/>
            <a:ext cx="332699" cy="332699"/>
          </a:xfrm>
          <a:prstGeom prst="ellipse">
            <a:avLst/>
          </a:prstGeom>
          <a:noFill/>
          <a:ln w="19050" cap="flat" cmpd="sng">
            <a:solidFill>
              <a:srgbClr val="000000"/>
            </a:solidFill>
            <a:prstDash val="solid"/>
            <a:round/>
            <a:headEnd type="none" w="med" len="med"/>
            <a:tailEnd type="none"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Shape 245"/>
          <p:cNvSpPr/>
          <p:nvPr/>
        </p:nvSpPr>
        <p:spPr>
          <a:xfrm>
            <a:off x="7438300" y="2476644"/>
            <a:ext cx="332699" cy="332699"/>
          </a:xfrm>
          <a:prstGeom prst="ellipse">
            <a:avLst/>
          </a:prstGeom>
          <a:noFill/>
          <a:ln w="19050" cap="flat" cmpd="sng">
            <a:solidFill>
              <a:srgbClr val="000000"/>
            </a:solidFill>
            <a:prstDash val="solid"/>
            <a:round/>
            <a:headEnd type="none" w="med" len="med"/>
            <a:tailEnd type="none"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Shape 246"/>
          <p:cNvSpPr/>
          <p:nvPr/>
        </p:nvSpPr>
        <p:spPr>
          <a:xfrm>
            <a:off x="6267225" y="2733499"/>
            <a:ext cx="332699" cy="332699"/>
          </a:xfrm>
          <a:prstGeom prst="ellipse">
            <a:avLst/>
          </a:prstGeom>
          <a:noFill/>
          <a:ln w="19050" cap="flat" cmpd="sng">
            <a:solidFill>
              <a:srgbClr val="000000"/>
            </a:solidFill>
            <a:prstDash val="solid"/>
            <a:round/>
            <a:headEnd type="none" w="med" len="med"/>
            <a:tailEnd type="none"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Shape 247"/>
          <p:cNvSpPr/>
          <p:nvPr/>
        </p:nvSpPr>
        <p:spPr>
          <a:xfrm>
            <a:off x="6659350" y="1943894"/>
            <a:ext cx="332699" cy="332699"/>
          </a:xfrm>
          <a:prstGeom prst="ellipse">
            <a:avLst/>
          </a:prstGeom>
          <a:noFill/>
          <a:ln w="19050" cap="flat" cmpd="sng">
            <a:solidFill>
              <a:srgbClr val="000000"/>
            </a:solidFill>
            <a:prstDash val="solid"/>
            <a:round/>
            <a:headEnd type="none" w="med" len="med"/>
            <a:tailEnd type="none"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48" name="Shape 248"/>
          <p:cNvCxnSpPr>
            <a:stCxn id="246" idx="7"/>
            <a:endCxn id="247" idx="4"/>
          </p:cNvCxnSpPr>
          <p:nvPr/>
        </p:nvCxnSpPr>
        <p:spPr>
          <a:xfrm rot="10800000" flipH="1">
            <a:off x="6551201" y="2276722"/>
            <a:ext cx="274500" cy="505500"/>
          </a:xfrm>
          <a:prstGeom prst="straightConnector1">
            <a:avLst/>
          </a:prstGeom>
          <a:noFill/>
          <a:ln w="19050" cap="flat" cmpd="sng">
            <a:solidFill>
              <a:srgbClr val="000000"/>
            </a:solidFill>
            <a:prstDash val="solid"/>
            <a:round/>
            <a:headEnd type="none" w="med" len="med"/>
            <a:tailEnd type="triangle" w="lg" len="lg"/>
          </a:ln>
        </p:spPr>
      </p:cxnSp>
      <p:cxnSp>
        <p:nvCxnSpPr>
          <p:cNvPr id="249" name="Shape 249"/>
          <p:cNvCxnSpPr>
            <a:stCxn id="247" idx="3"/>
            <a:endCxn id="246" idx="0"/>
          </p:cNvCxnSpPr>
          <p:nvPr/>
        </p:nvCxnSpPr>
        <p:spPr>
          <a:xfrm flipH="1">
            <a:off x="6433573" y="2227870"/>
            <a:ext cx="274500" cy="505500"/>
          </a:xfrm>
          <a:prstGeom prst="straightConnector1">
            <a:avLst/>
          </a:prstGeom>
          <a:noFill/>
          <a:ln w="19050" cap="flat" cmpd="sng">
            <a:solidFill>
              <a:srgbClr val="000000"/>
            </a:solidFill>
            <a:prstDash val="solid"/>
            <a:round/>
            <a:headEnd type="none" w="med" len="med"/>
            <a:tailEnd type="triangle" w="lg" len="lg"/>
          </a:ln>
        </p:spPr>
      </p:cxnSp>
      <p:sp>
        <p:nvSpPr>
          <p:cNvPr id="250" name="Shape 250"/>
          <p:cNvSpPr txBox="1"/>
          <p:nvPr/>
        </p:nvSpPr>
        <p:spPr>
          <a:xfrm>
            <a:off x="6267225" y="2272571"/>
            <a:ext cx="439500" cy="4160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5</a:t>
            </a:r>
            <a:endParaRPr/>
          </a:p>
        </p:txBody>
      </p:sp>
      <p:sp>
        <p:nvSpPr>
          <p:cNvPr id="251" name="Shape 251"/>
          <p:cNvSpPr txBox="1"/>
          <p:nvPr/>
        </p:nvSpPr>
        <p:spPr>
          <a:xfrm>
            <a:off x="6599925" y="2476644"/>
            <a:ext cx="641699" cy="4160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-10</a:t>
            </a:r>
            <a:endParaRPr/>
          </a:p>
        </p:txBody>
      </p:sp>
      <p:cxnSp>
        <p:nvCxnSpPr>
          <p:cNvPr id="252" name="Shape 252"/>
          <p:cNvCxnSpPr>
            <a:stCxn id="244" idx="6"/>
            <a:endCxn id="247" idx="2"/>
          </p:cNvCxnSpPr>
          <p:nvPr/>
        </p:nvCxnSpPr>
        <p:spPr>
          <a:xfrm>
            <a:off x="5966499" y="2110243"/>
            <a:ext cx="693000" cy="0"/>
          </a:xfrm>
          <a:prstGeom prst="straightConnector1">
            <a:avLst/>
          </a:prstGeom>
          <a:noFill/>
          <a:ln w="19050" cap="flat" cmpd="sng">
            <a:solidFill>
              <a:srgbClr val="000000"/>
            </a:solidFill>
            <a:prstDash val="solid"/>
            <a:round/>
            <a:headEnd type="none" w="med" len="med"/>
            <a:tailEnd type="triangle" w="lg" len="lg"/>
          </a:ln>
        </p:spPr>
      </p:cxnSp>
      <p:cxnSp>
        <p:nvCxnSpPr>
          <p:cNvPr id="253" name="Shape 253"/>
          <p:cNvCxnSpPr>
            <a:stCxn id="247" idx="6"/>
            <a:endCxn id="245" idx="1"/>
          </p:cNvCxnSpPr>
          <p:nvPr/>
        </p:nvCxnSpPr>
        <p:spPr>
          <a:xfrm>
            <a:off x="6992049" y="2110243"/>
            <a:ext cx="495000" cy="415200"/>
          </a:xfrm>
          <a:prstGeom prst="straightConnector1">
            <a:avLst/>
          </a:prstGeom>
          <a:noFill/>
          <a:ln w="19050" cap="flat" cmpd="sng">
            <a:solidFill>
              <a:srgbClr val="000000"/>
            </a:solidFill>
            <a:prstDash val="solid"/>
            <a:round/>
            <a:headEnd type="none" w="med" len="med"/>
            <a:tailEnd type="triangle" w="lg" len="lg"/>
          </a:ln>
        </p:spPr>
      </p:cxnSp>
      <p:sp>
        <p:nvSpPr>
          <p:cNvPr id="254" name="Shape 254"/>
          <p:cNvSpPr txBox="1"/>
          <p:nvPr/>
        </p:nvSpPr>
        <p:spPr>
          <a:xfrm>
            <a:off x="6093175" y="1712884"/>
            <a:ext cx="439500" cy="4160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a:t>
            </a:r>
            <a:endParaRPr/>
          </a:p>
        </p:txBody>
      </p:sp>
      <p:sp>
        <p:nvSpPr>
          <p:cNvPr id="255" name="Shape 255"/>
          <p:cNvSpPr txBox="1"/>
          <p:nvPr/>
        </p:nvSpPr>
        <p:spPr>
          <a:xfrm>
            <a:off x="7142500" y="1943894"/>
            <a:ext cx="439500" cy="4160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Dijkstra’s Algorithm</a:t>
            </a:r>
            <a:endParaRPr sz="4800" b="0" i="0" u="none" strike="noStrike" cap="none">
              <a:solidFill>
                <a:srgbClr val="3F3F3F"/>
              </a:solidFill>
              <a:latin typeface="Calibri"/>
              <a:ea typeface="Calibri"/>
              <a:cs typeface="Calibri"/>
              <a:sym typeface="Calibri"/>
            </a:endParaRPr>
          </a:p>
        </p:txBody>
      </p:sp>
      <p:sp>
        <p:nvSpPr>
          <p:cNvPr id="262" name="Shape 262"/>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Autofit/>
          </a:bodyPr>
          <a:lstStyle/>
          <a:p>
            <a:pPr marL="91440" marR="0" lvl="0" indent="-91440" algn="l" rtl="0">
              <a:lnSpc>
                <a:spcPct val="90000"/>
              </a:lnSpc>
              <a:spcBef>
                <a:spcPts val="0"/>
              </a:spcBef>
              <a:spcAft>
                <a:spcPts val="0"/>
              </a:spcAft>
              <a:buClr>
                <a:schemeClr val="accent1"/>
              </a:buClr>
              <a:buSzPts val="2000"/>
              <a:buFont typeface="Calibri"/>
              <a:buChar char=" "/>
            </a:pPr>
            <a:r>
              <a:rPr lang="en-US" sz="2000" b="0" i="0" u="none" strike="noStrike" cap="none">
                <a:solidFill>
                  <a:srgbClr val="3F3F3F"/>
                </a:solidFill>
                <a:latin typeface="Calibri"/>
                <a:ea typeface="Calibri"/>
                <a:cs typeface="Calibri"/>
                <a:sym typeface="Calibri"/>
              </a:rPr>
              <a:t>Named after its inventor Edsger Dijkstra (1930-2002)</a:t>
            </a:r>
            <a:endParaRPr/>
          </a:p>
          <a:p>
            <a:pPr marL="384048" marR="0" lvl="1" indent="-182880" algn="l" rtl="0">
              <a:lnSpc>
                <a:spcPct val="90000"/>
              </a:lnSpc>
              <a:spcBef>
                <a:spcPts val="400"/>
              </a:spcBef>
              <a:spcAft>
                <a:spcPts val="0"/>
              </a:spcAft>
              <a:buClr>
                <a:schemeClr val="accent1"/>
              </a:buClr>
              <a:buSzPts val="1800"/>
              <a:buFont typeface="Calibri"/>
              <a:buChar char="◦"/>
            </a:pPr>
            <a:r>
              <a:rPr lang="en-US" sz="1800" b="0" i="0" u="none" strike="noStrike" cap="none">
                <a:solidFill>
                  <a:srgbClr val="3F3F3F"/>
                </a:solidFill>
                <a:latin typeface="Calibri"/>
                <a:ea typeface="Calibri"/>
                <a:cs typeface="Calibri"/>
                <a:sym typeface="Calibri"/>
              </a:rPr>
              <a:t>Truly one of the “founders” of computer science;</a:t>
            </a:r>
            <a:endParaRPr/>
          </a:p>
          <a:p>
            <a:pPr marL="384048" marR="0" lvl="1" indent="-182880" algn="l" rtl="0">
              <a:lnSpc>
                <a:spcPct val="90000"/>
              </a:lnSpc>
              <a:spcBef>
                <a:spcPts val="600"/>
              </a:spcBef>
              <a:spcAft>
                <a:spcPts val="0"/>
              </a:spcAft>
              <a:buClr>
                <a:schemeClr val="accent1"/>
              </a:buClr>
              <a:buSzPts val="1800"/>
              <a:buFont typeface="Calibri"/>
              <a:buChar char="◦"/>
            </a:pPr>
            <a:r>
              <a:rPr lang="en-US" sz="1800" b="0" i="0" u="none" strike="noStrike" cap="none">
                <a:solidFill>
                  <a:srgbClr val="3F3F3F"/>
                </a:solidFill>
                <a:latin typeface="Calibri"/>
                <a:ea typeface="Calibri"/>
                <a:cs typeface="Calibri"/>
                <a:sym typeface="Calibri"/>
              </a:rPr>
              <a:t>This is just one of his many contributions</a:t>
            </a:r>
            <a:endParaRPr/>
          </a:p>
          <a:p>
            <a:pPr marL="91440" marR="0" lvl="0" indent="-91440" algn="l" rtl="0">
              <a:lnSpc>
                <a:spcPct val="90000"/>
              </a:lnSpc>
              <a:spcBef>
                <a:spcPts val="1600"/>
              </a:spcBef>
              <a:spcAft>
                <a:spcPts val="0"/>
              </a:spcAft>
              <a:buClr>
                <a:schemeClr val="accent1"/>
              </a:buClr>
              <a:buSzPts val="2000"/>
              <a:buFont typeface="Calibri"/>
              <a:buChar char=" "/>
            </a:pPr>
            <a:r>
              <a:rPr lang="en-US" sz="2000" b="0" i="0" u="none" strike="noStrike" cap="none">
                <a:solidFill>
                  <a:srgbClr val="3F3F3F"/>
                </a:solidFill>
                <a:latin typeface="Calibri"/>
                <a:ea typeface="Calibri"/>
                <a:cs typeface="Calibri"/>
                <a:sym typeface="Calibri"/>
              </a:rPr>
              <a:t>The idea: reminiscent of BFS, but adapted to handle weights</a:t>
            </a:r>
            <a:endParaRPr/>
          </a:p>
          <a:p>
            <a:pPr marL="384048" marR="0" lvl="1" indent="-182880" algn="l" rtl="0">
              <a:lnSpc>
                <a:spcPct val="90000"/>
              </a:lnSpc>
              <a:spcBef>
                <a:spcPts val="400"/>
              </a:spcBef>
              <a:spcAft>
                <a:spcPts val="0"/>
              </a:spcAft>
              <a:buClr>
                <a:schemeClr val="accent1"/>
              </a:buClr>
              <a:buSzPts val="1800"/>
              <a:buFont typeface="Calibri"/>
              <a:buChar char="◦"/>
            </a:pPr>
            <a:r>
              <a:rPr lang="en-US" sz="1800" b="0" i="0" u="none" strike="noStrike" cap="none">
                <a:solidFill>
                  <a:srgbClr val="3F3F3F"/>
                </a:solidFill>
                <a:latin typeface="Calibri"/>
                <a:ea typeface="Calibri"/>
                <a:cs typeface="Calibri"/>
                <a:sym typeface="Calibri"/>
              </a:rPr>
              <a:t>Grow the set of nodes whose shortest distance has been computed</a:t>
            </a:r>
            <a:endParaRPr/>
          </a:p>
          <a:p>
            <a:pPr marL="384048" marR="0" lvl="1" indent="-182880" algn="l" rtl="0">
              <a:lnSpc>
                <a:spcPct val="90000"/>
              </a:lnSpc>
              <a:spcBef>
                <a:spcPts val="600"/>
              </a:spcBef>
              <a:spcAft>
                <a:spcPts val="0"/>
              </a:spcAft>
              <a:buClr>
                <a:schemeClr val="accent1"/>
              </a:buClr>
              <a:buSzPts val="1800"/>
              <a:buFont typeface="Calibri"/>
              <a:buChar char="◦"/>
            </a:pPr>
            <a:r>
              <a:rPr lang="en-US" sz="1800" b="0" i="0" u="none" strike="noStrike" cap="none">
                <a:solidFill>
                  <a:srgbClr val="3F3F3F"/>
                </a:solidFill>
                <a:latin typeface="Calibri"/>
                <a:ea typeface="Calibri"/>
                <a:cs typeface="Calibri"/>
                <a:sym typeface="Calibri"/>
              </a:rPr>
              <a:t>Nodes not in the set will have a “best distance so far”</a:t>
            </a:r>
            <a:endParaRPr/>
          </a:p>
          <a:p>
            <a:pPr marL="384048" marR="0" lvl="1" indent="-182880" algn="l" rtl="0">
              <a:lnSpc>
                <a:spcPct val="90000"/>
              </a:lnSpc>
              <a:spcBef>
                <a:spcPts val="600"/>
              </a:spcBef>
              <a:spcAft>
                <a:spcPts val="0"/>
              </a:spcAft>
              <a:buClr>
                <a:schemeClr val="accent1"/>
              </a:buClr>
              <a:buSzPts val="1800"/>
              <a:buFont typeface="Calibri"/>
              <a:buChar char="◦"/>
            </a:pPr>
            <a:r>
              <a:rPr lang="en-US" sz="1800" b="0" i="0" u="none" strike="noStrike" cap="none">
                <a:solidFill>
                  <a:srgbClr val="3F3F3F"/>
                </a:solidFill>
                <a:latin typeface="Calibri"/>
                <a:ea typeface="Calibri"/>
                <a:cs typeface="Calibri"/>
                <a:sym typeface="Calibri"/>
              </a:rPr>
              <a:t>A</a:t>
            </a:r>
            <a:r>
              <a:rPr lang="en-US" sz="1800" b="1" i="0" u="none" strike="noStrike" cap="none">
                <a:solidFill>
                  <a:srgbClr val="3F3F3F"/>
                </a:solidFill>
                <a:latin typeface="Calibri"/>
                <a:ea typeface="Calibri"/>
                <a:cs typeface="Calibri"/>
                <a:sym typeface="Calibri"/>
              </a:rPr>
              <a:t> PRIORITY QUEUE</a:t>
            </a:r>
            <a:r>
              <a:rPr lang="en-US" sz="1800" b="0" i="0" u="none" strike="noStrike" cap="none">
                <a:solidFill>
                  <a:srgbClr val="3F3F3F"/>
                </a:solidFill>
                <a:latin typeface="Calibri"/>
                <a:ea typeface="Calibri"/>
                <a:cs typeface="Calibri"/>
                <a:sym typeface="Calibri"/>
              </a:rPr>
              <a:t> will turn out to be useful for efficiency – We’ll cover this later in the slide deck</a:t>
            </a:r>
            <a:endParaRPr sz="1800" b="0" i="0" u="none" strike="noStrike" cap="none">
              <a:solidFill>
                <a:srgbClr val="3F3F3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Dijkstra’s Algorithm</a:t>
            </a:r>
            <a:endParaRPr sz="4800" b="0" i="0" u="none" strike="noStrike" cap="none">
              <a:solidFill>
                <a:srgbClr val="3F3F3F"/>
              </a:solidFill>
              <a:latin typeface="Calibri"/>
              <a:ea typeface="Calibri"/>
              <a:cs typeface="Calibri"/>
              <a:sym typeface="Calibri"/>
            </a:endParaRPr>
          </a:p>
        </p:txBody>
      </p:sp>
      <p:sp>
        <p:nvSpPr>
          <p:cNvPr id="269" name="Shape 269"/>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Autofit/>
          </a:bodyPr>
          <a:lstStyle/>
          <a:p>
            <a:pPr marL="457200" marR="0" lvl="0" indent="-457200" algn="l" rtl="0">
              <a:lnSpc>
                <a:spcPct val="90000"/>
              </a:lnSpc>
              <a:spcBef>
                <a:spcPts val="0"/>
              </a:spcBef>
              <a:spcAft>
                <a:spcPts val="0"/>
              </a:spcAft>
              <a:buClr>
                <a:schemeClr val="accent1"/>
              </a:buClr>
              <a:buSzPts val="2000"/>
              <a:buFont typeface="Calibri"/>
              <a:buAutoNum type="arabicPeriod"/>
            </a:pPr>
            <a:r>
              <a:rPr lang="en-US" sz="2000" b="0" i="0" u="none" strike="noStrike" cap="none">
                <a:solidFill>
                  <a:srgbClr val="3F3F3F"/>
                </a:solidFill>
                <a:latin typeface="Calibri"/>
                <a:ea typeface="Calibri"/>
                <a:cs typeface="Calibri"/>
                <a:sym typeface="Calibri"/>
              </a:rPr>
              <a:t>For each node </a:t>
            </a:r>
            <a:r>
              <a:rPr lang="en-US" sz="2000" b="0" i="0" u="none" strike="noStrike" cap="none">
                <a:solidFill>
                  <a:schemeClr val="dk1"/>
                </a:solidFill>
                <a:latin typeface="Courier New"/>
                <a:ea typeface="Courier New"/>
                <a:cs typeface="Courier New"/>
                <a:sym typeface="Courier New"/>
              </a:rPr>
              <a:t>v</a:t>
            </a:r>
            <a:r>
              <a:rPr lang="en-US" sz="2000" b="0" i="0" u="none" strike="noStrike" cap="none">
                <a:solidFill>
                  <a:srgbClr val="3F3F3F"/>
                </a:solidFill>
                <a:latin typeface="Calibri"/>
                <a:ea typeface="Calibri"/>
                <a:cs typeface="Calibri"/>
                <a:sym typeface="Calibri"/>
              </a:rPr>
              <a:t>, set  </a:t>
            </a:r>
            <a:r>
              <a:rPr lang="en-US" sz="2000" b="0" i="0" u="none" strike="noStrike" cap="none">
                <a:solidFill>
                  <a:schemeClr val="dk1"/>
                </a:solidFill>
                <a:latin typeface="Courier New"/>
                <a:ea typeface="Courier New"/>
                <a:cs typeface="Courier New"/>
                <a:sym typeface="Courier New"/>
              </a:rPr>
              <a:t>v.cost = ∞ </a:t>
            </a:r>
            <a:r>
              <a:rPr lang="en-US" sz="2000" b="0" i="0" u="none" strike="noStrike" cap="none">
                <a:solidFill>
                  <a:srgbClr val="3F3F3F"/>
                </a:solidFill>
                <a:latin typeface="Calibri"/>
                <a:ea typeface="Calibri"/>
                <a:cs typeface="Calibri"/>
                <a:sym typeface="Calibri"/>
              </a:rPr>
              <a:t>and </a:t>
            </a:r>
            <a:r>
              <a:rPr lang="en-US" sz="2000" b="0" i="0" u="none" strike="noStrike" cap="none">
                <a:solidFill>
                  <a:schemeClr val="dk1"/>
                </a:solidFill>
                <a:latin typeface="Courier New"/>
                <a:ea typeface="Courier New"/>
                <a:cs typeface="Courier New"/>
                <a:sym typeface="Courier New"/>
              </a:rPr>
              <a:t>v.known = false</a:t>
            </a:r>
            <a:endParaRPr/>
          </a:p>
          <a:p>
            <a:pPr marL="457200" marR="0" lvl="0" indent="-457200" algn="l" rtl="0">
              <a:lnSpc>
                <a:spcPct val="90000"/>
              </a:lnSpc>
              <a:spcBef>
                <a:spcPts val="1400"/>
              </a:spcBef>
              <a:spcAft>
                <a:spcPts val="0"/>
              </a:spcAft>
              <a:buClr>
                <a:schemeClr val="accent1"/>
              </a:buClr>
              <a:buSzPts val="2000"/>
              <a:buFont typeface="Calibri"/>
              <a:buAutoNum type="arabicPeriod"/>
            </a:pPr>
            <a:r>
              <a:rPr lang="en-US" sz="2000" b="0" i="0" u="none" strike="noStrike" cap="none">
                <a:solidFill>
                  <a:srgbClr val="3F3F3F"/>
                </a:solidFill>
                <a:latin typeface="Calibri"/>
                <a:ea typeface="Calibri"/>
                <a:cs typeface="Calibri"/>
                <a:sym typeface="Calibri"/>
              </a:rPr>
              <a:t>Set </a:t>
            </a:r>
            <a:r>
              <a:rPr lang="en-US" sz="2000" b="0" i="0" u="none" strike="noStrike" cap="none">
                <a:solidFill>
                  <a:schemeClr val="dk1"/>
                </a:solidFill>
                <a:latin typeface="Courier New"/>
                <a:ea typeface="Courier New"/>
                <a:cs typeface="Courier New"/>
                <a:sym typeface="Courier New"/>
              </a:rPr>
              <a:t>source.cost = 0</a:t>
            </a:r>
            <a:endParaRPr/>
          </a:p>
          <a:p>
            <a:pPr marL="457200" marR="0" lvl="0" indent="-457200" algn="l" rtl="0">
              <a:lnSpc>
                <a:spcPct val="90000"/>
              </a:lnSpc>
              <a:spcBef>
                <a:spcPts val="1400"/>
              </a:spcBef>
              <a:spcAft>
                <a:spcPts val="0"/>
              </a:spcAft>
              <a:buClr>
                <a:schemeClr val="accent1"/>
              </a:buClr>
              <a:buSzPts val="2000"/>
              <a:buFont typeface="Calibri"/>
              <a:buAutoNum type="arabicPeriod"/>
            </a:pPr>
            <a:r>
              <a:rPr lang="en-US" sz="2000" b="0" i="0" u="none" strike="noStrike" cap="none">
                <a:solidFill>
                  <a:srgbClr val="3F3F3F"/>
                </a:solidFill>
                <a:latin typeface="Calibri"/>
                <a:ea typeface="Calibri"/>
                <a:cs typeface="Calibri"/>
                <a:sym typeface="Calibri"/>
              </a:rPr>
              <a:t>While there are unknown nodes in the graph</a:t>
            </a:r>
            <a:endParaRPr/>
          </a:p>
          <a:p>
            <a:pPr marL="857250" marR="0" lvl="1" indent="-457200" algn="l" rtl="0">
              <a:lnSpc>
                <a:spcPct val="90000"/>
              </a:lnSpc>
              <a:spcBef>
                <a:spcPts val="400"/>
              </a:spcBef>
              <a:spcAft>
                <a:spcPts val="0"/>
              </a:spcAft>
              <a:buClr>
                <a:schemeClr val="accent1"/>
              </a:buClr>
              <a:buSzPts val="1800"/>
              <a:buFont typeface="Calibri"/>
              <a:buAutoNum type="alphaLcParenR"/>
            </a:pPr>
            <a:r>
              <a:rPr lang="en-US" sz="1800" b="0" i="0" u="none" strike="noStrike" cap="none">
                <a:solidFill>
                  <a:srgbClr val="3F3F3F"/>
                </a:solidFill>
                <a:latin typeface="Calibri"/>
                <a:ea typeface="Calibri"/>
                <a:cs typeface="Calibri"/>
                <a:sym typeface="Calibri"/>
              </a:rPr>
              <a:t>Select the unknown node </a:t>
            </a:r>
            <a:r>
              <a:rPr lang="en-US" sz="1800" b="0" i="0" u="none" strike="noStrike" cap="none">
                <a:solidFill>
                  <a:schemeClr val="dk1"/>
                </a:solidFill>
                <a:latin typeface="Courier New"/>
                <a:ea typeface="Courier New"/>
                <a:cs typeface="Courier New"/>
                <a:sym typeface="Courier New"/>
              </a:rPr>
              <a:t>v</a:t>
            </a:r>
            <a:r>
              <a:rPr lang="en-US" sz="1800" b="0" i="0" u="none" strike="noStrike" cap="none">
                <a:solidFill>
                  <a:srgbClr val="3F3F3F"/>
                </a:solidFill>
                <a:latin typeface="Calibri"/>
                <a:ea typeface="Calibri"/>
                <a:cs typeface="Calibri"/>
                <a:sym typeface="Calibri"/>
              </a:rPr>
              <a:t> with lowest cost</a:t>
            </a:r>
            <a:endParaRPr/>
          </a:p>
          <a:p>
            <a:pPr marL="857250" marR="0" lvl="1" indent="-457200" algn="l" rtl="0">
              <a:lnSpc>
                <a:spcPct val="90000"/>
              </a:lnSpc>
              <a:spcBef>
                <a:spcPts val="600"/>
              </a:spcBef>
              <a:spcAft>
                <a:spcPts val="0"/>
              </a:spcAft>
              <a:buClr>
                <a:schemeClr val="accent1"/>
              </a:buClr>
              <a:buSzPts val="1800"/>
              <a:buFont typeface="Calibri"/>
              <a:buAutoNum type="alphaLcParenR"/>
            </a:pPr>
            <a:r>
              <a:rPr lang="en-US" sz="1800" b="0" i="0" u="none" strike="noStrike" cap="none">
                <a:solidFill>
                  <a:srgbClr val="3F3F3F"/>
                </a:solidFill>
                <a:latin typeface="Calibri"/>
                <a:ea typeface="Calibri"/>
                <a:cs typeface="Calibri"/>
                <a:sym typeface="Calibri"/>
              </a:rPr>
              <a:t>Mark </a:t>
            </a:r>
            <a:r>
              <a:rPr lang="en-US" sz="1800" b="0" i="0" u="none" strike="noStrike" cap="none">
                <a:solidFill>
                  <a:schemeClr val="dk1"/>
                </a:solidFill>
                <a:latin typeface="Courier New"/>
                <a:ea typeface="Courier New"/>
                <a:cs typeface="Courier New"/>
                <a:sym typeface="Courier New"/>
              </a:rPr>
              <a:t>v</a:t>
            </a:r>
            <a:r>
              <a:rPr lang="en-US" sz="1800" b="0" i="0" u="none" strike="noStrike" cap="none">
                <a:solidFill>
                  <a:srgbClr val="3F3F3F"/>
                </a:solidFill>
                <a:latin typeface="Calibri"/>
                <a:ea typeface="Calibri"/>
                <a:cs typeface="Calibri"/>
                <a:sym typeface="Calibri"/>
              </a:rPr>
              <a:t> as known</a:t>
            </a:r>
            <a:endParaRPr/>
          </a:p>
          <a:p>
            <a:pPr marL="857250" marR="0" lvl="1" indent="-457200" algn="l" rtl="0">
              <a:lnSpc>
                <a:spcPct val="90000"/>
              </a:lnSpc>
              <a:spcBef>
                <a:spcPts val="600"/>
              </a:spcBef>
              <a:spcAft>
                <a:spcPts val="0"/>
              </a:spcAft>
              <a:buClr>
                <a:schemeClr val="accent1"/>
              </a:buClr>
              <a:buSzPts val="1800"/>
              <a:buFont typeface="Calibri"/>
              <a:buAutoNum type="alphaLcParenR"/>
            </a:pPr>
            <a:r>
              <a:rPr lang="en-US" sz="1800" b="0" i="0" u="none" strike="noStrike" cap="none">
                <a:solidFill>
                  <a:srgbClr val="3F3F3F"/>
                </a:solidFill>
                <a:latin typeface="Calibri"/>
                <a:ea typeface="Calibri"/>
                <a:cs typeface="Calibri"/>
                <a:sym typeface="Calibri"/>
              </a:rPr>
              <a:t>For each edge (</a:t>
            </a:r>
            <a:r>
              <a:rPr lang="en-US" sz="1800" b="0" i="0" u="none" strike="noStrike" cap="none">
                <a:solidFill>
                  <a:schemeClr val="dk1"/>
                </a:solidFill>
                <a:latin typeface="Courier New"/>
                <a:ea typeface="Courier New"/>
                <a:cs typeface="Courier New"/>
                <a:sym typeface="Courier New"/>
              </a:rPr>
              <a:t>v,u</a:t>
            </a:r>
            <a:r>
              <a:rPr lang="en-US" sz="1800" b="0" i="0" u="none" strike="noStrike" cap="none">
                <a:solidFill>
                  <a:srgbClr val="3F3F3F"/>
                </a:solidFill>
                <a:latin typeface="Calibri"/>
                <a:ea typeface="Calibri"/>
                <a:cs typeface="Calibri"/>
                <a:sym typeface="Calibri"/>
              </a:rPr>
              <a:t>) with weight </a:t>
            </a:r>
            <a:r>
              <a:rPr lang="en-US" sz="1800" b="0" i="0" u="none" strike="noStrike" cap="none">
                <a:solidFill>
                  <a:schemeClr val="dk1"/>
                </a:solidFill>
                <a:latin typeface="Courier New"/>
                <a:ea typeface="Courier New"/>
                <a:cs typeface="Courier New"/>
                <a:sym typeface="Courier New"/>
              </a:rPr>
              <a:t>w</a:t>
            </a:r>
            <a:r>
              <a:rPr lang="en-US" sz="1800" b="0" i="0" u="none" strike="noStrike" cap="none">
                <a:solidFill>
                  <a:srgbClr val="3F3F3F"/>
                </a:solidFill>
                <a:latin typeface="Calibri"/>
                <a:ea typeface="Calibri"/>
                <a:cs typeface="Calibri"/>
                <a:sym typeface="Calibri"/>
              </a:rPr>
              <a:t>,</a:t>
            </a:r>
            <a:endParaRPr/>
          </a:p>
          <a:p>
            <a:pPr marL="1257300" marR="0" lvl="3" indent="0" algn="l" rtl="0">
              <a:lnSpc>
                <a:spcPct val="90000"/>
              </a:lnSpc>
              <a:spcBef>
                <a:spcPts val="600"/>
              </a:spcBef>
              <a:spcAft>
                <a:spcPts val="0"/>
              </a:spcAft>
              <a:buClr>
                <a:schemeClr val="accent1"/>
              </a:buClr>
              <a:buSzPts val="1400"/>
              <a:buFont typeface="Calibri"/>
              <a:buNone/>
            </a:pPr>
            <a:r>
              <a:rPr lang="en-US" sz="1400" b="0" i="0" u="none" strike="noStrike" cap="none">
                <a:solidFill>
                  <a:schemeClr val="dk1"/>
                </a:solidFill>
                <a:latin typeface="Courier New"/>
                <a:ea typeface="Courier New"/>
                <a:cs typeface="Courier New"/>
                <a:sym typeface="Courier New"/>
              </a:rPr>
              <a:t>c1 = v.cost + w </a:t>
            </a:r>
            <a:r>
              <a:rPr lang="en-US" sz="1400" b="1" i="0" u="none" strike="noStrike" cap="none">
                <a:solidFill>
                  <a:schemeClr val="accent2"/>
                </a:solidFill>
                <a:latin typeface="Courier New"/>
                <a:ea typeface="Courier New"/>
                <a:cs typeface="Courier New"/>
                <a:sym typeface="Courier New"/>
              </a:rPr>
              <a:t>// cost of best path through v to u </a:t>
            </a:r>
            <a:r>
              <a:rPr lang="en-US" sz="1400" b="0" i="0" u="none" strike="noStrike" cap="none">
                <a:solidFill>
                  <a:schemeClr val="dk1"/>
                </a:solidFill>
                <a:latin typeface="Courier New"/>
                <a:ea typeface="Courier New"/>
                <a:cs typeface="Courier New"/>
                <a:sym typeface="Courier New"/>
              </a:rPr>
              <a:t>	   </a:t>
            </a:r>
            <a:endParaRPr sz="1400" b="0" i="0" u="none" strike="noStrike" cap="none">
              <a:solidFill>
                <a:schemeClr val="dk1"/>
              </a:solidFill>
              <a:latin typeface="Courier New"/>
              <a:ea typeface="Courier New"/>
              <a:cs typeface="Courier New"/>
              <a:sym typeface="Courier New"/>
            </a:endParaRPr>
          </a:p>
          <a:p>
            <a:pPr marL="1257300" marR="0" lvl="3" indent="0" algn="l" rtl="0">
              <a:lnSpc>
                <a:spcPct val="90000"/>
              </a:lnSpc>
              <a:spcBef>
                <a:spcPts val="600"/>
              </a:spcBef>
              <a:spcAft>
                <a:spcPts val="0"/>
              </a:spcAft>
              <a:buClr>
                <a:schemeClr val="accent1"/>
              </a:buClr>
              <a:buSzPts val="1400"/>
              <a:buFont typeface="Calibri"/>
              <a:buNone/>
            </a:pPr>
            <a:r>
              <a:rPr lang="en-US" sz="1400" b="0" i="0" u="none" strike="noStrike" cap="none">
                <a:solidFill>
                  <a:schemeClr val="dk1"/>
                </a:solidFill>
                <a:latin typeface="Courier New"/>
                <a:ea typeface="Courier New"/>
                <a:cs typeface="Courier New"/>
                <a:sym typeface="Courier New"/>
              </a:rPr>
              <a:t>c2 = u.cost   </a:t>
            </a:r>
            <a:r>
              <a:rPr lang="en-US" sz="1400" b="1" i="0" u="none" strike="noStrike" cap="none">
                <a:solidFill>
                  <a:schemeClr val="accent2"/>
                </a:solidFill>
                <a:latin typeface="Courier New"/>
                <a:ea typeface="Courier New"/>
                <a:cs typeface="Courier New"/>
                <a:sym typeface="Courier New"/>
              </a:rPr>
              <a:t>// cost of best path to u previously known</a:t>
            </a:r>
            <a:r>
              <a:rPr lang="en-US" sz="1400" b="0" i="0" u="none" strike="noStrike" cap="none">
                <a:solidFill>
                  <a:schemeClr val="dk1"/>
                </a:solidFill>
                <a:latin typeface="Courier New"/>
                <a:ea typeface="Courier New"/>
                <a:cs typeface="Courier New"/>
                <a:sym typeface="Courier New"/>
              </a:rPr>
              <a:t>	</a:t>
            </a:r>
            <a:endParaRPr sz="1400" b="0" i="0" u="none" strike="noStrike" cap="none">
              <a:solidFill>
                <a:schemeClr val="dk1"/>
              </a:solidFill>
              <a:latin typeface="Courier New"/>
              <a:ea typeface="Courier New"/>
              <a:cs typeface="Courier New"/>
              <a:sym typeface="Courier New"/>
            </a:endParaRPr>
          </a:p>
          <a:p>
            <a:pPr marL="1257300" marR="0" lvl="3" indent="0" algn="l" rtl="0">
              <a:lnSpc>
                <a:spcPct val="90000"/>
              </a:lnSpc>
              <a:spcBef>
                <a:spcPts val="600"/>
              </a:spcBef>
              <a:spcAft>
                <a:spcPts val="0"/>
              </a:spcAft>
              <a:buClr>
                <a:schemeClr val="accent1"/>
              </a:buClr>
              <a:buSzPts val="1400"/>
              <a:buFont typeface="Calibri"/>
              <a:buNone/>
            </a:pPr>
            <a:r>
              <a:rPr lang="en-US" sz="1400" b="0" i="0" u="none" strike="noStrike" cap="none">
                <a:solidFill>
                  <a:schemeClr val="dk1"/>
                </a:solidFill>
                <a:latin typeface="Courier New"/>
                <a:ea typeface="Courier New"/>
                <a:cs typeface="Courier New"/>
                <a:sym typeface="Courier New"/>
              </a:rPr>
              <a:t>if(c1 &lt; c2)	</a:t>
            </a:r>
            <a:r>
              <a:rPr lang="en-US" sz="1400" b="1" i="0" u="none" strike="noStrike" cap="none">
                <a:solidFill>
                  <a:schemeClr val="accent2"/>
                </a:solidFill>
                <a:latin typeface="Courier New"/>
                <a:ea typeface="Courier New"/>
                <a:cs typeface="Courier New"/>
                <a:sym typeface="Courier New"/>
              </a:rPr>
              <a:t>// if the new path through v is better,update</a:t>
            </a:r>
            <a:endParaRPr sz="1400" b="0" i="0" u="none" strike="noStrike" cap="none">
              <a:solidFill>
                <a:schemeClr val="dk1"/>
              </a:solidFill>
              <a:latin typeface="Courier New"/>
              <a:ea typeface="Courier New"/>
              <a:cs typeface="Courier New"/>
              <a:sym typeface="Courier New"/>
            </a:endParaRPr>
          </a:p>
          <a:p>
            <a:pPr marL="1257300" marR="0" lvl="3" indent="0" algn="l" rtl="0">
              <a:lnSpc>
                <a:spcPct val="90000"/>
              </a:lnSpc>
              <a:spcBef>
                <a:spcPts val="600"/>
              </a:spcBef>
              <a:spcAft>
                <a:spcPts val="0"/>
              </a:spcAft>
              <a:buClr>
                <a:schemeClr val="accent1"/>
              </a:buClr>
              <a:buSzPts val="1400"/>
              <a:buFont typeface="Calibri"/>
              <a:buNone/>
            </a:pPr>
            <a:r>
              <a:rPr lang="en-US" sz="1400" b="0" i="0" u="none" strike="noStrike" cap="none">
                <a:solidFill>
                  <a:schemeClr val="dk1"/>
                </a:solidFill>
                <a:latin typeface="Courier New"/>
                <a:ea typeface="Courier New"/>
                <a:cs typeface="Courier New"/>
                <a:sym typeface="Courier New"/>
              </a:rPr>
              <a:t>	u.cost = c1</a:t>
            </a:r>
            <a:endParaRPr/>
          </a:p>
          <a:p>
            <a:pPr marL="1257300" marR="0" lvl="3" indent="0" algn="l" rtl="0">
              <a:lnSpc>
                <a:spcPct val="90000"/>
              </a:lnSpc>
              <a:spcBef>
                <a:spcPts val="600"/>
              </a:spcBef>
              <a:spcAft>
                <a:spcPts val="0"/>
              </a:spcAft>
              <a:buClr>
                <a:schemeClr val="accent1"/>
              </a:buClr>
              <a:buSzPts val="1400"/>
              <a:buFont typeface="Calibri"/>
              <a:buNone/>
            </a:pPr>
            <a:r>
              <a:rPr lang="en-US" sz="1400" b="0" i="0" u="none" strike="noStrike" cap="none">
                <a:solidFill>
                  <a:schemeClr val="dk1"/>
                </a:solidFill>
                <a:latin typeface="Courier New"/>
                <a:ea typeface="Courier New"/>
                <a:cs typeface="Courier New"/>
                <a:sym typeface="Courier New"/>
              </a:rPr>
              <a:t>	u.path = v</a:t>
            </a:r>
            <a:endParaRPr sz="1400" b="0" i="0" u="none" strike="noStrike" cap="none">
              <a:solidFill>
                <a:schemeClr val="dk1"/>
              </a:solidFill>
              <a:latin typeface="Courier New"/>
              <a:ea typeface="Courier New"/>
              <a:cs typeface="Courier New"/>
              <a:sym typeface="Courier New"/>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p:nvPr/>
        </p:nvSpPr>
        <p:spPr>
          <a:xfrm>
            <a:off x="533400" y="16572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276" name="Shape 276"/>
          <p:cNvSpPr/>
          <p:nvPr/>
        </p:nvSpPr>
        <p:spPr>
          <a:xfrm>
            <a:off x="2209800" y="1581092"/>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277" name="Shape 277"/>
          <p:cNvSpPr/>
          <p:nvPr/>
        </p:nvSpPr>
        <p:spPr>
          <a:xfrm>
            <a:off x="381000" y="2876491"/>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278" name="Shape 278"/>
          <p:cNvSpPr/>
          <p:nvPr/>
        </p:nvSpPr>
        <p:spPr>
          <a:xfrm>
            <a:off x="1981200" y="2647891"/>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279" name="Shape 279"/>
          <p:cNvSpPr/>
          <p:nvPr/>
        </p:nvSpPr>
        <p:spPr>
          <a:xfrm>
            <a:off x="3505200" y="1657292"/>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280" name="Shape 280"/>
          <p:cNvSpPr/>
          <p:nvPr/>
        </p:nvSpPr>
        <p:spPr>
          <a:xfrm>
            <a:off x="4495800" y="1657292"/>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H</a:t>
            </a:r>
            <a:endParaRPr/>
          </a:p>
        </p:txBody>
      </p:sp>
      <p:sp>
        <p:nvSpPr>
          <p:cNvPr id="281" name="Shape 281"/>
          <p:cNvSpPr/>
          <p:nvPr/>
        </p:nvSpPr>
        <p:spPr>
          <a:xfrm>
            <a:off x="2895600" y="3028891"/>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E</a:t>
            </a:r>
            <a:endParaRPr/>
          </a:p>
        </p:txBody>
      </p:sp>
      <p:sp>
        <p:nvSpPr>
          <p:cNvPr id="282" name="Shape 282"/>
          <p:cNvSpPr/>
          <p:nvPr/>
        </p:nvSpPr>
        <p:spPr>
          <a:xfrm>
            <a:off x="3886200" y="2419291"/>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cxnSp>
        <p:nvCxnSpPr>
          <p:cNvPr id="283" name="Shape 283"/>
          <p:cNvCxnSpPr>
            <a:stCxn id="275" idx="6"/>
            <a:endCxn id="278" idx="1"/>
          </p:cNvCxnSpPr>
          <p:nvPr/>
        </p:nvCxnSpPr>
        <p:spPr>
          <a:xfrm>
            <a:off x="914400" y="1847792"/>
            <a:ext cx="1122600" cy="855900"/>
          </a:xfrm>
          <a:prstGeom prst="straightConnector1">
            <a:avLst/>
          </a:prstGeom>
          <a:noFill/>
          <a:ln w="28575" cap="flat" cmpd="sng">
            <a:solidFill>
              <a:schemeClr val="dk1"/>
            </a:solidFill>
            <a:prstDash val="solid"/>
            <a:round/>
            <a:headEnd type="none" w="med" len="med"/>
            <a:tailEnd type="triangle" w="lg" len="lg"/>
          </a:ln>
        </p:spPr>
      </p:cxnSp>
      <p:cxnSp>
        <p:nvCxnSpPr>
          <p:cNvPr id="284" name="Shape 284"/>
          <p:cNvCxnSpPr>
            <a:stCxn id="278" idx="2"/>
            <a:endCxn id="275" idx="4"/>
          </p:cNvCxnSpPr>
          <p:nvPr/>
        </p:nvCxnSpPr>
        <p:spPr>
          <a:xfrm rot="10800000">
            <a:off x="723900" y="2038291"/>
            <a:ext cx="1257300" cy="800100"/>
          </a:xfrm>
          <a:prstGeom prst="straightConnector1">
            <a:avLst/>
          </a:prstGeom>
          <a:noFill/>
          <a:ln w="28575" cap="flat" cmpd="sng">
            <a:solidFill>
              <a:schemeClr val="dk1"/>
            </a:solidFill>
            <a:prstDash val="solid"/>
            <a:round/>
            <a:headEnd type="none" w="med" len="med"/>
            <a:tailEnd type="triangle" w="lg" len="lg"/>
          </a:ln>
        </p:spPr>
      </p:cxnSp>
      <p:cxnSp>
        <p:nvCxnSpPr>
          <p:cNvPr id="285" name="Shape 285"/>
          <p:cNvCxnSpPr>
            <a:stCxn id="282" idx="2"/>
            <a:endCxn id="281" idx="0"/>
          </p:cNvCxnSpPr>
          <p:nvPr/>
        </p:nvCxnSpPr>
        <p:spPr>
          <a:xfrm flipH="1">
            <a:off x="3086100" y="2609791"/>
            <a:ext cx="800100" cy="419100"/>
          </a:xfrm>
          <a:prstGeom prst="straightConnector1">
            <a:avLst/>
          </a:prstGeom>
          <a:noFill/>
          <a:ln w="28575" cap="flat" cmpd="sng">
            <a:solidFill>
              <a:schemeClr val="dk1"/>
            </a:solidFill>
            <a:prstDash val="solid"/>
            <a:round/>
            <a:headEnd type="none" w="med" len="med"/>
            <a:tailEnd type="triangle" w="lg" len="lg"/>
          </a:ln>
        </p:spPr>
      </p:cxnSp>
      <p:cxnSp>
        <p:nvCxnSpPr>
          <p:cNvPr id="286" name="Shape 286"/>
          <p:cNvCxnSpPr>
            <a:stCxn id="281" idx="6"/>
            <a:endCxn id="282" idx="4"/>
          </p:cNvCxnSpPr>
          <p:nvPr/>
        </p:nvCxnSpPr>
        <p:spPr>
          <a:xfrm rot="10800000" flipH="1">
            <a:off x="3276600" y="2800291"/>
            <a:ext cx="800100" cy="419100"/>
          </a:xfrm>
          <a:prstGeom prst="straightConnector1">
            <a:avLst/>
          </a:prstGeom>
          <a:noFill/>
          <a:ln w="28575" cap="flat" cmpd="sng">
            <a:solidFill>
              <a:schemeClr val="dk1"/>
            </a:solidFill>
            <a:prstDash val="solid"/>
            <a:round/>
            <a:headEnd type="none" w="med" len="med"/>
            <a:tailEnd type="triangle" w="lg" len="lg"/>
          </a:ln>
        </p:spPr>
      </p:cxnSp>
      <p:cxnSp>
        <p:nvCxnSpPr>
          <p:cNvPr id="287" name="Shape 287"/>
          <p:cNvCxnSpPr>
            <a:stCxn id="275" idx="3"/>
            <a:endCxn id="277" idx="0"/>
          </p:cNvCxnSpPr>
          <p:nvPr/>
        </p:nvCxnSpPr>
        <p:spPr>
          <a:xfrm flipH="1">
            <a:off x="571496" y="1982496"/>
            <a:ext cx="17700" cy="894000"/>
          </a:xfrm>
          <a:prstGeom prst="straightConnector1">
            <a:avLst/>
          </a:prstGeom>
          <a:noFill/>
          <a:ln w="28575" cap="flat" cmpd="sng">
            <a:solidFill>
              <a:schemeClr val="dk1"/>
            </a:solidFill>
            <a:prstDash val="solid"/>
            <a:round/>
            <a:headEnd type="none" w="med" len="med"/>
            <a:tailEnd type="triangle" w="lg" len="lg"/>
          </a:ln>
        </p:spPr>
      </p:cxnSp>
      <p:cxnSp>
        <p:nvCxnSpPr>
          <p:cNvPr id="288" name="Shape 288"/>
          <p:cNvCxnSpPr>
            <a:stCxn id="277" idx="6"/>
            <a:endCxn id="278" idx="3"/>
          </p:cNvCxnSpPr>
          <p:nvPr/>
        </p:nvCxnSpPr>
        <p:spPr>
          <a:xfrm rot="10800000" flipH="1">
            <a:off x="762000" y="2973091"/>
            <a:ext cx="1275000" cy="93900"/>
          </a:xfrm>
          <a:prstGeom prst="straightConnector1">
            <a:avLst/>
          </a:prstGeom>
          <a:noFill/>
          <a:ln w="28575" cap="flat" cmpd="sng">
            <a:solidFill>
              <a:schemeClr val="dk1"/>
            </a:solidFill>
            <a:prstDash val="solid"/>
            <a:round/>
            <a:headEnd type="none" w="med" len="med"/>
            <a:tailEnd type="triangle" w="lg" len="lg"/>
          </a:ln>
        </p:spPr>
      </p:cxnSp>
      <p:cxnSp>
        <p:nvCxnSpPr>
          <p:cNvPr id="289" name="Shape 289"/>
          <p:cNvCxnSpPr>
            <a:stCxn id="275" idx="7"/>
            <a:endCxn id="276" idx="2"/>
          </p:cNvCxnSpPr>
          <p:nvPr/>
        </p:nvCxnSpPr>
        <p:spPr>
          <a:xfrm>
            <a:off x="858604" y="1713088"/>
            <a:ext cx="1351200" cy="58500"/>
          </a:xfrm>
          <a:prstGeom prst="straightConnector1">
            <a:avLst/>
          </a:prstGeom>
          <a:noFill/>
          <a:ln w="28575" cap="flat" cmpd="sng">
            <a:solidFill>
              <a:schemeClr val="dk1"/>
            </a:solidFill>
            <a:prstDash val="solid"/>
            <a:round/>
            <a:headEnd type="none" w="med" len="med"/>
            <a:tailEnd type="triangle" w="lg" len="lg"/>
          </a:ln>
        </p:spPr>
      </p:cxnSp>
      <p:cxnSp>
        <p:nvCxnSpPr>
          <p:cNvPr id="290" name="Shape 290"/>
          <p:cNvCxnSpPr>
            <a:stCxn id="276" idx="6"/>
            <a:endCxn id="279" idx="2"/>
          </p:cNvCxnSpPr>
          <p:nvPr/>
        </p:nvCxnSpPr>
        <p:spPr>
          <a:xfrm>
            <a:off x="2590800" y="1771592"/>
            <a:ext cx="914400" cy="76200"/>
          </a:xfrm>
          <a:prstGeom prst="straightConnector1">
            <a:avLst/>
          </a:prstGeom>
          <a:noFill/>
          <a:ln w="28575" cap="flat" cmpd="sng">
            <a:solidFill>
              <a:schemeClr val="dk1"/>
            </a:solidFill>
            <a:prstDash val="solid"/>
            <a:round/>
            <a:headEnd type="none" w="med" len="med"/>
            <a:tailEnd type="triangle" w="lg" len="lg"/>
          </a:ln>
        </p:spPr>
      </p:cxnSp>
      <p:cxnSp>
        <p:nvCxnSpPr>
          <p:cNvPr id="291" name="Shape 291"/>
          <p:cNvCxnSpPr>
            <a:stCxn id="279" idx="6"/>
            <a:endCxn id="280" idx="2"/>
          </p:cNvCxnSpPr>
          <p:nvPr/>
        </p:nvCxnSpPr>
        <p:spPr>
          <a:xfrm>
            <a:off x="3886200" y="1847792"/>
            <a:ext cx="609600" cy="0"/>
          </a:xfrm>
          <a:prstGeom prst="straightConnector1">
            <a:avLst/>
          </a:prstGeom>
          <a:noFill/>
          <a:ln w="28575" cap="flat" cmpd="sng">
            <a:solidFill>
              <a:schemeClr val="dk1"/>
            </a:solidFill>
            <a:prstDash val="solid"/>
            <a:round/>
            <a:headEnd type="none" w="med" len="med"/>
            <a:tailEnd type="triangle" w="lg" len="lg"/>
          </a:ln>
        </p:spPr>
      </p:cxnSp>
      <p:cxnSp>
        <p:nvCxnSpPr>
          <p:cNvPr id="292" name="Shape 292"/>
          <p:cNvCxnSpPr>
            <a:stCxn id="282" idx="1"/>
            <a:endCxn id="279" idx="4"/>
          </p:cNvCxnSpPr>
          <p:nvPr/>
        </p:nvCxnSpPr>
        <p:spPr>
          <a:xfrm rot="10800000">
            <a:off x="3695696" y="2038287"/>
            <a:ext cx="246300" cy="436800"/>
          </a:xfrm>
          <a:prstGeom prst="straightConnector1">
            <a:avLst/>
          </a:prstGeom>
          <a:noFill/>
          <a:ln w="28575" cap="flat" cmpd="sng">
            <a:solidFill>
              <a:schemeClr val="dk1"/>
            </a:solidFill>
            <a:prstDash val="solid"/>
            <a:round/>
            <a:headEnd type="none" w="med" len="med"/>
            <a:tailEnd type="triangle" w="lg" len="lg"/>
          </a:ln>
        </p:spPr>
      </p:cxnSp>
      <p:cxnSp>
        <p:nvCxnSpPr>
          <p:cNvPr id="293" name="Shape 293"/>
          <p:cNvCxnSpPr>
            <a:stCxn id="280" idx="4"/>
            <a:endCxn id="282" idx="7"/>
          </p:cNvCxnSpPr>
          <p:nvPr/>
        </p:nvCxnSpPr>
        <p:spPr>
          <a:xfrm flipH="1">
            <a:off x="4211400" y="2038292"/>
            <a:ext cx="474900" cy="436800"/>
          </a:xfrm>
          <a:prstGeom prst="straightConnector1">
            <a:avLst/>
          </a:prstGeom>
          <a:noFill/>
          <a:ln w="28575" cap="flat" cmpd="sng">
            <a:solidFill>
              <a:schemeClr val="dk1"/>
            </a:solidFill>
            <a:prstDash val="solid"/>
            <a:round/>
            <a:headEnd type="none" w="med" len="med"/>
            <a:tailEnd type="triangle" w="lg" len="lg"/>
          </a:ln>
        </p:spPr>
      </p:cxnSp>
      <p:cxnSp>
        <p:nvCxnSpPr>
          <p:cNvPr id="294" name="Shape 294"/>
          <p:cNvCxnSpPr>
            <a:stCxn id="276" idx="5"/>
            <a:endCxn id="281" idx="1"/>
          </p:cNvCxnSpPr>
          <p:nvPr/>
        </p:nvCxnSpPr>
        <p:spPr>
          <a:xfrm>
            <a:off x="2535004" y="1906296"/>
            <a:ext cx="416400" cy="1178400"/>
          </a:xfrm>
          <a:prstGeom prst="straightConnector1">
            <a:avLst/>
          </a:prstGeom>
          <a:noFill/>
          <a:ln w="28575" cap="flat" cmpd="sng">
            <a:solidFill>
              <a:schemeClr val="dk1"/>
            </a:solidFill>
            <a:prstDash val="solid"/>
            <a:round/>
            <a:headEnd type="none" w="med" len="med"/>
            <a:tailEnd type="triangle" w="lg" len="lg"/>
          </a:ln>
        </p:spPr>
      </p:cxnSp>
      <p:cxnSp>
        <p:nvCxnSpPr>
          <p:cNvPr id="295" name="Shape 295"/>
          <p:cNvCxnSpPr>
            <a:stCxn id="276" idx="4"/>
            <a:endCxn id="278" idx="0"/>
          </p:cNvCxnSpPr>
          <p:nvPr/>
        </p:nvCxnSpPr>
        <p:spPr>
          <a:xfrm flipH="1">
            <a:off x="2171700" y="1962092"/>
            <a:ext cx="228600" cy="685800"/>
          </a:xfrm>
          <a:prstGeom prst="straightConnector1">
            <a:avLst/>
          </a:prstGeom>
          <a:noFill/>
          <a:ln w="28575" cap="flat" cmpd="sng">
            <a:solidFill>
              <a:schemeClr val="dk1"/>
            </a:solidFill>
            <a:prstDash val="solid"/>
            <a:round/>
            <a:headEnd type="none" w="med" len="med"/>
            <a:tailEnd type="triangle" w="lg" len="lg"/>
          </a:ln>
        </p:spPr>
      </p:cxnSp>
      <p:cxnSp>
        <p:nvCxnSpPr>
          <p:cNvPr id="296" name="Shape 296"/>
          <p:cNvCxnSpPr>
            <a:stCxn id="278" idx="5"/>
            <a:endCxn id="281" idx="2"/>
          </p:cNvCxnSpPr>
          <p:nvPr/>
        </p:nvCxnSpPr>
        <p:spPr>
          <a:xfrm>
            <a:off x="2306404" y="2973095"/>
            <a:ext cx="589200" cy="246300"/>
          </a:xfrm>
          <a:prstGeom prst="straightConnector1">
            <a:avLst/>
          </a:prstGeom>
          <a:noFill/>
          <a:ln w="28575" cap="flat" cmpd="sng">
            <a:solidFill>
              <a:schemeClr val="dk1"/>
            </a:solidFill>
            <a:prstDash val="solid"/>
            <a:round/>
            <a:headEnd type="none" w="med" len="med"/>
            <a:tailEnd type="triangle" w="lg" len="lg"/>
          </a:ln>
        </p:spPr>
      </p:cxnSp>
      <p:cxnSp>
        <p:nvCxnSpPr>
          <p:cNvPr id="297" name="Shape 297"/>
          <p:cNvCxnSpPr>
            <a:stCxn id="281" idx="3"/>
            <a:endCxn id="277" idx="5"/>
          </p:cNvCxnSpPr>
          <p:nvPr/>
        </p:nvCxnSpPr>
        <p:spPr>
          <a:xfrm rot="10800000">
            <a:off x="706196" y="3201695"/>
            <a:ext cx="2245200" cy="152400"/>
          </a:xfrm>
          <a:prstGeom prst="straightConnector1">
            <a:avLst/>
          </a:prstGeom>
          <a:noFill/>
          <a:ln w="28575" cap="flat" cmpd="sng">
            <a:solidFill>
              <a:schemeClr val="dk1"/>
            </a:solidFill>
            <a:prstDash val="solid"/>
            <a:round/>
            <a:headEnd type="none" w="med" len="med"/>
            <a:tailEnd type="triangle" w="lg" len="lg"/>
          </a:ln>
        </p:spPr>
      </p:cxnSp>
      <p:sp>
        <p:nvSpPr>
          <p:cNvPr id="298" name="Shape 298"/>
          <p:cNvSpPr txBox="1"/>
          <p:nvPr/>
        </p:nvSpPr>
        <p:spPr>
          <a:xfrm>
            <a:off x="593725" y="133661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0</a:t>
            </a:r>
            <a:endParaRPr/>
          </a:p>
        </p:txBody>
      </p:sp>
      <p:sp>
        <p:nvSpPr>
          <p:cNvPr id="299" name="Shape 299"/>
          <p:cNvSpPr txBox="1"/>
          <p:nvPr/>
        </p:nvSpPr>
        <p:spPr>
          <a:xfrm>
            <a:off x="2270125" y="1211205"/>
            <a:ext cx="184149" cy="396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Shape 300"/>
          <p:cNvSpPr txBox="1"/>
          <p:nvPr/>
        </p:nvSpPr>
        <p:spPr>
          <a:xfrm>
            <a:off x="2286000" y="1268295"/>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301" name="Shape 301"/>
          <p:cNvSpPr txBox="1"/>
          <p:nvPr/>
        </p:nvSpPr>
        <p:spPr>
          <a:xfrm>
            <a:off x="3581400" y="1304867"/>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302" name="Shape 302"/>
          <p:cNvSpPr txBox="1"/>
          <p:nvPr/>
        </p:nvSpPr>
        <p:spPr>
          <a:xfrm>
            <a:off x="4572000" y="1304867"/>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303" name="Shape 303"/>
          <p:cNvSpPr txBox="1"/>
          <p:nvPr/>
        </p:nvSpPr>
        <p:spPr>
          <a:xfrm>
            <a:off x="76200" y="2981266"/>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304" name="Shape 304"/>
          <p:cNvSpPr txBox="1"/>
          <p:nvPr/>
        </p:nvSpPr>
        <p:spPr>
          <a:xfrm>
            <a:off x="2293938" y="2524066"/>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305" name="Shape 305"/>
          <p:cNvSpPr txBox="1"/>
          <p:nvPr/>
        </p:nvSpPr>
        <p:spPr>
          <a:xfrm>
            <a:off x="3124200" y="3209866"/>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306" name="Shape 306"/>
          <p:cNvSpPr txBox="1"/>
          <p:nvPr/>
        </p:nvSpPr>
        <p:spPr>
          <a:xfrm>
            <a:off x="4191000" y="2371666"/>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307" name="Shape 307"/>
          <p:cNvSpPr txBox="1"/>
          <p:nvPr/>
        </p:nvSpPr>
        <p:spPr>
          <a:xfrm>
            <a:off x="1371600" y="143028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308" name="Shape 308"/>
          <p:cNvSpPr txBox="1"/>
          <p:nvPr/>
        </p:nvSpPr>
        <p:spPr>
          <a:xfrm>
            <a:off x="2819400" y="150489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309" name="Shape 309"/>
          <p:cNvSpPr txBox="1"/>
          <p:nvPr/>
        </p:nvSpPr>
        <p:spPr>
          <a:xfrm>
            <a:off x="4034546" y="1504892"/>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310" name="Shape 310"/>
          <p:cNvSpPr txBox="1"/>
          <p:nvPr/>
        </p:nvSpPr>
        <p:spPr>
          <a:xfrm>
            <a:off x="4419600" y="2114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311" name="Shape 311"/>
          <p:cNvSpPr txBox="1"/>
          <p:nvPr/>
        </p:nvSpPr>
        <p:spPr>
          <a:xfrm>
            <a:off x="2743200" y="2190691"/>
            <a:ext cx="5717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10</a:t>
            </a:r>
            <a:endParaRPr/>
          </a:p>
        </p:txBody>
      </p:sp>
      <p:sp>
        <p:nvSpPr>
          <p:cNvPr id="312" name="Shape 312"/>
          <p:cNvSpPr txBox="1"/>
          <p:nvPr/>
        </p:nvSpPr>
        <p:spPr>
          <a:xfrm>
            <a:off x="3581400" y="2114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313" name="Shape 313"/>
          <p:cNvSpPr txBox="1"/>
          <p:nvPr/>
        </p:nvSpPr>
        <p:spPr>
          <a:xfrm>
            <a:off x="3371850" y="2354205"/>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314" name="Shape 314"/>
          <p:cNvSpPr txBox="1"/>
          <p:nvPr/>
        </p:nvSpPr>
        <p:spPr>
          <a:xfrm>
            <a:off x="3695700" y="2896188"/>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315" name="Shape 315"/>
          <p:cNvSpPr txBox="1"/>
          <p:nvPr/>
        </p:nvSpPr>
        <p:spPr>
          <a:xfrm>
            <a:off x="2438400" y="2800291"/>
            <a:ext cx="5219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11</a:t>
            </a:r>
            <a:endParaRPr/>
          </a:p>
        </p:txBody>
      </p:sp>
      <p:sp>
        <p:nvSpPr>
          <p:cNvPr id="316" name="Shape 316"/>
          <p:cNvSpPr txBox="1"/>
          <p:nvPr/>
        </p:nvSpPr>
        <p:spPr>
          <a:xfrm>
            <a:off x="1905000" y="3257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7</a:t>
            </a:r>
            <a:endParaRPr/>
          </a:p>
        </p:txBody>
      </p:sp>
      <p:sp>
        <p:nvSpPr>
          <p:cNvPr id="317" name="Shape 317"/>
          <p:cNvSpPr txBox="1"/>
          <p:nvPr/>
        </p:nvSpPr>
        <p:spPr>
          <a:xfrm>
            <a:off x="1455906" y="1962092"/>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318" name="Shape 318"/>
          <p:cNvSpPr txBox="1"/>
          <p:nvPr/>
        </p:nvSpPr>
        <p:spPr>
          <a:xfrm>
            <a:off x="1143000" y="23430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9</a:t>
            </a:r>
            <a:endParaRPr/>
          </a:p>
        </p:txBody>
      </p:sp>
      <p:sp>
        <p:nvSpPr>
          <p:cNvPr id="319" name="Shape 319"/>
          <p:cNvSpPr txBox="1"/>
          <p:nvPr/>
        </p:nvSpPr>
        <p:spPr>
          <a:xfrm>
            <a:off x="990600" y="27240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320" name="Shape 320"/>
          <p:cNvSpPr txBox="1"/>
          <p:nvPr/>
        </p:nvSpPr>
        <p:spPr>
          <a:xfrm>
            <a:off x="304800" y="22668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4</a:t>
            </a:r>
            <a:endParaRPr/>
          </a:p>
        </p:txBody>
      </p:sp>
      <p:sp>
        <p:nvSpPr>
          <p:cNvPr id="321" name="Shape 321"/>
          <p:cNvSpPr txBox="1"/>
          <p:nvPr/>
        </p:nvSpPr>
        <p:spPr>
          <a:xfrm>
            <a:off x="2209800" y="218269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5</a:t>
            </a:r>
            <a:endParaRPr/>
          </a:p>
        </p:txBody>
      </p:sp>
      <p:sp>
        <p:nvSpPr>
          <p:cNvPr id="322" name="Shape 322"/>
          <p:cNvSpPr txBox="1"/>
          <p:nvPr/>
        </p:nvSpPr>
        <p:spPr>
          <a:xfrm>
            <a:off x="381000" y="4648200"/>
            <a:ext cx="3302764"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sng" strike="noStrike" cap="none">
                <a:solidFill>
                  <a:schemeClr val="dk1"/>
                </a:solidFill>
                <a:latin typeface="Calibri"/>
                <a:ea typeface="Calibri"/>
                <a:cs typeface="Calibri"/>
                <a:sym typeface="Calibri"/>
              </a:rPr>
              <a:t>Order Added to Known Set:</a:t>
            </a:r>
            <a:endParaRPr/>
          </a:p>
          <a:p>
            <a:pPr marL="0" marR="0" lvl="0" indent="0" algn="l" rtl="0">
              <a:lnSpc>
                <a:spcPct val="100000"/>
              </a:lnSpc>
              <a:spcBef>
                <a:spcPts val="0"/>
              </a:spcBef>
              <a:spcAft>
                <a:spcPts val="0"/>
              </a:spcAft>
              <a:buClr>
                <a:srgbClr val="000000"/>
              </a:buClr>
              <a:buSzPts val="2000"/>
              <a:buFont typeface="Arial"/>
              <a:buNone/>
            </a:pPr>
            <a:endParaRPr sz="2000" b="0" i="0" u="sng" strike="noStrike" cap="none">
              <a:solidFill>
                <a:schemeClr val="dk1"/>
              </a:solidFill>
              <a:latin typeface="Calibri"/>
              <a:ea typeface="Calibri"/>
              <a:cs typeface="Calibri"/>
              <a:sym typeface="Calibri"/>
            </a:endParaRPr>
          </a:p>
        </p:txBody>
      </p:sp>
      <p:sp>
        <p:nvSpPr>
          <p:cNvPr id="323" name="Shape 323"/>
          <p:cNvSpPr txBox="1">
            <a:spLocks noGrp="1"/>
          </p:cNvSpPr>
          <p:nvPr>
            <p:ph type="title" idx="4294967295"/>
          </p:nvPr>
        </p:nvSpPr>
        <p:spPr>
          <a:xfrm>
            <a:off x="822960" y="228600"/>
            <a:ext cx="7543800" cy="997685"/>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Example #1</a:t>
            </a:r>
            <a:endParaRPr sz="4800" b="0" i="0" u="none" strike="noStrike" cap="none">
              <a:solidFill>
                <a:srgbClr val="3F3F3F"/>
              </a:solidFill>
              <a:latin typeface="Calibri"/>
              <a:ea typeface="Calibri"/>
              <a:cs typeface="Calibri"/>
              <a:sym typeface="Calibri"/>
            </a:endParaRPr>
          </a:p>
        </p:txBody>
      </p:sp>
      <p:graphicFrame>
        <p:nvGraphicFramePr>
          <p:cNvPr id="324" name="Shape 324"/>
          <p:cNvGraphicFramePr/>
          <p:nvPr/>
        </p:nvGraphicFramePr>
        <p:xfrm>
          <a:off x="4419600" y="3032670"/>
          <a:ext cx="4267200" cy="3291930"/>
        </p:xfrm>
        <a:graphic>
          <a:graphicData uri="http://schemas.openxmlformats.org/drawingml/2006/table">
            <a:tbl>
              <a:tblPr>
                <a:noFill/>
                <a:tableStyleId>{C75C6467-92EE-42D9-8249-70E0839E9777}</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vertex</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known?</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cost</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path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0</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276225">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E</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25" name="Shape 325"/>
          <p:cNvSpPr txBox="1"/>
          <p:nvPr/>
        </p:nvSpPr>
        <p:spPr>
          <a:xfrm>
            <a:off x="5463746" y="1872691"/>
            <a:ext cx="2743200"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Goal: Fully explore the graph</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p:nvPr/>
        </p:nvSpPr>
        <p:spPr>
          <a:xfrm>
            <a:off x="533400" y="16572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332" name="Shape 332"/>
          <p:cNvSpPr/>
          <p:nvPr/>
        </p:nvSpPr>
        <p:spPr>
          <a:xfrm>
            <a:off x="2209800" y="1581092"/>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333" name="Shape 333"/>
          <p:cNvSpPr/>
          <p:nvPr/>
        </p:nvSpPr>
        <p:spPr>
          <a:xfrm>
            <a:off x="381000" y="2876491"/>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334" name="Shape 334"/>
          <p:cNvSpPr/>
          <p:nvPr/>
        </p:nvSpPr>
        <p:spPr>
          <a:xfrm>
            <a:off x="1981200" y="2647891"/>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335" name="Shape 335"/>
          <p:cNvSpPr/>
          <p:nvPr/>
        </p:nvSpPr>
        <p:spPr>
          <a:xfrm>
            <a:off x="3505200" y="1657292"/>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336" name="Shape 336"/>
          <p:cNvSpPr/>
          <p:nvPr/>
        </p:nvSpPr>
        <p:spPr>
          <a:xfrm>
            <a:off x="4495800" y="1657292"/>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H</a:t>
            </a:r>
            <a:endParaRPr/>
          </a:p>
        </p:txBody>
      </p:sp>
      <p:sp>
        <p:nvSpPr>
          <p:cNvPr id="337" name="Shape 337"/>
          <p:cNvSpPr/>
          <p:nvPr/>
        </p:nvSpPr>
        <p:spPr>
          <a:xfrm>
            <a:off x="2895600" y="3028891"/>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E</a:t>
            </a:r>
            <a:endParaRPr/>
          </a:p>
        </p:txBody>
      </p:sp>
      <p:sp>
        <p:nvSpPr>
          <p:cNvPr id="338" name="Shape 338"/>
          <p:cNvSpPr/>
          <p:nvPr/>
        </p:nvSpPr>
        <p:spPr>
          <a:xfrm>
            <a:off x="3886200" y="2419291"/>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cxnSp>
        <p:nvCxnSpPr>
          <p:cNvPr id="339" name="Shape 339"/>
          <p:cNvCxnSpPr>
            <a:stCxn id="331" idx="6"/>
            <a:endCxn id="334" idx="1"/>
          </p:cNvCxnSpPr>
          <p:nvPr/>
        </p:nvCxnSpPr>
        <p:spPr>
          <a:xfrm>
            <a:off x="914400" y="1847792"/>
            <a:ext cx="1122600" cy="855900"/>
          </a:xfrm>
          <a:prstGeom prst="straightConnector1">
            <a:avLst/>
          </a:prstGeom>
          <a:noFill/>
          <a:ln w="9525" cap="flat" cmpd="sng">
            <a:solidFill>
              <a:schemeClr val="dk1"/>
            </a:solidFill>
            <a:prstDash val="solid"/>
            <a:round/>
            <a:headEnd type="none" w="med" len="med"/>
            <a:tailEnd type="triangle" w="lg" len="lg"/>
          </a:ln>
        </p:spPr>
      </p:cxnSp>
      <p:cxnSp>
        <p:nvCxnSpPr>
          <p:cNvPr id="340" name="Shape 340"/>
          <p:cNvCxnSpPr>
            <a:stCxn id="334" idx="2"/>
            <a:endCxn id="331" idx="4"/>
          </p:cNvCxnSpPr>
          <p:nvPr/>
        </p:nvCxnSpPr>
        <p:spPr>
          <a:xfrm rot="10800000">
            <a:off x="723900" y="2038291"/>
            <a:ext cx="1257300" cy="800100"/>
          </a:xfrm>
          <a:prstGeom prst="straightConnector1">
            <a:avLst/>
          </a:prstGeom>
          <a:noFill/>
          <a:ln w="9525" cap="flat" cmpd="sng">
            <a:solidFill>
              <a:schemeClr val="dk1"/>
            </a:solidFill>
            <a:prstDash val="solid"/>
            <a:round/>
            <a:headEnd type="none" w="med" len="med"/>
            <a:tailEnd type="triangle" w="lg" len="lg"/>
          </a:ln>
        </p:spPr>
      </p:cxnSp>
      <p:cxnSp>
        <p:nvCxnSpPr>
          <p:cNvPr id="341" name="Shape 341"/>
          <p:cNvCxnSpPr>
            <a:stCxn id="338" idx="2"/>
            <a:endCxn id="337" idx="0"/>
          </p:cNvCxnSpPr>
          <p:nvPr/>
        </p:nvCxnSpPr>
        <p:spPr>
          <a:xfrm flipH="1">
            <a:off x="3086100" y="2609791"/>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342" name="Shape 342"/>
          <p:cNvCxnSpPr>
            <a:stCxn id="337" idx="6"/>
            <a:endCxn id="338" idx="4"/>
          </p:cNvCxnSpPr>
          <p:nvPr/>
        </p:nvCxnSpPr>
        <p:spPr>
          <a:xfrm rot="10800000" flipH="1">
            <a:off x="3276600" y="2800291"/>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343" name="Shape 343"/>
          <p:cNvCxnSpPr>
            <a:stCxn id="331" idx="3"/>
            <a:endCxn id="333" idx="0"/>
          </p:cNvCxnSpPr>
          <p:nvPr/>
        </p:nvCxnSpPr>
        <p:spPr>
          <a:xfrm flipH="1">
            <a:off x="571496" y="1982496"/>
            <a:ext cx="17700" cy="894000"/>
          </a:xfrm>
          <a:prstGeom prst="straightConnector1">
            <a:avLst/>
          </a:prstGeom>
          <a:noFill/>
          <a:ln w="9525" cap="flat" cmpd="sng">
            <a:solidFill>
              <a:schemeClr val="dk1"/>
            </a:solidFill>
            <a:prstDash val="solid"/>
            <a:round/>
            <a:headEnd type="none" w="med" len="med"/>
            <a:tailEnd type="triangle" w="lg" len="lg"/>
          </a:ln>
        </p:spPr>
      </p:cxnSp>
      <p:cxnSp>
        <p:nvCxnSpPr>
          <p:cNvPr id="344" name="Shape 344"/>
          <p:cNvCxnSpPr>
            <a:stCxn id="333" idx="6"/>
            <a:endCxn id="334" idx="3"/>
          </p:cNvCxnSpPr>
          <p:nvPr/>
        </p:nvCxnSpPr>
        <p:spPr>
          <a:xfrm rot="10800000" flipH="1">
            <a:off x="762000" y="2973091"/>
            <a:ext cx="1275000" cy="93900"/>
          </a:xfrm>
          <a:prstGeom prst="straightConnector1">
            <a:avLst/>
          </a:prstGeom>
          <a:noFill/>
          <a:ln w="9525" cap="flat" cmpd="sng">
            <a:solidFill>
              <a:schemeClr val="dk1"/>
            </a:solidFill>
            <a:prstDash val="solid"/>
            <a:round/>
            <a:headEnd type="none" w="med" len="med"/>
            <a:tailEnd type="triangle" w="lg" len="lg"/>
          </a:ln>
        </p:spPr>
      </p:cxnSp>
      <p:cxnSp>
        <p:nvCxnSpPr>
          <p:cNvPr id="345" name="Shape 345"/>
          <p:cNvCxnSpPr>
            <a:stCxn id="331" idx="7"/>
            <a:endCxn id="332" idx="2"/>
          </p:cNvCxnSpPr>
          <p:nvPr/>
        </p:nvCxnSpPr>
        <p:spPr>
          <a:xfrm>
            <a:off x="858604" y="1713088"/>
            <a:ext cx="1351200" cy="58500"/>
          </a:xfrm>
          <a:prstGeom prst="straightConnector1">
            <a:avLst/>
          </a:prstGeom>
          <a:noFill/>
          <a:ln w="9525" cap="flat" cmpd="sng">
            <a:solidFill>
              <a:schemeClr val="dk1"/>
            </a:solidFill>
            <a:prstDash val="solid"/>
            <a:round/>
            <a:headEnd type="none" w="med" len="med"/>
            <a:tailEnd type="triangle" w="lg" len="lg"/>
          </a:ln>
        </p:spPr>
      </p:cxnSp>
      <p:cxnSp>
        <p:nvCxnSpPr>
          <p:cNvPr id="346" name="Shape 346"/>
          <p:cNvCxnSpPr>
            <a:stCxn id="332" idx="6"/>
            <a:endCxn id="335" idx="2"/>
          </p:cNvCxnSpPr>
          <p:nvPr/>
        </p:nvCxnSpPr>
        <p:spPr>
          <a:xfrm>
            <a:off x="2590800" y="1771592"/>
            <a:ext cx="914400" cy="76200"/>
          </a:xfrm>
          <a:prstGeom prst="straightConnector1">
            <a:avLst/>
          </a:prstGeom>
          <a:noFill/>
          <a:ln w="9525" cap="flat" cmpd="sng">
            <a:solidFill>
              <a:schemeClr val="dk1"/>
            </a:solidFill>
            <a:prstDash val="solid"/>
            <a:round/>
            <a:headEnd type="none" w="med" len="med"/>
            <a:tailEnd type="triangle" w="lg" len="lg"/>
          </a:ln>
        </p:spPr>
      </p:cxnSp>
      <p:cxnSp>
        <p:nvCxnSpPr>
          <p:cNvPr id="347" name="Shape 347"/>
          <p:cNvCxnSpPr>
            <a:stCxn id="335" idx="6"/>
            <a:endCxn id="336" idx="2"/>
          </p:cNvCxnSpPr>
          <p:nvPr/>
        </p:nvCxnSpPr>
        <p:spPr>
          <a:xfrm>
            <a:off x="3886200" y="1847792"/>
            <a:ext cx="609600" cy="0"/>
          </a:xfrm>
          <a:prstGeom prst="straightConnector1">
            <a:avLst/>
          </a:prstGeom>
          <a:noFill/>
          <a:ln w="9525" cap="flat" cmpd="sng">
            <a:solidFill>
              <a:schemeClr val="dk1"/>
            </a:solidFill>
            <a:prstDash val="solid"/>
            <a:round/>
            <a:headEnd type="none" w="med" len="med"/>
            <a:tailEnd type="triangle" w="lg" len="lg"/>
          </a:ln>
        </p:spPr>
      </p:cxnSp>
      <p:cxnSp>
        <p:nvCxnSpPr>
          <p:cNvPr id="348" name="Shape 348"/>
          <p:cNvCxnSpPr>
            <a:stCxn id="338" idx="1"/>
            <a:endCxn id="335" idx="4"/>
          </p:cNvCxnSpPr>
          <p:nvPr/>
        </p:nvCxnSpPr>
        <p:spPr>
          <a:xfrm rot="10800000">
            <a:off x="3695696" y="2038287"/>
            <a:ext cx="246300" cy="436800"/>
          </a:xfrm>
          <a:prstGeom prst="straightConnector1">
            <a:avLst/>
          </a:prstGeom>
          <a:noFill/>
          <a:ln w="9525" cap="flat" cmpd="sng">
            <a:solidFill>
              <a:schemeClr val="dk1"/>
            </a:solidFill>
            <a:prstDash val="solid"/>
            <a:round/>
            <a:headEnd type="none" w="med" len="med"/>
            <a:tailEnd type="triangle" w="lg" len="lg"/>
          </a:ln>
        </p:spPr>
      </p:cxnSp>
      <p:cxnSp>
        <p:nvCxnSpPr>
          <p:cNvPr id="349" name="Shape 349"/>
          <p:cNvCxnSpPr>
            <a:stCxn id="336" idx="4"/>
            <a:endCxn id="338" idx="7"/>
          </p:cNvCxnSpPr>
          <p:nvPr/>
        </p:nvCxnSpPr>
        <p:spPr>
          <a:xfrm flipH="1">
            <a:off x="4211400" y="2038292"/>
            <a:ext cx="474900" cy="436800"/>
          </a:xfrm>
          <a:prstGeom prst="straightConnector1">
            <a:avLst/>
          </a:prstGeom>
          <a:noFill/>
          <a:ln w="9525" cap="flat" cmpd="sng">
            <a:solidFill>
              <a:schemeClr val="dk1"/>
            </a:solidFill>
            <a:prstDash val="solid"/>
            <a:round/>
            <a:headEnd type="none" w="med" len="med"/>
            <a:tailEnd type="triangle" w="lg" len="lg"/>
          </a:ln>
        </p:spPr>
      </p:cxnSp>
      <p:cxnSp>
        <p:nvCxnSpPr>
          <p:cNvPr id="350" name="Shape 350"/>
          <p:cNvCxnSpPr>
            <a:stCxn id="332" idx="5"/>
            <a:endCxn id="337" idx="1"/>
          </p:cNvCxnSpPr>
          <p:nvPr/>
        </p:nvCxnSpPr>
        <p:spPr>
          <a:xfrm>
            <a:off x="2535004" y="1906296"/>
            <a:ext cx="416400" cy="1178400"/>
          </a:xfrm>
          <a:prstGeom prst="straightConnector1">
            <a:avLst/>
          </a:prstGeom>
          <a:noFill/>
          <a:ln w="9525" cap="flat" cmpd="sng">
            <a:solidFill>
              <a:schemeClr val="dk1"/>
            </a:solidFill>
            <a:prstDash val="solid"/>
            <a:round/>
            <a:headEnd type="none" w="med" len="med"/>
            <a:tailEnd type="triangle" w="lg" len="lg"/>
          </a:ln>
        </p:spPr>
      </p:cxnSp>
      <p:cxnSp>
        <p:nvCxnSpPr>
          <p:cNvPr id="351" name="Shape 351"/>
          <p:cNvCxnSpPr>
            <a:stCxn id="332" idx="4"/>
            <a:endCxn id="334" idx="0"/>
          </p:cNvCxnSpPr>
          <p:nvPr/>
        </p:nvCxnSpPr>
        <p:spPr>
          <a:xfrm flipH="1">
            <a:off x="2171700" y="1962092"/>
            <a:ext cx="228600" cy="685800"/>
          </a:xfrm>
          <a:prstGeom prst="straightConnector1">
            <a:avLst/>
          </a:prstGeom>
          <a:noFill/>
          <a:ln w="9525" cap="flat" cmpd="sng">
            <a:solidFill>
              <a:schemeClr val="dk1"/>
            </a:solidFill>
            <a:prstDash val="solid"/>
            <a:round/>
            <a:headEnd type="none" w="med" len="med"/>
            <a:tailEnd type="triangle" w="lg" len="lg"/>
          </a:ln>
        </p:spPr>
      </p:cxnSp>
      <p:cxnSp>
        <p:nvCxnSpPr>
          <p:cNvPr id="352" name="Shape 352"/>
          <p:cNvCxnSpPr>
            <a:stCxn id="334" idx="5"/>
            <a:endCxn id="337" idx="2"/>
          </p:cNvCxnSpPr>
          <p:nvPr/>
        </p:nvCxnSpPr>
        <p:spPr>
          <a:xfrm>
            <a:off x="2306404" y="2973095"/>
            <a:ext cx="589200" cy="246300"/>
          </a:xfrm>
          <a:prstGeom prst="straightConnector1">
            <a:avLst/>
          </a:prstGeom>
          <a:noFill/>
          <a:ln w="9525" cap="flat" cmpd="sng">
            <a:solidFill>
              <a:schemeClr val="dk1"/>
            </a:solidFill>
            <a:prstDash val="solid"/>
            <a:round/>
            <a:headEnd type="none" w="med" len="med"/>
            <a:tailEnd type="triangle" w="lg" len="lg"/>
          </a:ln>
        </p:spPr>
      </p:cxnSp>
      <p:cxnSp>
        <p:nvCxnSpPr>
          <p:cNvPr id="353" name="Shape 353"/>
          <p:cNvCxnSpPr>
            <a:stCxn id="337" idx="3"/>
            <a:endCxn id="333" idx="5"/>
          </p:cNvCxnSpPr>
          <p:nvPr/>
        </p:nvCxnSpPr>
        <p:spPr>
          <a:xfrm rot="10800000">
            <a:off x="706196" y="3201695"/>
            <a:ext cx="2245200" cy="152400"/>
          </a:xfrm>
          <a:prstGeom prst="straightConnector1">
            <a:avLst/>
          </a:prstGeom>
          <a:noFill/>
          <a:ln w="9525" cap="flat" cmpd="sng">
            <a:solidFill>
              <a:schemeClr val="dk1"/>
            </a:solidFill>
            <a:prstDash val="solid"/>
            <a:round/>
            <a:headEnd type="none" w="med" len="med"/>
            <a:tailEnd type="triangle" w="lg" len="lg"/>
          </a:ln>
        </p:spPr>
      </p:cxnSp>
      <p:sp>
        <p:nvSpPr>
          <p:cNvPr id="354" name="Shape 354"/>
          <p:cNvSpPr txBox="1"/>
          <p:nvPr/>
        </p:nvSpPr>
        <p:spPr>
          <a:xfrm>
            <a:off x="593725" y="133661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0</a:t>
            </a:r>
            <a:endParaRPr/>
          </a:p>
        </p:txBody>
      </p:sp>
      <p:sp>
        <p:nvSpPr>
          <p:cNvPr id="355" name="Shape 355"/>
          <p:cNvSpPr txBox="1"/>
          <p:nvPr/>
        </p:nvSpPr>
        <p:spPr>
          <a:xfrm>
            <a:off x="2270125" y="1211205"/>
            <a:ext cx="184149" cy="396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Shape 356"/>
          <p:cNvSpPr txBox="1"/>
          <p:nvPr/>
        </p:nvSpPr>
        <p:spPr>
          <a:xfrm>
            <a:off x="2286000" y="126829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2</a:t>
            </a:r>
            <a:endParaRPr/>
          </a:p>
        </p:txBody>
      </p:sp>
      <p:sp>
        <p:nvSpPr>
          <p:cNvPr id="357" name="Shape 357"/>
          <p:cNvSpPr txBox="1"/>
          <p:nvPr/>
        </p:nvSpPr>
        <p:spPr>
          <a:xfrm>
            <a:off x="3581400" y="1304867"/>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358" name="Shape 358"/>
          <p:cNvSpPr txBox="1"/>
          <p:nvPr/>
        </p:nvSpPr>
        <p:spPr>
          <a:xfrm>
            <a:off x="4572000" y="1304867"/>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359" name="Shape 359"/>
          <p:cNvSpPr txBox="1"/>
          <p:nvPr/>
        </p:nvSpPr>
        <p:spPr>
          <a:xfrm>
            <a:off x="76200" y="298126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360" name="Shape 360"/>
          <p:cNvSpPr txBox="1"/>
          <p:nvPr/>
        </p:nvSpPr>
        <p:spPr>
          <a:xfrm>
            <a:off x="2293938" y="252406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a:t>
            </a:r>
            <a:endParaRPr/>
          </a:p>
        </p:txBody>
      </p:sp>
      <p:sp>
        <p:nvSpPr>
          <p:cNvPr id="361" name="Shape 361"/>
          <p:cNvSpPr txBox="1"/>
          <p:nvPr/>
        </p:nvSpPr>
        <p:spPr>
          <a:xfrm>
            <a:off x="3124200" y="3209866"/>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362" name="Shape 362"/>
          <p:cNvSpPr txBox="1"/>
          <p:nvPr/>
        </p:nvSpPr>
        <p:spPr>
          <a:xfrm>
            <a:off x="4191000" y="2371666"/>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363" name="Shape 363"/>
          <p:cNvSpPr txBox="1"/>
          <p:nvPr/>
        </p:nvSpPr>
        <p:spPr>
          <a:xfrm>
            <a:off x="1371600" y="143028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364" name="Shape 364"/>
          <p:cNvSpPr txBox="1"/>
          <p:nvPr/>
        </p:nvSpPr>
        <p:spPr>
          <a:xfrm>
            <a:off x="2819400" y="150489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365" name="Shape 365"/>
          <p:cNvSpPr txBox="1"/>
          <p:nvPr/>
        </p:nvSpPr>
        <p:spPr>
          <a:xfrm>
            <a:off x="4419600" y="2114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366" name="Shape 366"/>
          <p:cNvSpPr txBox="1"/>
          <p:nvPr/>
        </p:nvSpPr>
        <p:spPr>
          <a:xfrm>
            <a:off x="3581400" y="2114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367" name="Shape 367"/>
          <p:cNvSpPr txBox="1"/>
          <p:nvPr/>
        </p:nvSpPr>
        <p:spPr>
          <a:xfrm>
            <a:off x="3371850" y="235420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368" name="Shape 368"/>
          <p:cNvSpPr txBox="1"/>
          <p:nvPr/>
        </p:nvSpPr>
        <p:spPr>
          <a:xfrm>
            <a:off x="1905000" y="3257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7</a:t>
            </a:r>
            <a:endParaRPr/>
          </a:p>
        </p:txBody>
      </p:sp>
      <p:sp>
        <p:nvSpPr>
          <p:cNvPr id="369" name="Shape 369"/>
          <p:cNvSpPr txBox="1"/>
          <p:nvPr/>
        </p:nvSpPr>
        <p:spPr>
          <a:xfrm>
            <a:off x="1143000" y="23430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9</a:t>
            </a:r>
            <a:endParaRPr/>
          </a:p>
        </p:txBody>
      </p:sp>
      <p:sp>
        <p:nvSpPr>
          <p:cNvPr id="370" name="Shape 370"/>
          <p:cNvSpPr txBox="1"/>
          <p:nvPr/>
        </p:nvSpPr>
        <p:spPr>
          <a:xfrm>
            <a:off x="990600" y="27240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371" name="Shape 371"/>
          <p:cNvSpPr txBox="1"/>
          <p:nvPr/>
        </p:nvSpPr>
        <p:spPr>
          <a:xfrm>
            <a:off x="304800" y="22668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4</a:t>
            </a:r>
            <a:endParaRPr/>
          </a:p>
        </p:txBody>
      </p:sp>
      <p:sp>
        <p:nvSpPr>
          <p:cNvPr id="372" name="Shape 372"/>
          <p:cNvSpPr txBox="1"/>
          <p:nvPr/>
        </p:nvSpPr>
        <p:spPr>
          <a:xfrm>
            <a:off x="2209800" y="218269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5</a:t>
            </a:r>
            <a:endParaRPr/>
          </a:p>
        </p:txBody>
      </p:sp>
      <p:sp>
        <p:nvSpPr>
          <p:cNvPr id="373" name="Shape 373"/>
          <p:cNvSpPr txBox="1"/>
          <p:nvPr/>
        </p:nvSpPr>
        <p:spPr>
          <a:xfrm>
            <a:off x="381000" y="4648200"/>
            <a:ext cx="3302764" cy="10156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sng" strike="noStrike" cap="none">
                <a:solidFill>
                  <a:schemeClr val="dk1"/>
                </a:solidFill>
                <a:latin typeface="Calibri"/>
                <a:ea typeface="Calibri"/>
                <a:cs typeface="Calibri"/>
                <a:sym typeface="Calibri"/>
              </a:rPr>
              <a:t>Order Added to Known Set:</a:t>
            </a:r>
            <a:endParaRPr/>
          </a:p>
          <a:p>
            <a:pPr marL="0" marR="0" lvl="0" indent="0" algn="l" rtl="0">
              <a:lnSpc>
                <a:spcPct val="100000"/>
              </a:lnSpc>
              <a:spcBef>
                <a:spcPts val="0"/>
              </a:spcBef>
              <a:spcAft>
                <a:spcPts val="0"/>
              </a:spcAft>
              <a:buClr>
                <a:srgbClr val="000000"/>
              </a:buClr>
              <a:buSzPts val="2000"/>
              <a:buFont typeface="Arial"/>
              <a:buNone/>
            </a:pPr>
            <a:endParaRPr sz="20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cxnSp>
        <p:nvCxnSpPr>
          <p:cNvPr id="374" name="Shape 374"/>
          <p:cNvCxnSpPr/>
          <p:nvPr/>
        </p:nvCxnSpPr>
        <p:spPr>
          <a:xfrm>
            <a:off x="914400" y="1847792"/>
            <a:ext cx="1122599" cy="855899"/>
          </a:xfrm>
          <a:prstGeom prst="straightConnector1">
            <a:avLst/>
          </a:prstGeom>
          <a:noFill/>
          <a:ln w="28575" cap="flat" cmpd="sng">
            <a:solidFill>
              <a:schemeClr val="dk1"/>
            </a:solidFill>
            <a:prstDash val="solid"/>
            <a:round/>
            <a:headEnd type="none" w="med" len="med"/>
            <a:tailEnd type="triangle" w="lg" len="lg"/>
          </a:ln>
        </p:spPr>
      </p:cxnSp>
      <p:cxnSp>
        <p:nvCxnSpPr>
          <p:cNvPr id="375" name="Shape 375"/>
          <p:cNvCxnSpPr/>
          <p:nvPr/>
        </p:nvCxnSpPr>
        <p:spPr>
          <a:xfrm rot="10800000">
            <a:off x="723900" y="2038291"/>
            <a:ext cx="1257299" cy="800099"/>
          </a:xfrm>
          <a:prstGeom prst="straightConnector1">
            <a:avLst/>
          </a:prstGeom>
          <a:noFill/>
          <a:ln w="28575" cap="flat" cmpd="sng">
            <a:solidFill>
              <a:schemeClr val="dk1"/>
            </a:solidFill>
            <a:prstDash val="solid"/>
            <a:round/>
            <a:headEnd type="none" w="med" len="med"/>
            <a:tailEnd type="triangle" w="lg" len="lg"/>
          </a:ln>
        </p:spPr>
      </p:cxnSp>
      <p:cxnSp>
        <p:nvCxnSpPr>
          <p:cNvPr id="376" name="Shape 376"/>
          <p:cNvCxnSpPr/>
          <p:nvPr/>
        </p:nvCxnSpPr>
        <p:spPr>
          <a:xfrm flipH="1">
            <a:off x="3086100" y="2609791"/>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377" name="Shape 377"/>
          <p:cNvCxnSpPr/>
          <p:nvPr/>
        </p:nvCxnSpPr>
        <p:spPr>
          <a:xfrm rot="10800000" flipH="1">
            <a:off x="3276600" y="2800291"/>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378" name="Shape 378"/>
          <p:cNvCxnSpPr/>
          <p:nvPr/>
        </p:nvCxnSpPr>
        <p:spPr>
          <a:xfrm flipH="1">
            <a:off x="571496" y="1982495"/>
            <a:ext cx="17700" cy="894000"/>
          </a:xfrm>
          <a:prstGeom prst="straightConnector1">
            <a:avLst/>
          </a:prstGeom>
          <a:noFill/>
          <a:ln w="28575" cap="flat" cmpd="sng">
            <a:solidFill>
              <a:schemeClr val="dk1"/>
            </a:solidFill>
            <a:prstDash val="solid"/>
            <a:round/>
            <a:headEnd type="none" w="med" len="med"/>
            <a:tailEnd type="triangle" w="lg" len="lg"/>
          </a:ln>
        </p:spPr>
      </p:cxnSp>
      <p:cxnSp>
        <p:nvCxnSpPr>
          <p:cNvPr id="379" name="Shape 379"/>
          <p:cNvCxnSpPr/>
          <p:nvPr/>
        </p:nvCxnSpPr>
        <p:spPr>
          <a:xfrm rot="10800000" flipH="1">
            <a:off x="762000" y="2973091"/>
            <a:ext cx="1275000" cy="93900"/>
          </a:xfrm>
          <a:prstGeom prst="straightConnector1">
            <a:avLst/>
          </a:prstGeom>
          <a:noFill/>
          <a:ln w="28575" cap="flat" cmpd="sng">
            <a:solidFill>
              <a:schemeClr val="dk1"/>
            </a:solidFill>
            <a:prstDash val="solid"/>
            <a:round/>
            <a:headEnd type="none" w="med" len="med"/>
            <a:tailEnd type="triangle" w="lg" len="lg"/>
          </a:ln>
        </p:spPr>
      </p:cxnSp>
      <p:cxnSp>
        <p:nvCxnSpPr>
          <p:cNvPr id="380" name="Shape 380"/>
          <p:cNvCxnSpPr/>
          <p:nvPr/>
        </p:nvCxnSpPr>
        <p:spPr>
          <a:xfrm>
            <a:off x="858603" y="1713088"/>
            <a:ext cx="1351199" cy="58500"/>
          </a:xfrm>
          <a:prstGeom prst="straightConnector1">
            <a:avLst/>
          </a:prstGeom>
          <a:noFill/>
          <a:ln w="28575" cap="flat" cmpd="sng">
            <a:solidFill>
              <a:schemeClr val="dk1"/>
            </a:solidFill>
            <a:prstDash val="solid"/>
            <a:round/>
            <a:headEnd type="none" w="med" len="med"/>
            <a:tailEnd type="triangle" w="lg" len="lg"/>
          </a:ln>
        </p:spPr>
      </p:cxnSp>
      <p:cxnSp>
        <p:nvCxnSpPr>
          <p:cNvPr id="381" name="Shape 381"/>
          <p:cNvCxnSpPr/>
          <p:nvPr/>
        </p:nvCxnSpPr>
        <p:spPr>
          <a:xfrm>
            <a:off x="2590800" y="1771592"/>
            <a:ext cx="914400" cy="76199"/>
          </a:xfrm>
          <a:prstGeom prst="straightConnector1">
            <a:avLst/>
          </a:prstGeom>
          <a:noFill/>
          <a:ln w="28575" cap="flat" cmpd="sng">
            <a:solidFill>
              <a:schemeClr val="dk1"/>
            </a:solidFill>
            <a:prstDash val="solid"/>
            <a:round/>
            <a:headEnd type="none" w="med" len="med"/>
            <a:tailEnd type="triangle" w="lg" len="lg"/>
          </a:ln>
        </p:spPr>
      </p:cxnSp>
      <p:cxnSp>
        <p:nvCxnSpPr>
          <p:cNvPr id="382" name="Shape 382"/>
          <p:cNvCxnSpPr/>
          <p:nvPr/>
        </p:nvCxnSpPr>
        <p:spPr>
          <a:xfrm>
            <a:off x="3886200" y="1847792"/>
            <a:ext cx="609599" cy="0"/>
          </a:xfrm>
          <a:prstGeom prst="straightConnector1">
            <a:avLst/>
          </a:prstGeom>
          <a:noFill/>
          <a:ln w="28575" cap="flat" cmpd="sng">
            <a:solidFill>
              <a:schemeClr val="dk1"/>
            </a:solidFill>
            <a:prstDash val="solid"/>
            <a:round/>
            <a:headEnd type="none" w="med" len="med"/>
            <a:tailEnd type="triangle" w="lg" len="lg"/>
          </a:ln>
        </p:spPr>
      </p:cxnSp>
      <p:cxnSp>
        <p:nvCxnSpPr>
          <p:cNvPr id="383" name="Shape 383"/>
          <p:cNvCxnSpPr/>
          <p:nvPr/>
        </p:nvCxnSpPr>
        <p:spPr>
          <a:xfrm rot="10800000">
            <a:off x="3695696" y="2038287"/>
            <a:ext cx="246299" cy="436800"/>
          </a:xfrm>
          <a:prstGeom prst="straightConnector1">
            <a:avLst/>
          </a:prstGeom>
          <a:noFill/>
          <a:ln w="28575" cap="flat" cmpd="sng">
            <a:solidFill>
              <a:schemeClr val="dk1"/>
            </a:solidFill>
            <a:prstDash val="solid"/>
            <a:round/>
            <a:headEnd type="none" w="med" len="med"/>
            <a:tailEnd type="triangle" w="lg" len="lg"/>
          </a:ln>
        </p:spPr>
      </p:cxnSp>
      <p:cxnSp>
        <p:nvCxnSpPr>
          <p:cNvPr id="384" name="Shape 384"/>
          <p:cNvCxnSpPr/>
          <p:nvPr/>
        </p:nvCxnSpPr>
        <p:spPr>
          <a:xfrm flipH="1">
            <a:off x="4211400" y="2038292"/>
            <a:ext cx="474899" cy="436800"/>
          </a:xfrm>
          <a:prstGeom prst="straightConnector1">
            <a:avLst/>
          </a:prstGeom>
          <a:noFill/>
          <a:ln w="28575" cap="flat" cmpd="sng">
            <a:solidFill>
              <a:schemeClr val="dk1"/>
            </a:solidFill>
            <a:prstDash val="solid"/>
            <a:round/>
            <a:headEnd type="none" w="med" len="med"/>
            <a:tailEnd type="triangle" w="lg" len="lg"/>
          </a:ln>
        </p:spPr>
      </p:cxnSp>
      <p:cxnSp>
        <p:nvCxnSpPr>
          <p:cNvPr id="385" name="Shape 385"/>
          <p:cNvCxnSpPr/>
          <p:nvPr/>
        </p:nvCxnSpPr>
        <p:spPr>
          <a:xfrm>
            <a:off x="2535003" y="1906295"/>
            <a:ext cx="416399" cy="1178400"/>
          </a:xfrm>
          <a:prstGeom prst="straightConnector1">
            <a:avLst/>
          </a:prstGeom>
          <a:noFill/>
          <a:ln w="28575" cap="flat" cmpd="sng">
            <a:solidFill>
              <a:schemeClr val="dk1"/>
            </a:solidFill>
            <a:prstDash val="solid"/>
            <a:round/>
            <a:headEnd type="none" w="med" len="med"/>
            <a:tailEnd type="triangle" w="lg" len="lg"/>
          </a:ln>
        </p:spPr>
      </p:cxnSp>
      <p:cxnSp>
        <p:nvCxnSpPr>
          <p:cNvPr id="386" name="Shape 386"/>
          <p:cNvCxnSpPr/>
          <p:nvPr/>
        </p:nvCxnSpPr>
        <p:spPr>
          <a:xfrm flipH="1">
            <a:off x="2171699" y="1962092"/>
            <a:ext cx="228600" cy="685799"/>
          </a:xfrm>
          <a:prstGeom prst="straightConnector1">
            <a:avLst/>
          </a:prstGeom>
          <a:noFill/>
          <a:ln w="28575" cap="flat" cmpd="sng">
            <a:solidFill>
              <a:schemeClr val="dk1"/>
            </a:solidFill>
            <a:prstDash val="solid"/>
            <a:round/>
            <a:headEnd type="none" w="med" len="med"/>
            <a:tailEnd type="triangle" w="lg" len="lg"/>
          </a:ln>
        </p:spPr>
      </p:cxnSp>
      <p:cxnSp>
        <p:nvCxnSpPr>
          <p:cNvPr id="387" name="Shape 387"/>
          <p:cNvCxnSpPr/>
          <p:nvPr/>
        </p:nvCxnSpPr>
        <p:spPr>
          <a:xfrm>
            <a:off x="2306403" y="2973095"/>
            <a:ext cx="589200" cy="246299"/>
          </a:xfrm>
          <a:prstGeom prst="straightConnector1">
            <a:avLst/>
          </a:prstGeom>
          <a:noFill/>
          <a:ln w="28575" cap="flat" cmpd="sng">
            <a:solidFill>
              <a:schemeClr val="dk1"/>
            </a:solidFill>
            <a:prstDash val="solid"/>
            <a:round/>
            <a:headEnd type="none" w="med" len="med"/>
            <a:tailEnd type="triangle" w="lg" len="lg"/>
          </a:ln>
        </p:spPr>
      </p:cxnSp>
      <p:cxnSp>
        <p:nvCxnSpPr>
          <p:cNvPr id="388" name="Shape 388"/>
          <p:cNvCxnSpPr/>
          <p:nvPr/>
        </p:nvCxnSpPr>
        <p:spPr>
          <a:xfrm rot="10800000">
            <a:off x="706196" y="3201695"/>
            <a:ext cx="2245199" cy="152399"/>
          </a:xfrm>
          <a:prstGeom prst="straightConnector1">
            <a:avLst/>
          </a:prstGeom>
          <a:noFill/>
          <a:ln w="28575" cap="flat" cmpd="sng">
            <a:solidFill>
              <a:schemeClr val="dk1"/>
            </a:solidFill>
            <a:prstDash val="solid"/>
            <a:round/>
            <a:headEnd type="none" w="med" len="med"/>
            <a:tailEnd type="triangle" w="lg" len="lg"/>
          </a:ln>
        </p:spPr>
      </p:cxnSp>
      <p:sp>
        <p:nvSpPr>
          <p:cNvPr id="389" name="Shape 389"/>
          <p:cNvSpPr txBox="1"/>
          <p:nvPr/>
        </p:nvSpPr>
        <p:spPr>
          <a:xfrm>
            <a:off x="4034546" y="1504892"/>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390" name="Shape 390"/>
          <p:cNvSpPr txBox="1"/>
          <p:nvPr/>
        </p:nvSpPr>
        <p:spPr>
          <a:xfrm>
            <a:off x="2743200" y="2190691"/>
            <a:ext cx="5717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10</a:t>
            </a:r>
            <a:endParaRPr/>
          </a:p>
        </p:txBody>
      </p:sp>
      <p:sp>
        <p:nvSpPr>
          <p:cNvPr id="391" name="Shape 391"/>
          <p:cNvSpPr txBox="1"/>
          <p:nvPr/>
        </p:nvSpPr>
        <p:spPr>
          <a:xfrm>
            <a:off x="3695700" y="2896188"/>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392" name="Shape 392"/>
          <p:cNvSpPr txBox="1"/>
          <p:nvPr/>
        </p:nvSpPr>
        <p:spPr>
          <a:xfrm>
            <a:off x="2438400" y="2800291"/>
            <a:ext cx="5219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11</a:t>
            </a:r>
            <a:endParaRPr/>
          </a:p>
        </p:txBody>
      </p:sp>
      <p:sp>
        <p:nvSpPr>
          <p:cNvPr id="393" name="Shape 393"/>
          <p:cNvSpPr txBox="1"/>
          <p:nvPr/>
        </p:nvSpPr>
        <p:spPr>
          <a:xfrm>
            <a:off x="1455906" y="1962092"/>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394" name="Shape 394"/>
          <p:cNvSpPr txBox="1">
            <a:spLocks noGrp="1"/>
          </p:cNvSpPr>
          <p:nvPr>
            <p:ph type="title" idx="4294967295"/>
          </p:nvPr>
        </p:nvSpPr>
        <p:spPr>
          <a:xfrm>
            <a:off x="822960" y="286605"/>
            <a:ext cx="7543800" cy="940768"/>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Example #1</a:t>
            </a:r>
            <a:endParaRPr/>
          </a:p>
        </p:txBody>
      </p:sp>
      <p:graphicFrame>
        <p:nvGraphicFramePr>
          <p:cNvPr id="395" name="Shape 395"/>
          <p:cNvGraphicFramePr/>
          <p:nvPr/>
        </p:nvGraphicFramePr>
        <p:xfrm>
          <a:off x="4419600" y="3032670"/>
          <a:ext cx="4267200" cy="3291930"/>
        </p:xfrm>
        <a:graphic>
          <a:graphicData uri="http://schemas.openxmlformats.org/drawingml/2006/table">
            <a:tbl>
              <a:tblPr>
                <a:noFill/>
                <a:tableStyleId>{C75C6467-92EE-42D9-8249-70E0839E9777}</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vertex</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known?</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cost</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path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0</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 2</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 1</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 4</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276225">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E</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p:nvPr/>
        </p:nvSpPr>
        <p:spPr>
          <a:xfrm>
            <a:off x="533400" y="16572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402" name="Shape 402"/>
          <p:cNvSpPr/>
          <p:nvPr/>
        </p:nvSpPr>
        <p:spPr>
          <a:xfrm>
            <a:off x="2209800" y="1581092"/>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403" name="Shape 403"/>
          <p:cNvSpPr/>
          <p:nvPr/>
        </p:nvSpPr>
        <p:spPr>
          <a:xfrm>
            <a:off x="381000" y="2876491"/>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404" name="Shape 404"/>
          <p:cNvSpPr/>
          <p:nvPr/>
        </p:nvSpPr>
        <p:spPr>
          <a:xfrm>
            <a:off x="1981200" y="2647891"/>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405" name="Shape 405"/>
          <p:cNvSpPr/>
          <p:nvPr/>
        </p:nvSpPr>
        <p:spPr>
          <a:xfrm>
            <a:off x="3505200" y="1657292"/>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406" name="Shape 406"/>
          <p:cNvSpPr/>
          <p:nvPr/>
        </p:nvSpPr>
        <p:spPr>
          <a:xfrm>
            <a:off x="4495800" y="1657292"/>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H</a:t>
            </a:r>
            <a:endParaRPr/>
          </a:p>
        </p:txBody>
      </p:sp>
      <p:sp>
        <p:nvSpPr>
          <p:cNvPr id="407" name="Shape 407"/>
          <p:cNvSpPr/>
          <p:nvPr/>
        </p:nvSpPr>
        <p:spPr>
          <a:xfrm>
            <a:off x="2895600" y="3028891"/>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E</a:t>
            </a:r>
            <a:endParaRPr/>
          </a:p>
        </p:txBody>
      </p:sp>
      <p:sp>
        <p:nvSpPr>
          <p:cNvPr id="408" name="Shape 408"/>
          <p:cNvSpPr/>
          <p:nvPr/>
        </p:nvSpPr>
        <p:spPr>
          <a:xfrm>
            <a:off x="3886200" y="2419291"/>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cxnSp>
        <p:nvCxnSpPr>
          <p:cNvPr id="409" name="Shape 409"/>
          <p:cNvCxnSpPr>
            <a:stCxn id="401" idx="6"/>
            <a:endCxn id="404" idx="1"/>
          </p:cNvCxnSpPr>
          <p:nvPr/>
        </p:nvCxnSpPr>
        <p:spPr>
          <a:xfrm>
            <a:off x="914400" y="1847792"/>
            <a:ext cx="1122600" cy="855900"/>
          </a:xfrm>
          <a:prstGeom prst="straightConnector1">
            <a:avLst/>
          </a:prstGeom>
          <a:noFill/>
          <a:ln w="9525" cap="flat" cmpd="sng">
            <a:solidFill>
              <a:schemeClr val="dk1"/>
            </a:solidFill>
            <a:prstDash val="solid"/>
            <a:round/>
            <a:headEnd type="none" w="med" len="med"/>
            <a:tailEnd type="triangle" w="lg" len="lg"/>
          </a:ln>
        </p:spPr>
      </p:cxnSp>
      <p:cxnSp>
        <p:nvCxnSpPr>
          <p:cNvPr id="410" name="Shape 410"/>
          <p:cNvCxnSpPr>
            <a:stCxn id="404" idx="2"/>
            <a:endCxn id="401" idx="4"/>
          </p:cNvCxnSpPr>
          <p:nvPr/>
        </p:nvCxnSpPr>
        <p:spPr>
          <a:xfrm rot="10800000">
            <a:off x="723900" y="2038291"/>
            <a:ext cx="1257300" cy="800100"/>
          </a:xfrm>
          <a:prstGeom prst="straightConnector1">
            <a:avLst/>
          </a:prstGeom>
          <a:noFill/>
          <a:ln w="9525" cap="flat" cmpd="sng">
            <a:solidFill>
              <a:schemeClr val="dk1"/>
            </a:solidFill>
            <a:prstDash val="solid"/>
            <a:round/>
            <a:headEnd type="none" w="med" len="med"/>
            <a:tailEnd type="triangle" w="lg" len="lg"/>
          </a:ln>
        </p:spPr>
      </p:cxnSp>
      <p:cxnSp>
        <p:nvCxnSpPr>
          <p:cNvPr id="411" name="Shape 411"/>
          <p:cNvCxnSpPr>
            <a:stCxn id="408" idx="2"/>
            <a:endCxn id="407" idx="0"/>
          </p:cNvCxnSpPr>
          <p:nvPr/>
        </p:nvCxnSpPr>
        <p:spPr>
          <a:xfrm flipH="1">
            <a:off x="3086100" y="2609791"/>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412" name="Shape 412"/>
          <p:cNvCxnSpPr>
            <a:stCxn id="407" idx="6"/>
            <a:endCxn id="408" idx="4"/>
          </p:cNvCxnSpPr>
          <p:nvPr/>
        </p:nvCxnSpPr>
        <p:spPr>
          <a:xfrm rot="10800000" flipH="1">
            <a:off x="3276600" y="2800291"/>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413" name="Shape 413"/>
          <p:cNvCxnSpPr>
            <a:stCxn id="401" idx="3"/>
            <a:endCxn id="403" idx="0"/>
          </p:cNvCxnSpPr>
          <p:nvPr/>
        </p:nvCxnSpPr>
        <p:spPr>
          <a:xfrm flipH="1">
            <a:off x="571496" y="1982496"/>
            <a:ext cx="17700" cy="894000"/>
          </a:xfrm>
          <a:prstGeom prst="straightConnector1">
            <a:avLst/>
          </a:prstGeom>
          <a:noFill/>
          <a:ln w="9525" cap="flat" cmpd="sng">
            <a:solidFill>
              <a:schemeClr val="dk1"/>
            </a:solidFill>
            <a:prstDash val="solid"/>
            <a:round/>
            <a:headEnd type="none" w="med" len="med"/>
            <a:tailEnd type="triangle" w="lg" len="lg"/>
          </a:ln>
        </p:spPr>
      </p:cxnSp>
      <p:cxnSp>
        <p:nvCxnSpPr>
          <p:cNvPr id="414" name="Shape 414"/>
          <p:cNvCxnSpPr>
            <a:stCxn id="403" idx="6"/>
            <a:endCxn id="404" idx="3"/>
          </p:cNvCxnSpPr>
          <p:nvPr/>
        </p:nvCxnSpPr>
        <p:spPr>
          <a:xfrm rot="10800000" flipH="1">
            <a:off x="762000" y="2973091"/>
            <a:ext cx="1275000" cy="93900"/>
          </a:xfrm>
          <a:prstGeom prst="straightConnector1">
            <a:avLst/>
          </a:prstGeom>
          <a:noFill/>
          <a:ln w="9525" cap="flat" cmpd="sng">
            <a:solidFill>
              <a:schemeClr val="dk1"/>
            </a:solidFill>
            <a:prstDash val="solid"/>
            <a:round/>
            <a:headEnd type="none" w="med" len="med"/>
            <a:tailEnd type="triangle" w="lg" len="lg"/>
          </a:ln>
        </p:spPr>
      </p:cxnSp>
      <p:cxnSp>
        <p:nvCxnSpPr>
          <p:cNvPr id="415" name="Shape 415"/>
          <p:cNvCxnSpPr>
            <a:stCxn id="401" idx="7"/>
            <a:endCxn id="402" idx="2"/>
          </p:cNvCxnSpPr>
          <p:nvPr/>
        </p:nvCxnSpPr>
        <p:spPr>
          <a:xfrm>
            <a:off x="858604" y="1713088"/>
            <a:ext cx="1351200" cy="58500"/>
          </a:xfrm>
          <a:prstGeom prst="straightConnector1">
            <a:avLst/>
          </a:prstGeom>
          <a:noFill/>
          <a:ln w="9525" cap="flat" cmpd="sng">
            <a:solidFill>
              <a:schemeClr val="dk1"/>
            </a:solidFill>
            <a:prstDash val="solid"/>
            <a:round/>
            <a:headEnd type="none" w="med" len="med"/>
            <a:tailEnd type="triangle" w="lg" len="lg"/>
          </a:ln>
        </p:spPr>
      </p:cxnSp>
      <p:cxnSp>
        <p:nvCxnSpPr>
          <p:cNvPr id="416" name="Shape 416"/>
          <p:cNvCxnSpPr>
            <a:stCxn id="402" idx="6"/>
            <a:endCxn id="405" idx="2"/>
          </p:cNvCxnSpPr>
          <p:nvPr/>
        </p:nvCxnSpPr>
        <p:spPr>
          <a:xfrm>
            <a:off x="2590800" y="1771592"/>
            <a:ext cx="914400" cy="76200"/>
          </a:xfrm>
          <a:prstGeom prst="straightConnector1">
            <a:avLst/>
          </a:prstGeom>
          <a:noFill/>
          <a:ln w="9525" cap="flat" cmpd="sng">
            <a:solidFill>
              <a:schemeClr val="dk1"/>
            </a:solidFill>
            <a:prstDash val="solid"/>
            <a:round/>
            <a:headEnd type="none" w="med" len="med"/>
            <a:tailEnd type="triangle" w="lg" len="lg"/>
          </a:ln>
        </p:spPr>
      </p:cxnSp>
      <p:cxnSp>
        <p:nvCxnSpPr>
          <p:cNvPr id="417" name="Shape 417"/>
          <p:cNvCxnSpPr>
            <a:stCxn id="405" idx="6"/>
            <a:endCxn id="406" idx="2"/>
          </p:cNvCxnSpPr>
          <p:nvPr/>
        </p:nvCxnSpPr>
        <p:spPr>
          <a:xfrm>
            <a:off x="3886200" y="1847792"/>
            <a:ext cx="609600" cy="0"/>
          </a:xfrm>
          <a:prstGeom prst="straightConnector1">
            <a:avLst/>
          </a:prstGeom>
          <a:noFill/>
          <a:ln w="9525" cap="flat" cmpd="sng">
            <a:solidFill>
              <a:schemeClr val="dk1"/>
            </a:solidFill>
            <a:prstDash val="solid"/>
            <a:round/>
            <a:headEnd type="none" w="med" len="med"/>
            <a:tailEnd type="triangle" w="lg" len="lg"/>
          </a:ln>
        </p:spPr>
      </p:cxnSp>
      <p:cxnSp>
        <p:nvCxnSpPr>
          <p:cNvPr id="418" name="Shape 418"/>
          <p:cNvCxnSpPr>
            <a:stCxn id="408" idx="1"/>
            <a:endCxn id="405" idx="4"/>
          </p:cNvCxnSpPr>
          <p:nvPr/>
        </p:nvCxnSpPr>
        <p:spPr>
          <a:xfrm rot="10800000">
            <a:off x="3695696" y="2038287"/>
            <a:ext cx="246300" cy="436800"/>
          </a:xfrm>
          <a:prstGeom prst="straightConnector1">
            <a:avLst/>
          </a:prstGeom>
          <a:noFill/>
          <a:ln w="9525" cap="flat" cmpd="sng">
            <a:solidFill>
              <a:schemeClr val="dk1"/>
            </a:solidFill>
            <a:prstDash val="solid"/>
            <a:round/>
            <a:headEnd type="none" w="med" len="med"/>
            <a:tailEnd type="triangle" w="lg" len="lg"/>
          </a:ln>
        </p:spPr>
      </p:cxnSp>
      <p:cxnSp>
        <p:nvCxnSpPr>
          <p:cNvPr id="419" name="Shape 419"/>
          <p:cNvCxnSpPr>
            <a:stCxn id="406" idx="4"/>
            <a:endCxn id="408" idx="7"/>
          </p:cNvCxnSpPr>
          <p:nvPr/>
        </p:nvCxnSpPr>
        <p:spPr>
          <a:xfrm flipH="1">
            <a:off x="4211400" y="2038292"/>
            <a:ext cx="474900" cy="436800"/>
          </a:xfrm>
          <a:prstGeom prst="straightConnector1">
            <a:avLst/>
          </a:prstGeom>
          <a:noFill/>
          <a:ln w="9525" cap="flat" cmpd="sng">
            <a:solidFill>
              <a:schemeClr val="dk1"/>
            </a:solidFill>
            <a:prstDash val="solid"/>
            <a:round/>
            <a:headEnd type="none" w="med" len="med"/>
            <a:tailEnd type="triangle" w="lg" len="lg"/>
          </a:ln>
        </p:spPr>
      </p:cxnSp>
      <p:cxnSp>
        <p:nvCxnSpPr>
          <p:cNvPr id="420" name="Shape 420"/>
          <p:cNvCxnSpPr>
            <a:stCxn id="402" idx="5"/>
            <a:endCxn id="407" idx="1"/>
          </p:cNvCxnSpPr>
          <p:nvPr/>
        </p:nvCxnSpPr>
        <p:spPr>
          <a:xfrm>
            <a:off x="2535004" y="1906296"/>
            <a:ext cx="416400" cy="1178400"/>
          </a:xfrm>
          <a:prstGeom prst="straightConnector1">
            <a:avLst/>
          </a:prstGeom>
          <a:noFill/>
          <a:ln w="9525" cap="flat" cmpd="sng">
            <a:solidFill>
              <a:schemeClr val="dk1"/>
            </a:solidFill>
            <a:prstDash val="solid"/>
            <a:round/>
            <a:headEnd type="none" w="med" len="med"/>
            <a:tailEnd type="triangle" w="lg" len="lg"/>
          </a:ln>
        </p:spPr>
      </p:cxnSp>
      <p:cxnSp>
        <p:nvCxnSpPr>
          <p:cNvPr id="421" name="Shape 421"/>
          <p:cNvCxnSpPr>
            <a:stCxn id="402" idx="4"/>
            <a:endCxn id="404" idx="0"/>
          </p:cNvCxnSpPr>
          <p:nvPr/>
        </p:nvCxnSpPr>
        <p:spPr>
          <a:xfrm flipH="1">
            <a:off x="2171700" y="1962092"/>
            <a:ext cx="228600" cy="685800"/>
          </a:xfrm>
          <a:prstGeom prst="straightConnector1">
            <a:avLst/>
          </a:prstGeom>
          <a:noFill/>
          <a:ln w="9525" cap="flat" cmpd="sng">
            <a:solidFill>
              <a:schemeClr val="dk1"/>
            </a:solidFill>
            <a:prstDash val="solid"/>
            <a:round/>
            <a:headEnd type="none" w="med" len="med"/>
            <a:tailEnd type="triangle" w="lg" len="lg"/>
          </a:ln>
        </p:spPr>
      </p:cxnSp>
      <p:cxnSp>
        <p:nvCxnSpPr>
          <p:cNvPr id="422" name="Shape 422"/>
          <p:cNvCxnSpPr>
            <a:stCxn id="404" idx="5"/>
            <a:endCxn id="407" idx="2"/>
          </p:cNvCxnSpPr>
          <p:nvPr/>
        </p:nvCxnSpPr>
        <p:spPr>
          <a:xfrm>
            <a:off x="2306404" y="2973095"/>
            <a:ext cx="589200" cy="246300"/>
          </a:xfrm>
          <a:prstGeom prst="straightConnector1">
            <a:avLst/>
          </a:prstGeom>
          <a:noFill/>
          <a:ln w="9525" cap="flat" cmpd="sng">
            <a:solidFill>
              <a:schemeClr val="dk1"/>
            </a:solidFill>
            <a:prstDash val="solid"/>
            <a:round/>
            <a:headEnd type="none" w="med" len="med"/>
            <a:tailEnd type="triangle" w="lg" len="lg"/>
          </a:ln>
        </p:spPr>
      </p:cxnSp>
      <p:cxnSp>
        <p:nvCxnSpPr>
          <p:cNvPr id="423" name="Shape 423"/>
          <p:cNvCxnSpPr>
            <a:stCxn id="407" idx="3"/>
            <a:endCxn id="403" idx="5"/>
          </p:cNvCxnSpPr>
          <p:nvPr/>
        </p:nvCxnSpPr>
        <p:spPr>
          <a:xfrm rot="10800000">
            <a:off x="706196" y="3201695"/>
            <a:ext cx="2245200" cy="152400"/>
          </a:xfrm>
          <a:prstGeom prst="straightConnector1">
            <a:avLst/>
          </a:prstGeom>
          <a:noFill/>
          <a:ln w="9525" cap="flat" cmpd="sng">
            <a:solidFill>
              <a:schemeClr val="dk1"/>
            </a:solidFill>
            <a:prstDash val="solid"/>
            <a:round/>
            <a:headEnd type="none" w="med" len="med"/>
            <a:tailEnd type="triangle" w="lg" len="lg"/>
          </a:ln>
        </p:spPr>
      </p:cxnSp>
      <p:sp>
        <p:nvSpPr>
          <p:cNvPr id="424" name="Shape 424"/>
          <p:cNvSpPr txBox="1"/>
          <p:nvPr/>
        </p:nvSpPr>
        <p:spPr>
          <a:xfrm>
            <a:off x="593725" y="133661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0</a:t>
            </a:r>
            <a:endParaRPr/>
          </a:p>
        </p:txBody>
      </p:sp>
      <p:sp>
        <p:nvSpPr>
          <p:cNvPr id="425" name="Shape 425"/>
          <p:cNvSpPr txBox="1"/>
          <p:nvPr/>
        </p:nvSpPr>
        <p:spPr>
          <a:xfrm>
            <a:off x="2498725" y="914400"/>
            <a:ext cx="184149" cy="396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Shape 426"/>
          <p:cNvSpPr txBox="1"/>
          <p:nvPr/>
        </p:nvSpPr>
        <p:spPr>
          <a:xfrm>
            <a:off x="2286000" y="126829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2</a:t>
            </a:r>
            <a:endParaRPr/>
          </a:p>
        </p:txBody>
      </p:sp>
      <p:sp>
        <p:nvSpPr>
          <p:cNvPr id="427" name="Shape 427"/>
          <p:cNvSpPr txBox="1"/>
          <p:nvPr/>
        </p:nvSpPr>
        <p:spPr>
          <a:xfrm>
            <a:off x="3581400" y="1304867"/>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428" name="Shape 428"/>
          <p:cNvSpPr txBox="1"/>
          <p:nvPr/>
        </p:nvSpPr>
        <p:spPr>
          <a:xfrm>
            <a:off x="4572000" y="1304867"/>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429" name="Shape 429"/>
          <p:cNvSpPr txBox="1"/>
          <p:nvPr/>
        </p:nvSpPr>
        <p:spPr>
          <a:xfrm>
            <a:off x="76200" y="298126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430" name="Shape 430"/>
          <p:cNvSpPr txBox="1"/>
          <p:nvPr/>
        </p:nvSpPr>
        <p:spPr>
          <a:xfrm>
            <a:off x="2293938" y="252406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a:t>
            </a:r>
            <a:endParaRPr/>
          </a:p>
        </p:txBody>
      </p:sp>
      <p:sp>
        <p:nvSpPr>
          <p:cNvPr id="431" name="Shape 431"/>
          <p:cNvSpPr txBox="1"/>
          <p:nvPr/>
        </p:nvSpPr>
        <p:spPr>
          <a:xfrm>
            <a:off x="4191000" y="2371666"/>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432" name="Shape 432"/>
          <p:cNvSpPr txBox="1"/>
          <p:nvPr/>
        </p:nvSpPr>
        <p:spPr>
          <a:xfrm>
            <a:off x="1371600" y="143028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433" name="Shape 433"/>
          <p:cNvSpPr txBox="1"/>
          <p:nvPr/>
        </p:nvSpPr>
        <p:spPr>
          <a:xfrm>
            <a:off x="2819400" y="150489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434" name="Shape 434"/>
          <p:cNvSpPr txBox="1"/>
          <p:nvPr/>
        </p:nvSpPr>
        <p:spPr>
          <a:xfrm>
            <a:off x="4419600" y="2114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435" name="Shape 435"/>
          <p:cNvSpPr txBox="1"/>
          <p:nvPr/>
        </p:nvSpPr>
        <p:spPr>
          <a:xfrm>
            <a:off x="3581400" y="2114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436" name="Shape 436"/>
          <p:cNvSpPr txBox="1"/>
          <p:nvPr/>
        </p:nvSpPr>
        <p:spPr>
          <a:xfrm>
            <a:off x="3371850" y="235420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437" name="Shape 437"/>
          <p:cNvSpPr txBox="1"/>
          <p:nvPr/>
        </p:nvSpPr>
        <p:spPr>
          <a:xfrm>
            <a:off x="1905000" y="3257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7</a:t>
            </a:r>
            <a:endParaRPr/>
          </a:p>
        </p:txBody>
      </p:sp>
      <p:sp>
        <p:nvSpPr>
          <p:cNvPr id="438" name="Shape 438"/>
          <p:cNvSpPr txBox="1"/>
          <p:nvPr/>
        </p:nvSpPr>
        <p:spPr>
          <a:xfrm>
            <a:off x="1143000" y="23430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9</a:t>
            </a:r>
            <a:endParaRPr/>
          </a:p>
        </p:txBody>
      </p:sp>
      <p:sp>
        <p:nvSpPr>
          <p:cNvPr id="439" name="Shape 439"/>
          <p:cNvSpPr txBox="1"/>
          <p:nvPr/>
        </p:nvSpPr>
        <p:spPr>
          <a:xfrm>
            <a:off x="990600" y="27240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440" name="Shape 440"/>
          <p:cNvSpPr txBox="1"/>
          <p:nvPr/>
        </p:nvSpPr>
        <p:spPr>
          <a:xfrm>
            <a:off x="304800" y="22668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4</a:t>
            </a:r>
            <a:endParaRPr/>
          </a:p>
        </p:txBody>
      </p:sp>
      <p:sp>
        <p:nvSpPr>
          <p:cNvPr id="441" name="Shape 441"/>
          <p:cNvSpPr txBox="1"/>
          <p:nvPr/>
        </p:nvSpPr>
        <p:spPr>
          <a:xfrm>
            <a:off x="2209800" y="218269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5</a:t>
            </a:r>
            <a:endParaRPr/>
          </a:p>
        </p:txBody>
      </p:sp>
      <p:sp>
        <p:nvSpPr>
          <p:cNvPr id="442" name="Shape 442"/>
          <p:cNvSpPr txBox="1"/>
          <p:nvPr/>
        </p:nvSpPr>
        <p:spPr>
          <a:xfrm>
            <a:off x="381000" y="4648200"/>
            <a:ext cx="3302764" cy="10156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sng" strike="noStrike" cap="none">
                <a:solidFill>
                  <a:schemeClr val="dk1"/>
                </a:solidFill>
                <a:latin typeface="Calibri"/>
                <a:ea typeface="Calibri"/>
                <a:cs typeface="Calibri"/>
                <a:sym typeface="Calibri"/>
              </a:rPr>
              <a:t>Order Added to Known Set:</a:t>
            </a:r>
            <a:endParaRPr/>
          </a:p>
          <a:p>
            <a:pPr marL="0" marR="0" lvl="0" indent="0" algn="l" rtl="0">
              <a:lnSpc>
                <a:spcPct val="100000"/>
              </a:lnSpc>
              <a:spcBef>
                <a:spcPts val="0"/>
              </a:spcBef>
              <a:spcAft>
                <a:spcPts val="0"/>
              </a:spcAft>
              <a:buClr>
                <a:srgbClr val="000000"/>
              </a:buClr>
              <a:buSzPts val="2000"/>
              <a:buFont typeface="Arial"/>
              <a:buNone/>
            </a:pPr>
            <a:endParaRPr sz="20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 C</a:t>
            </a:r>
            <a:endParaRPr/>
          </a:p>
        </p:txBody>
      </p:sp>
      <p:cxnSp>
        <p:nvCxnSpPr>
          <p:cNvPr id="443" name="Shape 443"/>
          <p:cNvCxnSpPr/>
          <p:nvPr/>
        </p:nvCxnSpPr>
        <p:spPr>
          <a:xfrm>
            <a:off x="914400" y="1847792"/>
            <a:ext cx="1122599" cy="855899"/>
          </a:xfrm>
          <a:prstGeom prst="straightConnector1">
            <a:avLst/>
          </a:prstGeom>
          <a:noFill/>
          <a:ln w="28575" cap="flat" cmpd="sng">
            <a:solidFill>
              <a:schemeClr val="dk1"/>
            </a:solidFill>
            <a:prstDash val="solid"/>
            <a:round/>
            <a:headEnd type="none" w="med" len="med"/>
            <a:tailEnd type="triangle" w="lg" len="lg"/>
          </a:ln>
        </p:spPr>
      </p:cxnSp>
      <p:cxnSp>
        <p:nvCxnSpPr>
          <p:cNvPr id="444" name="Shape 444"/>
          <p:cNvCxnSpPr/>
          <p:nvPr/>
        </p:nvCxnSpPr>
        <p:spPr>
          <a:xfrm rot="10800000">
            <a:off x="723900" y="2038291"/>
            <a:ext cx="1257299" cy="800099"/>
          </a:xfrm>
          <a:prstGeom prst="straightConnector1">
            <a:avLst/>
          </a:prstGeom>
          <a:noFill/>
          <a:ln w="28575" cap="flat" cmpd="sng">
            <a:solidFill>
              <a:schemeClr val="dk1"/>
            </a:solidFill>
            <a:prstDash val="solid"/>
            <a:round/>
            <a:headEnd type="none" w="med" len="med"/>
            <a:tailEnd type="triangle" w="lg" len="lg"/>
          </a:ln>
        </p:spPr>
      </p:cxnSp>
      <p:cxnSp>
        <p:nvCxnSpPr>
          <p:cNvPr id="445" name="Shape 445"/>
          <p:cNvCxnSpPr/>
          <p:nvPr/>
        </p:nvCxnSpPr>
        <p:spPr>
          <a:xfrm flipH="1">
            <a:off x="3086100" y="2609791"/>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446" name="Shape 446"/>
          <p:cNvCxnSpPr/>
          <p:nvPr/>
        </p:nvCxnSpPr>
        <p:spPr>
          <a:xfrm rot="10800000" flipH="1">
            <a:off x="3276600" y="2800291"/>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447" name="Shape 447"/>
          <p:cNvCxnSpPr/>
          <p:nvPr/>
        </p:nvCxnSpPr>
        <p:spPr>
          <a:xfrm flipH="1">
            <a:off x="571496" y="1982495"/>
            <a:ext cx="17700" cy="894000"/>
          </a:xfrm>
          <a:prstGeom prst="straightConnector1">
            <a:avLst/>
          </a:prstGeom>
          <a:noFill/>
          <a:ln w="28575" cap="flat" cmpd="sng">
            <a:solidFill>
              <a:schemeClr val="dk1"/>
            </a:solidFill>
            <a:prstDash val="solid"/>
            <a:round/>
            <a:headEnd type="none" w="med" len="med"/>
            <a:tailEnd type="triangle" w="lg" len="lg"/>
          </a:ln>
        </p:spPr>
      </p:cxnSp>
      <p:cxnSp>
        <p:nvCxnSpPr>
          <p:cNvPr id="448" name="Shape 448"/>
          <p:cNvCxnSpPr/>
          <p:nvPr/>
        </p:nvCxnSpPr>
        <p:spPr>
          <a:xfrm rot="10800000" flipH="1">
            <a:off x="762000" y="2973091"/>
            <a:ext cx="1275000" cy="93900"/>
          </a:xfrm>
          <a:prstGeom prst="straightConnector1">
            <a:avLst/>
          </a:prstGeom>
          <a:noFill/>
          <a:ln w="28575" cap="flat" cmpd="sng">
            <a:solidFill>
              <a:schemeClr val="dk1"/>
            </a:solidFill>
            <a:prstDash val="solid"/>
            <a:round/>
            <a:headEnd type="none" w="med" len="med"/>
            <a:tailEnd type="triangle" w="lg" len="lg"/>
          </a:ln>
        </p:spPr>
      </p:cxnSp>
      <p:cxnSp>
        <p:nvCxnSpPr>
          <p:cNvPr id="449" name="Shape 449"/>
          <p:cNvCxnSpPr/>
          <p:nvPr/>
        </p:nvCxnSpPr>
        <p:spPr>
          <a:xfrm>
            <a:off x="858603" y="1713088"/>
            <a:ext cx="1351199" cy="58500"/>
          </a:xfrm>
          <a:prstGeom prst="straightConnector1">
            <a:avLst/>
          </a:prstGeom>
          <a:noFill/>
          <a:ln w="28575" cap="flat" cmpd="sng">
            <a:solidFill>
              <a:schemeClr val="dk1"/>
            </a:solidFill>
            <a:prstDash val="solid"/>
            <a:round/>
            <a:headEnd type="none" w="med" len="med"/>
            <a:tailEnd type="triangle" w="lg" len="lg"/>
          </a:ln>
        </p:spPr>
      </p:cxnSp>
      <p:cxnSp>
        <p:nvCxnSpPr>
          <p:cNvPr id="450" name="Shape 450"/>
          <p:cNvCxnSpPr/>
          <p:nvPr/>
        </p:nvCxnSpPr>
        <p:spPr>
          <a:xfrm>
            <a:off x="2590800" y="1771592"/>
            <a:ext cx="914400" cy="76199"/>
          </a:xfrm>
          <a:prstGeom prst="straightConnector1">
            <a:avLst/>
          </a:prstGeom>
          <a:noFill/>
          <a:ln w="28575" cap="flat" cmpd="sng">
            <a:solidFill>
              <a:schemeClr val="dk1"/>
            </a:solidFill>
            <a:prstDash val="solid"/>
            <a:round/>
            <a:headEnd type="none" w="med" len="med"/>
            <a:tailEnd type="triangle" w="lg" len="lg"/>
          </a:ln>
        </p:spPr>
      </p:cxnSp>
      <p:cxnSp>
        <p:nvCxnSpPr>
          <p:cNvPr id="451" name="Shape 451"/>
          <p:cNvCxnSpPr/>
          <p:nvPr/>
        </p:nvCxnSpPr>
        <p:spPr>
          <a:xfrm>
            <a:off x="3886200" y="1847792"/>
            <a:ext cx="609599" cy="0"/>
          </a:xfrm>
          <a:prstGeom prst="straightConnector1">
            <a:avLst/>
          </a:prstGeom>
          <a:noFill/>
          <a:ln w="28575" cap="flat" cmpd="sng">
            <a:solidFill>
              <a:schemeClr val="dk1"/>
            </a:solidFill>
            <a:prstDash val="solid"/>
            <a:round/>
            <a:headEnd type="none" w="med" len="med"/>
            <a:tailEnd type="triangle" w="lg" len="lg"/>
          </a:ln>
        </p:spPr>
      </p:cxnSp>
      <p:cxnSp>
        <p:nvCxnSpPr>
          <p:cNvPr id="452" name="Shape 452"/>
          <p:cNvCxnSpPr/>
          <p:nvPr/>
        </p:nvCxnSpPr>
        <p:spPr>
          <a:xfrm rot="10800000">
            <a:off x="3695696" y="2038287"/>
            <a:ext cx="246299" cy="436800"/>
          </a:xfrm>
          <a:prstGeom prst="straightConnector1">
            <a:avLst/>
          </a:prstGeom>
          <a:noFill/>
          <a:ln w="28575" cap="flat" cmpd="sng">
            <a:solidFill>
              <a:schemeClr val="dk1"/>
            </a:solidFill>
            <a:prstDash val="solid"/>
            <a:round/>
            <a:headEnd type="none" w="med" len="med"/>
            <a:tailEnd type="triangle" w="lg" len="lg"/>
          </a:ln>
        </p:spPr>
      </p:cxnSp>
      <p:cxnSp>
        <p:nvCxnSpPr>
          <p:cNvPr id="453" name="Shape 453"/>
          <p:cNvCxnSpPr/>
          <p:nvPr/>
        </p:nvCxnSpPr>
        <p:spPr>
          <a:xfrm flipH="1">
            <a:off x="4211400" y="2038292"/>
            <a:ext cx="474899" cy="436800"/>
          </a:xfrm>
          <a:prstGeom prst="straightConnector1">
            <a:avLst/>
          </a:prstGeom>
          <a:noFill/>
          <a:ln w="28575" cap="flat" cmpd="sng">
            <a:solidFill>
              <a:schemeClr val="dk1"/>
            </a:solidFill>
            <a:prstDash val="solid"/>
            <a:round/>
            <a:headEnd type="none" w="med" len="med"/>
            <a:tailEnd type="triangle" w="lg" len="lg"/>
          </a:ln>
        </p:spPr>
      </p:cxnSp>
      <p:cxnSp>
        <p:nvCxnSpPr>
          <p:cNvPr id="454" name="Shape 454"/>
          <p:cNvCxnSpPr/>
          <p:nvPr/>
        </p:nvCxnSpPr>
        <p:spPr>
          <a:xfrm>
            <a:off x="2535003" y="1906295"/>
            <a:ext cx="416399" cy="1178400"/>
          </a:xfrm>
          <a:prstGeom prst="straightConnector1">
            <a:avLst/>
          </a:prstGeom>
          <a:noFill/>
          <a:ln w="28575" cap="flat" cmpd="sng">
            <a:solidFill>
              <a:schemeClr val="dk1"/>
            </a:solidFill>
            <a:prstDash val="solid"/>
            <a:round/>
            <a:headEnd type="none" w="med" len="med"/>
            <a:tailEnd type="triangle" w="lg" len="lg"/>
          </a:ln>
        </p:spPr>
      </p:cxnSp>
      <p:cxnSp>
        <p:nvCxnSpPr>
          <p:cNvPr id="455" name="Shape 455"/>
          <p:cNvCxnSpPr/>
          <p:nvPr/>
        </p:nvCxnSpPr>
        <p:spPr>
          <a:xfrm flipH="1">
            <a:off x="2171699" y="1962092"/>
            <a:ext cx="228600" cy="685799"/>
          </a:xfrm>
          <a:prstGeom prst="straightConnector1">
            <a:avLst/>
          </a:prstGeom>
          <a:noFill/>
          <a:ln w="28575" cap="flat" cmpd="sng">
            <a:solidFill>
              <a:schemeClr val="dk1"/>
            </a:solidFill>
            <a:prstDash val="solid"/>
            <a:round/>
            <a:headEnd type="none" w="med" len="med"/>
            <a:tailEnd type="triangle" w="lg" len="lg"/>
          </a:ln>
        </p:spPr>
      </p:cxnSp>
      <p:cxnSp>
        <p:nvCxnSpPr>
          <p:cNvPr id="456" name="Shape 456"/>
          <p:cNvCxnSpPr/>
          <p:nvPr/>
        </p:nvCxnSpPr>
        <p:spPr>
          <a:xfrm>
            <a:off x="2306403" y="2973095"/>
            <a:ext cx="589200" cy="246299"/>
          </a:xfrm>
          <a:prstGeom prst="straightConnector1">
            <a:avLst/>
          </a:prstGeom>
          <a:noFill/>
          <a:ln w="28575" cap="flat" cmpd="sng">
            <a:solidFill>
              <a:schemeClr val="dk1"/>
            </a:solidFill>
            <a:prstDash val="solid"/>
            <a:round/>
            <a:headEnd type="none" w="med" len="med"/>
            <a:tailEnd type="triangle" w="lg" len="lg"/>
          </a:ln>
        </p:spPr>
      </p:cxnSp>
      <p:cxnSp>
        <p:nvCxnSpPr>
          <p:cNvPr id="457" name="Shape 457"/>
          <p:cNvCxnSpPr/>
          <p:nvPr/>
        </p:nvCxnSpPr>
        <p:spPr>
          <a:xfrm rot="10800000">
            <a:off x="706196" y="3201695"/>
            <a:ext cx="2245199" cy="152399"/>
          </a:xfrm>
          <a:prstGeom prst="straightConnector1">
            <a:avLst/>
          </a:prstGeom>
          <a:noFill/>
          <a:ln w="28575" cap="flat" cmpd="sng">
            <a:solidFill>
              <a:schemeClr val="dk1"/>
            </a:solidFill>
            <a:prstDash val="solid"/>
            <a:round/>
            <a:headEnd type="none" w="med" len="med"/>
            <a:tailEnd type="triangle" w="lg" len="lg"/>
          </a:ln>
        </p:spPr>
      </p:cxnSp>
      <p:sp>
        <p:nvSpPr>
          <p:cNvPr id="458" name="Shape 458"/>
          <p:cNvSpPr txBox="1"/>
          <p:nvPr/>
        </p:nvSpPr>
        <p:spPr>
          <a:xfrm>
            <a:off x="4034546" y="1504892"/>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459" name="Shape 459"/>
          <p:cNvSpPr txBox="1"/>
          <p:nvPr/>
        </p:nvSpPr>
        <p:spPr>
          <a:xfrm>
            <a:off x="2743200" y="2190691"/>
            <a:ext cx="5717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10</a:t>
            </a:r>
            <a:endParaRPr/>
          </a:p>
        </p:txBody>
      </p:sp>
      <p:sp>
        <p:nvSpPr>
          <p:cNvPr id="460" name="Shape 460"/>
          <p:cNvSpPr txBox="1"/>
          <p:nvPr/>
        </p:nvSpPr>
        <p:spPr>
          <a:xfrm>
            <a:off x="3695700" y="2896188"/>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461" name="Shape 461"/>
          <p:cNvSpPr txBox="1"/>
          <p:nvPr/>
        </p:nvSpPr>
        <p:spPr>
          <a:xfrm>
            <a:off x="2438400" y="2800291"/>
            <a:ext cx="5219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11</a:t>
            </a:r>
            <a:endParaRPr/>
          </a:p>
        </p:txBody>
      </p:sp>
      <p:sp>
        <p:nvSpPr>
          <p:cNvPr id="462" name="Shape 462"/>
          <p:cNvSpPr txBox="1"/>
          <p:nvPr/>
        </p:nvSpPr>
        <p:spPr>
          <a:xfrm>
            <a:off x="1455906" y="1962092"/>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463" name="Shape 463"/>
          <p:cNvSpPr txBox="1">
            <a:spLocks noGrp="1"/>
          </p:cNvSpPr>
          <p:nvPr>
            <p:ph type="title" idx="4294967295"/>
          </p:nvPr>
        </p:nvSpPr>
        <p:spPr>
          <a:xfrm>
            <a:off x="822960" y="76200"/>
            <a:ext cx="7543800" cy="1129801"/>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Example #1</a:t>
            </a:r>
            <a:endParaRPr/>
          </a:p>
        </p:txBody>
      </p:sp>
      <p:graphicFrame>
        <p:nvGraphicFramePr>
          <p:cNvPr id="464" name="Shape 464"/>
          <p:cNvGraphicFramePr/>
          <p:nvPr/>
        </p:nvGraphicFramePr>
        <p:xfrm>
          <a:off x="4419600" y="3032670"/>
          <a:ext cx="4267200" cy="3291930"/>
        </p:xfrm>
        <a:graphic>
          <a:graphicData uri="http://schemas.openxmlformats.org/drawingml/2006/table">
            <a:tbl>
              <a:tblPr>
                <a:noFill/>
                <a:tableStyleId>{C75C6467-92EE-42D9-8249-70E0839E9777}</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vertex</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known?</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cost</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path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0</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 2</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 4</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276225">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E</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65" name="Shape 465"/>
          <p:cNvSpPr txBox="1"/>
          <p:nvPr/>
        </p:nvSpPr>
        <p:spPr>
          <a:xfrm>
            <a:off x="3124200" y="3209866"/>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p:nvPr/>
        </p:nvSpPr>
        <p:spPr>
          <a:xfrm>
            <a:off x="533400" y="16572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472" name="Shape 472"/>
          <p:cNvSpPr/>
          <p:nvPr/>
        </p:nvSpPr>
        <p:spPr>
          <a:xfrm>
            <a:off x="2209800" y="1581092"/>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473" name="Shape 473"/>
          <p:cNvSpPr/>
          <p:nvPr/>
        </p:nvSpPr>
        <p:spPr>
          <a:xfrm>
            <a:off x="381000" y="2876491"/>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474" name="Shape 474"/>
          <p:cNvSpPr/>
          <p:nvPr/>
        </p:nvSpPr>
        <p:spPr>
          <a:xfrm>
            <a:off x="1981200" y="2647891"/>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475" name="Shape 475"/>
          <p:cNvSpPr/>
          <p:nvPr/>
        </p:nvSpPr>
        <p:spPr>
          <a:xfrm>
            <a:off x="3505200" y="1657292"/>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476" name="Shape 476"/>
          <p:cNvSpPr/>
          <p:nvPr/>
        </p:nvSpPr>
        <p:spPr>
          <a:xfrm>
            <a:off x="4495800" y="1657292"/>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H</a:t>
            </a:r>
            <a:endParaRPr/>
          </a:p>
        </p:txBody>
      </p:sp>
      <p:sp>
        <p:nvSpPr>
          <p:cNvPr id="477" name="Shape 477"/>
          <p:cNvSpPr/>
          <p:nvPr/>
        </p:nvSpPr>
        <p:spPr>
          <a:xfrm>
            <a:off x="2895600" y="3028891"/>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E</a:t>
            </a:r>
            <a:endParaRPr/>
          </a:p>
        </p:txBody>
      </p:sp>
      <p:sp>
        <p:nvSpPr>
          <p:cNvPr id="478" name="Shape 478"/>
          <p:cNvSpPr/>
          <p:nvPr/>
        </p:nvSpPr>
        <p:spPr>
          <a:xfrm>
            <a:off x="3886200" y="2419291"/>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cxnSp>
        <p:nvCxnSpPr>
          <p:cNvPr id="479" name="Shape 479"/>
          <p:cNvCxnSpPr>
            <a:stCxn id="471" idx="6"/>
            <a:endCxn id="474" idx="1"/>
          </p:cNvCxnSpPr>
          <p:nvPr/>
        </p:nvCxnSpPr>
        <p:spPr>
          <a:xfrm>
            <a:off x="914400" y="1847792"/>
            <a:ext cx="1122600" cy="855900"/>
          </a:xfrm>
          <a:prstGeom prst="straightConnector1">
            <a:avLst/>
          </a:prstGeom>
          <a:noFill/>
          <a:ln w="9525" cap="flat" cmpd="sng">
            <a:solidFill>
              <a:schemeClr val="dk1"/>
            </a:solidFill>
            <a:prstDash val="solid"/>
            <a:round/>
            <a:headEnd type="none" w="med" len="med"/>
            <a:tailEnd type="triangle" w="lg" len="lg"/>
          </a:ln>
        </p:spPr>
      </p:cxnSp>
      <p:cxnSp>
        <p:nvCxnSpPr>
          <p:cNvPr id="480" name="Shape 480"/>
          <p:cNvCxnSpPr>
            <a:stCxn id="474" idx="2"/>
            <a:endCxn id="471" idx="4"/>
          </p:cNvCxnSpPr>
          <p:nvPr/>
        </p:nvCxnSpPr>
        <p:spPr>
          <a:xfrm rot="10800000">
            <a:off x="723900" y="2038291"/>
            <a:ext cx="1257300" cy="800100"/>
          </a:xfrm>
          <a:prstGeom prst="straightConnector1">
            <a:avLst/>
          </a:prstGeom>
          <a:noFill/>
          <a:ln w="9525" cap="flat" cmpd="sng">
            <a:solidFill>
              <a:schemeClr val="dk1"/>
            </a:solidFill>
            <a:prstDash val="solid"/>
            <a:round/>
            <a:headEnd type="none" w="med" len="med"/>
            <a:tailEnd type="triangle" w="lg" len="lg"/>
          </a:ln>
        </p:spPr>
      </p:cxnSp>
      <p:cxnSp>
        <p:nvCxnSpPr>
          <p:cNvPr id="481" name="Shape 481"/>
          <p:cNvCxnSpPr>
            <a:stCxn id="478" idx="2"/>
            <a:endCxn id="477" idx="0"/>
          </p:cNvCxnSpPr>
          <p:nvPr/>
        </p:nvCxnSpPr>
        <p:spPr>
          <a:xfrm flipH="1">
            <a:off x="3086100" y="2609791"/>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482" name="Shape 482"/>
          <p:cNvCxnSpPr>
            <a:stCxn id="477" idx="6"/>
            <a:endCxn id="478" idx="4"/>
          </p:cNvCxnSpPr>
          <p:nvPr/>
        </p:nvCxnSpPr>
        <p:spPr>
          <a:xfrm rot="10800000" flipH="1">
            <a:off x="3276600" y="2800291"/>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483" name="Shape 483"/>
          <p:cNvCxnSpPr>
            <a:stCxn id="471" idx="3"/>
            <a:endCxn id="473" idx="0"/>
          </p:cNvCxnSpPr>
          <p:nvPr/>
        </p:nvCxnSpPr>
        <p:spPr>
          <a:xfrm flipH="1">
            <a:off x="571496" y="1982496"/>
            <a:ext cx="17700" cy="894000"/>
          </a:xfrm>
          <a:prstGeom prst="straightConnector1">
            <a:avLst/>
          </a:prstGeom>
          <a:noFill/>
          <a:ln w="9525" cap="flat" cmpd="sng">
            <a:solidFill>
              <a:schemeClr val="dk1"/>
            </a:solidFill>
            <a:prstDash val="solid"/>
            <a:round/>
            <a:headEnd type="none" w="med" len="med"/>
            <a:tailEnd type="triangle" w="lg" len="lg"/>
          </a:ln>
        </p:spPr>
      </p:cxnSp>
      <p:cxnSp>
        <p:nvCxnSpPr>
          <p:cNvPr id="484" name="Shape 484"/>
          <p:cNvCxnSpPr>
            <a:stCxn id="473" idx="6"/>
            <a:endCxn id="474" idx="3"/>
          </p:cNvCxnSpPr>
          <p:nvPr/>
        </p:nvCxnSpPr>
        <p:spPr>
          <a:xfrm rot="10800000" flipH="1">
            <a:off x="762000" y="2973091"/>
            <a:ext cx="1275000" cy="93900"/>
          </a:xfrm>
          <a:prstGeom prst="straightConnector1">
            <a:avLst/>
          </a:prstGeom>
          <a:noFill/>
          <a:ln w="9525" cap="flat" cmpd="sng">
            <a:solidFill>
              <a:schemeClr val="dk1"/>
            </a:solidFill>
            <a:prstDash val="solid"/>
            <a:round/>
            <a:headEnd type="none" w="med" len="med"/>
            <a:tailEnd type="triangle" w="lg" len="lg"/>
          </a:ln>
        </p:spPr>
      </p:cxnSp>
      <p:cxnSp>
        <p:nvCxnSpPr>
          <p:cNvPr id="485" name="Shape 485"/>
          <p:cNvCxnSpPr>
            <a:stCxn id="471" idx="7"/>
            <a:endCxn id="472" idx="2"/>
          </p:cNvCxnSpPr>
          <p:nvPr/>
        </p:nvCxnSpPr>
        <p:spPr>
          <a:xfrm>
            <a:off x="858604" y="1713088"/>
            <a:ext cx="1351200" cy="58500"/>
          </a:xfrm>
          <a:prstGeom prst="straightConnector1">
            <a:avLst/>
          </a:prstGeom>
          <a:noFill/>
          <a:ln w="9525" cap="flat" cmpd="sng">
            <a:solidFill>
              <a:schemeClr val="dk1"/>
            </a:solidFill>
            <a:prstDash val="solid"/>
            <a:round/>
            <a:headEnd type="none" w="med" len="med"/>
            <a:tailEnd type="triangle" w="lg" len="lg"/>
          </a:ln>
        </p:spPr>
      </p:cxnSp>
      <p:cxnSp>
        <p:nvCxnSpPr>
          <p:cNvPr id="486" name="Shape 486"/>
          <p:cNvCxnSpPr>
            <a:stCxn id="472" idx="6"/>
            <a:endCxn id="475" idx="2"/>
          </p:cNvCxnSpPr>
          <p:nvPr/>
        </p:nvCxnSpPr>
        <p:spPr>
          <a:xfrm>
            <a:off x="2590800" y="1771592"/>
            <a:ext cx="914400" cy="76200"/>
          </a:xfrm>
          <a:prstGeom prst="straightConnector1">
            <a:avLst/>
          </a:prstGeom>
          <a:noFill/>
          <a:ln w="9525" cap="flat" cmpd="sng">
            <a:solidFill>
              <a:schemeClr val="dk1"/>
            </a:solidFill>
            <a:prstDash val="solid"/>
            <a:round/>
            <a:headEnd type="none" w="med" len="med"/>
            <a:tailEnd type="triangle" w="lg" len="lg"/>
          </a:ln>
        </p:spPr>
      </p:cxnSp>
      <p:cxnSp>
        <p:nvCxnSpPr>
          <p:cNvPr id="487" name="Shape 487"/>
          <p:cNvCxnSpPr>
            <a:stCxn id="475" idx="6"/>
            <a:endCxn id="476" idx="2"/>
          </p:cNvCxnSpPr>
          <p:nvPr/>
        </p:nvCxnSpPr>
        <p:spPr>
          <a:xfrm>
            <a:off x="3886200" y="1847792"/>
            <a:ext cx="609600" cy="0"/>
          </a:xfrm>
          <a:prstGeom prst="straightConnector1">
            <a:avLst/>
          </a:prstGeom>
          <a:noFill/>
          <a:ln w="9525" cap="flat" cmpd="sng">
            <a:solidFill>
              <a:schemeClr val="dk1"/>
            </a:solidFill>
            <a:prstDash val="solid"/>
            <a:round/>
            <a:headEnd type="none" w="med" len="med"/>
            <a:tailEnd type="triangle" w="lg" len="lg"/>
          </a:ln>
        </p:spPr>
      </p:cxnSp>
      <p:cxnSp>
        <p:nvCxnSpPr>
          <p:cNvPr id="488" name="Shape 488"/>
          <p:cNvCxnSpPr>
            <a:stCxn id="478" idx="1"/>
            <a:endCxn id="475" idx="4"/>
          </p:cNvCxnSpPr>
          <p:nvPr/>
        </p:nvCxnSpPr>
        <p:spPr>
          <a:xfrm rot="10800000">
            <a:off x="3695696" y="2038287"/>
            <a:ext cx="246300" cy="436800"/>
          </a:xfrm>
          <a:prstGeom prst="straightConnector1">
            <a:avLst/>
          </a:prstGeom>
          <a:noFill/>
          <a:ln w="9525" cap="flat" cmpd="sng">
            <a:solidFill>
              <a:schemeClr val="dk1"/>
            </a:solidFill>
            <a:prstDash val="solid"/>
            <a:round/>
            <a:headEnd type="none" w="med" len="med"/>
            <a:tailEnd type="triangle" w="lg" len="lg"/>
          </a:ln>
        </p:spPr>
      </p:cxnSp>
      <p:cxnSp>
        <p:nvCxnSpPr>
          <p:cNvPr id="489" name="Shape 489"/>
          <p:cNvCxnSpPr>
            <a:stCxn id="476" idx="4"/>
            <a:endCxn id="478" idx="7"/>
          </p:cNvCxnSpPr>
          <p:nvPr/>
        </p:nvCxnSpPr>
        <p:spPr>
          <a:xfrm flipH="1">
            <a:off x="4211400" y="2038292"/>
            <a:ext cx="474900" cy="436800"/>
          </a:xfrm>
          <a:prstGeom prst="straightConnector1">
            <a:avLst/>
          </a:prstGeom>
          <a:noFill/>
          <a:ln w="9525" cap="flat" cmpd="sng">
            <a:solidFill>
              <a:schemeClr val="dk1"/>
            </a:solidFill>
            <a:prstDash val="solid"/>
            <a:round/>
            <a:headEnd type="none" w="med" len="med"/>
            <a:tailEnd type="triangle" w="lg" len="lg"/>
          </a:ln>
        </p:spPr>
      </p:cxnSp>
      <p:cxnSp>
        <p:nvCxnSpPr>
          <p:cNvPr id="490" name="Shape 490"/>
          <p:cNvCxnSpPr>
            <a:stCxn id="472" idx="5"/>
            <a:endCxn id="477" idx="1"/>
          </p:cNvCxnSpPr>
          <p:nvPr/>
        </p:nvCxnSpPr>
        <p:spPr>
          <a:xfrm>
            <a:off x="2535004" y="1906296"/>
            <a:ext cx="416400" cy="1178400"/>
          </a:xfrm>
          <a:prstGeom prst="straightConnector1">
            <a:avLst/>
          </a:prstGeom>
          <a:noFill/>
          <a:ln w="9525" cap="flat" cmpd="sng">
            <a:solidFill>
              <a:schemeClr val="dk1"/>
            </a:solidFill>
            <a:prstDash val="solid"/>
            <a:round/>
            <a:headEnd type="none" w="med" len="med"/>
            <a:tailEnd type="triangle" w="lg" len="lg"/>
          </a:ln>
        </p:spPr>
      </p:cxnSp>
      <p:cxnSp>
        <p:nvCxnSpPr>
          <p:cNvPr id="491" name="Shape 491"/>
          <p:cNvCxnSpPr>
            <a:stCxn id="472" idx="4"/>
            <a:endCxn id="474" idx="0"/>
          </p:cNvCxnSpPr>
          <p:nvPr/>
        </p:nvCxnSpPr>
        <p:spPr>
          <a:xfrm flipH="1">
            <a:off x="2171700" y="1962092"/>
            <a:ext cx="228600" cy="685800"/>
          </a:xfrm>
          <a:prstGeom prst="straightConnector1">
            <a:avLst/>
          </a:prstGeom>
          <a:noFill/>
          <a:ln w="9525" cap="flat" cmpd="sng">
            <a:solidFill>
              <a:schemeClr val="dk1"/>
            </a:solidFill>
            <a:prstDash val="solid"/>
            <a:round/>
            <a:headEnd type="none" w="med" len="med"/>
            <a:tailEnd type="triangle" w="lg" len="lg"/>
          </a:ln>
        </p:spPr>
      </p:cxnSp>
      <p:cxnSp>
        <p:nvCxnSpPr>
          <p:cNvPr id="492" name="Shape 492"/>
          <p:cNvCxnSpPr>
            <a:stCxn id="474" idx="5"/>
            <a:endCxn id="477" idx="2"/>
          </p:cNvCxnSpPr>
          <p:nvPr/>
        </p:nvCxnSpPr>
        <p:spPr>
          <a:xfrm>
            <a:off x="2306404" y="2973095"/>
            <a:ext cx="589200" cy="246300"/>
          </a:xfrm>
          <a:prstGeom prst="straightConnector1">
            <a:avLst/>
          </a:prstGeom>
          <a:noFill/>
          <a:ln w="9525" cap="flat" cmpd="sng">
            <a:solidFill>
              <a:schemeClr val="dk1"/>
            </a:solidFill>
            <a:prstDash val="solid"/>
            <a:round/>
            <a:headEnd type="none" w="med" len="med"/>
            <a:tailEnd type="triangle" w="lg" len="lg"/>
          </a:ln>
        </p:spPr>
      </p:cxnSp>
      <p:cxnSp>
        <p:nvCxnSpPr>
          <p:cNvPr id="493" name="Shape 493"/>
          <p:cNvCxnSpPr>
            <a:stCxn id="477" idx="3"/>
            <a:endCxn id="473" idx="5"/>
          </p:cNvCxnSpPr>
          <p:nvPr/>
        </p:nvCxnSpPr>
        <p:spPr>
          <a:xfrm rot="10800000">
            <a:off x="706196" y="3201695"/>
            <a:ext cx="2245200" cy="152400"/>
          </a:xfrm>
          <a:prstGeom prst="straightConnector1">
            <a:avLst/>
          </a:prstGeom>
          <a:noFill/>
          <a:ln w="9525" cap="flat" cmpd="sng">
            <a:solidFill>
              <a:schemeClr val="dk1"/>
            </a:solidFill>
            <a:prstDash val="solid"/>
            <a:round/>
            <a:headEnd type="none" w="med" len="med"/>
            <a:tailEnd type="triangle" w="lg" len="lg"/>
          </a:ln>
        </p:spPr>
      </p:cxnSp>
      <p:sp>
        <p:nvSpPr>
          <p:cNvPr id="494" name="Shape 494"/>
          <p:cNvSpPr txBox="1"/>
          <p:nvPr/>
        </p:nvSpPr>
        <p:spPr>
          <a:xfrm>
            <a:off x="593725" y="133661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0</a:t>
            </a:r>
            <a:endParaRPr/>
          </a:p>
        </p:txBody>
      </p:sp>
      <p:sp>
        <p:nvSpPr>
          <p:cNvPr id="495" name="Shape 495"/>
          <p:cNvSpPr txBox="1"/>
          <p:nvPr/>
        </p:nvSpPr>
        <p:spPr>
          <a:xfrm>
            <a:off x="2498725" y="914400"/>
            <a:ext cx="184149" cy="396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Shape 496"/>
          <p:cNvSpPr txBox="1"/>
          <p:nvPr/>
        </p:nvSpPr>
        <p:spPr>
          <a:xfrm>
            <a:off x="2286000" y="126829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2</a:t>
            </a:r>
            <a:endParaRPr/>
          </a:p>
        </p:txBody>
      </p:sp>
      <p:sp>
        <p:nvSpPr>
          <p:cNvPr id="497" name="Shape 497"/>
          <p:cNvSpPr txBox="1"/>
          <p:nvPr/>
        </p:nvSpPr>
        <p:spPr>
          <a:xfrm>
            <a:off x="3581400" y="1304867"/>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498" name="Shape 498"/>
          <p:cNvSpPr txBox="1"/>
          <p:nvPr/>
        </p:nvSpPr>
        <p:spPr>
          <a:xfrm>
            <a:off x="4572000" y="1304867"/>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499" name="Shape 499"/>
          <p:cNvSpPr txBox="1"/>
          <p:nvPr/>
        </p:nvSpPr>
        <p:spPr>
          <a:xfrm>
            <a:off x="76200" y="298126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500" name="Shape 500"/>
          <p:cNvSpPr txBox="1"/>
          <p:nvPr/>
        </p:nvSpPr>
        <p:spPr>
          <a:xfrm>
            <a:off x="2293938" y="252406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a:t>
            </a:r>
            <a:endParaRPr/>
          </a:p>
        </p:txBody>
      </p:sp>
      <p:sp>
        <p:nvSpPr>
          <p:cNvPr id="501" name="Shape 501"/>
          <p:cNvSpPr txBox="1"/>
          <p:nvPr/>
        </p:nvSpPr>
        <p:spPr>
          <a:xfrm>
            <a:off x="3124200" y="3209866"/>
            <a:ext cx="583800"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12</a:t>
            </a:r>
            <a:endParaRPr/>
          </a:p>
        </p:txBody>
      </p:sp>
      <p:sp>
        <p:nvSpPr>
          <p:cNvPr id="502" name="Shape 502"/>
          <p:cNvSpPr txBox="1"/>
          <p:nvPr/>
        </p:nvSpPr>
        <p:spPr>
          <a:xfrm>
            <a:off x="4191000" y="2371666"/>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503" name="Shape 503"/>
          <p:cNvSpPr txBox="1"/>
          <p:nvPr/>
        </p:nvSpPr>
        <p:spPr>
          <a:xfrm>
            <a:off x="1371600" y="143028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504" name="Shape 504"/>
          <p:cNvSpPr txBox="1"/>
          <p:nvPr/>
        </p:nvSpPr>
        <p:spPr>
          <a:xfrm>
            <a:off x="2819400" y="150489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505" name="Shape 505"/>
          <p:cNvSpPr txBox="1"/>
          <p:nvPr/>
        </p:nvSpPr>
        <p:spPr>
          <a:xfrm>
            <a:off x="4419600" y="2114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506" name="Shape 506"/>
          <p:cNvSpPr txBox="1"/>
          <p:nvPr/>
        </p:nvSpPr>
        <p:spPr>
          <a:xfrm>
            <a:off x="3581400" y="2114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507" name="Shape 507"/>
          <p:cNvSpPr txBox="1"/>
          <p:nvPr/>
        </p:nvSpPr>
        <p:spPr>
          <a:xfrm>
            <a:off x="3371850" y="235420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508" name="Shape 508"/>
          <p:cNvSpPr txBox="1"/>
          <p:nvPr/>
        </p:nvSpPr>
        <p:spPr>
          <a:xfrm>
            <a:off x="1905000" y="3257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7</a:t>
            </a:r>
            <a:endParaRPr/>
          </a:p>
        </p:txBody>
      </p:sp>
      <p:sp>
        <p:nvSpPr>
          <p:cNvPr id="509" name="Shape 509"/>
          <p:cNvSpPr txBox="1"/>
          <p:nvPr/>
        </p:nvSpPr>
        <p:spPr>
          <a:xfrm>
            <a:off x="1143000" y="23430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9</a:t>
            </a:r>
            <a:endParaRPr/>
          </a:p>
        </p:txBody>
      </p:sp>
      <p:sp>
        <p:nvSpPr>
          <p:cNvPr id="510" name="Shape 510"/>
          <p:cNvSpPr txBox="1"/>
          <p:nvPr/>
        </p:nvSpPr>
        <p:spPr>
          <a:xfrm>
            <a:off x="990600" y="27240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511" name="Shape 511"/>
          <p:cNvSpPr txBox="1"/>
          <p:nvPr/>
        </p:nvSpPr>
        <p:spPr>
          <a:xfrm>
            <a:off x="304800" y="22668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4</a:t>
            </a:r>
            <a:endParaRPr/>
          </a:p>
        </p:txBody>
      </p:sp>
      <p:sp>
        <p:nvSpPr>
          <p:cNvPr id="512" name="Shape 512"/>
          <p:cNvSpPr txBox="1"/>
          <p:nvPr/>
        </p:nvSpPr>
        <p:spPr>
          <a:xfrm>
            <a:off x="2209800" y="218269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5</a:t>
            </a:r>
            <a:endParaRPr/>
          </a:p>
        </p:txBody>
      </p:sp>
      <p:sp>
        <p:nvSpPr>
          <p:cNvPr id="513" name="Shape 513"/>
          <p:cNvSpPr txBox="1"/>
          <p:nvPr/>
        </p:nvSpPr>
        <p:spPr>
          <a:xfrm>
            <a:off x="381000" y="4648200"/>
            <a:ext cx="3302764" cy="10156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sng" strike="noStrike" cap="none">
                <a:solidFill>
                  <a:schemeClr val="dk1"/>
                </a:solidFill>
                <a:latin typeface="Calibri"/>
                <a:ea typeface="Calibri"/>
                <a:cs typeface="Calibri"/>
                <a:sym typeface="Calibri"/>
              </a:rPr>
              <a:t>Order Added to Known Set:</a:t>
            </a:r>
            <a:endParaRPr/>
          </a:p>
          <a:p>
            <a:pPr marL="0" marR="0" lvl="0" indent="0" algn="l" rtl="0">
              <a:lnSpc>
                <a:spcPct val="100000"/>
              </a:lnSpc>
              <a:spcBef>
                <a:spcPts val="0"/>
              </a:spcBef>
              <a:spcAft>
                <a:spcPts val="0"/>
              </a:spcAft>
              <a:buClr>
                <a:srgbClr val="000000"/>
              </a:buClr>
              <a:buSzPts val="2000"/>
              <a:buFont typeface="Arial"/>
              <a:buNone/>
            </a:pPr>
            <a:endParaRPr sz="20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 C</a:t>
            </a:r>
            <a:endParaRPr/>
          </a:p>
        </p:txBody>
      </p:sp>
      <p:cxnSp>
        <p:nvCxnSpPr>
          <p:cNvPr id="514" name="Shape 514"/>
          <p:cNvCxnSpPr/>
          <p:nvPr/>
        </p:nvCxnSpPr>
        <p:spPr>
          <a:xfrm>
            <a:off x="914400" y="1847792"/>
            <a:ext cx="1122599" cy="855899"/>
          </a:xfrm>
          <a:prstGeom prst="straightConnector1">
            <a:avLst/>
          </a:prstGeom>
          <a:noFill/>
          <a:ln w="28575" cap="flat" cmpd="sng">
            <a:solidFill>
              <a:schemeClr val="dk1"/>
            </a:solidFill>
            <a:prstDash val="solid"/>
            <a:round/>
            <a:headEnd type="none" w="med" len="med"/>
            <a:tailEnd type="triangle" w="lg" len="lg"/>
          </a:ln>
        </p:spPr>
      </p:cxnSp>
      <p:cxnSp>
        <p:nvCxnSpPr>
          <p:cNvPr id="515" name="Shape 515"/>
          <p:cNvCxnSpPr/>
          <p:nvPr/>
        </p:nvCxnSpPr>
        <p:spPr>
          <a:xfrm rot="10800000">
            <a:off x="723900" y="2038291"/>
            <a:ext cx="1257299" cy="800099"/>
          </a:xfrm>
          <a:prstGeom prst="straightConnector1">
            <a:avLst/>
          </a:prstGeom>
          <a:noFill/>
          <a:ln w="28575" cap="flat" cmpd="sng">
            <a:solidFill>
              <a:schemeClr val="dk1"/>
            </a:solidFill>
            <a:prstDash val="solid"/>
            <a:round/>
            <a:headEnd type="none" w="med" len="med"/>
            <a:tailEnd type="triangle" w="lg" len="lg"/>
          </a:ln>
        </p:spPr>
      </p:cxnSp>
      <p:cxnSp>
        <p:nvCxnSpPr>
          <p:cNvPr id="516" name="Shape 516"/>
          <p:cNvCxnSpPr/>
          <p:nvPr/>
        </p:nvCxnSpPr>
        <p:spPr>
          <a:xfrm flipH="1">
            <a:off x="3086100" y="2609791"/>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517" name="Shape 517"/>
          <p:cNvCxnSpPr/>
          <p:nvPr/>
        </p:nvCxnSpPr>
        <p:spPr>
          <a:xfrm rot="10800000" flipH="1">
            <a:off x="3276600" y="2800291"/>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518" name="Shape 518"/>
          <p:cNvCxnSpPr/>
          <p:nvPr/>
        </p:nvCxnSpPr>
        <p:spPr>
          <a:xfrm flipH="1">
            <a:off x="571496" y="1982495"/>
            <a:ext cx="17700" cy="894000"/>
          </a:xfrm>
          <a:prstGeom prst="straightConnector1">
            <a:avLst/>
          </a:prstGeom>
          <a:noFill/>
          <a:ln w="28575" cap="flat" cmpd="sng">
            <a:solidFill>
              <a:schemeClr val="dk1"/>
            </a:solidFill>
            <a:prstDash val="solid"/>
            <a:round/>
            <a:headEnd type="none" w="med" len="med"/>
            <a:tailEnd type="triangle" w="lg" len="lg"/>
          </a:ln>
        </p:spPr>
      </p:cxnSp>
      <p:cxnSp>
        <p:nvCxnSpPr>
          <p:cNvPr id="519" name="Shape 519"/>
          <p:cNvCxnSpPr/>
          <p:nvPr/>
        </p:nvCxnSpPr>
        <p:spPr>
          <a:xfrm rot="10800000" flipH="1">
            <a:off x="762000" y="2973091"/>
            <a:ext cx="1275000" cy="93900"/>
          </a:xfrm>
          <a:prstGeom prst="straightConnector1">
            <a:avLst/>
          </a:prstGeom>
          <a:noFill/>
          <a:ln w="28575" cap="flat" cmpd="sng">
            <a:solidFill>
              <a:schemeClr val="dk1"/>
            </a:solidFill>
            <a:prstDash val="solid"/>
            <a:round/>
            <a:headEnd type="none" w="med" len="med"/>
            <a:tailEnd type="triangle" w="lg" len="lg"/>
          </a:ln>
        </p:spPr>
      </p:cxnSp>
      <p:cxnSp>
        <p:nvCxnSpPr>
          <p:cNvPr id="520" name="Shape 520"/>
          <p:cNvCxnSpPr/>
          <p:nvPr/>
        </p:nvCxnSpPr>
        <p:spPr>
          <a:xfrm>
            <a:off x="858603" y="1713088"/>
            <a:ext cx="1351199" cy="58500"/>
          </a:xfrm>
          <a:prstGeom prst="straightConnector1">
            <a:avLst/>
          </a:prstGeom>
          <a:noFill/>
          <a:ln w="28575" cap="flat" cmpd="sng">
            <a:solidFill>
              <a:schemeClr val="dk1"/>
            </a:solidFill>
            <a:prstDash val="solid"/>
            <a:round/>
            <a:headEnd type="none" w="med" len="med"/>
            <a:tailEnd type="triangle" w="lg" len="lg"/>
          </a:ln>
        </p:spPr>
      </p:cxnSp>
      <p:cxnSp>
        <p:nvCxnSpPr>
          <p:cNvPr id="521" name="Shape 521"/>
          <p:cNvCxnSpPr/>
          <p:nvPr/>
        </p:nvCxnSpPr>
        <p:spPr>
          <a:xfrm>
            <a:off x="2590800" y="1771592"/>
            <a:ext cx="914400" cy="76199"/>
          </a:xfrm>
          <a:prstGeom prst="straightConnector1">
            <a:avLst/>
          </a:prstGeom>
          <a:noFill/>
          <a:ln w="28575" cap="flat" cmpd="sng">
            <a:solidFill>
              <a:schemeClr val="dk1"/>
            </a:solidFill>
            <a:prstDash val="solid"/>
            <a:round/>
            <a:headEnd type="none" w="med" len="med"/>
            <a:tailEnd type="triangle" w="lg" len="lg"/>
          </a:ln>
        </p:spPr>
      </p:cxnSp>
      <p:cxnSp>
        <p:nvCxnSpPr>
          <p:cNvPr id="522" name="Shape 522"/>
          <p:cNvCxnSpPr/>
          <p:nvPr/>
        </p:nvCxnSpPr>
        <p:spPr>
          <a:xfrm>
            <a:off x="3886200" y="1847792"/>
            <a:ext cx="609599" cy="0"/>
          </a:xfrm>
          <a:prstGeom prst="straightConnector1">
            <a:avLst/>
          </a:prstGeom>
          <a:noFill/>
          <a:ln w="28575" cap="flat" cmpd="sng">
            <a:solidFill>
              <a:schemeClr val="dk1"/>
            </a:solidFill>
            <a:prstDash val="solid"/>
            <a:round/>
            <a:headEnd type="none" w="med" len="med"/>
            <a:tailEnd type="triangle" w="lg" len="lg"/>
          </a:ln>
        </p:spPr>
      </p:cxnSp>
      <p:cxnSp>
        <p:nvCxnSpPr>
          <p:cNvPr id="523" name="Shape 523"/>
          <p:cNvCxnSpPr/>
          <p:nvPr/>
        </p:nvCxnSpPr>
        <p:spPr>
          <a:xfrm rot="10800000">
            <a:off x="3695696" y="2038287"/>
            <a:ext cx="246299" cy="436800"/>
          </a:xfrm>
          <a:prstGeom prst="straightConnector1">
            <a:avLst/>
          </a:prstGeom>
          <a:noFill/>
          <a:ln w="28575" cap="flat" cmpd="sng">
            <a:solidFill>
              <a:schemeClr val="dk1"/>
            </a:solidFill>
            <a:prstDash val="solid"/>
            <a:round/>
            <a:headEnd type="none" w="med" len="med"/>
            <a:tailEnd type="triangle" w="lg" len="lg"/>
          </a:ln>
        </p:spPr>
      </p:cxnSp>
      <p:cxnSp>
        <p:nvCxnSpPr>
          <p:cNvPr id="524" name="Shape 524"/>
          <p:cNvCxnSpPr/>
          <p:nvPr/>
        </p:nvCxnSpPr>
        <p:spPr>
          <a:xfrm flipH="1">
            <a:off x="4211400" y="2038292"/>
            <a:ext cx="474899" cy="436800"/>
          </a:xfrm>
          <a:prstGeom prst="straightConnector1">
            <a:avLst/>
          </a:prstGeom>
          <a:noFill/>
          <a:ln w="28575" cap="flat" cmpd="sng">
            <a:solidFill>
              <a:schemeClr val="dk1"/>
            </a:solidFill>
            <a:prstDash val="solid"/>
            <a:round/>
            <a:headEnd type="none" w="med" len="med"/>
            <a:tailEnd type="triangle" w="lg" len="lg"/>
          </a:ln>
        </p:spPr>
      </p:cxnSp>
      <p:cxnSp>
        <p:nvCxnSpPr>
          <p:cNvPr id="525" name="Shape 525"/>
          <p:cNvCxnSpPr/>
          <p:nvPr/>
        </p:nvCxnSpPr>
        <p:spPr>
          <a:xfrm>
            <a:off x="2535003" y="1906295"/>
            <a:ext cx="416399" cy="1178400"/>
          </a:xfrm>
          <a:prstGeom prst="straightConnector1">
            <a:avLst/>
          </a:prstGeom>
          <a:noFill/>
          <a:ln w="28575" cap="flat" cmpd="sng">
            <a:solidFill>
              <a:schemeClr val="dk1"/>
            </a:solidFill>
            <a:prstDash val="solid"/>
            <a:round/>
            <a:headEnd type="none" w="med" len="med"/>
            <a:tailEnd type="triangle" w="lg" len="lg"/>
          </a:ln>
        </p:spPr>
      </p:cxnSp>
      <p:cxnSp>
        <p:nvCxnSpPr>
          <p:cNvPr id="526" name="Shape 526"/>
          <p:cNvCxnSpPr/>
          <p:nvPr/>
        </p:nvCxnSpPr>
        <p:spPr>
          <a:xfrm flipH="1">
            <a:off x="2171699" y="1962092"/>
            <a:ext cx="228600" cy="685799"/>
          </a:xfrm>
          <a:prstGeom prst="straightConnector1">
            <a:avLst/>
          </a:prstGeom>
          <a:noFill/>
          <a:ln w="28575" cap="flat" cmpd="sng">
            <a:solidFill>
              <a:schemeClr val="dk1"/>
            </a:solidFill>
            <a:prstDash val="solid"/>
            <a:round/>
            <a:headEnd type="none" w="med" len="med"/>
            <a:tailEnd type="triangle" w="lg" len="lg"/>
          </a:ln>
        </p:spPr>
      </p:cxnSp>
      <p:cxnSp>
        <p:nvCxnSpPr>
          <p:cNvPr id="527" name="Shape 527"/>
          <p:cNvCxnSpPr/>
          <p:nvPr/>
        </p:nvCxnSpPr>
        <p:spPr>
          <a:xfrm>
            <a:off x="2306403" y="2973095"/>
            <a:ext cx="589200" cy="246299"/>
          </a:xfrm>
          <a:prstGeom prst="straightConnector1">
            <a:avLst/>
          </a:prstGeom>
          <a:noFill/>
          <a:ln w="28575" cap="flat" cmpd="sng">
            <a:solidFill>
              <a:schemeClr val="dk1"/>
            </a:solidFill>
            <a:prstDash val="solid"/>
            <a:round/>
            <a:headEnd type="none" w="med" len="med"/>
            <a:tailEnd type="triangle" w="lg" len="lg"/>
          </a:ln>
        </p:spPr>
      </p:cxnSp>
      <p:cxnSp>
        <p:nvCxnSpPr>
          <p:cNvPr id="528" name="Shape 528"/>
          <p:cNvCxnSpPr/>
          <p:nvPr/>
        </p:nvCxnSpPr>
        <p:spPr>
          <a:xfrm rot="10800000">
            <a:off x="706196" y="3201695"/>
            <a:ext cx="2245199" cy="152399"/>
          </a:xfrm>
          <a:prstGeom prst="straightConnector1">
            <a:avLst/>
          </a:prstGeom>
          <a:noFill/>
          <a:ln w="28575" cap="flat" cmpd="sng">
            <a:solidFill>
              <a:schemeClr val="dk1"/>
            </a:solidFill>
            <a:prstDash val="solid"/>
            <a:round/>
            <a:headEnd type="none" w="med" len="med"/>
            <a:tailEnd type="triangle" w="lg" len="lg"/>
          </a:ln>
        </p:spPr>
      </p:cxnSp>
      <p:sp>
        <p:nvSpPr>
          <p:cNvPr id="529" name="Shape 529"/>
          <p:cNvSpPr txBox="1"/>
          <p:nvPr/>
        </p:nvSpPr>
        <p:spPr>
          <a:xfrm>
            <a:off x="4034546" y="1504892"/>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530" name="Shape 530"/>
          <p:cNvSpPr txBox="1"/>
          <p:nvPr/>
        </p:nvSpPr>
        <p:spPr>
          <a:xfrm>
            <a:off x="2743200" y="2190691"/>
            <a:ext cx="5717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10</a:t>
            </a:r>
            <a:endParaRPr/>
          </a:p>
        </p:txBody>
      </p:sp>
      <p:sp>
        <p:nvSpPr>
          <p:cNvPr id="531" name="Shape 531"/>
          <p:cNvSpPr txBox="1"/>
          <p:nvPr/>
        </p:nvSpPr>
        <p:spPr>
          <a:xfrm>
            <a:off x="3695700" y="2896188"/>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532" name="Shape 532"/>
          <p:cNvSpPr txBox="1"/>
          <p:nvPr/>
        </p:nvSpPr>
        <p:spPr>
          <a:xfrm>
            <a:off x="2438400" y="2800291"/>
            <a:ext cx="5219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11</a:t>
            </a:r>
            <a:endParaRPr/>
          </a:p>
        </p:txBody>
      </p:sp>
      <p:sp>
        <p:nvSpPr>
          <p:cNvPr id="533" name="Shape 533"/>
          <p:cNvSpPr txBox="1"/>
          <p:nvPr/>
        </p:nvSpPr>
        <p:spPr>
          <a:xfrm>
            <a:off x="1455906" y="1962092"/>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534" name="Shape 534"/>
          <p:cNvSpPr txBox="1">
            <a:spLocks noGrp="1"/>
          </p:cNvSpPr>
          <p:nvPr>
            <p:ph type="title" idx="4294967295"/>
          </p:nvPr>
        </p:nvSpPr>
        <p:spPr>
          <a:xfrm>
            <a:off x="822960" y="76200"/>
            <a:ext cx="7543800" cy="1172311"/>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Example #1</a:t>
            </a:r>
            <a:endParaRPr/>
          </a:p>
        </p:txBody>
      </p:sp>
      <p:graphicFrame>
        <p:nvGraphicFramePr>
          <p:cNvPr id="535" name="Shape 535"/>
          <p:cNvGraphicFramePr/>
          <p:nvPr/>
        </p:nvGraphicFramePr>
        <p:xfrm>
          <a:off x="4419600" y="3032670"/>
          <a:ext cx="4267200" cy="3291930"/>
        </p:xfrm>
        <a:graphic>
          <a:graphicData uri="http://schemas.openxmlformats.org/drawingml/2006/table">
            <a:tbl>
              <a:tblPr>
                <a:noFill/>
                <a:tableStyleId>{C75C6467-92EE-42D9-8249-70E0839E9777}</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vertex</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known?</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cost</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path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0</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 2</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 4</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276225">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E</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 12</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p:nvPr/>
        </p:nvSpPr>
        <p:spPr>
          <a:xfrm>
            <a:off x="533400" y="16572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542" name="Shape 542"/>
          <p:cNvSpPr/>
          <p:nvPr/>
        </p:nvSpPr>
        <p:spPr>
          <a:xfrm>
            <a:off x="2209800" y="15810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543" name="Shape 543"/>
          <p:cNvSpPr/>
          <p:nvPr/>
        </p:nvSpPr>
        <p:spPr>
          <a:xfrm>
            <a:off x="381000" y="2876491"/>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544" name="Shape 544"/>
          <p:cNvSpPr/>
          <p:nvPr/>
        </p:nvSpPr>
        <p:spPr>
          <a:xfrm>
            <a:off x="1981200" y="2647891"/>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545" name="Shape 545"/>
          <p:cNvSpPr/>
          <p:nvPr/>
        </p:nvSpPr>
        <p:spPr>
          <a:xfrm>
            <a:off x="3505200" y="1657292"/>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546" name="Shape 546"/>
          <p:cNvSpPr/>
          <p:nvPr/>
        </p:nvSpPr>
        <p:spPr>
          <a:xfrm>
            <a:off x="4495800" y="1657292"/>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H</a:t>
            </a:r>
            <a:endParaRPr/>
          </a:p>
        </p:txBody>
      </p:sp>
      <p:sp>
        <p:nvSpPr>
          <p:cNvPr id="547" name="Shape 547"/>
          <p:cNvSpPr/>
          <p:nvPr/>
        </p:nvSpPr>
        <p:spPr>
          <a:xfrm>
            <a:off x="2895600" y="3028891"/>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E</a:t>
            </a:r>
            <a:endParaRPr/>
          </a:p>
        </p:txBody>
      </p:sp>
      <p:sp>
        <p:nvSpPr>
          <p:cNvPr id="548" name="Shape 548"/>
          <p:cNvSpPr/>
          <p:nvPr/>
        </p:nvSpPr>
        <p:spPr>
          <a:xfrm>
            <a:off x="3886200" y="2419291"/>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cxnSp>
        <p:nvCxnSpPr>
          <p:cNvPr id="549" name="Shape 549"/>
          <p:cNvCxnSpPr>
            <a:stCxn id="541" idx="6"/>
            <a:endCxn id="544" idx="1"/>
          </p:cNvCxnSpPr>
          <p:nvPr/>
        </p:nvCxnSpPr>
        <p:spPr>
          <a:xfrm>
            <a:off x="914400" y="1847792"/>
            <a:ext cx="1122600" cy="855900"/>
          </a:xfrm>
          <a:prstGeom prst="straightConnector1">
            <a:avLst/>
          </a:prstGeom>
          <a:noFill/>
          <a:ln w="9525" cap="flat" cmpd="sng">
            <a:solidFill>
              <a:schemeClr val="dk1"/>
            </a:solidFill>
            <a:prstDash val="solid"/>
            <a:round/>
            <a:headEnd type="none" w="med" len="med"/>
            <a:tailEnd type="triangle" w="lg" len="lg"/>
          </a:ln>
        </p:spPr>
      </p:cxnSp>
      <p:cxnSp>
        <p:nvCxnSpPr>
          <p:cNvPr id="550" name="Shape 550"/>
          <p:cNvCxnSpPr>
            <a:stCxn id="544" idx="2"/>
            <a:endCxn id="541" idx="4"/>
          </p:cNvCxnSpPr>
          <p:nvPr/>
        </p:nvCxnSpPr>
        <p:spPr>
          <a:xfrm rot="10800000">
            <a:off x="723900" y="2038291"/>
            <a:ext cx="1257300" cy="800100"/>
          </a:xfrm>
          <a:prstGeom prst="straightConnector1">
            <a:avLst/>
          </a:prstGeom>
          <a:noFill/>
          <a:ln w="9525" cap="flat" cmpd="sng">
            <a:solidFill>
              <a:schemeClr val="dk1"/>
            </a:solidFill>
            <a:prstDash val="solid"/>
            <a:round/>
            <a:headEnd type="none" w="med" len="med"/>
            <a:tailEnd type="triangle" w="lg" len="lg"/>
          </a:ln>
        </p:spPr>
      </p:cxnSp>
      <p:cxnSp>
        <p:nvCxnSpPr>
          <p:cNvPr id="551" name="Shape 551"/>
          <p:cNvCxnSpPr>
            <a:stCxn id="548" idx="2"/>
            <a:endCxn id="547" idx="0"/>
          </p:cNvCxnSpPr>
          <p:nvPr/>
        </p:nvCxnSpPr>
        <p:spPr>
          <a:xfrm flipH="1">
            <a:off x="3086100" y="2609791"/>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552" name="Shape 552"/>
          <p:cNvCxnSpPr>
            <a:stCxn id="547" idx="6"/>
            <a:endCxn id="548" idx="4"/>
          </p:cNvCxnSpPr>
          <p:nvPr/>
        </p:nvCxnSpPr>
        <p:spPr>
          <a:xfrm rot="10800000" flipH="1">
            <a:off x="3276600" y="2800291"/>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553" name="Shape 553"/>
          <p:cNvCxnSpPr>
            <a:stCxn id="541" idx="3"/>
            <a:endCxn id="543" idx="0"/>
          </p:cNvCxnSpPr>
          <p:nvPr/>
        </p:nvCxnSpPr>
        <p:spPr>
          <a:xfrm flipH="1">
            <a:off x="571496" y="1982496"/>
            <a:ext cx="17700" cy="894000"/>
          </a:xfrm>
          <a:prstGeom prst="straightConnector1">
            <a:avLst/>
          </a:prstGeom>
          <a:noFill/>
          <a:ln w="9525" cap="flat" cmpd="sng">
            <a:solidFill>
              <a:schemeClr val="dk1"/>
            </a:solidFill>
            <a:prstDash val="solid"/>
            <a:round/>
            <a:headEnd type="none" w="med" len="med"/>
            <a:tailEnd type="triangle" w="lg" len="lg"/>
          </a:ln>
        </p:spPr>
      </p:cxnSp>
      <p:cxnSp>
        <p:nvCxnSpPr>
          <p:cNvPr id="554" name="Shape 554"/>
          <p:cNvCxnSpPr>
            <a:stCxn id="543" idx="6"/>
            <a:endCxn id="544" idx="3"/>
          </p:cNvCxnSpPr>
          <p:nvPr/>
        </p:nvCxnSpPr>
        <p:spPr>
          <a:xfrm rot="10800000" flipH="1">
            <a:off x="762000" y="2973091"/>
            <a:ext cx="1275000" cy="93900"/>
          </a:xfrm>
          <a:prstGeom prst="straightConnector1">
            <a:avLst/>
          </a:prstGeom>
          <a:noFill/>
          <a:ln w="9525" cap="flat" cmpd="sng">
            <a:solidFill>
              <a:schemeClr val="dk1"/>
            </a:solidFill>
            <a:prstDash val="solid"/>
            <a:round/>
            <a:headEnd type="none" w="med" len="med"/>
            <a:tailEnd type="triangle" w="lg" len="lg"/>
          </a:ln>
        </p:spPr>
      </p:cxnSp>
      <p:cxnSp>
        <p:nvCxnSpPr>
          <p:cNvPr id="555" name="Shape 555"/>
          <p:cNvCxnSpPr>
            <a:stCxn id="541" idx="7"/>
            <a:endCxn id="542" idx="2"/>
          </p:cNvCxnSpPr>
          <p:nvPr/>
        </p:nvCxnSpPr>
        <p:spPr>
          <a:xfrm>
            <a:off x="858604" y="1713088"/>
            <a:ext cx="1351200" cy="58500"/>
          </a:xfrm>
          <a:prstGeom prst="straightConnector1">
            <a:avLst/>
          </a:prstGeom>
          <a:noFill/>
          <a:ln w="9525" cap="flat" cmpd="sng">
            <a:solidFill>
              <a:schemeClr val="dk1"/>
            </a:solidFill>
            <a:prstDash val="solid"/>
            <a:round/>
            <a:headEnd type="none" w="med" len="med"/>
            <a:tailEnd type="triangle" w="lg" len="lg"/>
          </a:ln>
        </p:spPr>
      </p:cxnSp>
      <p:cxnSp>
        <p:nvCxnSpPr>
          <p:cNvPr id="556" name="Shape 556"/>
          <p:cNvCxnSpPr>
            <a:stCxn id="542" idx="6"/>
            <a:endCxn id="545" idx="2"/>
          </p:cNvCxnSpPr>
          <p:nvPr/>
        </p:nvCxnSpPr>
        <p:spPr>
          <a:xfrm>
            <a:off x="2590800" y="1771592"/>
            <a:ext cx="914400" cy="76200"/>
          </a:xfrm>
          <a:prstGeom prst="straightConnector1">
            <a:avLst/>
          </a:prstGeom>
          <a:noFill/>
          <a:ln w="9525" cap="flat" cmpd="sng">
            <a:solidFill>
              <a:schemeClr val="dk1"/>
            </a:solidFill>
            <a:prstDash val="solid"/>
            <a:round/>
            <a:headEnd type="none" w="med" len="med"/>
            <a:tailEnd type="triangle" w="lg" len="lg"/>
          </a:ln>
        </p:spPr>
      </p:cxnSp>
      <p:cxnSp>
        <p:nvCxnSpPr>
          <p:cNvPr id="557" name="Shape 557"/>
          <p:cNvCxnSpPr>
            <a:stCxn id="545" idx="6"/>
            <a:endCxn id="546" idx="2"/>
          </p:cNvCxnSpPr>
          <p:nvPr/>
        </p:nvCxnSpPr>
        <p:spPr>
          <a:xfrm>
            <a:off x="3886200" y="1847792"/>
            <a:ext cx="609600" cy="0"/>
          </a:xfrm>
          <a:prstGeom prst="straightConnector1">
            <a:avLst/>
          </a:prstGeom>
          <a:noFill/>
          <a:ln w="9525" cap="flat" cmpd="sng">
            <a:solidFill>
              <a:schemeClr val="dk1"/>
            </a:solidFill>
            <a:prstDash val="solid"/>
            <a:round/>
            <a:headEnd type="none" w="med" len="med"/>
            <a:tailEnd type="triangle" w="lg" len="lg"/>
          </a:ln>
        </p:spPr>
      </p:cxnSp>
      <p:cxnSp>
        <p:nvCxnSpPr>
          <p:cNvPr id="558" name="Shape 558"/>
          <p:cNvCxnSpPr>
            <a:stCxn id="548" idx="1"/>
            <a:endCxn id="545" idx="4"/>
          </p:cNvCxnSpPr>
          <p:nvPr/>
        </p:nvCxnSpPr>
        <p:spPr>
          <a:xfrm rot="10800000">
            <a:off x="3695696" y="2038287"/>
            <a:ext cx="246300" cy="436800"/>
          </a:xfrm>
          <a:prstGeom prst="straightConnector1">
            <a:avLst/>
          </a:prstGeom>
          <a:noFill/>
          <a:ln w="9525" cap="flat" cmpd="sng">
            <a:solidFill>
              <a:schemeClr val="dk1"/>
            </a:solidFill>
            <a:prstDash val="solid"/>
            <a:round/>
            <a:headEnd type="none" w="med" len="med"/>
            <a:tailEnd type="triangle" w="lg" len="lg"/>
          </a:ln>
        </p:spPr>
      </p:cxnSp>
      <p:cxnSp>
        <p:nvCxnSpPr>
          <p:cNvPr id="559" name="Shape 559"/>
          <p:cNvCxnSpPr>
            <a:stCxn id="546" idx="4"/>
            <a:endCxn id="548" idx="7"/>
          </p:cNvCxnSpPr>
          <p:nvPr/>
        </p:nvCxnSpPr>
        <p:spPr>
          <a:xfrm flipH="1">
            <a:off x="4211400" y="2038292"/>
            <a:ext cx="474900" cy="436800"/>
          </a:xfrm>
          <a:prstGeom prst="straightConnector1">
            <a:avLst/>
          </a:prstGeom>
          <a:noFill/>
          <a:ln w="9525" cap="flat" cmpd="sng">
            <a:solidFill>
              <a:schemeClr val="dk1"/>
            </a:solidFill>
            <a:prstDash val="solid"/>
            <a:round/>
            <a:headEnd type="none" w="med" len="med"/>
            <a:tailEnd type="triangle" w="lg" len="lg"/>
          </a:ln>
        </p:spPr>
      </p:cxnSp>
      <p:cxnSp>
        <p:nvCxnSpPr>
          <p:cNvPr id="560" name="Shape 560"/>
          <p:cNvCxnSpPr>
            <a:stCxn id="542" idx="5"/>
            <a:endCxn id="547" idx="1"/>
          </p:cNvCxnSpPr>
          <p:nvPr/>
        </p:nvCxnSpPr>
        <p:spPr>
          <a:xfrm>
            <a:off x="2535004" y="1906296"/>
            <a:ext cx="416400" cy="1178400"/>
          </a:xfrm>
          <a:prstGeom prst="straightConnector1">
            <a:avLst/>
          </a:prstGeom>
          <a:noFill/>
          <a:ln w="9525" cap="flat" cmpd="sng">
            <a:solidFill>
              <a:schemeClr val="dk1"/>
            </a:solidFill>
            <a:prstDash val="solid"/>
            <a:round/>
            <a:headEnd type="none" w="med" len="med"/>
            <a:tailEnd type="triangle" w="lg" len="lg"/>
          </a:ln>
        </p:spPr>
      </p:cxnSp>
      <p:cxnSp>
        <p:nvCxnSpPr>
          <p:cNvPr id="561" name="Shape 561"/>
          <p:cNvCxnSpPr>
            <a:stCxn id="542" idx="4"/>
            <a:endCxn id="544" idx="0"/>
          </p:cNvCxnSpPr>
          <p:nvPr/>
        </p:nvCxnSpPr>
        <p:spPr>
          <a:xfrm flipH="1">
            <a:off x="2171700" y="1962092"/>
            <a:ext cx="228600" cy="685800"/>
          </a:xfrm>
          <a:prstGeom prst="straightConnector1">
            <a:avLst/>
          </a:prstGeom>
          <a:noFill/>
          <a:ln w="9525" cap="flat" cmpd="sng">
            <a:solidFill>
              <a:schemeClr val="dk1"/>
            </a:solidFill>
            <a:prstDash val="solid"/>
            <a:round/>
            <a:headEnd type="none" w="med" len="med"/>
            <a:tailEnd type="triangle" w="lg" len="lg"/>
          </a:ln>
        </p:spPr>
      </p:cxnSp>
      <p:cxnSp>
        <p:nvCxnSpPr>
          <p:cNvPr id="562" name="Shape 562"/>
          <p:cNvCxnSpPr>
            <a:stCxn id="544" idx="5"/>
            <a:endCxn id="547" idx="2"/>
          </p:cNvCxnSpPr>
          <p:nvPr/>
        </p:nvCxnSpPr>
        <p:spPr>
          <a:xfrm>
            <a:off x="2306404" y="2973095"/>
            <a:ext cx="589200" cy="246300"/>
          </a:xfrm>
          <a:prstGeom prst="straightConnector1">
            <a:avLst/>
          </a:prstGeom>
          <a:noFill/>
          <a:ln w="9525" cap="flat" cmpd="sng">
            <a:solidFill>
              <a:schemeClr val="dk1"/>
            </a:solidFill>
            <a:prstDash val="solid"/>
            <a:round/>
            <a:headEnd type="none" w="med" len="med"/>
            <a:tailEnd type="triangle" w="lg" len="lg"/>
          </a:ln>
        </p:spPr>
      </p:cxnSp>
      <p:cxnSp>
        <p:nvCxnSpPr>
          <p:cNvPr id="563" name="Shape 563"/>
          <p:cNvCxnSpPr>
            <a:stCxn id="547" idx="3"/>
            <a:endCxn id="543" idx="5"/>
          </p:cNvCxnSpPr>
          <p:nvPr/>
        </p:nvCxnSpPr>
        <p:spPr>
          <a:xfrm rot="10800000">
            <a:off x="706196" y="3201695"/>
            <a:ext cx="2245200" cy="152400"/>
          </a:xfrm>
          <a:prstGeom prst="straightConnector1">
            <a:avLst/>
          </a:prstGeom>
          <a:noFill/>
          <a:ln w="9525" cap="flat" cmpd="sng">
            <a:solidFill>
              <a:schemeClr val="dk1"/>
            </a:solidFill>
            <a:prstDash val="solid"/>
            <a:round/>
            <a:headEnd type="none" w="med" len="med"/>
            <a:tailEnd type="triangle" w="lg" len="lg"/>
          </a:ln>
        </p:spPr>
      </p:cxnSp>
      <p:sp>
        <p:nvSpPr>
          <p:cNvPr id="564" name="Shape 564"/>
          <p:cNvSpPr txBox="1"/>
          <p:nvPr/>
        </p:nvSpPr>
        <p:spPr>
          <a:xfrm>
            <a:off x="593725" y="133661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0</a:t>
            </a:r>
            <a:endParaRPr/>
          </a:p>
        </p:txBody>
      </p:sp>
      <p:sp>
        <p:nvSpPr>
          <p:cNvPr id="565" name="Shape 565"/>
          <p:cNvSpPr txBox="1"/>
          <p:nvPr/>
        </p:nvSpPr>
        <p:spPr>
          <a:xfrm>
            <a:off x="2270125" y="1211205"/>
            <a:ext cx="184149" cy="396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Shape 566"/>
          <p:cNvSpPr txBox="1"/>
          <p:nvPr/>
        </p:nvSpPr>
        <p:spPr>
          <a:xfrm>
            <a:off x="2286000" y="126829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2</a:t>
            </a:r>
            <a:endParaRPr/>
          </a:p>
        </p:txBody>
      </p:sp>
      <p:sp>
        <p:nvSpPr>
          <p:cNvPr id="567" name="Shape 567"/>
          <p:cNvSpPr txBox="1"/>
          <p:nvPr/>
        </p:nvSpPr>
        <p:spPr>
          <a:xfrm>
            <a:off x="4572000" y="1304867"/>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568" name="Shape 568"/>
          <p:cNvSpPr txBox="1"/>
          <p:nvPr/>
        </p:nvSpPr>
        <p:spPr>
          <a:xfrm>
            <a:off x="76200" y="298126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569" name="Shape 569"/>
          <p:cNvSpPr txBox="1"/>
          <p:nvPr/>
        </p:nvSpPr>
        <p:spPr>
          <a:xfrm>
            <a:off x="2293938" y="252406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a:t>
            </a:r>
            <a:endParaRPr/>
          </a:p>
        </p:txBody>
      </p:sp>
      <p:sp>
        <p:nvSpPr>
          <p:cNvPr id="570" name="Shape 570"/>
          <p:cNvSpPr txBox="1"/>
          <p:nvPr/>
        </p:nvSpPr>
        <p:spPr>
          <a:xfrm>
            <a:off x="3124200" y="3209866"/>
            <a:ext cx="536100"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12</a:t>
            </a:r>
            <a:endParaRPr/>
          </a:p>
        </p:txBody>
      </p:sp>
      <p:sp>
        <p:nvSpPr>
          <p:cNvPr id="571" name="Shape 571"/>
          <p:cNvSpPr txBox="1"/>
          <p:nvPr/>
        </p:nvSpPr>
        <p:spPr>
          <a:xfrm>
            <a:off x="4191000" y="2371666"/>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572" name="Shape 572"/>
          <p:cNvSpPr txBox="1"/>
          <p:nvPr/>
        </p:nvSpPr>
        <p:spPr>
          <a:xfrm>
            <a:off x="1371600" y="143028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573" name="Shape 573"/>
          <p:cNvSpPr txBox="1"/>
          <p:nvPr/>
        </p:nvSpPr>
        <p:spPr>
          <a:xfrm>
            <a:off x="2819400" y="150489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574" name="Shape 574"/>
          <p:cNvSpPr txBox="1"/>
          <p:nvPr/>
        </p:nvSpPr>
        <p:spPr>
          <a:xfrm>
            <a:off x="4419600" y="2114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575" name="Shape 575"/>
          <p:cNvSpPr txBox="1"/>
          <p:nvPr/>
        </p:nvSpPr>
        <p:spPr>
          <a:xfrm>
            <a:off x="3581400" y="2114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576" name="Shape 576"/>
          <p:cNvSpPr txBox="1"/>
          <p:nvPr/>
        </p:nvSpPr>
        <p:spPr>
          <a:xfrm>
            <a:off x="3371850" y="235420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577" name="Shape 577"/>
          <p:cNvSpPr txBox="1"/>
          <p:nvPr/>
        </p:nvSpPr>
        <p:spPr>
          <a:xfrm>
            <a:off x="1905000" y="3257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7</a:t>
            </a:r>
            <a:endParaRPr/>
          </a:p>
        </p:txBody>
      </p:sp>
      <p:sp>
        <p:nvSpPr>
          <p:cNvPr id="578" name="Shape 578"/>
          <p:cNvSpPr txBox="1"/>
          <p:nvPr/>
        </p:nvSpPr>
        <p:spPr>
          <a:xfrm>
            <a:off x="1143000" y="23430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9</a:t>
            </a:r>
            <a:endParaRPr/>
          </a:p>
        </p:txBody>
      </p:sp>
      <p:sp>
        <p:nvSpPr>
          <p:cNvPr id="579" name="Shape 579"/>
          <p:cNvSpPr txBox="1"/>
          <p:nvPr/>
        </p:nvSpPr>
        <p:spPr>
          <a:xfrm>
            <a:off x="990600" y="27240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580" name="Shape 580"/>
          <p:cNvSpPr txBox="1"/>
          <p:nvPr/>
        </p:nvSpPr>
        <p:spPr>
          <a:xfrm>
            <a:off x="304800" y="22668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4</a:t>
            </a:r>
            <a:endParaRPr/>
          </a:p>
        </p:txBody>
      </p:sp>
      <p:sp>
        <p:nvSpPr>
          <p:cNvPr id="581" name="Shape 581"/>
          <p:cNvSpPr txBox="1"/>
          <p:nvPr/>
        </p:nvSpPr>
        <p:spPr>
          <a:xfrm>
            <a:off x="2209800" y="218269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5</a:t>
            </a:r>
            <a:endParaRPr/>
          </a:p>
        </p:txBody>
      </p:sp>
      <p:sp>
        <p:nvSpPr>
          <p:cNvPr id="582" name="Shape 582"/>
          <p:cNvSpPr txBox="1"/>
          <p:nvPr/>
        </p:nvSpPr>
        <p:spPr>
          <a:xfrm>
            <a:off x="381000" y="4648200"/>
            <a:ext cx="3302764" cy="10156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sng" strike="noStrike" cap="none">
                <a:solidFill>
                  <a:schemeClr val="dk1"/>
                </a:solidFill>
                <a:latin typeface="Calibri"/>
                <a:ea typeface="Calibri"/>
                <a:cs typeface="Calibri"/>
                <a:sym typeface="Calibri"/>
              </a:rPr>
              <a:t>Order Added to Known Set:</a:t>
            </a:r>
            <a:endParaRPr/>
          </a:p>
          <a:p>
            <a:pPr marL="0" marR="0" lvl="0" indent="0" algn="l" rtl="0">
              <a:lnSpc>
                <a:spcPct val="100000"/>
              </a:lnSpc>
              <a:spcBef>
                <a:spcPts val="0"/>
              </a:spcBef>
              <a:spcAft>
                <a:spcPts val="0"/>
              </a:spcAft>
              <a:buClr>
                <a:srgbClr val="000000"/>
              </a:buClr>
              <a:buSzPts val="2000"/>
              <a:buFont typeface="Arial"/>
              <a:buNone/>
            </a:pPr>
            <a:endParaRPr sz="20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 C, B</a:t>
            </a:r>
            <a:endParaRPr/>
          </a:p>
        </p:txBody>
      </p:sp>
      <p:cxnSp>
        <p:nvCxnSpPr>
          <p:cNvPr id="583" name="Shape 583"/>
          <p:cNvCxnSpPr/>
          <p:nvPr/>
        </p:nvCxnSpPr>
        <p:spPr>
          <a:xfrm>
            <a:off x="914400" y="1847792"/>
            <a:ext cx="1122599" cy="855899"/>
          </a:xfrm>
          <a:prstGeom prst="straightConnector1">
            <a:avLst/>
          </a:prstGeom>
          <a:noFill/>
          <a:ln w="28575" cap="flat" cmpd="sng">
            <a:solidFill>
              <a:schemeClr val="dk1"/>
            </a:solidFill>
            <a:prstDash val="solid"/>
            <a:round/>
            <a:headEnd type="none" w="med" len="med"/>
            <a:tailEnd type="triangle" w="lg" len="lg"/>
          </a:ln>
        </p:spPr>
      </p:cxnSp>
      <p:cxnSp>
        <p:nvCxnSpPr>
          <p:cNvPr id="584" name="Shape 584"/>
          <p:cNvCxnSpPr/>
          <p:nvPr/>
        </p:nvCxnSpPr>
        <p:spPr>
          <a:xfrm rot="10800000">
            <a:off x="723900" y="2038291"/>
            <a:ext cx="1257299" cy="800099"/>
          </a:xfrm>
          <a:prstGeom prst="straightConnector1">
            <a:avLst/>
          </a:prstGeom>
          <a:noFill/>
          <a:ln w="28575" cap="flat" cmpd="sng">
            <a:solidFill>
              <a:schemeClr val="dk1"/>
            </a:solidFill>
            <a:prstDash val="solid"/>
            <a:round/>
            <a:headEnd type="none" w="med" len="med"/>
            <a:tailEnd type="triangle" w="lg" len="lg"/>
          </a:ln>
        </p:spPr>
      </p:cxnSp>
      <p:cxnSp>
        <p:nvCxnSpPr>
          <p:cNvPr id="585" name="Shape 585"/>
          <p:cNvCxnSpPr/>
          <p:nvPr/>
        </p:nvCxnSpPr>
        <p:spPr>
          <a:xfrm flipH="1">
            <a:off x="3086100" y="2609791"/>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586" name="Shape 586"/>
          <p:cNvCxnSpPr/>
          <p:nvPr/>
        </p:nvCxnSpPr>
        <p:spPr>
          <a:xfrm rot="10800000" flipH="1">
            <a:off x="3276600" y="2800291"/>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587" name="Shape 587"/>
          <p:cNvCxnSpPr/>
          <p:nvPr/>
        </p:nvCxnSpPr>
        <p:spPr>
          <a:xfrm flipH="1">
            <a:off x="571496" y="1982495"/>
            <a:ext cx="17700" cy="894000"/>
          </a:xfrm>
          <a:prstGeom prst="straightConnector1">
            <a:avLst/>
          </a:prstGeom>
          <a:noFill/>
          <a:ln w="28575" cap="flat" cmpd="sng">
            <a:solidFill>
              <a:schemeClr val="dk1"/>
            </a:solidFill>
            <a:prstDash val="solid"/>
            <a:round/>
            <a:headEnd type="none" w="med" len="med"/>
            <a:tailEnd type="triangle" w="lg" len="lg"/>
          </a:ln>
        </p:spPr>
      </p:cxnSp>
      <p:cxnSp>
        <p:nvCxnSpPr>
          <p:cNvPr id="588" name="Shape 588"/>
          <p:cNvCxnSpPr/>
          <p:nvPr/>
        </p:nvCxnSpPr>
        <p:spPr>
          <a:xfrm rot="10800000" flipH="1">
            <a:off x="762000" y="2973091"/>
            <a:ext cx="1275000" cy="93900"/>
          </a:xfrm>
          <a:prstGeom prst="straightConnector1">
            <a:avLst/>
          </a:prstGeom>
          <a:noFill/>
          <a:ln w="28575" cap="flat" cmpd="sng">
            <a:solidFill>
              <a:schemeClr val="dk1"/>
            </a:solidFill>
            <a:prstDash val="solid"/>
            <a:round/>
            <a:headEnd type="none" w="med" len="med"/>
            <a:tailEnd type="triangle" w="lg" len="lg"/>
          </a:ln>
        </p:spPr>
      </p:cxnSp>
      <p:cxnSp>
        <p:nvCxnSpPr>
          <p:cNvPr id="589" name="Shape 589"/>
          <p:cNvCxnSpPr/>
          <p:nvPr/>
        </p:nvCxnSpPr>
        <p:spPr>
          <a:xfrm>
            <a:off x="858603" y="1713088"/>
            <a:ext cx="1351199" cy="58500"/>
          </a:xfrm>
          <a:prstGeom prst="straightConnector1">
            <a:avLst/>
          </a:prstGeom>
          <a:noFill/>
          <a:ln w="28575" cap="flat" cmpd="sng">
            <a:solidFill>
              <a:schemeClr val="dk1"/>
            </a:solidFill>
            <a:prstDash val="solid"/>
            <a:round/>
            <a:headEnd type="none" w="med" len="med"/>
            <a:tailEnd type="triangle" w="lg" len="lg"/>
          </a:ln>
        </p:spPr>
      </p:cxnSp>
      <p:cxnSp>
        <p:nvCxnSpPr>
          <p:cNvPr id="590" name="Shape 590"/>
          <p:cNvCxnSpPr/>
          <p:nvPr/>
        </p:nvCxnSpPr>
        <p:spPr>
          <a:xfrm>
            <a:off x="2590800" y="1771592"/>
            <a:ext cx="914400" cy="76199"/>
          </a:xfrm>
          <a:prstGeom prst="straightConnector1">
            <a:avLst/>
          </a:prstGeom>
          <a:noFill/>
          <a:ln w="28575" cap="flat" cmpd="sng">
            <a:solidFill>
              <a:schemeClr val="dk1"/>
            </a:solidFill>
            <a:prstDash val="solid"/>
            <a:round/>
            <a:headEnd type="none" w="med" len="med"/>
            <a:tailEnd type="triangle" w="lg" len="lg"/>
          </a:ln>
        </p:spPr>
      </p:cxnSp>
      <p:cxnSp>
        <p:nvCxnSpPr>
          <p:cNvPr id="591" name="Shape 591"/>
          <p:cNvCxnSpPr/>
          <p:nvPr/>
        </p:nvCxnSpPr>
        <p:spPr>
          <a:xfrm>
            <a:off x="3886200" y="1847792"/>
            <a:ext cx="609599" cy="0"/>
          </a:xfrm>
          <a:prstGeom prst="straightConnector1">
            <a:avLst/>
          </a:prstGeom>
          <a:noFill/>
          <a:ln w="28575" cap="flat" cmpd="sng">
            <a:solidFill>
              <a:schemeClr val="dk1"/>
            </a:solidFill>
            <a:prstDash val="solid"/>
            <a:round/>
            <a:headEnd type="none" w="med" len="med"/>
            <a:tailEnd type="triangle" w="lg" len="lg"/>
          </a:ln>
        </p:spPr>
      </p:cxnSp>
      <p:cxnSp>
        <p:nvCxnSpPr>
          <p:cNvPr id="592" name="Shape 592"/>
          <p:cNvCxnSpPr/>
          <p:nvPr/>
        </p:nvCxnSpPr>
        <p:spPr>
          <a:xfrm rot="10800000">
            <a:off x="3695696" y="2038287"/>
            <a:ext cx="246299" cy="436800"/>
          </a:xfrm>
          <a:prstGeom prst="straightConnector1">
            <a:avLst/>
          </a:prstGeom>
          <a:noFill/>
          <a:ln w="28575" cap="flat" cmpd="sng">
            <a:solidFill>
              <a:schemeClr val="dk1"/>
            </a:solidFill>
            <a:prstDash val="solid"/>
            <a:round/>
            <a:headEnd type="none" w="med" len="med"/>
            <a:tailEnd type="triangle" w="lg" len="lg"/>
          </a:ln>
        </p:spPr>
      </p:cxnSp>
      <p:cxnSp>
        <p:nvCxnSpPr>
          <p:cNvPr id="593" name="Shape 593"/>
          <p:cNvCxnSpPr/>
          <p:nvPr/>
        </p:nvCxnSpPr>
        <p:spPr>
          <a:xfrm flipH="1">
            <a:off x="4211400" y="2038292"/>
            <a:ext cx="474899" cy="436800"/>
          </a:xfrm>
          <a:prstGeom prst="straightConnector1">
            <a:avLst/>
          </a:prstGeom>
          <a:noFill/>
          <a:ln w="28575" cap="flat" cmpd="sng">
            <a:solidFill>
              <a:schemeClr val="dk1"/>
            </a:solidFill>
            <a:prstDash val="solid"/>
            <a:round/>
            <a:headEnd type="none" w="med" len="med"/>
            <a:tailEnd type="triangle" w="lg" len="lg"/>
          </a:ln>
        </p:spPr>
      </p:cxnSp>
      <p:cxnSp>
        <p:nvCxnSpPr>
          <p:cNvPr id="594" name="Shape 594"/>
          <p:cNvCxnSpPr/>
          <p:nvPr/>
        </p:nvCxnSpPr>
        <p:spPr>
          <a:xfrm>
            <a:off x="2535003" y="1906295"/>
            <a:ext cx="416399" cy="1178400"/>
          </a:xfrm>
          <a:prstGeom prst="straightConnector1">
            <a:avLst/>
          </a:prstGeom>
          <a:noFill/>
          <a:ln w="28575" cap="flat" cmpd="sng">
            <a:solidFill>
              <a:schemeClr val="dk1"/>
            </a:solidFill>
            <a:prstDash val="solid"/>
            <a:round/>
            <a:headEnd type="none" w="med" len="med"/>
            <a:tailEnd type="triangle" w="lg" len="lg"/>
          </a:ln>
        </p:spPr>
      </p:cxnSp>
      <p:cxnSp>
        <p:nvCxnSpPr>
          <p:cNvPr id="595" name="Shape 595"/>
          <p:cNvCxnSpPr/>
          <p:nvPr/>
        </p:nvCxnSpPr>
        <p:spPr>
          <a:xfrm flipH="1">
            <a:off x="2171699" y="1962092"/>
            <a:ext cx="228600" cy="685799"/>
          </a:xfrm>
          <a:prstGeom prst="straightConnector1">
            <a:avLst/>
          </a:prstGeom>
          <a:noFill/>
          <a:ln w="28575" cap="flat" cmpd="sng">
            <a:solidFill>
              <a:schemeClr val="dk1"/>
            </a:solidFill>
            <a:prstDash val="solid"/>
            <a:round/>
            <a:headEnd type="none" w="med" len="med"/>
            <a:tailEnd type="triangle" w="lg" len="lg"/>
          </a:ln>
        </p:spPr>
      </p:cxnSp>
      <p:cxnSp>
        <p:nvCxnSpPr>
          <p:cNvPr id="596" name="Shape 596"/>
          <p:cNvCxnSpPr/>
          <p:nvPr/>
        </p:nvCxnSpPr>
        <p:spPr>
          <a:xfrm>
            <a:off x="2306403" y="2973095"/>
            <a:ext cx="589200" cy="246299"/>
          </a:xfrm>
          <a:prstGeom prst="straightConnector1">
            <a:avLst/>
          </a:prstGeom>
          <a:noFill/>
          <a:ln w="28575" cap="flat" cmpd="sng">
            <a:solidFill>
              <a:schemeClr val="dk1"/>
            </a:solidFill>
            <a:prstDash val="solid"/>
            <a:round/>
            <a:headEnd type="none" w="med" len="med"/>
            <a:tailEnd type="triangle" w="lg" len="lg"/>
          </a:ln>
        </p:spPr>
      </p:cxnSp>
      <p:cxnSp>
        <p:nvCxnSpPr>
          <p:cNvPr id="597" name="Shape 597"/>
          <p:cNvCxnSpPr/>
          <p:nvPr/>
        </p:nvCxnSpPr>
        <p:spPr>
          <a:xfrm rot="10800000">
            <a:off x="706196" y="3201695"/>
            <a:ext cx="2245199" cy="152399"/>
          </a:xfrm>
          <a:prstGeom prst="straightConnector1">
            <a:avLst/>
          </a:prstGeom>
          <a:noFill/>
          <a:ln w="28575" cap="flat" cmpd="sng">
            <a:solidFill>
              <a:schemeClr val="dk1"/>
            </a:solidFill>
            <a:prstDash val="solid"/>
            <a:round/>
            <a:headEnd type="none" w="med" len="med"/>
            <a:tailEnd type="triangle" w="lg" len="lg"/>
          </a:ln>
        </p:spPr>
      </p:cxnSp>
      <p:sp>
        <p:nvSpPr>
          <p:cNvPr id="598" name="Shape 598"/>
          <p:cNvSpPr txBox="1"/>
          <p:nvPr/>
        </p:nvSpPr>
        <p:spPr>
          <a:xfrm>
            <a:off x="4034546" y="1504892"/>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599" name="Shape 599"/>
          <p:cNvSpPr txBox="1"/>
          <p:nvPr/>
        </p:nvSpPr>
        <p:spPr>
          <a:xfrm>
            <a:off x="2743200" y="2190691"/>
            <a:ext cx="5717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10</a:t>
            </a:r>
            <a:endParaRPr/>
          </a:p>
        </p:txBody>
      </p:sp>
      <p:sp>
        <p:nvSpPr>
          <p:cNvPr id="600" name="Shape 600"/>
          <p:cNvSpPr txBox="1"/>
          <p:nvPr/>
        </p:nvSpPr>
        <p:spPr>
          <a:xfrm>
            <a:off x="3695700" y="2896188"/>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601" name="Shape 601"/>
          <p:cNvSpPr txBox="1"/>
          <p:nvPr/>
        </p:nvSpPr>
        <p:spPr>
          <a:xfrm>
            <a:off x="2438400" y="2800291"/>
            <a:ext cx="5219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11</a:t>
            </a:r>
            <a:endParaRPr/>
          </a:p>
        </p:txBody>
      </p:sp>
      <p:sp>
        <p:nvSpPr>
          <p:cNvPr id="602" name="Shape 602"/>
          <p:cNvSpPr txBox="1"/>
          <p:nvPr/>
        </p:nvSpPr>
        <p:spPr>
          <a:xfrm>
            <a:off x="1455906" y="1962092"/>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603" name="Shape 603"/>
          <p:cNvSpPr txBox="1">
            <a:spLocks noGrp="1"/>
          </p:cNvSpPr>
          <p:nvPr>
            <p:ph type="title" idx="4294967295"/>
          </p:nvPr>
        </p:nvSpPr>
        <p:spPr>
          <a:xfrm>
            <a:off x="822960" y="76200"/>
            <a:ext cx="7543800" cy="1157084"/>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Example #1</a:t>
            </a:r>
            <a:endParaRPr/>
          </a:p>
        </p:txBody>
      </p:sp>
      <p:graphicFrame>
        <p:nvGraphicFramePr>
          <p:cNvPr id="604" name="Shape 604"/>
          <p:cNvGraphicFramePr/>
          <p:nvPr/>
        </p:nvGraphicFramePr>
        <p:xfrm>
          <a:off x="4419600" y="3032670"/>
          <a:ext cx="4267200" cy="3291930"/>
        </p:xfrm>
        <a:graphic>
          <a:graphicData uri="http://schemas.openxmlformats.org/drawingml/2006/table">
            <a:tbl>
              <a:tblPr>
                <a:noFill/>
                <a:tableStyleId>{C75C6467-92EE-42D9-8249-70E0839E9777}</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vertex</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known?</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cost</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path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0</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2</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 4</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276225">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E</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 12</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05" name="Shape 605"/>
          <p:cNvSpPr txBox="1"/>
          <p:nvPr/>
        </p:nvSpPr>
        <p:spPr>
          <a:xfrm>
            <a:off x="3581400" y="1304867"/>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696EF-DD02-144A-889F-4B3B5C8C0876}"/>
              </a:ext>
            </a:extLst>
          </p:cNvPr>
          <p:cNvSpPr>
            <a:spLocks noGrp="1"/>
          </p:cNvSpPr>
          <p:nvPr>
            <p:ph type="ctrTitle"/>
          </p:nvPr>
        </p:nvSpPr>
        <p:spPr/>
        <p:txBody>
          <a:bodyPr/>
          <a:lstStyle/>
          <a:p>
            <a:r>
              <a:rPr lang="en-US" sz="4800" dirty="0"/>
              <a:t>What do you call 8 HobBITs?</a:t>
            </a:r>
          </a:p>
        </p:txBody>
      </p:sp>
      <p:sp>
        <p:nvSpPr>
          <p:cNvPr id="3" name="Subtitle 2">
            <a:extLst>
              <a:ext uri="{FF2B5EF4-FFF2-40B4-BE49-F238E27FC236}">
                <a16:creationId xmlns:a16="http://schemas.microsoft.com/office/drawing/2014/main" id="{4A7F6488-26D9-234F-AB85-42B8F6719024}"/>
              </a:ext>
            </a:extLst>
          </p:cNvPr>
          <p:cNvSpPr>
            <a:spLocks noGrp="1"/>
          </p:cNvSpPr>
          <p:nvPr>
            <p:ph type="subTitle" idx="1"/>
          </p:nvPr>
        </p:nvSpPr>
        <p:spPr/>
        <p:txBody>
          <a:bodyPr/>
          <a:lstStyle/>
          <a:p>
            <a:r>
              <a:rPr lang="en-US"/>
              <a:t>A HobBYTE!</a:t>
            </a:r>
          </a:p>
        </p:txBody>
      </p:sp>
      <p:pic>
        <p:nvPicPr>
          <p:cNvPr id="4" name="Picture 3">
            <a:extLst>
              <a:ext uri="{FF2B5EF4-FFF2-40B4-BE49-F238E27FC236}">
                <a16:creationId xmlns:a16="http://schemas.microsoft.com/office/drawing/2014/main" id="{523C8803-971B-0749-9B37-3A84E9EA2C0D}"/>
              </a:ext>
            </a:extLst>
          </p:cNvPr>
          <p:cNvPicPr>
            <a:picLocks noChangeAspect="1"/>
          </p:cNvPicPr>
          <p:nvPr/>
        </p:nvPicPr>
        <p:blipFill>
          <a:blip r:embed="rId2"/>
          <a:stretch>
            <a:fillRect/>
          </a:stretch>
        </p:blipFill>
        <p:spPr>
          <a:xfrm>
            <a:off x="6593840" y="2027682"/>
            <a:ext cx="596900" cy="914400"/>
          </a:xfrm>
          <a:prstGeom prst="rect">
            <a:avLst/>
          </a:prstGeom>
        </p:spPr>
      </p:pic>
      <p:pic>
        <p:nvPicPr>
          <p:cNvPr id="5" name="Picture 4">
            <a:extLst>
              <a:ext uri="{FF2B5EF4-FFF2-40B4-BE49-F238E27FC236}">
                <a16:creationId xmlns:a16="http://schemas.microsoft.com/office/drawing/2014/main" id="{B098C567-7B14-5D4D-B9AF-A857704A1F8B}"/>
              </a:ext>
            </a:extLst>
          </p:cNvPr>
          <p:cNvPicPr>
            <a:picLocks noChangeAspect="1"/>
          </p:cNvPicPr>
          <p:nvPr/>
        </p:nvPicPr>
        <p:blipFill>
          <a:blip r:embed="rId2"/>
          <a:stretch>
            <a:fillRect/>
          </a:stretch>
        </p:blipFill>
        <p:spPr>
          <a:xfrm>
            <a:off x="7359015" y="2027682"/>
            <a:ext cx="596900" cy="914400"/>
          </a:xfrm>
          <a:prstGeom prst="rect">
            <a:avLst/>
          </a:prstGeom>
        </p:spPr>
      </p:pic>
      <p:pic>
        <p:nvPicPr>
          <p:cNvPr id="6" name="Picture 5">
            <a:extLst>
              <a:ext uri="{FF2B5EF4-FFF2-40B4-BE49-F238E27FC236}">
                <a16:creationId xmlns:a16="http://schemas.microsoft.com/office/drawing/2014/main" id="{8941DC47-44C8-FD48-8C6A-BF30C26818CA}"/>
              </a:ext>
            </a:extLst>
          </p:cNvPr>
          <p:cNvPicPr>
            <a:picLocks noChangeAspect="1"/>
          </p:cNvPicPr>
          <p:nvPr/>
        </p:nvPicPr>
        <p:blipFill>
          <a:blip r:embed="rId2"/>
          <a:stretch>
            <a:fillRect/>
          </a:stretch>
        </p:blipFill>
        <p:spPr>
          <a:xfrm>
            <a:off x="6593840" y="982773"/>
            <a:ext cx="596900" cy="914400"/>
          </a:xfrm>
          <a:prstGeom prst="rect">
            <a:avLst/>
          </a:prstGeom>
        </p:spPr>
      </p:pic>
      <p:pic>
        <p:nvPicPr>
          <p:cNvPr id="7" name="Picture 6">
            <a:extLst>
              <a:ext uri="{FF2B5EF4-FFF2-40B4-BE49-F238E27FC236}">
                <a16:creationId xmlns:a16="http://schemas.microsoft.com/office/drawing/2014/main" id="{878AEE5A-B560-E74D-8FC9-A11E54D711C5}"/>
              </a:ext>
            </a:extLst>
          </p:cNvPr>
          <p:cNvPicPr>
            <a:picLocks noChangeAspect="1"/>
          </p:cNvPicPr>
          <p:nvPr/>
        </p:nvPicPr>
        <p:blipFill>
          <a:blip r:embed="rId2"/>
          <a:stretch>
            <a:fillRect/>
          </a:stretch>
        </p:blipFill>
        <p:spPr>
          <a:xfrm>
            <a:off x="7359015" y="982773"/>
            <a:ext cx="596900" cy="914400"/>
          </a:xfrm>
          <a:prstGeom prst="rect">
            <a:avLst/>
          </a:prstGeom>
        </p:spPr>
      </p:pic>
      <p:pic>
        <p:nvPicPr>
          <p:cNvPr id="8" name="Picture 7">
            <a:extLst>
              <a:ext uri="{FF2B5EF4-FFF2-40B4-BE49-F238E27FC236}">
                <a16:creationId xmlns:a16="http://schemas.microsoft.com/office/drawing/2014/main" id="{70D69382-7EC2-C649-8672-84461EADD393}"/>
              </a:ext>
            </a:extLst>
          </p:cNvPr>
          <p:cNvPicPr>
            <a:picLocks noChangeAspect="1"/>
          </p:cNvPicPr>
          <p:nvPr/>
        </p:nvPicPr>
        <p:blipFill>
          <a:blip r:embed="rId2"/>
          <a:stretch>
            <a:fillRect/>
          </a:stretch>
        </p:blipFill>
        <p:spPr>
          <a:xfrm>
            <a:off x="4946650" y="2027682"/>
            <a:ext cx="596900" cy="914400"/>
          </a:xfrm>
          <a:prstGeom prst="rect">
            <a:avLst/>
          </a:prstGeom>
        </p:spPr>
      </p:pic>
      <p:pic>
        <p:nvPicPr>
          <p:cNvPr id="9" name="Picture 8">
            <a:extLst>
              <a:ext uri="{FF2B5EF4-FFF2-40B4-BE49-F238E27FC236}">
                <a16:creationId xmlns:a16="http://schemas.microsoft.com/office/drawing/2014/main" id="{90E87AB2-6A56-6F44-8795-FE2C06BE3EFB}"/>
              </a:ext>
            </a:extLst>
          </p:cNvPr>
          <p:cNvPicPr>
            <a:picLocks noChangeAspect="1"/>
          </p:cNvPicPr>
          <p:nvPr/>
        </p:nvPicPr>
        <p:blipFill>
          <a:blip r:embed="rId2"/>
          <a:stretch>
            <a:fillRect/>
          </a:stretch>
        </p:blipFill>
        <p:spPr>
          <a:xfrm>
            <a:off x="5711825" y="2027682"/>
            <a:ext cx="596900" cy="914400"/>
          </a:xfrm>
          <a:prstGeom prst="rect">
            <a:avLst/>
          </a:prstGeom>
        </p:spPr>
      </p:pic>
      <p:pic>
        <p:nvPicPr>
          <p:cNvPr id="10" name="Picture 9">
            <a:extLst>
              <a:ext uri="{FF2B5EF4-FFF2-40B4-BE49-F238E27FC236}">
                <a16:creationId xmlns:a16="http://schemas.microsoft.com/office/drawing/2014/main" id="{7A850D54-3552-5944-8745-8752E500D427}"/>
              </a:ext>
            </a:extLst>
          </p:cNvPr>
          <p:cNvPicPr>
            <a:picLocks noChangeAspect="1"/>
          </p:cNvPicPr>
          <p:nvPr/>
        </p:nvPicPr>
        <p:blipFill>
          <a:blip r:embed="rId2"/>
          <a:stretch>
            <a:fillRect/>
          </a:stretch>
        </p:blipFill>
        <p:spPr>
          <a:xfrm>
            <a:off x="4946650" y="982773"/>
            <a:ext cx="596900" cy="914400"/>
          </a:xfrm>
          <a:prstGeom prst="rect">
            <a:avLst/>
          </a:prstGeom>
        </p:spPr>
      </p:pic>
      <p:pic>
        <p:nvPicPr>
          <p:cNvPr id="11" name="Picture 10">
            <a:extLst>
              <a:ext uri="{FF2B5EF4-FFF2-40B4-BE49-F238E27FC236}">
                <a16:creationId xmlns:a16="http://schemas.microsoft.com/office/drawing/2014/main" id="{118EB11D-3721-2B49-9CF4-4C3D4D55EC1F}"/>
              </a:ext>
            </a:extLst>
          </p:cNvPr>
          <p:cNvPicPr>
            <a:picLocks noChangeAspect="1"/>
          </p:cNvPicPr>
          <p:nvPr/>
        </p:nvPicPr>
        <p:blipFill>
          <a:blip r:embed="rId2"/>
          <a:stretch>
            <a:fillRect/>
          </a:stretch>
        </p:blipFill>
        <p:spPr>
          <a:xfrm>
            <a:off x="5711825" y="982773"/>
            <a:ext cx="596900" cy="914400"/>
          </a:xfrm>
          <a:prstGeom prst="rect">
            <a:avLst/>
          </a:prstGeom>
        </p:spPr>
      </p:pic>
    </p:spTree>
    <p:extLst>
      <p:ext uri="{BB962C8B-B14F-4D97-AF65-F5344CB8AC3E}">
        <p14:creationId xmlns:p14="http://schemas.microsoft.com/office/powerpoint/2010/main" val="1718783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Shape 611"/>
          <p:cNvSpPr/>
          <p:nvPr/>
        </p:nvSpPr>
        <p:spPr>
          <a:xfrm>
            <a:off x="533400" y="16572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612" name="Shape 612"/>
          <p:cNvSpPr/>
          <p:nvPr/>
        </p:nvSpPr>
        <p:spPr>
          <a:xfrm>
            <a:off x="2209800" y="15810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613" name="Shape 613"/>
          <p:cNvSpPr/>
          <p:nvPr/>
        </p:nvSpPr>
        <p:spPr>
          <a:xfrm>
            <a:off x="381000" y="2876491"/>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614" name="Shape 614"/>
          <p:cNvSpPr/>
          <p:nvPr/>
        </p:nvSpPr>
        <p:spPr>
          <a:xfrm>
            <a:off x="1981200" y="2647891"/>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615" name="Shape 615"/>
          <p:cNvSpPr/>
          <p:nvPr/>
        </p:nvSpPr>
        <p:spPr>
          <a:xfrm>
            <a:off x="3505200" y="1657292"/>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616" name="Shape 616"/>
          <p:cNvSpPr/>
          <p:nvPr/>
        </p:nvSpPr>
        <p:spPr>
          <a:xfrm>
            <a:off x="4495800" y="1657292"/>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H</a:t>
            </a:r>
            <a:endParaRPr/>
          </a:p>
        </p:txBody>
      </p:sp>
      <p:sp>
        <p:nvSpPr>
          <p:cNvPr id="617" name="Shape 617"/>
          <p:cNvSpPr/>
          <p:nvPr/>
        </p:nvSpPr>
        <p:spPr>
          <a:xfrm>
            <a:off x="2895600" y="3028891"/>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E</a:t>
            </a:r>
            <a:endParaRPr/>
          </a:p>
        </p:txBody>
      </p:sp>
      <p:sp>
        <p:nvSpPr>
          <p:cNvPr id="618" name="Shape 618"/>
          <p:cNvSpPr/>
          <p:nvPr/>
        </p:nvSpPr>
        <p:spPr>
          <a:xfrm>
            <a:off x="3886200" y="2419291"/>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cxnSp>
        <p:nvCxnSpPr>
          <p:cNvPr id="619" name="Shape 619"/>
          <p:cNvCxnSpPr>
            <a:stCxn id="611" idx="6"/>
            <a:endCxn id="614" idx="1"/>
          </p:cNvCxnSpPr>
          <p:nvPr/>
        </p:nvCxnSpPr>
        <p:spPr>
          <a:xfrm>
            <a:off x="914400" y="1847792"/>
            <a:ext cx="1122600" cy="855900"/>
          </a:xfrm>
          <a:prstGeom prst="straightConnector1">
            <a:avLst/>
          </a:prstGeom>
          <a:noFill/>
          <a:ln w="9525" cap="flat" cmpd="sng">
            <a:solidFill>
              <a:schemeClr val="dk1"/>
            </a:solidFill>
            <a:prstDash val="solid"/>
            <a:round/>
            <a:headEnd type="none" w="med" len="med"/>
            <a:tailEnd type="triangle" w="lg" len="lg"/>
          </a:ln>
        </p:spPr>
      </p:cxnSp>
      <p:cxnSp>
        <p:nvCxnSpPr>
          <p:cNvPr id="620" name="Shape 620"/>
          <p:cNvCxnSpPr>
            <a:stCxn id="614" idx="2"/>
            <a:endCxn id="611" idx="4"/>
          </p:cNvCxnSpPr>
          <p:nvPr/>
        </p:nvCxnSpPr>
        <p:spPr>
          <a:xfrm rot="10800000">
            <a:off x="723900" y="2038291"/>
            <a:ext cx="1257300" cy="800100"/>
          </a:xfrm>
          <a:prstGeom prst="straightConnector1">
            <a:avLst/>
          </a:prstGeom>
          <a:noFill/>
          <a:ln w="9525" cap="flat" cmpd="sng">
            <a:solidFill>
              <a:schemeClr val="dk1"/>
            </a:solidFill>
            <a:prstDash val="solid"/>
            <a:round/>
            <a:headEnd type="none" w="med" len="med"/>
            <a:tailEnd type="triangle" w="lg" len="lg"/>
          </a:ln>
        </p:spPr>
      </p:cxnSp>
      <p:cxnSp>
        <p:nvCxnSpPr>
          <p:cNvPr id="621" name="Shape 621"/>
          <p:cNvCxnSpPr>
            <a:stCxn id="618" idx="2"/>
            <a:endCxn id="617" idx="0"/>
          </p:cNvCxnSpPr>
          <p:nvPr/>
        </p:nvCxnSpPr>
        <p:spPr>
          <a:xfrm flipH="1">
            <a:off x="3086100" y="2609791"/>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622" name="Shape 622"/>
          <p:cNvCxnSpPr>
            <a:stCxn id="617" idx="6"/>
            <a:endCxn id="618" idx="4"/>
          </p:cNvCxnSpPr>
          <p:nvPr/>
        </p:nvCxnSpPr>
        <p:spPr>
          <a:xfrm rot="10800000" flipH="1">
            <a:off x="3276600" y="2800291"/>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623" name="Shape 623"/>
          <p:cNvCxnSpPr>
            <a:stCxn id="611" idx="3"/>
            <a:endCxn id="613" idx="0"/>
          </p:cNvCxnSpPr>
          <p:nvPr/>
        </p:nvCxnSpPr>
        <p:spPr>
          <a:xfrm flipH="1">
            <a:off x="571496" y="1982496"/>
            <a:ext cx="17700" cy="894000"/>
          </a:xfrm>
          <a:prstGeom prst="straightConnector1">
            <a:avLst/>
          </a:prstGeom>
          <a:noFill/>
          <a:ln w="9525" cap="flat" cmpd="sng">
            <a:solidFill>
              <a:schemeClr val="dk1"/>
            </a:solidFill>
            <a:prstDash val="solid"/>
            <a:round/>
            <a:headEnd type="none" w="med" len="med"/>
            <a:tailEnd type="triangle" w="lg" len="lg"/>
          </a:ln>
        </p:spPr>
      </p:cxnSp>
      <p:cxnSp>
        <p:nvCxnSpPr>
          <p:cNvPr id="624" name="Shape 624"/>
          <p:cNvCxnSpPr>
            <a:stCxn id="613" idx="6"/>
            <a:endCxn id="614" idx="3"/>
          </p:cNvCxnSpPr>
          <p:nvPr/>
        </p:nvCxnSpPr>
        <p:spPr>
          <a:xfrm rot="10800000" flipH="1">
            <a:off x="762000" y="2973091"/>
            <a:ext cx="1275000" cy="93900"/>
          </a:xfrm>
          <a:prstGeom prst="straightConnector1">
            <a:avLst/>
          </a:prstGeom>
          <a:noFill/>
          <a:ln w="9525" cap="flat" cmpd="sng">
            <a:solidFill>
              <a:schemeClr val="dk1"/>
            </a:solidFill>
            <a:prstDash val="solid"/>
            <a:round/>
            <a:headEnd type="none" w="med" len="med"/>
            <a:tailEnd type="triangle" w="lg" len="lg"/>
          </a:ln>
        </p:spPr>
      </p:cxnSp>
      <p:cxnSp>
        <p:nvCxnSpPr>
          <p:cNvPr id="625" name="Shape 625"/>
          <p:cNvCxnSpPr>
            <a:stCxn id="611" idx="7"/>
            <a:endCxn id="612" idx="2"/>
          </p:cNvCxnSpPr>
          <p:nvPr/>
        </p:nvCxnSpPr>
        <p:spPr>
          <a:xfrm>
            <a:off x="858604" y="1713088"/>
            <a:ext cx="1351200" cy="58500"/>
          </a:xfrm>
          <a:prstGeom prst="straightConnector1">
            <a:avLst/>
          </a:prstGeom>
          <a:noFill/>
          <a:ln w="9525" cap="flat" cmpd="sng">
            <a:solidFill>
              <a:schemeClr val="dk1"/>
            </a:solidFill>
            <a:prstDash val="solid"/>
            <a:round/>
            <a:headEnd type="none" w="med" len="med"/>
            <a:tailEnd type="triangle" w="lg" len="lg"/>
          </a:ln>
        </p:spPr>
      </p:cxnSp>
      <p:cxnSp>
        <p:nvCxnSpPr>
          <p:cNvPr id="626" name="Shape 626"/>
          <p:cNvCxnSpPr>
            <a:stCxn id="612" idx="6"/>
            <a:endCxn id="615" idx="2"/>
          </p:cNvCxnSpPr>
          <p:nvPr/>
        </p:nvCxnSpPr>
        <p:spPr>
          <a:xfrm>
            <a:off x="2590800" y="1771592"/>
            <a:ext cx="914400" cy="76200"/>
          </a:xfrm>
          <a:prstGeom prst="straightConnector1">
            <a:avLst/>
          </a:prstGeom>
          <a:noFill/>
          <a:ln w="9525" cap="flat" cmpd="sng">
            <a:solidFill>
              <a:schemeClr val="dk1"/>
            </a:solidFill>
            <a:prstDash val="solid"/>
            <a:round/>
            <a:headEnd type="none" w="med" len="med"/>
            <a:tailEnd type="triangle" w="lg" len="lg"/>
          </a:ln>
        </p:spPr>
      </p:cxnSp>
      <p:cxnSp>
        <p:nvCxnSpPr>
          <p:cNvPr id="627" name="Shape 627"/>
          <p:cNvCxnSpPr>
            <a:stCxn id="615" idx="6"/>
            <a:endCxn id="616" idx="2"/>
          </p:cNvCxnSpPr>
          <p:nvPr/>
        </p:nvCxnSpPr>
        <p:spPr>
          <a:xfrm>
            <a:off x="3886200" y="1847792"/>
            <a:ext cx="609600" cy="0"/>
          </a:xfrm>
          <a:prstGeom prst="straightConnector1">
            <a:avLst/>
          </a:prstGeom>
          <a:noFill/>
          <a:ln w="9525" cap="flat" cmpd="sng">
            <a:solidFill>
              <a:schemeClr val="dk1"/>
            </a:solidFill>
            <a:prstDash val="solid"/>
            <a:round/>
            <a:headEnd type="none" w="med" len="med"/>
            <a:tailEnd type="triangle" w="lg" len="lg"/>
          </a:ln>
        </p:spPr>
      </p:cxnSp>
      <p:cxnSp>
        <p:nvCxnSpPr>
          <p:cNvPr id="628" name="Shape 628"/>
          <p:cNvCxnSpPr>
            <a:stCxn id="618" idx="1"/>
            <a:endCxn id="615" idx="4"/>
          </p:cNvCxnSpPr>
          <p:nvPr/>
        </p:nvCxnSpPr>
        <p:spPr>
          <a:xfrm rot="10800000">
            <a:off x="3695696" y="2038287"/>
            <a:ext cx="246300" cy="436800"/>
          </a:xfrm>
          <a:prstGeom prst="straightConnector1">
            <a:avLst/>
          </a:prstGeom>
          <a:noFill/>
          <a:ln w="9525" cap="flat" cmpd="sng">
            <a:solidFill>
              <a:schemeClr val="dk1"/>
            </a:solidFill>
            <a:prstDash val="solid"/>
            <a:round/>
            <a:headEnd type="none" w="med" len="med"/>
            <a:tailEnd type="triangle" w="lg" len="lg"/>
          </a:ln>
        </p:spPr>
      </p:cxnSp>
      <p:cxnSp>
        <p:nvCxnSpPr>
          <p:cNvPr id="629" name="Shape 629"/>
          <p:cNvCxnSpPr>
            <a:stCxn id="616" idx="4"/>
            <a:endCxn id="618" idx="7"/>
          </p:cNvCxnSpPr>
          <p:nvPr/>
        </p:nvCxnSpPr>
        <p:spPr>
          <a:xfrm flipH="1">
            <a:off x="4211400" y="2038292"/>
            <a:ext cx="474900" cy="436800"/>
          </a:xfrm>
          <a:prstGeom prst="straightConnector1">
            <a:avLst/>
          </a:prstGeom>
          <a:noFill/>
          <a:ln w="9525" cap="flat" cmpd="sng">
            <a:solidFill>
              <a:schemeClr val="dk1"/>
            </a:solidFill>
            <a:prstDash val="solid"/>
            <a:round/>
            <a:headEnd type="none" w="med" len="med"/>
            <a:tailEnd type="triangle" w="lg" len="lg"/>
          </a:ln>
        </p:spPr>
      </p:cxnSp>
      <p:cxnSp>
        <p:nvCxnSpPr>
          <p:cNvPr id="630" name="Shape 630"/>
          <p:cNvCxnSpPr>
            <a:stCxn id="612" idx="5"/>
            <a:endCxn id="617" idx="1"/>
          </p:cNvCxnSpPr>
          <p:nvPr/>
        </p:nvCxnSpPr>
        <p:spPr>
          <a:xfrm>
            <a:off x="2535004" y="1906296"/>
            <a:ext cx="416400" cy="1178400"/>
          </a:xfrm>
          <a:prstGeom prst="straightConnector1">
            <a:avLst/>
          </a:prstGeom>
          <a:noFill/>
          <a:ln w="9525" cap="flat" cmpd="sng">
            <a:solidFill>
              <a:schemeClr val="dk1"/>
            </a:solidFill>
            <a:prstDash val="solid"/>
            <a:round/>
            <a:headEnd type="none" w="med" len="med"/>
            <a:tailEnd type="triangle" w="lg" len="lg"/>
          </a:ln>
        </p:spPr>
      </p:cxnSp>
      <p:cxnSp>
        <p:nvCxnSpPr>
          <p:cNvPr id="631" name="Shape 631"/>
          <p:cNvCxnSpPr>
            <a:stCxn id="612" idx="4"/>
            <a:endCxn id="614" idx="0"/>
          </p:cNvCxnSpPr>
          <p:nvPr/>
        </p:nvCxnSpPr>
        <p:spPr>
          <a:xfrm flipH="1">
            <a:off x="2171700" y="1962092"/>
            <a:ext cx="228600" cy="685800"/>
          </a:xfrm>
          <a:prstGeom prst="straightConnector1">
            <a:avLst/>
          </a:prstGeom>
          <a:noFill/>
          <a:ln w="9525" cap="flat" cmpd="sng">
            <a:solidFill>
              <a:schemeClr val="dk1"/>
            </a:solidFill>
            <a:prstDash val="solid"/>
            <a:round/>
            <a:headEnd type="none" w="med" len="med"/>
            <a:tailEnd type="triangle" w="lg" len="lg"/>
          </a:ln>
        </p:spPr>
      </p:cxnSp>
      <p:cxnSp>
        <p:nvCxnSpPr>
          <p:cNvPr id="632" name="Shape 632"/>
          <p:cNvCxnSpPr>
            <a:stCxn id="614" idx="5"/>
            <a:endCxn id="617" idx="2"/>
          </p:cNvCxnSpPr>
          <p:nvPr/>
        </p:nvCxnSpPr>
        <p:spPr>
          <a:xfrm>
            <a:off x="2306404" y="2973095"/>
            <a:ext cx="589200" cy="246300"/>
          </a:xfrm>
          <a:prstGeom prst="straightConnector1">
            <a:avLst/>
          </a:prstGeom>
          <a:noFill/>
          <a:ln w="9525" cap="flat" cmpd="sng">
            <a:solidFill>
              <a:schemeClr val="dk1"/>
            </a:solidFill>
            <a:prstDash val="solid"/>
            <a:round/>
            <a:headEnd type="none" w="med" len="med"/>
            <a:tailEnd type="triangle" w="lg" len="lg"/>
          </a:ln>
        </p:spPr>
      </p:cxnSp>
      <p:cxnSp>
        <p:nvCxnSpPr>
          <p:cNvPr id="633" name="Shape 633"/>
          <p:cNvCxnSpPr>
            <a:stCxn id="617" idx="3"/>
            <a:endCxn id="613" idx="5"/>
          </p:cNvCxnSpPr>
          <p:nvPr/>
        </p:nvCxnSpPr>
        <p:spPr>
          <a:xfrm rot="10800000">
            <a:off x="706196" y="3201695"/>
            <a:ext cx="2245200" cy="152400"/>
          </a:xfrm>
          <a:prstGeom prst="straightConnector1">
            <a:avLst/>
          </a:prstGeom>
          <a:noFill/>
          <a:ln w="9525" cap="flat" cmpd="sng">
            <a:solidFill>
              <a:schemeClr val="dk1"/>
            </a:solidFill>
            <a:prstDash val="solid"/>
            <a:round/>
            <a:headEnd type="none" w="med" len="med"/>
            <a:tailEnd type="triangle" w="lg" len="lg"/>
          </a:ln>
        </p:spPr>
      </p:cxnSp>
      <p:sp>
        <p:nvSpPr>
          <p:cNvPr id="634" name="Shape 634"/>
          <p:cNvSpPr txBox="1"/>
          <p:nvPr/>
        </p:nvSpPr>
        <p:spPr>
          <a:xfrm>
            <a:off x="593725" y="133661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0</a:t>
            </a:r>
            <a:endParaRPr/>
          </a:p>
        </p:txBody>
      </p:sp>
      <p:sp>
        <p:nvSpPr>
          <p:cNvPr id="635" name="Shape 635"/>
          <p:cNvSpPr txBox="1"/>
          <p:nvPr/>
        </p:nvSpPr>
        <p:spPr>
          <a:xfrm>
            <a:off x="2270125" y="1211205"/>
            <a:ext cx="184149" cy="396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Shape 636"/>
          <p:cNvSpPr txBox="1"/>
          <p:nvPr/>
        </p:nvSpPr>
        <p:spPr>
          <a:xfrm>
            <a:off x="2286000" y="126829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2</a:t>
            </a:r>
            <a:endParaRPr/>
          </a:p>
        </p:txBody>
      </p:sp>
      <p:sp>
        <p:nvSpPr>
          <p:cNvPr id="637" name="Shape 637"/>
          <p:cNvSpPr txBox="1"/>
          <p:nvPr/>
        </p:nvSpPr>
        <p:spPr>
          <a:xfrm>
            <a:off x="3581400" y="130486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638" name="Shape 638"/>
          <p:cNvSpPr txBox="1"/>
          <p:nvPr/>
        </p:nvSpPr>
        <p:spPr>
          <a:xfrm>
            <a:off x="4572000" y="1304867"/>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639" name="Shape 639"/>
          <p:cNvSpPr txBox="1"/>
          <p:nvPr/>
        </p:nvSpPr>
        <p:spPr>
          <a:xfrm>
            <a:off x="76200" y="298126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640" name="Shape 640"/>
          <p:cNvSpPr txBox="1"/>
          <p:nvPr/>
        </p:nvSpPr>
        <p:spPr>
          <a:xfrm>
            <a:off x="2293938" y="252406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a:t>
            </a:r>
            <a:endParaRPr/>
          </a:p>
        </p:txBody>
      </p:sp>
      <p:sp>
        <p:nvSpPr>
          <p:cNvPr id="641" name="Shape 641"/>
          <p:cNvSpPr txBox="1"/>
          <p:nvPr/>
        </p:nvSpPr>
        <p:spPr>
          <a:xfrm>
            <a:off x="3124200" y="3209866"/>
            <a:ext cx="536100"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12</a:t>
            </a:r>
            <a:endParaRPr/>
          </a:p>
        </p:txBody>
      </p:sp>
      <p:sp>
        <p:nvSpPr>
          <p:cNvPr id="642" name="Shape 642"/>
          <p:cNvSpPr txBox="1"/>
          <p:nvPr/>
        </p:nvSpPr>
        <p:spPr>
          <a:xfrm>
            <a:off x="4191000" y="2371666"/>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643" name="Shape 643"/>
          <p:cNvSpPr txBox="1"/>
          <p:nvPr/>
        </p:nvSpPr>
        <p:spPr>
          <a:xfrm>
            <a:off x="1371600" y="143028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644" name="Shape 644"/>
          <p:cNvSpPr txBox="1"/>
          <p:nvPr/>
        </p:nvSpPr>
        <p:spPr>
          <a:xfrm>
            <a:off x="2819400" y="150489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645" name="Shape 645"/>
          <p:cNvSpPr txBox="1"/>
          <p:nvPr/>
        </p:nvSpPr>
        <p:spPr>
          <a:xfrm>
            <a:off x="4419600" y="2114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646" name="Shape 646"/>
          <p:cNvSpPr txBox="1"/>
          <p:nvPr/>
        </p:nvSpPr>
        <p:spPr>
          <a:xfrm>
            <a:off x="3581400" y="2114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647" name="Shape 647"/>
          <p:cNvSpPr txBox="1"/>
          <p:nvPr/>
        </p:nvSpPr>
        <p:spPr>
          <a:xfrm>
            <a:off x="3371850" y="235420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648" name="Shape 648"/>
          <p:cNvSpPr txBox="1"/>
          <p:nvPr/>
        </p:nvSpPr>
        <p:spPr>
          <a:xfrm>
            <a:off x="1905000" y="3257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7</a:t>
            </a:r>
            <a:endParaRPr/>
          </a:p>
        </p:txBody>
      </p:sp>
      <p:sp>
        <p:nvSpPr>
          <p:cNvPr id="649" name="Shape 649"/>
          <p:cNvSpPr txBox="1"/>
          <p:nvPr/>
        </p:nvSpPr>
        <p:spPr>
          <a:xfrm>
            <a:off x="1143000" y="23430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9</a:t>
            </a:r>
            <a:endParaRPr/>
          </a:p>
        </p:txBody>
      </p:sp>
      <p:sp>
        <p:nvSpPr>
          <p:cNvPr id="650" name="Shape 650"/>
          <p:cNvSpPr txBox="1"/>
          <p:nvPr/>
        </p:nvSpPr>
        <p:spPr>
          <a:xfrm>
            <a:off x="990600" y="27240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651" name="Shape 651"/>
          <p:cNvSpPr txBox="1"/>
          <p:nvPr/>
        </p:nvSpPr>
        <p:spPr>
          <a:xfrm>
            <a:off x="304800" y="22668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4</a:t>
            </a:r>
            <a:endParaRPr/>
          </a:p>
        </p:txBody>
      </p:sp>
      <p:sp>
        <p:nvSpPr>
          <p:cNvPr id="652" name="Shape 652"/>
          <p:cNvSpPr txBox="1"/>
          <p:nvPr/>
        </p:nvSpPr>
        <p:spPr>
          <a:xfrm>
            <a:off x="2209800" y="218269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5</a:t>
            </a:r>
            <a:endParaRPr/>
          </a:p>
        </p:txBody>
      </p:sp>
      <p:sp>
        <p:nvSpPr>
          <p:cNvPr id="653" name="Shape 653"/>
          <p:cNvSpPr txBox="1"/>
          <p:nvPr/>
        </p:nvSpPr>
        <p:spPr>
          <a:xfrm>
            <a:off x="381000" y="4648200"/>
            <a:ext cx="3302764" cy="10156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sng" strike="noStrike" cap="none">
                <a:solidFill>
                  <a:schemeClr val="dk1"/>
                </a:solidFill>
                <a:latin typeface="Calibri"/>
                <a:ea typeface="Calibri"/>
                <a:cs typeface="Calibri"/>
                <a:sym typeface="Calibri"/>
              </a:rPr>
              <a:t>Order Added to Known Set:</a:t>
            </a:r>
            <a:endParaRPr/>
          </a:p>
          <a:p>
            <a:pPr marL="0" marR="0" lvl="0" indent="0" algn="l" rtl="0">
              <a:lnSpc>
                <a:spcPct val="100000"/>
              </a:lnSpc>
              <a:spcBef>
                <a:spcPts val="0"/>
              </a:spcBef>
              <a:spcAft>
                <a:spcPts val="0"/>
              </a:spcAft>
              <a:buClr>
                <a:srgbClr val="000000"/>
              </a:buClr>
              <a:buSzPts val="2000"/>
              <a:buFont typeface="Arial"/>
              <a:buNone/>
            </a:pPr>
            <a:endParaRPr sz="20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 C, B</a:t>
            </a:r>
            <a:endParaRPr/>
          </a:p>
        </p:txBody>
      </p:sp>
      <p:cxnSp>
        <p:nvCxnSpPr>
          <p:cNvPr id="654" name="Shape 654"/>
          <p:cNvCxnSpPr/>
          <p:nvPr/>
        </p:nvCxnSpPr>
        <p:spPr>
          <a:xfrm>
            <a:off x="914400" y="1847792"/>
            <a:ext cx="1122599" cy="855899"/>
          </a:xfrm>
          <a:prstGeom prst="straightConnector1">
            <a:avLst/>
          </a:prstGeom>
          <a:noFill/>
          <a:ln w="28575" cap="flat" cmpd="sng">
            <a:solidFill>
              <a:schemeClr val="dk1"/>
            </a:solidFill>
            <a:prstDash val="solid"/>
            <a:round/>
            <a:headEnd type="none" w="med" len="med"/>
            <a:tailEnd type="triangle" w="lg" len="lg"/>
          </a:ln>
        </p:spPr>
      </p:cxnSp>
      <p:cxnSp>
        <p:nvCxnSpPr>
          <p:cNvPr id="655" name="Shape 655"/>
          <p:cNvCxnSpPr/>
          <p:nvPr/>
        </p:nvCxnSpPr>
        <p:spPr>
          <a:xfrm rot="10800000">
            <a:off x="723900" y="2038291"/>
            <a:ext cx="1257299" cy="800099"/>
          </a:xfrm>
          <a:prstGeom prst="straightConnector1">
            <a:avLst/>
          </a:prstGeom>
          <a:noFill/>
          <a:ln w="28575" cap="flat" cmpd="sng">
            <a:solidFill>
              <a:schemeClr val="dk1"/>
            </a:solidFill>
            <a:prstDash val="solid"/>
            <a:round/>
            <a:headEnd type="none" w="med" len="med"/>
            <a:tailEnd type="triangle" w="lg" len="lg"/>
          </a:ln>
        </p:spPr>
      </p:cxnSp>
      <p:cxnSp>
        <p:nvCxnSpPr>
          <p:cNvPr id="656" name="Shape 656"/>
          <p:cNvCxnSpPr/>
          <p:nvPr/>
        </p:nvCxnSpPr>
        <p:spPr>
          <a:xfrm flipH="1">
            <a:off x="3086100" y="2609791"/>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657" name="Shape 657"/>
          <p:cNvCxnSpPr/>
          <p:nvPr/>
        </p:nvCxnSpPr>
        <p:spPr>
          <a:xfrm rot="10800000" flipH="1">
            <a:off x="3276600" y="2800291"/>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658" name="Shape 658"/>
          <p:cNvCxnSpPr/>
          <p:nvPr/>
        </p:nvCxnSpPr>
        <p:spPr>
          <a:xfrm flipH="1">
            <a:off x="571496" y="1982495"/>
            <a:ext cx="17700" cy="894000"/>
          </a:xfrm>
          <a:prstGeom prst="straightConnector1">
            <a:avLst/>
          </a:prstGeom>
          <a:noFill/>
          <a:ln w="28575" cap="flat" cmpd="sng">
            <a:solidFill>
              <a:schemeClr val="dk1"/>
            </a:solidFill>
            <a:prstDash val="solid"/>
            <a:round/>
            <a:headEnd type="none" w="med" len="med"/>
            <a:tailEnd type="triangle" w="lg" len="lg"/>
          </a:ln>
        </p:spPr>
      </p:cxnSp>
      <p:cxnSp>
        <p:nvCxnSpPr>
          <p:cNvPr id="659" name="Shape 659"/>
          <p:cNvCxnSpPr/>
          <p:nvPr/>
        </p:nvCxnSpPr>
        <p:spPr>
          <a:xfrm rot="10800000" flipH="1">
            <a:off x="762000" y="2973091"/>
            <a:ext cx="1275000" cy="93900"/>
          </a:xfrm>
          <a:prstGeom prst="straightConnector1">
            <a:avLst/>
          </a:prstGeom>
          <a:noFill/>
          <a:ln w="28575" cap="flat" cmpd="sng">
            <a:solidFill>
              <a:schemeClr val="dk1"/>
            </a:solidFill>
            <a:prstDash val="solid"/>
            <a:round/>
            <a:headEnd type="none" w="med" len="med"/>
            <a:tailEnd type="triangle" w="lg" len="lg"/>
          </a:ln>
        </p:spPr>
      </p:cxnSp>
      <p:cxnSp>
        <p:nvCxnSpPr>
          <p:cNvPr id="660" name="Shape 660"/>
          <p:cNvCxnSpPr/>
          <p:nvPr/>
        </p:nvCxnSpPr>
        <p:spPr>
          <a:xfrm>
            <a:off x="858603" y="1713088"/>
            <a:ext cx="1351199" cy="58500"/>
          </a:xfrm>
          <a:prstGeom prst="straightConnector1">
            <a:avLst/>
          </a:prstGeom>
          <a:noFill/>
          <a:ln w="28575" cap="flat" cmpd="sng">
            <a:solidFill>
              <a:schemeClr val="dk1"/>
            </a:solidFill>
            <a:prstDash val="solid"/>
            <a:round/>
            <a:headEnd type="none" w="med" len="med"/>
            <a:tailEnd type="triangle" w="lg" len="lg"/>
          </a:ln>
        </p:spPr>
      </p:cxnSp>
      <p:cxnSp>
        <p:nvCxnSpPr>
          <p:cNvPr id="661" name="Shape 661"/>
          <p:cNvCxnSpPr/>
          <p:nvPr/>
        </p:nvCxnSpPr>
        <p:spPr>
          <a:xfrm>
            <a:off x="2590800" y="1771592"/>
            <a:ext cx="914400" cy="76199"/>
          </a:xfrm>
          <a:prstGeom prst="straightConnector1">
            <a:avLst/>
          </a:prstGeom>
          <a:noFill/>
          <a:ln w="28575" cap="flat" cmpd="sng">
            <a:solidFill>
              <a:schemeClr val="dk1"/>
            </a:solidFill>
            <a:prstDash val="solid"/>
            <a:round/>
            <a:headEnd type="none" w="med" len="med"/>
            <a:tailEnd type="triangle" w="lg" len="lg"/>
          </a:ln>
        </p:spPr>
      </p:cxnSp>
      <p:cxnSp>
        <p:nvCxnSpPr>
          <p:cNvPr id="662" name="Shape 662"/>
          <p:cNvCxnSpPr/>
          <p:nvPr/>
        </p:nvCxnSpPr>
        <p:spPr>
          <a:xfrm>
            <a:off x="3886200" y="1847792"/>
            <a:ext cx="609599" cy="0"/>
          </a:xfrm>
          <a:prstGeom prst="straightConnector1">
            <a:avLst/>
          </a:prstGeom>
          <a:noFill/>
          <a:ln w="28575" cap="flat" cmpd="sng">
            <a:solidFill>
              <a:schemeClr val="dk1"/>
            </a:solidFill>
            <a:prstDash val="solid"/>
            <a:round/>
            <a:headEnd type="none" w="med" len="med"/>
            <a:tailEnd type="triangle" w="lg" len="lg"/>
          </a:ln>
        </p:spPr>
      </p:cxnSp>
      <p:cxnSp>
        <p:nvCxnSpPr>
          <p:cNvPr id="663" name="Shape 663"/>
          <p:cNvCxnSpPr/>
          <p:nvPr/>
        </p:nvCxnSpPr>
        <p:spPr>
          <a:xfrm rot="10800000">
            <a:off x="3695696" y="2038287"/>
            <a:ext cx="246299" cy="436800"/>
          </a:xfrm>
          <a:prstGeom prst="straightConnector1">
            <a:avLst/>
          </a:prstGeom>
          <a:noFill/>
          <a:ln w="28575" cap="flat" cmpd="sng">
            <a:solidFill>
              <a:schemeClr val="dk1"/>
            </a:solidFill>
            <a:prstDash val="solid"/>
            <a:round/>
            <a:headEnd type="none" w="med" len="med"/>
            <a:tailEnd type="triangle" w="lg" len="lg"/>
          </a:ln>
        </p:spPr>
      </p:cxnSp>
      <p:cxnSp>
        <p:nvCxnSpPr>
          <p:cNvPr id="664" name="Shape 664"/>
          <p:cNvCxnSpPr/>
          <p:nvPr/>
        </p:nvCxnSpPr>
        <p:spPr>
          <a:xfrm flipH="1">
            <a:off x="4211400" y="2038292"/>
            <a:ext cx="474899" cy="436800"/>
          </a:xfrm>
          <a:prstGeom prst="straightConnector1">
            <a:avLst/>
          </a:prstGeom>
          <a:noFill/>
          <a:ln w="28575" cap="flat" cmpd="sng">
            <a:solidFill>
              <a:schemeClr val="dk1"/>
            </a:solidFill>
            <a:prstDash val="solid"/>
            <a:round/>
            <a:headEnd type="none" w="med" len="med"/>
            <a:tailEnd type="triangle" w="lg" len="lg"/>
          </a:ln>
        </p:spPr>
      </p:cxnSp>
      <p:cxnSp>
        <p:nvCxnSpPr>
          <p:cNvPr id="665" name="Shape 665"/>
          <p:cNvCxnSpPr/>
          <p:nvPr/>
        </p:nvCxnSpPr>
        <p:spPr>
          <a:xfrm>
            <a:off x="2535003" y="1906295"/>
            <a:ext cx="416399" cy="1178400"/>
          </a:xfrm>
          <a:prstGeom prst="straightConnector1">
            <a:avLst/>
          </a:prstGeom>
          <a:noFill/>
          <a:ln w="28575" cap="flat" cmpd="sng">
            <a:solidFill>
              <a:schemeClr val="dk1"/>
            </a:solidFill>
            <a:prstDash val="solid"/>
            <a:round/>
            <a:headEnd type="none" w="med" len="med"/>
            <a:tailEnd type="triangle" w="lg" len="lg"/>
          </a:ln>
        </p:spPr>
      </p:cxnSp>
      <p:cxnSp>
        <p:nvCxnSpPr>
          <p:cNvPr id="666" name="Shape 666"/>
          <p:cNvCxnSpPr/>
          <p:nvPr/>
        </p:nvCxnSpPr>
        <p:spPr>
          <a:xfrm flipH="1">
            <a:off x="2171699" y="1962092"/>
            <a:ext cx="228600" cy="685799"/>
          </a:xfrm>
          <a:prstGeom prst="straightConnector1">
            <a:avLst/>
          </a:prstGeom>
          <a:noFill/>
          <a:ln w="28575" cap="flat" cmpd="sng">
            <a:solidFill>
              <a:schemeClr val="dk1"/>
            </a:solidFill>
            <a:prstDash val="solid"/>
            <a:round/>
            <a:headEnd type="none" w="med" len="med"/>
            <a:tailEnd type="triangle" w="lg" len="lg"/>
          </a:ln>
        </p:spPr>
      </p:cxnSp>
      <p:cxnSp>
        <p:nvCxnSpPr>
          <p:cNvPr id="667" name="Shape 667"/>
          <p:cNvCxnSpPr/>
          <p:nvPr/>
        </p:nvCxnSpPr>
        <p:spPr>
          <a:xfrm>
            <a:off x="2306403" y="2973095"/>
            <a:ext cx="589200" cy="246299"/>
          </a:xfrm>
          <a:prstGeom prst="straightConnector1">
            <a:avLst/>
          </a:prstGeom>
          <a:noFill/>
          <a:ln w="28575" cap="flat" cmpd="sng">
            <a:solidFill>
              <a:schemeClr val="dk1"/>
            </a:solidFill>
            <a:prstDash val="solid"/>
            <a:round/>
            <a:headEnd type="none" w="med" len="med"/>
            <a:tailEnd type="triangle" w="lg" len="lg"/>
          </a:ln>
        </p:spPr>
      </p:cxnSp>
      <p:cxnSp>
        <p:nvCxnSpPr>
          <p:cNvPr id="668" name="Shape 668"/>
          <p:cNvCxnSpPr/>
          <p:nvPr/>
        </p:nvCxnSpPr>
        <p:spPr>
          <a:xfrm rot="10800000">
            <a:off x="706196" y="3201695"/>
            <a:ext cx="2245199" cy="152399"/>
          </a:xfrm>
          <a:prstGeom prst="straightConnector1">
            <a:avLst/>
          </a:prstGeom>
          <a:noFill/>
          <a:ln w="28575" cap="flat" cmpd="sng">
            <a:solidFill>
              <a:schemeClr val="dk1"/>
            </a:solidFill>
            <a:prstDash val="solid"/>
            <a:round/>
            <a:headEnd type="none" w="med" len="med"/>
            <a:tailEnd type="triangle" w="lg" len="lg"/>
          </a:ln>
        </p:spPr>
      </p:cxnSp>
      <p:sp>
        <p:nvSpPr>
          <p:cNvPr id="669" name="Shape 669"/>
          <p:cNvSpPr txBox="1"/>
          <p:nvPr/>
        </p:nvSpPr>
        <p:spPr>
          <a:xfrm>
            <a:off x="4034546" y="1504892"/>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670" name="Shape 670"/>
          <p:cNvSpPr txBox="1"/>
          <p:nvPr/>
        </p:nvSpPr>
        <p:spPr>
          <a:xfrm>
            <a:off x="2743200" y="2190691"/>
            <a:ext cx="5717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10</a:t>
            </a:r>
            <a:endParaRPr/>
          </a:p>
        </p:txBody>
      </p:sp>
      <p:sp>
        <p:nvSpPr>
          <p:cNvPr id="671" name="Shape 671"/>
          <p:cNvSpPr txBox="1"/>
          <p:nvPr/>
        </p:nvSpPr>
        <p:spPr>
          <a:xfrm>
            <a:off x="3695700" y="2896188"/>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672" name="Shape 672"/>
          <p:cNvSpPr txBox="1"/>
          <p:nvPr/>
        </p:nvSpPr>
        <p:spPr>
          <a:xfrm>
            <a:off x="2438400" y="2800291"/>
            <a:ext cx="5219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11</a:t>
            </a:r>
            <a:endParaRPr/>
          </a:p>
        </p:txBody>
      </p:sp>
      <p:sp>
        <p:nvSpPr>
          <p:cNvPr id="673" name="Shape 673"/>
          <p:cNvSpPr txBox="1"/>
          <p:nvPr/>
        </p:nvSpPr>
        <p:spPr>
          <a:xfrm>
            <a:off x="1455906" y="1962092"/>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674" name="Shape 674"/>
          <p:cNvSpPr txBox="1">
            <a:spLocks noGrp="1"/>
          </p:cNvSpPr>
          <p:nvPr>
            <p:ph type="title" idx="4294967295"/>
          </p:nvPr>
        </p:nvSpPr>
        <p:spPr>
          <a:xfrm>
            <a:off x="822960" y="76200"/>
            <a:ext cx="7543800" cy="1157084"/>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Example #1</a:t>
            </a:r>
            <a:endParaRPr/>
          </a:p>
        </p:txBody>
      </p:sp>
      <p:graphicFrame>
        <p:nvGraphicFramePr>
          <p:cNvPr id="675" name="Shape 675"/>
          <p:cNvGraphicFramePr/>
          <p:nvPr/>
        </p:nvGraphicFramePr>
        <p:xfrm>
          <a:off x="4419600" y="3032670"/>
          <a:ext cx="4267200" cy="3291930"/>
        </p:xfrm>
        <a:graphic>
          <a:graphicData uri="http://schemas.openxmlformats.org/drawingml/2006/table">
            <a:tbl>
              <a:tblPr>
                <a:noFill/>
                <a:tableStyleId>{C75C6467-92EE-42D9-8249-70E0839E9777}</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vertex</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known?</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cost</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path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0</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2</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 4</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276225">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E</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 12</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 4</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Shape 681"/>
          <p:cNvSpPr/>
          <p:nvPr/>
        </p:nvSpPr>
        <p:spPr>
          <a:xfrm>
            <a:off x="533400" y="16572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682" name="Shape 682"/>
          <p:cNvSpPr/>
          <p:nvPr/>
        </p:nvSpPr>
        <p:spPr>
          <a:xfrm>
            <a:off x="2209800" y="15810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683" name="Shape 683"/>
          <p:cNvSpPr/>
          <p:nvPr/>
        </p:nvSpPr>
        <p:spPr>
          <a:xfrm>
            <a:off x="381000" y="2876491"/>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684" name="Shape 684"/>
          <p:cNvSpPr/>
          <p:nvPr/>
        </p:nvSpPr>
        <p:spPr>
          <a:xfrm>
            <a:off x="1981200" y="2647891"/>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685" name="Shape 685"/>
          <p:cNvSpPr/>
          <p:nvPr/>
        </p:nvSpPr>
        <p:spPr>
          <a:xfrm>
            <a:off x="3505200" y="1657292"/>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686" name="Shape 686"/>
          <p:cNvSpPr/>
          <p:nvPr/>
        </p:nvSpPr>
        <p:spPr>
          <a:xfrm>
            <a:off x="4495800" y="1657292"/>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H</a:t>
            </a:r>
            <a:endParaRPr/>
          </a:p>
        </p:txBody>
      </p:sp>
      <p:sp>
        <p:nvSpPr>
          <p:cNvPr id="687" name="Shape 687"/>
          <p:cNvSpPr/>
          <p:nvPr/>
        </p:nvSpPr>
        <p:spPr>
          <a:xfrm>
            <a:off x="2895600" y="3028891"/>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E</a:t>
            </a:r>
            <a:endParaRPr/>
          </a:p>
        </p:txBody>
      </p:sp>
      <p:sp>
        <p:nvSpPr>
          <p:cNvPr id="688" name="Shape 688"/>
          <p:cNvSpPr/>
          <p:nvPr/>
        </p:nvSpPr>
        <p:spPr>
          <a:xfrm>
            <a:off x="3886200" y="2419291"/>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cxnSp>
        <p:nvCxnSpPr>
          <p:cNvPr id="689" name="Shape 689"/>
          <p:cNvCxnSpPr>
            <a:stCxn id="681" idx="6"/>
            <a:endCxn id="684" idx="1"/>
          </p:cNvCxnSpPr>
          <p:nvPr/>
        </p:nvCxnSpPr>
        <p:spPr>
          <a:xfrm>
            <a:off x="914400" y="1847792"/>
            <a:ext cx="1122600" cy="855900"/>
          </a:xfrm>
          <a:prstGeom prst="straightConnector1">
            <a:avLst/>
          </a:prstGeom>
          <a:noFill/>
          <a:ln w="9525" cap="flat" cmpd="sng">
            <a:solidFill>
              <a:schemeClr val="dk1"/>
            </a:solidFill>
            <a:prstDash val="solid"/>
            <a:round/>
            <a:headEnd type="none" w="med" len="med"/>
            <a:tailEnd type="triangle" w="lg" len="lg"/>
          </a:ln>
        </p:spPr>
      </p:cxnSp>
      <p:cxnSp>
        <p:nvCxnSpPr>
          <p:cNvPr id="690" name="Shape 690"/>
          <p:cNvCxnSpPr>
            <a:stCxn id="684" idx="2"/>
            <a:endCxn id="681" idx="4"/>
          </p:cNvCxnSpPr>
          <p:nvPr/>
        </p:nvCxnSpPr>
        <p:spPr>
          <a:xfrm rot="10800000">
            <a:off x="723900" y="2038291"/>
            <a:ext cx="1257300" cy="800100"/>
          </a:xfrm>
          <a:prstGeom prst="straightConnector1">
            <a:avLst/>
          </a:prstGeom>
          <a:noFill/>
          <a:ln w="9525" cap="flat" cmpd="sng">
            <a:solidFill>
              <a:schemeClr val="dk1"/>
            </a:solidFill>
            <a:prstDash val="solid"/>
            <a:round/>
            <a:headEnd type="none" w="med" len="med"/>
            <a:tailEnd type="triangle" w="lg" len="lg"/>
          </a:ln>
        </p:spPr>
      </p:cxnSp>
      <p:cxnSp>
        <p:nvCxnSpPr>
          <p:cNvPr id="691" name="Shape 691"/>
          <p:cNvCxnSpPr>
            <a:stCxn id="688" idx="2"/>
            <a:endCxn id="687" idx="0"/>
          </p:cNvCxnSpPr>
          <p:nvPr/>
        </p:nvCxnSpPr>
        <p:spPr>
          <a:xfrm flipH="1">
            <a:off x="3086100" y="2609791"/>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692" name="Shape 692"/>
          <p:cNvCxnSpPr>
            <a:stCxn id="687" idx="6"/>
            <a:endCxn id="688" idx="4"/>
          </p:cNvCxnSpPr>
          <p:nvPr/>
        </p:nvCxnSpPr>
        <p:spPr>
          <a:xfrm rot="10800000" flipH="1">
            <a:off x="3276600" y="2800291"/>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693" name="Shape 693"/>
          <p:cNvCxnSpPr>
            <a:stCxn id="681" idx="3"/>
            <a:endCxn id="683" idx="0"/>
          </p:cNvCxnSpPr>
          <p:nvPr/>
        </p:nvCxnSpPr>
        <p:spPr>
          <a:xfrm flipH="1">
            <a:off x="571496" y="1982496"/>
            <a:ext cx="17700" cy="894000"/>
          </a:xfrm>
          <a:prstGeom prst="straightConnector1">
            <a:avLst/>
          </a:prstGeom>
          <a:noFill/>
          <a:ln w="9525" cap="flat" cmpd="sng">
            <a:solidFill>
              <a:schemeClr val="dk1"/>
            </a:solidFill>
            <a:prstDash val="solid"/>
            <a:round/>
            <a:headEnd type="none" w="med" len="med"/>
            <a:tailEnd type="triangle" w="lg" len="lg"/>
          </a:ln>
        </p:spPr>
      </p:cxnSp>
      <p:cxnSp>
        <p:nvCxnSpPr>
          <p:cNvPr id="694" name="Shape 694"/>
          <p:cNvCxnSpPr>
            <a:stCxn id="683" idx="6"/>
            <a:endCxn id="684" idx="3"/>
          </p:cNvCxnSpPr>
          <p:nvPr/>
        </p:nvCxnSpPr>
        <p:spPr>
          <a:xfrm rot="10800000" flipH="1">
            <a:off x="762000" y="2973091"/>
            <a:ext cx="1275000" cy="93900"/>
          </a:xfrm>
          <a:prstGeom prst="straightConnector1">
            <a:avLst/>
          </a:prstGeom>
          <a:noFill/>
          <a:ln w="9525" cap="flat" cmpd="sng">
            <a:solidFill>
              <a:schemeClr val="dk1"/>
            </a:solidFill>
            <a:prstDash val="solid"/>
            <a:round/>
            <a:headEnd type="none" w="med" len="med"/>
            <a:tailEnd type="triangle" w="lg" len="lg"/>
          </a:ln>
        </p:spPr>
      </p:cxnSp>
      <p:cxnSp>
        <p:nvCxnSpPr>
          <p:cNvPr id="695" name="Shape 695"/>
          <p:cNvCxnSpPr>
            <a:stCxn id="681" idx="7"/>
            <a:endCxn id="682" idx="2"/>
          </p:cNvCxnSpPr>
          <p:nvPr/>
        </p:nvCxnSpPr>
        <p:spPr>
          <a:xfrm>
            <a:off x="858604" y="1713088"/>
            <a:ext cx="1351200" cy="58500"/>
          </a:xfrm>
          <a:prstGeom prst="straightConnector1">
            <a:avLst/>
          </a:prstGeom>
          <a:noFill/>
          <a:ln w="9525" cap="flat" cmpd="sng">
            <a:solidFill>
              <a:schemeClr val="dk1"/>
            </a:solidFill>
            <a:prstDash val="solid"/>
            <a:round/>
            <a:headEnd type="none" w="med" len="med"/>
            <a:tailEnd type="triangle" w="lg" len="lg"/>
          </a:ln>
        </p:spPr>
      </p:cxnSp>
      <p:cxnSp>
        <p:nvCxnSpPr>
          <p:cNvPr id="696" name="Shape 696"/>
          <p:cNvCxnSpPr>
            <a:stCxn id="682" idx="6"/>
            <a:endCxn id="685" idx="2"/>
          </p:cNvCxnSpPr>
          <p:nvPr/>
        </p:nvCxnSpPr>
        <p:spPr>
          <a:xfrm>
            <a:off x="2590800" y="1771592"/>
            <a:ext cx="914400" cy="76200"/>
          </a:xfrm>
          <a:prstGeom prst="straightConnector1">
            <a:avLst/>
          </a:prstGeom>
          <a:noFill/>
          <a:ln w="9525" cap="flat" cmpd="sng">
            <a:solidFill>
              <a:schemeClr val="dk1"/>
            </a:solidFill>
            <a:prstDash val="solid"/>
            <a:round/>
            <a:headEnd type="none" w="med" len="med"/>
            <a:tailEnd type="triangle" w="lg" len="lg"/>
          </a:ln>
        </p:spPr>
      </p:cxnSp>
      <p:cxnSp>
        <p:nvCxnSpPr>
          <p:cNvPr id="697" name="Shape 697"/>
          <p:cNvCxnSpPr>
            <a:stCxn id="685" idx="6"/>
            <a:endCxn id="686" idx="2"/>
          </p:cNvCxnSpPr>
          <p:nvPr/>
        </p:nvCxnSpPr>
        <p:spPr>
          <a:xfrm>
            <a:off x="3886200" y="1847792"/>
            <a:ext cx="609600" cy="0"/>
          </a:xfrm>
          <a:prstGeom prst="straightConnector1">
            <a:avLst/>
          </a:prstGeom>
          <a:noFill/>
          <a:ln w="9525" cap="flat" cmpd="sng">
            <a:solidFill>
              <a:schemeClr val="dk1"/>
            </a:solidFill>
            <a:prstDash val="solid"/>
            <a:round/>
            <a:headEnd type="none" w="med" len="med"/>
            <a:tailEnd type="triangle" w="lg" len="lg"/>
          </a:ln>
        </p:spPr>
      </p:cxnSp>
      <p:cxnSp>
        <p:nvCxnSpPr>
          <p:cNvPr id="698" name="Shape 698"/>
          <p:cNvCxnSpPr>
            <a:stCxn id="688" idx="1"/>
            <a:endCxn id="685" idx="4"/>
          </p:cNvCxnSpPr>
          <p:nvPr/>
        </p:nvCxnSpPr>
        <p:spPr>
          <a:xfrm rot="10800000">
            <a:off x="3695696" y="2038287"/>
            <a:ext cx="246300" cy="436800"/>
          </a:xfrm>
          <a:prstGeom prst="straightConnector1">
            <a:avLst/>
          </a:prstGeom>
          <a:noFill/>
          <a:ln w="9525" cap="flat" cmpd="sng">
            <a:solidFill>
              <a:schemeClr val="dk1"/>
            </a:solidFill>
            <a:prstDash val="solid"/>
            <a:round/>
            <a:headEnd type="none" w="med" len="med"/>
            <a:tailEnd type="triangle" w="lg" len="lg"/>
          </a:ln>
        </p:spPr>
      </p:cxnSp>
      <p:cxnSp>
        <p:nvCxnSpPr>
          <p:cNvPr id="699" name="Shape 699"/>
          <p:cNvCxnSpPr>
            <a:stCxn id="686" idx="4"/>
            <a:endCxn id="688" idx="7"/>
          </p:cNvCxnSpPr>
          <p:nvPr/>
        </p:nvCxnSpPr>
        <p:spPr>
          <a:xfrm flipH="1">
            <a:off x="4211400" y="2038292"/>
            <a:ext cx="474900" cy="436800"/>
          </a:xfrm>
          <a:prstGeom prst="straightConnector1">
            <a:avLst/>
          </a:prstGeom>
          <a:noFill/>
          <a:ln w="9525" cap="flat" cmpd="sng">
            <a:solidFill>
              <a:schemeClr val="dk1"/>
            </a:solidFill>
            <a:prstDash val="solid"/>
            <a:round/>
            <a:headEnd type="none" w="med" len="med"/>
            <a:tailEnd type="triangle" w="lg" len="lg"/>
          </a:ln>
        </p:spPr>
      </p:cxnSp>
      <p:cxnSp>
        <p:nvCxnSpPr>
          <p:cNvPr id="700" name="Shape 700"/>
          <p:cNvCxnSpPr>
            <a:stCxn id="682" idx="5"/>
            <a:endCxn id="687" idx="1"/>
          </p:cNvCxnSpPr>
          <p:nvPr/>
        </p:nvCxnSpPr>
        <p:spPr>
          <a:xfrm>
            <a:off x="2535004" y="1906296"/>
            <a:ext cx="416400" cy="1178400"/>
          </a:xfrm>
          <a:prstGeom prst="straightConnector1">
            <a:avLst/>
          </a:prstGeom>
          <a:noFill/>
          <a:ln w="9525" cap="flat" cmpd="sng">
            <a:solidFill>
              <a:schemeClr val="dk1"/>
            </a:solidFill>
            <a:prstDash val="solid"/>
            <a:round/>
            <a:headEnd type="none" w="med" len="med"/>
            <a:tailEnd type="triangle" w="lg" len="lg"/>
          </a:ln>
        </p:spPr>
      </p:cxnSp>
      <p:cxnSp>
        <p:nvCxnSpPr>
          <p:cNvPr id="701" name="Shape 701"/>
          <p:cNvCxnSpPr>
            <a:stCxn id="682" idx="4"/>
            <a:endCxn id="684" idx="0"/>
          </p:cNvCxnSpPr>
          <p:nvPr/>
        </p:nvCxnSpPr>
        <p:spPr>
          <a:xfrm flipH="1">
            <a:off x="2171700" y="1962092"/>
            <a:ext cx="228600" cy="685800"/>
          </a:xfrm>
          <a:prstGeom prst="straightConnector1">
            <a:avLst/>
          </a:prstGeom>
          <a:noFill/>
          <a:ln w="9525" cap="flat" cmpd="sng">
            <a:solidFill>
              <a:schemeClr val="dk1"/>
            </a:solidFill>
            <a:prstDash val="solid"/>
            <a:round/>
            <a:headEnd type="none" w="med" len="med"/>
            <a:tailEnd type="triangle" w="lg" len="lg"/>
          </a:ln>
        </p:spPr>
      </p:cxnSp>
      <p:cxnSp>
        <p:nvCxnSpPr>
          <p:cNvPr id="702" name="Shape 702"/>
          <p:cNvCxnSpPr>
            <a:stCxn id="684" idx="5"/>
            <a:endCxn id="687" idx="2"/>
          </p:cNvCxnSpPr>
          <p:nvPr/>
        </p:nvCxnSpPr>
        <p:spPr>
          <a:xfrm>
            <a:off x="2306404" y="2973095"/>
            <a:ext cx="589200" cy="246300"/>
          </a:xfrm>
          <a:prstGeom prst="straightConnector1">
            <a:avLst/>
          </a:prstGeom>
          <a:noFill/>
          <a:ln w="9525" cap="flat" cmpd="sng">
            <a:solidFill>
              <a:schemeClr val="dk1"/>
            </a:solidFill>
            <a:prstDash val="solid"/>
            <a:round/>
            <a:headEnd type="none" w="med" len="med"/>
            <a:tailEnd type="triangle" w="lg" len="lg"/>
          </a:ln>
        </p:spPr>
      </p:cxnSp>
      <p:cxnSp>
        <p:nvCxnSpPr>
          <p:cNvPr id="703" name="Shape 703"/>
          <p:cNvCxnSpPr>
            <a:stCxn id="687" idx="3"/>
            <a:endCxn id="683" idx="5"/>
          </p:cNvCxnSpPr>
          <p:nvPr/>
        </p:nvCxnSpPr>
        <p:spPr>
          <a:xfrm rot="10800000">
            <a:off x="706196" y="3201695"/>
            <a:ext cx="2245200" cy="152400"/>
          </a:xfrm>
          <a:prstGeom prst="straightConnector1">
            <a:avLst/>
          </a:prstGeom>
          <a:noFill/>
          <a:ln w="9525" cap="flat" cmpd="sng">
            <a:solidFill>
              <a:schemeClr val="dk1"/>
            </a:solidFill>
            <a:prstDash val="solid"/>
            <a:round/>
            <a:headEnd type="none" w="med" len="med"/>
            <a:tailEnd type="triangle" w="lg" len="lg"/>
          </a:ln>
        </p:spPr>
      </p:cxnSp>
      <p:sp>
        <p:nvSpPr>
          <p:cNvPr id="704" name="Shape 704"/>
          <p:cNvSpPr txBox="1"/>
          <p:nvPr/>
        </p:nvSpPr>
        <p:spPr>
          <a:xfrm>
            <a:off x="593725" y="133661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0</a:t>
            </a:r>
            <a:endParaRPr/>
          </a:p>
        </p:txBody>
      </p:sp>
      <p:sp>
        <p:nvSpPr>
          <p:cNvPr id="705" name="Shape 705"/>
          <p:cNvSpPr txBox="1"/>
          <p:nvPr/>
        </p:nvSpPr>
        <p:spPr>
          <a:xfrm>
            <a:off x="2270125" y="1211205"/>
            <a:ext cx="184149" cy="396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Shape 706"/>
          <p:cNvSpPr txBox="1"/>
          <p:nvPr/>
        </p:nvSpPr>
        <p:spPr>
          <a:xfrm>
            <a:off x="2286000" y="126829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2</a:t>
            </a:r>
            <a:endParaRPr/>
          </a:p>
        </p:txBody>
      </p:sp>
      <p:sp>
        <p:nvSpPr>
          <p:cNvPr id="707" name="Shape 707"/>
          <p:cNvSpPr txBox="1"/>
          <p:nvPr/>
        </p:nvSpPr>
        <p:spPr>
          <a:xfrm>
            <a:off x="3581400" y="130486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708" name="Shape 708"/>
          <p:cNvSpPr txBox="1"/>
          <p:nvPr/>
        </p:nvSpPr>
        <p:spPr>
          <a:xfrm>
            <a:off x="4572000" y="1304867"/>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709" name="Shape 709"/>
          <p:cNvSpPr txBox="1"/>
          <p:nvPr/>
        </p:nvSpPr>
        <p:spPr>
          <a:xfrm>
            <a:off x="76200" y="298126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710" name="Shape 710"/>
          <p:cNvSpPr txBox="1"/>
          <p:nvPr/>
        </p:nvSpPr>
        <p:spPr>
          <a:xfrm>
            <a:off x="2293938" y="252406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a:t>
            </a:r>
            <a:endParaRPr/>
          </a:p>
        </p:txBody>
      </p:sp>
      <p:sp>
        <p:nvSpPr>
          <p:cNvPr id="711" name="Shape 711"/>
          <p:cNvSpPr txBox="1"/>
          <p:nvPr/>
        </p:nvSpPr>
        <p:spPr>
          <a:xfrm>
            <a:off x="4191000" y="2371666"/>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712" name="Shape 712"/>
          <p:cNvSpPr txBox="1"/>
          <p:nvPr/>
        </p:nvSpPr>
        <p:spPr>
          <a:xfrm>
            <a:off x="1371600" y="143028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713" name="Shape 713"/>
          <p:cNvSpPr txBox="1"/>
          <p:nvPr/>
        </p:nvSpPr>
        <p:spPr>
          <a:xfrm>
            <a:off x="2819400" y="150489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714" name="Shape 714"/>
          <p:cNvSpPr txBox="1"/>
          <p:nvPr/>
        </p:nvSpPr>
        <p:spPr>
          <a:xfrm>
            <a:off x="4419600" y="2114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715" name="Shape 715"/>
          <p:cNvSpPr txBox="1"/>
          <p:nvPr/>
        </p:nvSpPr>
        <p:spPr>
          <a:xfrm>
            <a:off x="3581400" y="2114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716" name="Shape 716"/>
          <p:cNvSpPr txBox="1"/>
          <p:nvPr/>
        </p:nvSpPr>
        <p:spPr>
          <a:xfrm>
            <a:off x="3371850" y="235420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717" name="Shape 717"/>
          <p:cNvSpPr txBox="1"/>
          <p:nvPr/>
        </p:nvSpPr>
        <p:spPr>
          <a:xfrm>
            <a:off x="1905000" y="3257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7</a:t>
            </a:r>
            <a:endParaRPr/>
          </a:p>
        </p:txBody>
      </p:sp>
      <p:sp>
        <p:nvSpPr>
          <p:cNvPr id="718" name="Shape 718"/>
          <p:cNvSpPr txBox="1"/>
          <p:nvPr/>
        </p:nvSpPr>
        <p:spPr>
          <a:xfrm>
            <a:off x="1143000" y="23430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9</a:t>
            </a:r>
            <a:endParaRPr/>
          </a:p>
        </p:txBody>
      </p:sp>
      <p:sp>
        <p:nvSpPr>
          <p:cNvPr id="719" name="Shape 719"/>
          <p:cNvSpPr txBox="1"/>
          <p:nvPr/>
        </p:nvSpPr>
        <p:spPr>
          <a:xfrm>
            <a:off x="990600" y="27240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720" name="Shape 720"/>
          <p:cNvSpPr txBox="1"/>
          <p:nvPr/>
        </p:nvSpPr>
        <p:spPr>
          <a:xfrm>
            <a:off x="304800" y="22668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4</a:t>
            </a:r>
            <a:endParaRPr/>
          </a:p>
        </p:txBody>
      </p:sp>
      <p:sp>
        <p:nvSpPr>
          <p:cNvPr id="721" name="Shape 721"/>
          <p:cNvSpPr txBox="1"/>
          <p:nvPr/>
        </p:nvSpPr>
        <p:spPr>
          <a:xfrm>
            <a:off x="2209800" y="218269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5</a:t>
            </a:r>
            <a:endParaRPr/>
          </a:p>
        </p:txBody>
      </p:sp>
      <p:sp>
        <p:nvSpPr>
          <p:cNvPr id="722" name="Shape 722"/>
          <p:cNvSpPr txBox="1"/>
          <p:nvPr/>
        </p:nvSpPr>
        <p:spPr>
          <a:xfrm>
            <a:off x="381000" y="4648200"/>
            <a:ext cx="3302764" cy="10156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sng" strike="noStrike" cap="none">
                <a:solidFill>
                  <a:schemeClr val="dk1"/>
                </a:solidFill>
                <a:latin typeface="Calibri"/>
                <a:ea typeface="Calibri"/>
                <a:cs typeface="Calibri"/>
                <a:sym typeface="Calibri"/>
              </a:rPr>
              <a:t>Order Added to Known Set:</a:t>
            </a:r>
            <a:endParaRPr/>
          </a:p>
          <a:p>
            <a:pPr marL="0" marR="0" lvl="0" indent="0" algn="l" rtl="0">
              <a:lnSpc>
                <a:spcPct val="100000"/>
              </a:lnSpc>
              <a:spcBef>
                <a:spcPts val="0"/>
              </a:spcBef>
              <a:spcAft>
                <a:spcPts val="0"/>
              </a:spcAft>
              <a:buClr>
                <a:srgbClr val="000000"/>
              </a:buClr>
              <a:buSzPts val="2000"/>
              <a:buFont typeface="Arial"/>
              <a:buNone/>
            </a:pPr>
            <a:endParaRPr sz="20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 C, B, D</a:t>
            </a:r>
            <a:endParaRPr/>
          </a:p>
        </p:txBody>
      </p:sp>
      <p:cxnSp>
        <p:nvCxnSpPr>
          <p:cNvPr id="723" name="Shape 723"/>
          <p:cNvCxnSpPr/>
          <p:nvPr/>
        </p:nvCxnSpPr>
        <p:spPr>
          <a:xfrm>
            <a:off x="914400" y="1847792"/>
            <a:ext cx="1122599" cy="855899"/>
          </a:xfrm>
          <a:prstGeom prst="straightConnector1">
            <a:avLst/>
          </a:prstGeom>
          <a:noFill/>
          <a:ln w="28575" cap="flat" cmpd="sng">
            <a:solidFill>
              <a:schemeClr val="dk1"/>
            </a:solidFill>
            <a:prstDash val="solid"/>
            <a:round/>
            <a:headEnd type="none" w="med" len="med"/>
            <a:tailEnd type="triangle" w="lg" len="lg"/>
          </a:ln>
        </p:spPr>
      </p:cxnSp>
      <p:cxnSp>
        <p:nvCxnSpPr>
          <p:cNvPr id="724" name="Shape 724"/>
          <p:cNvCxnSpPr/>
          <p:nvPr/>
        </p:nvCxnSpPr>
        <p:spPr>
          <a:xfrm rot="10800000">
            <a:off x="723900" y="2038291"/>
            <a:ext cx="1257299" cy="800099"/>
          </a:xfrm>
          <a:prstGeom prst="straightConnector1">
            <a:avLst/>
          </a:prstGeom>
          <a:noFill/>
          <a:ln w="28575" cap="flat" cmpd="sng">
            <a:solidFill>
              <a:schemeClr val="dk1"/>
            </a:solidFill>
            <a:prstDash val="solid"/>
            <a:round/>
            <a:headEnd type="none" w="med" len="med"/>
            <a:tailEnd type="triangle" w="lg" len="lg"/>
          </a:ln>
        </p:spPr>
      </p:cxnSp>
      <p:cxnSp>
        <p:nvCxnSpPr>
          <p:cNvPr id="725" name="Shape 725"/>
          <p:cNvCxnSpPr/>
          <p:nvPr/>
        </p:nvCxnSpPr>
        <p:spPr>
          <a:xfrm flipH="1">
            <a:off x="3086100" y="2609791"/>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726" name="Shape 726"/>
          <p:cNvCxnSpPr/>
          <p:nvPr/>
        </p:nvCxnSpPr>
        <p:spPr>
          <a:xfrm rot="10800000" flipH="1">
            <a:off x="3276600" y="2800291"/>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727" name="Shape 727"/>
          <p:cNvCxnSpPr/>
          <p:nvPr/>
        </p:nvCxnSpPr>
        <p:spPr>
          <a:xfrm flipH="1">
            <a:off x="571496" y="1982495"/>
            <a:ext cx="17700" cy="894000"/>
          </a:xfrm>
          <a:prstGeom prst="straightConnector1">
            <a:avLst/>
          </a:prstGeom>
          <a:noFill/>
          <a:ln w="28575" cap="flat" cmpd="sng">
            <a:solidFill>
              <a:schemeClr val="dk1"/>
            </a:solidFill>
            <a:prstDash val="solid"/>
            <a:round/>
            <a:headEnd type="none" w="med" len="med"/>
            <a:tailEnd type="triangle" w="lg" len="lg"/>
          </a:ln>
        </p:spPr>
      </p:cxnSp>
      <p:cxnSp>
        <p:nvCxnSpPr>
          <p:cNvPr id="728" name="Shape 728"/>
          <p:cNvCxnSpPr/>
          <p:nvPr/>
        </p:nvCxnSpPr>
        <p:spPr>
          <a:xfrm rot="10800000" flipH="1">
            <a:off x="762000" y="2973091"/>
            <a:ext cx="1275000" cy="93900"/>
          </a:xfrm>
          <a:prstGeom prst="straightConnector1">
            <a:avLst/>
          </a:prstGeom>
          <a:noFill/>
          <a:ln w="28575" cap="flat" cmpd="sng">
            <a:solidFill>
              <a:schemeClr val="dk1"/>
            </a:solidFill>
            <a:prstDash val="solid"/>
            <a:round/>
            <a:headEnd type="none" w="med" len="med"/>
            <a:tailEnd type="triangle" w="lg" len="lg"/>
          </a:ln>
        </p:spPr>
      </p:cxnSp>
      <p:cxnSp>
        <p:nvCxnSpPr>
          <p:cNvPr id="729" name="Shape 729"/>
          <p:cNvCxnSpPr/>
          <p:nvPr/>
        </p:nvCxnSpPr>
        <p:spPr>
          <a:xfrm>
            <a:off x="858603" y="1713088"/>
            <a:ext cx="1351199" cy="58500"/>
          </a:xfrm>
          <a:prstGeom prst="straightConnector1">
            <a:avLst/>
          </a:prstGeom>
          <a:noFill/>
          <a:ln w="28575" cap="flat" cmpd="sng">
            <a:solidFill>
              <a:schemeClr val="dk1"/>
            </a:solidFill>
            <a:prstDash val="solid"/>
            <a:round/>
            <a:headEnd type="none" w="med" len="med"/>
            <a:tailEnd type="triangle" w="lg" len="lg"/>
          </a:ln>
        </p:spPr>
      </p:cxnSp>
      <p:cxnSp>
        <p:nvCxnSpPr>
          <p:cNvPr id="730" name="Shape 730"/>
          <p:cNvCxnSpPr/>
          <p:nvPr/>
        </p:nvCxnSpPr>
        <p:spPr>
          <a:xfrm>
            <a:off x="2590800" y="1771592"/>
            <a:ext cx="914400" cy="76199"/>
          </a:xfrm>
          <a:prstGeom prst="straightConnector1">
            <a:avLst/>
          </a:prstGeom>
          <a:noFill/>
          <a:ln w="28575" cap="flat" cmpd="sng">
            <a:solidFill>
              <a:schemeClr val="dk1"/>
            </a:solidFill>
            <a:prstDash val="solid"/>
            <a:round/>
            <a:headEnd type="none" w="med" len="med"/>
            <a:tailEnd type="triangle" w="lg" len="lg"/>
          </a:ln>
        </p:spPr>
      </p:cxnSp>
      <p:cxnSp>
        <p:nvCxnSpPr>
          <p:cNvPr id="731" name="Shape 731"/>
          <p:cNvCxnSpPr/>
          <p:nvPr/>
        </p:nvCxnSpPr>
        <p:spPr>
          <a:xfrm>
            <a:off x="3886200" y="1847792"/>
            <a:ext cx="609599" cy="0"/>
          </a:xfrm>
          <a:prstGeom prst="straightConnector1">
            <a:avLst/>
          </a:prstGeom>
          <a:noFill/>
          <a:ln w="28575" cap="flat" cmpd="sng">
            <a:solidFill>
              <a:schemeClr val="dk1"/>
            </a:solidFill>
            <a:prstDash val="solid"/>
            <a:round/>
            <a:headEnd type="none" w="med" len="med"/>
            <a:tailEnd type="triangle" w="lg" len="lg"/>
          </a:ln>
        </p:spPr>
      </p:cxnSp>
      <p:cxnSp>
        <p:nvCxnSpPr>
          <p:cNvPr id="732" name="Shape 732"/>
          <p:cNvCxnSpPr/>
          <p:nvPr/>
        </p:nvCxnSpPr>
        <p:spPr>
          <a:xfrm rot="10800000">
            <a:off x="3695696" y="2038287"/>
            <a:ext cx="246299" cy="436800"/>
          </a:xfrm>
          <a:prstGeom prst="straightConnector1">
            <a:avLst/>
          </a:prstGeom>
          <a:noFill/>
          <a:ln w="28575" cap="flat" cmpd="sng">
            <a:solidFill>
              <a:schemeClr val="dk1"/>
            </a:solidFill>
            <a:prstDash val="solid"/>
            <a:round/>
            <a:headEnd type="none" w="med" len="med"/>
            <a:tailEnd type="triangle" w="lg" len="lg"/>
          </a:ln>
        </p:spPr>
      </p:cxnSp>
      <p:cxnSp>
        <p:nvCxnSpPr>
          <p:cNvPr id="733" name="Shape 733"/>
          <p:cNvCxnSpPr/>
          <p:nvPr/>
        </p:nvCxnSpPr>
        <p:spPr>
          <a:xfrm flipH="1">
            <a:off x="4211400" y="2038292"/>
            <a:ext cx="474899" cy="436800"/>
          </a:xfrm>
          <a:prstGeom prst="straightConnector1">
            <a:avLst/>
          </a:prstGeom>
          <a:noFill/>
          <a:ln w="28575" cap="flat" cmpd="sng">
            <a:solidFill>
              <a:schemeClr val="dk1"/>
            </a:solidFill>
            <a:prstDash val="solid"/>
            <a:round/>
            <a:headEnd type="none" w="med" len="med"/>
            <a:tailEnd type="triangle" w="lg" len="lg"/>
          </a:ln>
        </p:spPr>
      </p:cxnSp>
      <p:cxnSp>
        <p:nvCxnSpPr>
          <p:cNvPr id="734" name="Shape 734"/>
          <p:cNvCxnSpPr/>
          <p:nvPr/>
        </p:nvCxnSpPr>
        <p:spPr>
          <a:xfrm>
            <a:off x="2535003" y="1906295"/>
            <a:ext cx="416399" cy="1178400"/>
          </a:xfrm>
          <a:prstGeom prst="straightConnector1">
            <a:avLst/>
          </a:prstGeom>
          <a:noFill/>
          <a:ln w="28575" cap="flat" cmpd="sng">
            <a:solidFill>
              <a:schemeClr val="dk1"/>
            </a:solidFill>
            <a:prstDash val="solid"/>
            <a:round/>
            <a:headEnd type="none" w="med" len="med"/>
            <a:tailEnd type="triangle" w="lg" len="lg"/>
          </a:ln>
        </p:spPr>
      </p:cxnSp>
      <p:cxnSp>
        <p:nvCxnSpPr>
          <p:cNvPr id="735" name="Shape 735"/>
          <p:cNvCxnSpPr/>
          <p:nvPr/>
        </p:nvCxnSpPr>
        <p:spPr>
          <a:xfrm flipH="1">
            <a:off x="2171699" y="1962092"/>
            <a:ext cx="228600" cy="685799"/>
          </a:xfrm>
          <a:prstGeom prst="straightConnector1">
            <a:avLst/>
          </a:prstGeom>
          <a:noFill/>
          <a:ln w="28575" cap="flat" cmpd="sng">
            <a:solidFill>
              <a:schemeClr val="dk1"/>
            </a:solidFill>
            <a:prstDash val="solid"/>
            <a:round/>
            <a:headEnd type="none" w="med" len="med"/>
            <a:tailEnd type="triangle" w="lg" len="lg"/>
          </a:ln>
        </p:spPr>
      </p:cxnSp>
      <p:cxnSp>
        <p:nvCxnSpPr>
          <p:cNvPr id="736" name="Shape 736"/>
          <p:cNvCxnSpPr/>
          <p:nvPr/>
        </p:nvCxnSpPr>
        <p:spPr>
          <a:xfrm>
            <a:off x="2306403" y="2973095"/>
            <a:ext cx="589200" cy="246299"/>
          </a:xfrm>
          <a:prstGeom prst="straightConnector1">
            <a:avLst/>
          </a:prstGeom>
          <a:noFill/>
          <a:ln w="28575" cap="flat" cmpd="sng">
            <a:solidFill>
              <a:schemeClr val="dk1"/>
            </a:solidFill>
            <a:prstDash val="solid"/>
            <a:round/>
            <a:headEnd type="none" w="med" len="med"/>
            <a:tailEnd type="triangle" w="lg" len="lg"/>
          </a:ln>
        </p:spPr>
      </p:cxnSp>
      <p:cxnSp>
        <p:nvCxnSpPr>
          <p:cNvPr id="737" name="Shape 737"/>
          <p:cNvCxnSpPr/>
          <p:nvPr/>
        </p:nvCxnSpPr>
        <p:spPr>
          <a:xfrm rot="10800000">
            <a:off x="706196" y="3201695"/>
            <a:ext cx="2245199" cy="152399"/>
          </a:xfrm>
          <a:prstGeom prst="straightConnector1">
            <a:avLst/>
          </a:prstGeom>
          <a:noFill/>
          <a:ln w="28575" cap="flat" cmpd="sng">
            <a:solidFill>
              <a:schemeClr val="dk1"/>
            </a:solidFill>
            <a:prstDash val="solid"/>
            <a:round/>
            <a:headEnd type="none" w="med" len="med"/>
            <a:tailEnd type="triangle" w="lg" len="lg"/>
          </a:ln>
        </p:spPr>
      </p:cxnSp>
      <p:sp>
        <p:nvSpPr>
          <p:cNvPr id="738" name="Shape 738"/>
          <p:cNvSpPr txBox="1"/>
          <p:nvPr/>
        </p:nvSpPr>
        <p:spPr>
          <a:xfrm>
            <a:off x="3124200" y="3209866"/>
            <a:ext cx="536100"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12</a:t>
            </a:r>
            <a:endParaRPr/>
          </a:p>
        </p:txBody>
      </p:sp>
      <p:sp>
        <p:nvSpPr>
          <p:cNvPr id="739" name="Shape 739"/>
          <p:cNvSpPr txBox="1"/>
          <p:nvPr/>
        </p:nvSpPr>
        <p:spPr>
          <a:xfrm>
            <a:off x="4034546" y="1504892"/>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740" name="Shape 740"/>
          <p:cNvSpPr txBox="1"/>
          <p:nvPr/>
        </p:nvSpPr>
        <p:spPr>
          <a:xfrm>
            <a:off x="2743200" y="2190691"/>
            <a:ext cx="5717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10</a:t>
            </a:r>
            <a:endParaRPr/>
          </a:p>
        </p:txBody>
      </p:sp>
      <p:sp>
        <p:nvSpPr>
          <p:cNvPr id="741" name="Shape 741"/>
          <p:cNvSpPr txBox="1"/>
          <p:nvPr/>
        </p:nvSpPr>
        <p:spPr>
          <a:xfrm>
            <a:off x="3695700" y="2896188"/>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742" name="Shape 742"/>
          <p:cNvSpPr txBox="1"/>
          <p:nvPr/>
        </p:nvSpPr>
        <p:spPr>
          <a:xfrm>
            <a:off x="2438400" y="2800291"/>
            <a:ext cx="5219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11</a:t>
            </a:r>
            <a:endParaRPr/>
          </a:p>
        </p:txBody>
      </p:sp>
      <p:sp>
        <p:nvSpPr>
          <p:cNvPr id="743" name="Shape 743"/>
          <p:cNvSpPr txBox="1"/>
          <p:nvPr/>
        </p:nvSpPr>
        <p:spPr>
          <a:xfrm>
            <a:off x="1455906" y="1962092"/>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744" name="Shape 744"/>
          <p:cNvSpPr txBox="1">
            <a:spLocks noGrp="1"/>
          </p:cNvSpPr>
          <p:nvPr>
            <p:ph type="title" idx="4294967295"/>
          </p:nvPr>
        </p:nvSpPr>
        <p:spPr>
          <a:xfrm>
            <a:off x="822960" y="76200"/>
            <a:ext cx="7543800" cy="11502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Example #1</a:t>
            </a:r>
            <a:endParaRPr/>
          </a:p>
        </p:txBody>
      </p:sp>
      <p:graphicFrame>
        <p:nvGraphicFramePr>
          <p:cNvPr id="745" name="Shape 745"/>
          <p:cNvGraphicFramePr/>
          <p:nvPr/>
        </p:nvGraphicFramePr>
        <p:xfrm>
          <a:off x="4419600" y="3032670"/>
          <a:ext cx="4267200" cy="3291930"/>
        </p:xfrm>
        <a:graphic>
          <a:graphicData uri="http://schemas.openxmlformats.org/drawingml/2006/table">
            <a:tbl>
              <a:tblPr>
                <a:noFill/>
                <a:tableStyleId>{C75C6467-92EE-42D9-8249-70E0839E9777}</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vertex</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known?</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cost</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path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0</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2</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276225">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E</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 12</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 4</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Shape 751"/>
          <p:cNvSpPr/>
          <p:nvPr/>
        </p:nvSpPr>
        <p:spPr>
          <a:xfrm>
            <a:off x="533400" y="16572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752" name="Shape 752"/>
          <p:cNvSpPr/>
          <p:nvPr/>
        </p:nvSpPr>
        <p:spPr>
          <a:xfrm>
            <a:off x="2209800" y="15810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753" name="Shape 753"/>
          <p:cNvSpPr/>
          <p:nvPr/>
        </p:nvSpPr>
        <p:spPr>
          <a:xfrm>
            <a:off x="381000" y="2876491"/>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754" name="Shape 754"/>
          <p:cNvSpPr/>
          <p:nvPr/>
        </p:nvSpPr>
        <p:spPr>
          <a:xfrm>
            <a:off x="1981200" y="2647891"/>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755" name="Shape 755"/>
          <p:cNvSpPr/>
          <p:nvPr/>
        </p:nvSpPr>
        <p:spPr>
          <a:xfrm>
            <a:off x="3505200" y="16572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756" name="Shape 756"/>
          <p:cNvSpPr/>
          <p:nvPr/>
        </p:nvSpPr>
        <p:spPr>
          <a:xfrm>
            <a:off x="4495800" y="1657292"/>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H</a:t>
            </a:r>
            <a:endParaRPr/>
          </a:p>
        </p:txBody>
      </p:sp>
      <p:sp>
        <p:nvSpPr>
          <p:cNvPr id="757" name="Shape 757"/>
          <p:cNvSpPr/>
          <p:nvPr/>
        </p:nvSpPr>
        <p:spPr>
          <a:xfrm>
            <a:off x="2895600" y="3028891"/>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E</a:t>
            </a:r>
            <a:endParaRPr/>
          </a:p>
        </p:txBody>
      </p:sp>
      <p:sp>
        <p:nvSpPr>
          <p:cNvPr id="758" name="Shape 758"/>
          <p:cNvSpPr/>
          <p:nvPr/>
        </p:nvSpPr>
        <p:spPr>
          <a:xfrm>
            <a:off x="3886200" y="2419291"/>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cxnSp>
        <p:nvCxnSpPr>
          <p:cNvPr id="759" name="Shape 759"/>
          <p:cNvCxnSpPr>
            <a:stCxn id="751" idx="6"/>
            <a:endCxn id="754" idx="1"/>
          </p:cNvCxnSpPr>
          <p:nvPr/>
        </p:nvCxnSpPr>
        <p:spPr>
          <a:xfrm>
            <a:off x="914400" y="1847792"/>
            <a:ext cx="1122600" cy="855900"/>
          </a:xfrm>
          <a:prstGeom prst="straightConnector1">
            <a:avLst/>
          </a:prstGeom>
          <a:noFill/>
          <a:ln w="9525" cap="flat" cmpd="sng">
            <a:solidFill>
              <a:schemeClr val="dk1"/>
            </a:solidFill>
            <a:prstDash val="solid"/>
            <a:round/>
            <a:headEnd type="none" w="med" len="med"/>
            <a:tailEnd type="triangle" w="lg" len="lg"/>
          </a:ln>
        </p:spPr>
      </p:cxnSp>
      <p:cxnSp>
        <p:nvCxnSpPr>
          <p:cNvPr id="760" name="Shape 760"/>
          <p:cNvCxnSpPr>
            <a:stCxn id="754" idx="2"/>
            <a:endCxn id="751" idx="4"/>
          </p:cNvCxnSpPr>
          <p:nvPr/>
        </p:nvCxnSpPr>
        <p:spPr>
          <a:xfrm rot="10800000">
            <a:off x="723900" y="2038291"/>
            <a:ext cx="1257300" cy="800100"/>
          </a:xfrm>
          <a:prstGeom prst="straightConnector1">
            <a:avLst/>
          </a:prstGeom>
          <a:noFill/>
          <a:ln w="9525" cap="flat" cmpd="sng">
            <a:solidFill>
              <a:schemeClr val="dk1"/>
            </a:solidFill>
            <a:prstDash val="solid"/>
            <a:round/>
            <a:headEnd type="none" w="med" len="med"/>
            <a:tailEnd type="triangle" w="lg" len="lg"/>
          </a:ln>
        </p:spPr>
      </p:cxnSp>
      <p:cxnSp>
        <p:nvCxnSpPr>
          <p:cNvPr id="761" name="Shape 761"/>
          <p:cNvCxnSpPr>
            <a:stCxn id="758" idx="2"/>
            <a:endCxn id="757" idx="0"/>
          </p:cNvCxnSpPr>
          <p:nvPr/>
        </p:nvCxnSpPr>
        <p:spPr>
          <a:xfrm flipH="1">
            <a:off x="3086100" y="2609791"/>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762" name="Shape 762"/>
          <p:cNvCxnSpPr>
            <a:stCxn id="757" idx="6"/>
            <a:endCxn id="758" idx="4"/>
          </p:cNvCxnSpPr>
          <p:nvPr/>
        </p:nvCxnSpPr>
        <p:spPr>
          <a:xfrm rot="10800000" flipH="1">
            <a:off x="3276600" y="2800291"/>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763" name="Shape 763"/>
          <p:cNvCxnSpPr>
            <a:stCxn id="751" idx="3"/>
            <a:endCxn id="753" idx="0"/>
          </p:cNvCxnSpPr>
          <p:nvPr/>
        </p:nvCxnSpPr>
        <p:spPr>
          <a:xfrm flipH="1">
            <a:off x="571496" y="1982496"/>
            <a:ext cx="17700" cy="894000"/>
          </a:xfrm>
          <a:prstGeom prst="straightConnector1">
            <a:avLst/>
          </a:prstGeom>
          <a:noFill/>
          <a:ln w="9525" cap="flat" cmpd="sng">
            <a:solidFill>
              <a:schemeClr val="dk1"/>
            </a:solidFill>
            <a:prstDash val="solid"/>
            <a:round/>
            <a:headEnd type="none" w="med" len="med"/>
            <a:tailEnd type="triangle" w="lg" len="lg"/>
          </a:ln>
        </p:spPr>
      </p:cxnSp>
      <p:cxnSp>
        <p:nvCxnSpPr>
          <p:cNvPr id="764" name="Shape 764"/>
          <p:cNvCxnSpPr>
            <a:stCxn id="753" idx="6"/>
            <a:endCxn id="754" idx="3"/>
          </p:cNvCxnSpPr>
          <p:nvPr/>
        </p:nvCxnSpPr>
        <p:spPr>
          <a:xfrm rot="10800000" flipH="1">
            <a:off x="762000" y="2973091"/>
            <a:ext cx="1275000" cy="93900"/>
          </a:xfrm>
          <a:prstGeom prst="straightConnector1">
            <a:avLst/>
          </a:prstGeom>
          <a:noFill/>
          <a:ln w="9525" cap="flat" cmpd="sng">
            <a:solidFill>
              <a:schemeClr val="dk1"/>
            </a:solidFill>
            <a:prstDash val="solid"/>
            <a:round/>
            <a:headEnd type="none" w="med" len="med"/>
            <a:tailEnd type="triangle" w="lg" len="lg"/>
          </a:ln>
        </p:spPr>
      </p:cxnSp>
      <p:cxnSp>
        <p:nvCxnSpPr>
          <p:cNvPr id="765" name="Shape 765"/>
          <p:cNvCxnSpPr>
            <a:stCxn id="751" idx="7"/>
            <a:endCxn id="752" idx="2"/>
          </p:cNvCxnSpPr>
          <p:nvPr/>
        </p:nvCxnSpPr>
        <p:spPr>
          <a:xfrm>
            <a:off x="858604" y="1713088"/>
            <a:ext cx="1351200" cy="58500"/>
          </a:xfrm>
          <a:prstGeom prst="straightConnector1">
            <a:avLst/>
          </a:prstGeom>
          <a:noFill/>
          <a:ln w="9525" cap="flat" cmpd="sng">
            <a:solidFill>
              <a:schemeClr val="dk1"/>
            </a:solidFill>
            <a:prstDash val="solid"/>
            <a:round/>
            <a:headEnd type="none" w="med" len="med"/>
            <a:tailEnd type="triangle" w="lg" len="lg"/>
          </a:ln>
        </p:spPr>
      </p:cxnSp>
      <p:cxnSp>
        <p:nvCxnSpPr>
          <p:cNvPr id="766" name="Shape 766"/>
          <p:cNvCxnSpPr>
            <a:stCxn id="752" idx="6"/>
            <a:endCxn id="755" idx="2"/>
          </p:cNvCxnSpPr>
          <p:nvPr/>
        </p:nvCxnSpPr>
        <p:spPr>
          <a:xfrm>
            <a:off x="2590800" y="1771592"/>
            <a:ext cx="914400" cy="76200"/>
          </a:xfrm>
          <a:prstGeom prst="straightConnector1">
            <a:avLst/>
          </a:prstGeom>
          <a:noFill/>
          <a:ln w="9525" cap="flat" cmpd="sng">
            <a:solidFill>
              <a:schemeClr val="dk1"/>
            </a:solidFill>
            <a:prstDash val="solid"/>
            <a:round/>
            <a:headEnd type="none" w="med" len="med"/>
            <a:tailEnd type="triangle" w="lg" len="lg"/>
          </a:ln>
        </p:spPr>
      </p:cxnSp>
      <p:cxnSp>
        <p:nvCxnSpPr>
          <p:cNvPr id="767" name="Shape 767"/>
          <p:cNvCxnSpPr>
            <a:stCxn id="755" idx="6"/>
            <a:endCxn id="756" idx="2"/>
          </p:cNvCxnSpPr>
          <p:nvPr/>
        </p:nvCxnSpPr>
        <p:spPr>
          <a:xfrm>
            <a:off x="3886200" y="1847792"/>
            <a:ext cx="609600" cy="0"/>
          </a:xfrm>
          <a:prstGeom prst="straightConnector1">
            <a:avLst/>
          </a:prstGeom>
          <a:noFill/>
          <a:ln w="9525" cap="flat" cmpd="sng">
            <a:solidFill>
              <a:schemeClr val="dk1"/>
            </a:solidFill>
            <a:prstDash val="solid"/>
            <a:round/>
            <a:headEnd type="none" w="med" len="med"/>
            <a:tailEnd type="triangle" w="lg" len="lg"/>
          </a:ln>
        </p:spPr>
      </p:cxnSp>
      <p:cxnSp>
        <p:nvCxnSpPr>
          <p:cNvPr id="768" name="Shape 768"/>
          <p:cNvCxnSpPr>
            <a:stCxn id="758" idx="1"/>
            <a:endCxn id="755" idx="4"/>
          </p:cNvCxnSpPr>
          <p:nvPr/>
        </p:nvCxnSpPr>
        <p:spPr>
          <a:xfrm rot="10800000">
            <a:off x="3695696" y="2038287"/>
            <a:ext cx="246300" cy="436800"/>
          </a:xfrm>
          <a:prstGeom prst="straightConnector1">
            <a:avLst/>
          </a:prstGeom>
          <a:noFill/>
          <a:ln w="9525" cap="flat" cmpd="sng">
            <a:solidFill>
              <a:schemeClr val="dk1"/>
            </a:solidFill>
            <a:prstDash val="solid"/>
            <a:round/>
            <a:headEnd type="none" w="med" len="med"/>
            <a:tailEnd type="triangle" w="lg" len="lg"/>
          </a:ln>
        </p:spPr>
      </p:cxnSp>
      <p:cxnSp>
        <p:nvCxnSpPr>
          <p:cNvPr id="769" name="Shape 769"/>
          <p:cNvCxnSpPr>
            <a:stCxn id="756" idx="4"/>
            <a:endCxn id="758" idx="7"/>
          </p:cNvCxnSpPr>
          <p:nvPr/>
        </p:nvCxnSpPr>
        <p:spPr>
          <a:xfrm flipH="1">
            <a:off x="4211400" y="2038292"/>
            <a:ext cx="474900" cy="436800"/>
          </a:xfrm>
          <a:prstGeom prst="straightConnector1">
            <a:avLst/>
          </a:prstGeom>
          <a:noFill/>
          <a:ln w="9525" cap="flat" cmpd="sng">
            <a:solidFill>
              <a:schemeClr val="dk1"/>
            </a:solidFill>
            <a:prstDash val="solid"/>
            <a:round/>
            <a:headEnd type="none" w="med" len="med"/>
            <a:tailEnd type="triangle" w="lg" len="lg"/>
          </a:ln>
        </p:spPr>
      </p:cxnSp>
      <p:cxnSp>
        <p:nvCxnSpPr>
          <p:cNvPr id="770" name="Shape 770"/>
          <p:cNvCxnSpPr>
            <a:stCxn id="752" idx="5"/>
            <a:endCxn id="757" idx="1"/>
          </p:cNvCxnSpPr>
          <p:nvPr/>
        </p:nvCxnSpPr>
        <p:spPr>
          <a:xfrm>
            <a:off x="2535004" y="1906296"/>
            <a:ext cx="416400" cy="1178400"/>
          </a:xfrm>
          <a:prstGeom prst="straightConnector1">
            <a:avLst/>
          </a:prstGeom>
          <a:noFill/>
          <a:ln w="9525" cap="flat" cmpd="sng">
            <a:solidFill>
              <a:schemeClr val="dk1"/>
            </a:solidFill>
            <a:prstDash val="solid"/>
            <a:round/>
            <a:headEnd type="none" w="med" len="med"/>
            <a:tailEnd type="triangle" w="lg" len="lg"/>
          </a:ln>
        </p:spPr>
      </p:cxnSp>
      <p:cxnSp>
        <p:nvCxnSpPr>
          <p:cNvPr id="771" name="Shape 771"/>
          <p:cNvCxnSpPr>
            <a:stCxn id="752" idx="4"/>
            <a:endCxn id="754" idx="0"/>
          </p:cNvCxnSpPr>
          <p:nvPr/>
        </p:nvCxnSpPr>
        <p:spPr>
          <a:xfrm flipH="1">
            <a:off x="2171700" y="1962092"/>
            <a:ext cx="228600" cy="685800"/>
          </a:xfrm>
          <a:prstGeom prst="straightConnector1">
            <a:avLst/>
          </a:prstGeom>
          <a:noFill/>
          <a:ln w="9525" cap="flat" cmpd="sng">
            <a:solidFill>
              <a:schemeClr val="dk1"/>
            </a:solidFill>
            <a:prstDash val="solid"/>
            <a:round/>
            <a:headEnd type="none" w="med" len="med"/>
            <a:tailEnd type="triangle" w="lg" len="lg"/>
          </a:ln>
        </p:spPr>
      </p:cxnSp>
      <p:cxnSp>
        <p:nvCxnSpPr>
          <p:cNvPr id="772" name="Shape 772"/>
          <p:cNvCxnSpPr>
            <a:stCxn id="754" idx="5"/>
            <a:endCxn id="757" idx="2"/>
          </p:cNvCxnSpPr>
          <p:nvPr/>
        </p:nvCxnSpPr>
        <p:spPr>
          <a:xfrm>
            <a:off x="2306404" y="2973095"/>
            <a:ext cx="589200" cy="246300"/>
          </a:xfrm>
          <a:prstGeom prst="straightConnector1">
            <a:avLst/>
          </a:prstGeom>
          <a:noFill/>
          <a:ln w="9525" cap="flat" cmpd="sng">
            <a:solidFill>
              <a:schemeClr val="dk1"/>
            </a:solidFill>
            <a:prstDash val="solid"/>
            <a:round/>
            <a:headEnd type="none" w="med" len="med"/>
            <a:tailEnd type="triangle" w="lg" len="lg"/>
          </a:ln>
        </p:spPr>
      </p:cxnSp>
      <p:cxnSp>
        <p:nvCxnSpPr>
          <p:cNvPr id="773" name="Shape 773"/>
          <p:cNvCxnSpPr>
            <a:stCxn id="757" idx="3"/>
            <a:endCxn id="753" idx="5"/>
          </p:cNvCxnSpPr>
          <p:nvPr/>
        </p:nvCxnSpPr>
        <p:spPr>
          <a:xfrm rot="10800000">
            <a:off x="706196" y="3201695"/>
            <a:ext cx="2245200" cy="152400"/>
          </a:xfrm>
          <a:prstGeom prst="straightConnector1">
            <a:avLst/>
          </a:prstGeom>
          <a:noFill/>
          <a:ln w="9525" cap="flat" cmpd="sng">
            <a:solidFill>
              <a:schemeClr val="dk1"/>
            </a:solidFill>
            <a:prstDash val="solid"/>
            <a:round/>
            <a:headEnd type="none" w="med" len="med"/>
            <a:tailEnd type="triangle" w="lg" len="lg"/>
          </a:ln>
        </p:spPr>
      </p:cxnSp>
      <p:sp>
        <p:nvSpPr>
          <p:cNvPr id="774" name="Shape 774"/>
          <p:cNvSpPr txBox="1"/>
          <p:nvPr/>
        </p:nvSpPr>
        <p:spPr>
          <a:xfrm>
            <a:off x="593725" y="133661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0</a:t>
            </a:r>
            <a:endParaRPr/>
          </a:p>
        </p:txBody>
      </p:sp>
      <p:sp>
        <p:nvSpPr>
          <p:cNvPr id="775" name="Shape 775"/>
          <p:cNvSpPr txBox="1"/>
          <p:nvPr/>
        </p:nvSpPr>
        <p:spPr>
          <a:xfrm>
            <a:off x="2270125" y="1211205"/>
            <a:ext cx="184149" cy="396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Shape 776"/>
          <p:cNvSpPr txBox="1"/>
          <p:nvPr/>
        </p:nvSpPr>
        <p:spPr>
          <a:xfrm>
            <a:off x="2286000" y="126829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2</a:t>
            </a:r>
            <a:endParaRPr/>
          </a:p>
        </p:txBody>
      </p:sp>
      <p:sp>
        <p:nvSpPr>
          <p:cNvPr id="777" name="Shape 777"/>
          <p:cNvSpPr txBox="1"/>
          <p:nvPr/>
        </p:nvSpPr>
        <p:spPr>
          <a:xfrm>
            <a:off x="3581400" y="130486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778" name="Shape 778"/>
          <p:cNvSpPr txBox="1"/>
          <p:nvPr/>
        </p:nvSpPr>
        <p:spPr>
          <a:xfrm>
            <a:off x="76200" y="298126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779" name="Shape 779"/>
          <p:cNvSpPr txBox="1"/>
          <p:nvPr/>
        </p:nvSpPr>
        <p:spPr>
          <a:xfrm>
            <a:off x="2293938" y="252406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a:t>
            </a:r>
            <a:endParaRPr/>
          </a:p>
        </p:txBody>
      </p:sp>
      <p:sp>
        <p:nvSpPr>
          <p:cNvPr id="780" name="Shape 780"/>
          <p:cNvSpPr txBox="1"/>
          <p:nvPr/>
        </p:nvSpPr>
        <p:spPr>
          <a:xfrm>
            <a:off x="4191000" y="2371666"/>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781" name="Shape 781"/>
          <p:cNvSpPr txBox="1"/>
          <p:nvPr/>
        </p:nvSpPr>
        <p:spPr>
          <a:xfrm>
            <a:off x="1371600" y="143028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782" name="Shape 782"/>
          <p:cNvSpPr txBox="1"/>
          <p:nvPr/>
        </p:nvSpPr>
        <p:spPr>
          <a:xfrm>
            <a:off x="2819400" y="150489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783" name="Shape 783"/>
          <p:cNvSpPr txBox="1"/>
          <p:nvPr/>
        </p:nvSpPr>
        <p:spPr>
          <a:xfrm>
            <a:off x="4419600" y="2114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784" name="Shape 784"/>
          <p:cNvSpPr txBox="1"/>
          <p:nvPr/>
        </p:nvSpPr>
        <p:spPr>
          <a:xfrm>
            <a:off x="3581400" y="2114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785" name="Shape 785"/>
          <p:cNvSpPr txBox="1"/>
          <p:nvPr/>
        </p:nvSpPr>
        <p:spPr>
          <a:xfrm>
            <a:off x="3371850" y="235420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786" name="Shape 786"/>
          <p:cNvSpPr txBox="1"/>
          <p:nvPr/>
        </p:nvSpPr>
        <p:spPr>
          <a:xfrm>
            <a:off x="1905000" y="3257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7</a:t>
            </a:r>
            <a:endParaRPr/>
          </a:p>
        </p:txBody>
      </p:sp>
      <p:sp>
        <p:nvSpPr>
          <p:cNvPr id="787" name="Shape 787"/>
          <p:cNvSpPr txBox="1"/>
          <p:nvPr/>
        </p:nvSpPr>
        <p:spPr>
          <a:xfrm>
            <a:off x="1143000" y="23430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9</a:t>
            </a:r>
            <a:endParaRPr/>
          </a:p>
        </p:txBody>
      </p:sp>
      <p:sp>
        <p:nvSpPr>
          <p:cNvPr id="788" name="Shape 788"/>
          <p:cNvSpPr txBox="1"/>
          <p:nvPr/>
        </p:nvSpPr>
        <p:spPr>
          <a:xfrm>
            <a:off x="990600" y="27240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789" name="Shape 789"/>
          <p:cNvSpPr txBox="1"/>
          <p:nvPr/>
        </p:nvSpPr>
        <p:spPr>
          <a:xfrm>
            <a:off x="304800" y="22668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4</a:t>
            </a:r>
            <a:endParaRPr/>
          </a:p>
        </p:txBody>
      </p:sp>
      <p:sp>
        <p:nvSpPr>
          <p:cNvPr id="790" name="Shape 790"/>
          <p:cNvSpPr txBox="1"/>
          <p:nvPr/>
        </p:nvSpPr>
        <p:spPr>
          <a:xfrm>
            <a:off x="2209800" y="218269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5</a:t>
            </a:r>
            <a:endParaRPr/>
          </a:p>
        </p:txBody>
      </p:sp>
      <p:sp>
        <p:nvSpPr>
          <p:cNvPr id="791" name="Shape 791"/>
          <p:cNvSpPr txBox="1"/>
          <p:nvPr/>
        </p:nvSpPr>
        <p:spPr>
          <a:xfrm>
            <a:off x="381000" y="4648200"/>
            <a:ext cx="3302764" cy="10156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sng" strike="noStrike" cap="none">
                <a:solidFill>
                  <a:schemeClr val="dk1"/>
                </a:solidFill>
                <a:latin typeface="Calibri"/>
                <a:ea typeface="Calibri"/>
                <a:cs typeface="Calibri"/>
                <a:sym typeface="Calibri"/>
              </a:rPr>
              <a:t>Order Added to Known Set:</a:t>
            </a:r>
            <a:endParaRPr/>
          </a:p>
          <a:p>
            <a:pPr marL="0" marR="0" lvl="0" indent="0" algn="l" rtl="0">
              <a:lnSpc>
                <a:spcPct val="100000"/>
              </a:lnSpc>
              <a:spcBef>
                <a:spcPts val="0"/>
              </a:spcBef>
              <a:spcAft>
                <a:spcPts val="0"/>
              </a:spcAft>
              <a:buClr>
                <a:srgbClr val="000000"/>
              </a:buClr>
              <a:buSzPts val="2000"/>
              <a:buFont typeface="Arial"/>
              <a:buNone/>
            </a:pPr>
            <a:endParaRPr sz="20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 C, B, D, F</a:t>
            </a:r>
            <a:endParaRPr/>
          </a:p>
        </p:txBody>
      </p:sp>
      <p:cxnSp>
        <p:nvCxnSpPr>
          <p:cNvPr id="792" name="Shape 792"/>
          <p:cNvCxnSpPr/>
          <p:nvPr/>
        </p:nvCxnSpPr>
        <p:spPr>
          <a:xfrm>
            <a:off x="914400" y="1847792"/>
            <a:ext cx="1122599" cy="855899"/>
          </a:xfrm>
          <a:prstGeom prst="straightConnector1">
            <a:avLst/>
          </a:prstGeom>
          <a:noFill/>
          <a:ln w="28575" cap="flat" cmpd="sng">
            <a:solidFill>
              <a:schemeClr val="dk1"/>
            </a:solidFill>
            <a:prstDash val="solid"/>
            <a:round/>
            <a:headEnd type="none" w="med" len="med"/>
            <a:tailEnd type="triangle" w="lg" len="lg"/>
          </a:ln>
        </p:spPr>
      </p:cxnSp>
      <p:cxnSp>
        <p:nvCxnSpPr>
          <p:cNvPr id="793" name="Shape 793"/>
          <p:cNvCxnSpPr/>
          <p:nvPr/>
        </p:nvCxnSpPr>
        <p:spPr>
          <a:xfrm rot="10800000">
            <a:off x="723900" y="2038291"/>
            <a:ext cx="1257299" cy="800099"/>
          </a:xfrm>
          <a:prstGeom prst="straightConnector1">
            <a:avLst/>
          </a:prstGeom>
          <a:noFill/>
          <a:ln w="28575" cap="flat" cmpd="sng">
            <a:solidFill>
              <a:schemeClr val="dk1"/>
            </a:solidFill>
            <a:prstDash val="solid"/>
            <a:round/>
            <a:headEnd type="none" w="med" len="med"/>
            <a:tailEnd type="triangle" w="lg" len="lg"/>
          </a:ln>
        </p:spPr>
      </p:cxnSp>
      <p:cxnSp>
        <p:nvCxnSpPr>
          <p:cNvPr id="794" name="Shape 794"/>
          <p:cNvCxnSpPr/>
          <p:nvPr/>
        </p:nvCxnSpPr>
        <p:spPr>
          <a:xfrm flipH="1">
            <a:off x="3086100" y="2609791"/>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795" name="Shape 795"/>
          <p:cNvCxnSpPr/>
          <p:nvPr/>
        </p:nvCxnSpPr>
        <p:spPr>
          <a:xfrm rot="10800000" flipH="1">
            <a:off x="3276600" y="2800291"/>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796" name="Shape 796"/>
          <p:cNvCxnSpPr/>
          <p:nvPr/>
        </p:nvCxnSpPr>
        <p:spPr>
          <a:xfrm flipH="1">
            <a:off x="571496" y="1982495"/>
            <a:ext cx="17700" cy="894000"/>
          </a:xfrm>
          <a:prstGeom prst="straightConnector1">
            <a:avLst/>
          </a:prstGeom>
          <a:noFill/>
          <a:ln w="28575" cap="flat" cmpd="sng">
            <a:solidFill>
              <a:schemeClr val="dk1"/>
            </a:solidFill>
            <a:prstDash val="solid"/>
            <a:round/>
            <a:headEnd type="none" w="med" len="med"/>
            <a:tailEnd type="triangle" w="lg" len="lg"/>
          </a:ln>
        </p:spPr>
      </p:cxnSp>
      <p:cxnSp>
        <p:nvCxnSpPr>
          <p:cNvPr id="797" name="Shape 797"/>
          <p:cNvCxnSpPr/>
          <p:nvPr/>
        </p:nvCxnSpPr>
        <p:spPr>
          <a:xfrm rot="10800000" flipH="1">
            <a:off x="762000" y="2973091"/>
            <a:ext cx="1275000" cy="93900"/>
          </a:xfrm>
          <a:prstGeom prst="straightConnector1">
            <a:avLst/>
          </a:prstGeom>
          <a:noFill/>
          <a:ln w="28575" cap="flat" cmpd="sng">
            <a:solidFill>
              <a:schemeClr val="dk1"/>
            </a:solidFill>
            <a:prstDash val="solid"/>
            <a:round/>
            <a:headEnd type="none" w="med" len="med"/>
            <a:tailEnd type="triangle" w="lg" len="lg"/>
          </a:ln>
        </p:spPr>
      </p:cxnSp>
      <p:cxnSp>
        <p:nvCxnSpPr>
          <p:cNvPr id="798" name="Shape 798"/>
          <p:cNvCxnSpPr/>
          <p:nvPr/>
        </p:nvCxnSpPr>
        <p:spPr>
          <a:xfrm>
            <a:off x="858603" y="1713088"/>
            <a:ext cx="1351199" cy="58500"/>
          </a:xfrm>
          <a:prstGeom prst="straightConnector1">
            <a:avLst/>
          </a:prstGeom>
          <a:noFill/>
          <a:ln w="28575" cap="flat" cmpd="sng">
            <a:solidFill>
              <a:schemeClr val="dk1"/>
            </a:solidFill>
            <a:prstDash val="solid"/>
            <a:round/>
            <a:headEnd type="none" w="med" len="med"/>
            <a:tailEnd type="triangle" w="lg" len="lg"/>
          </a:ln>
        </p:spPr>
      </p:cxnSp>
      <p:cxnSp>
        <p:nvCxnSpPr>
          <p:cNvPr id="799" name="Shape 799"/>
          <p:cNvCxnSpPr/>
          <p:nvPr/>
        </p:nvCxnSpPr>
        <p:spPr>
          <a:xfrm>
            <a:off x="2590800" y="1771592"/>
            <a:ext cx="914400" cy="76199"/>
          </a:xfrm>
          <a:prstGeom prst="straightConnector1">
            <a:avLst/>
          </a:prstGeom>
          <a:noFill/>
          <a:ln w="28575" cap="flat" cmpd="sng">
            <a:solidFill>
              <a:schemeClr val="dk1"/>
            </a:solidFill>
            <a:prstDash val="solid"/>
            <a:round/>
            <a:headEnd type="none" w="med" len="med"/>
            <a:tailEnd type="triangle" w="lg" len="lg"/>
          </a:ln>
        </p:spPr>
      </p:cxnSp>
      <p:cxnSp>
        <p:nvCxnSpPr>
          <p:cNvPr id="800" name="Shape 800"/>
          <p:cNvCxnSpPr/>
          <p:nvPr/>
        </p:nvCxnSpPr>
        <p:spPr>
          <a:xfrm>
            <a:off x="3886200" y="1847792"/>
            <a:ext cx="609599" cy="0"/>
          </a:xfrm>
          <a:prstGeom prst="straightConnector1">
            <a:avLst/>
          </a:prstGeom>
          <a:noFill/>
          <a:ln w="28575" cap="flat" cmpd="sng">
            <a:solidFill>
              <a:schemeClr val="dk1"/>
            </a:solidFill>
            <a:prstDash val="solid"/>
            <a:round/>
            <a:headEnd type="none" w="med" len="med"/>
            <a:tailEnd type="triangle" w="lg" len="lg"/>
          </a:ln>
        </p:spPr>
      </p:cxnSp>
      <p:cxnSp>
        <p:nvCxnSpPr>
          <p:cNvPr id="801" name="Shape 801"/>
          <p:cNvCxnSpPr/>
          <p:nvPr/>
        </p:nvCxnSpPr>
        <p:spPr>
          <a:xfrm rot="10800000">
            <a:off x="3695696" y="2038287"/>
            <a:ext cx="246299" cy="436800"/>
          </a:xfrm>
          <a:prstGeom prst="straightConnector1">
            <a:avLst/>
          </a:prstGeom>
          <a:noFill/>
          <a:ln w="28575" cap="flat" cmpd="sng">
            <a:solidFill>
              <a:schemeClr val="dk1"/>
            </a:solidFill>
            <a:prstDash val="solid"/>
            <a:round/>
            <a:headEnd type="none" w="med" len="med"/>
            <a:tailEnd type="triangle" w="lg" len="lg"/>
          </a:ln>
        </p:spPr>
      </p:cxnSp>
      <p:cxnSp>
        <p:nvCxnSpPr>
          <p:cNvPr id="802" name="Shape 802"/>
          <p:cNvCxnSpPr/>
          <p:nvPr/>
        </p:nvCxnSpPr>
        <p:spPr>
          <a:xfrm flipH="1">
            <a:off x="4211400" y="2038292"/>
            <a:ext cx="474899" cy="436800"/>
          </a:xfrm>
          <a:prstGeom prst="straightConnector1">
            <a:avLst/>
          </a:prstGeom>
          <a:noFill/>
          <a:ln w="28575" cap="flat" cmpd="sng">
            <a:solidFill>
              <a:schemeClr val="dk1"/>
            </a:solidFill>
            <a:prstDash val="solid"/>
            <a:round/>
            <a:headEnd type="none" w="med" len="med"/>
            <a:tailEnd type="triangle" w="lg" len="lg"/>
          </a:ln>
        </p:spPr>
      </p:cxnSp>
      <p:cxnSp>
        <p:nvCxnSpPr>
          <p:cNvPr id="803" name="Shape 803"/>
          <p:cNvCxnSpPr/>
          <p:nvPr/>
        </p:nvCxnSpPr>
        <p:spPr>
          <a:xfrm>
            <a:off x="2535003" y="1906295"/>
            <a:ext cx="416399" cy="1178400"/>
          </a:xfrm>
          <a:prstGeom prst="straightConnector1">
            <a:avLst/>
          </a:prstGeom>
          <a:noFill/>
          <a:ln w="28575" cap="flat" cmpd="sng">
            <a:solidFill>
              <a:schemeClr val="dk1"/>
            </a:solidFill>
            <a:prstDash val="solid"/>
            <a:round/>
            <a:headEnd type="none" w="med" len="med"/>
            <a:tailEnd type="triangle" w="lg" len="lg"/>
          </a:ln>
        </p:spPr>
      </p:cxnSp>
      <p:cxnSp>
        <p:nvCxnSpPr>
          <p:cNvPr id="804" name="Shape 804"/>
          <p:cNvCxnSpPr/>
          <p:nvPr/>
        </p:nvCxnSpPr>
        <p:spPr>
          <a:xfrm flipH="1">
            <a:off x="2171699" y="1962092"/>
            <a:ext cx="228600" cy="685799"/>
          </a:xfrm>
          <a:prstGeom prst="straightConnector1">
            <a:avLst/>
          </a:prstGeom>
          <a:noFill/>
          <a:ln w="28575" cap="flat" cmpd="sng">
            <a:solidFill>
              <a:schemeClr val="dk1"/>
            </a:solidFill>
            <a:prstDash val="solid"/>
            <a:round/>
            <a:headEnd type="none" w="med" len="med"/>
            <a:tailEnd type="triangle" w="lg" len="lg"/>
          </a:ln>
        </p:spPr>
      </p:cxnSp>
      <p:cxnSp>
        <p:nvCxnSpPr>
          <p:cNvPr id="805" name="Shape 805"/>
          <p:cNvCxnSpPr/>
          <p:nvPr/>
        </p:nvCxnSpPr>
        <p:spPr>
          <a:xfrm>
            <a:off x="2306403" y="2973095"/>
            <a:ext cx="589200" cy="246299"/>
          </a:xfrm>
          <a:prstGeom prst="straightConnector1">
            <a:avLst/>
          </a:prstGeom>
          <a:noFill/>
          <a:ln w="28575" cap="flat" cmpd="sng">
            <a:solidFill>
              <a:schemeClr val="dk1"/>
            </a:solidFill>
            <a:prstDash val="solid"/>
            <a:round/>
            <a:headEnd type="none" w="med" len="med"/>
            <a:tailEnd type="triangle" w="lg" len="lg"/>
          </a:ln>
        </p:spPr>
      </p:cxnSp>
      <p:cxnSp>
        <p:nvCxnSpPr>
          <p:cNvPr id="806" name="Shape 806"/>
          <p:cNvCxnSpPr/>
          <p:nvPr/>
        </p:nvCxnSpPr>
        <p:spPr>
          <a:xfrm rot="10800000">
            <a:off x="706196" y="3201695"/>
            <a:ext cx="2245199" cy="152399"/>
          </a:xfrm>
          <a:prstGeom prst="straightConnector1">
            <a:avLst/>
          </a:prstGeom>
          <a:noFill/>
          <a:ln w="28575" cap="flat" cmpd="sng">
            <a:solidFill>
              <a:schemeClr val="dk1"/>
            </a:solidFill>
            <a:prstDash val="solid"/>
            <a:round/>
            <a:headEnd type="none" w="med" len="med"/>
            <a:tailEnd type="triangle" w="lg" len="lg"/>
          </a:ln>
        </p:spPr>
      </p:cxnSp>
      <p:sp>
        <p:nvSpPr>
          <p:cNvPr id="807" name="Shape 807"/>
          <p:cNvSpPr txBox="1"/>
          <p:nvPr/>
        </p:nvSpPr>
        <p:spPr>
          <a:xfrm>
            <a:off x="3124200" y="3209866"/>
            <a:ext cx="536100"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12</a:t>
            </a:r>
            <a:endParaRPr/>
          </a:p>
        </p:txBody>
      </p:sp>
      <p:sp>
        <p:nvSpPr>
          <p:cNvPr id="808" name="Shape 808"/>
          <p:cNvSpPr txBox="1"/>
          <p:nvPr/>
        </p:nvSpPr>
        <p:spPr>
          <a:xfrm>
            <a:off x="4034546" y="1504892"/>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809" name="Shape 809"/>
          <p:cNvSpPr txBox="1"/>
          <p:nvPr/>
        </p:nvSpPr>
        <p:spPr>
          <a:xfrm>
            <a:off x="2743200" y="2190691"/>
            <a:ext cx="5717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10</a:t>
            </a:r>
            <a:endParaRPr/>
          </a:p>
        </p:txBody>
      </p:sp>
      <p:sp>
        <p:nvSpPr>
          <p:cNvPr id="810" name="Shape 810"/>
          <p:cNvSpPr txBox="1"/>
          <p:nvPr/>
        </p:nvSpPr>
        <p:spPr>
          <a:xfrm>
            <a:off x="3695700" y="2896188"/>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811" name="Shape 811"/>
          <p:cNvSpPr txBox="1"/>
          <p:nvPr/>
        </p:nvSpPr>
        <p:spPr>
          <a:xfrm>
            <a:off x="2438400" y="2800291"/>
            <a:ext cx="5219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11</a:t>
            </a:r>
            <a:endParaRPr/>
          </a:p>
        </p:txBody>
      </p:sp>
      <p:sp>
        <p:nvSpPr>
          <p:cNvPr id="812" name="Shape 812"/>
          <p:cNvSpPr txBox="1"/>
          <p:nvPr/>
        </p:nvSpPr>
        <p:spPr>
          <a:xfrm>
            <a:off x="1455906" y="1962092"/>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813" name="Shape 813"/>
          <p:cNvSpPr txBox="1">
            <a:spLocks noGrp="1"/>
          </p:cNvSpPr>
          <p:nvPr>
            <p:ph type="title" idx="4294967295"/>
          </p:nvPr>
        </p:nvSpPr>
        <p:spPr>
          <a:xfrm>
            <a:off x="822960" y="76200"/>
            <a:ext cx="7543800" cy="11502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Example #1</a:t>
            </a:r>
            <a:endParaRPr/>
          </a:p>
        </p:txBody>
      </p:sp>
      <p:graphicFrame>
        <p:nvGraphicFramePr>
          <p:cNvPr id="814" name="Shape 814"/>
          <p:cNvGraphicFramePr/>
          <p:nvPr/>
        </p:nvGraphicFramePr>
        <p:xfrm>
          <a:off x="4419600" y="3032670"/>
          <a:ext cx="4267200" cy="3291930"/>
        </p:xfrm>
        <a:graphic>
          <a:graphicData uri="http://schemas.openxmlformats.org/drawingml/2006/table">
            <a:tbl>
              <a:tblPr>
                <a:noFill/>
                <a:tableStyleId>{C75C6467-92EE-42D9-8249-70E0839E9777}</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vertex</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known?</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cost</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path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0</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2</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276225">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E</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 12</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815" name="Shape 815"/>
          <p:cNvSpPr txBox="1"/>
          <p:nvPr/>
        </p:nvSpPr>
        <p:spPr>
          <a:xfrm>
            <a:off x="4572000" y="1304867"/>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Shape 821"/>
          <p:cNvSpPr/>
          <p:nvPr/>
        </p:nvSpPr>
        <p:spPr>
          <a:xfrm>
            <a:off x="533400" y="16572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822" name="Shape 822"/>
          <p:cNvSpPr/>
          <p:nvPr/>
        </p:nvSpPr>
        <p:spPr>
          <a:xfrm>
            <a:off x="2209800" y="15810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823" name="Shape 823"/>
          <p:cNvSpPr/>
          <p:nvPr/>
        </p:nvSpPr>
        <p:spPr>
          <a:xfrm>
            <a:off x="381000" y="2876491"/>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824" name="Shape 824"/>
          <p:cNvSpPr/>
          <p:nvPr/>
        </p:nvSpPr>
        <p:spPr>
          <a:xfrm>
            <a:off x="1981200" y="2647891"/>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825" name="Shape 825"/>
          <p:cNvSpPr/>
          <p:nvPr/>
        </p:nvSpPr>
        <p:spPr>
          <a:xfrm>
            <a:off x="3505200" y="16572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826" name="Shape 826"/>
          <p:cNvSpPr/>
          <p:nvPr/>
        </p:nvSpPr>
        <p:spPr>
          <a:xfrm>
            <a:off x="4495800" y="1657292"/>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H</a:t>
            </a:r>
            <a:endParaRPr/>
          </a:p>
        </p:txBody>
      </p:sp>
      <p:sp>
        <p:nvSpPr>
          <p:cNvPr id="827" name="Shape 827"/>
          <p:cNvSpPr/>
          <p:nvPr/>
        </p:nvSpPr>
        <p:spPr>
          <a:xfrm>
            <a:off x="2895600" y="3028891"/>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E</a:t>
            </a:r>
            <a:endParaRPr/>
          </a:p>
        </p:txBody>
      </p:sp>
      <p:sp>
        <p:nvSpPr>
          <p:cNvPr id="828" name="Shape 828"/>
          <p:cNvSpPr/>
          <p:nvPr/>
        </p:nvSpPr>
        <p:spPr>
          <a:xfrm>
            <a:off x="3886200" y="2419291"/>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cxnSp>
        <p:nvCxnSpPr>
          <p:cNvPr id="829" name="Shape 829"/>
          <p:cNvCxnSpPr>
            <a:stCxn id="821" idx="6"/>
            <a:endCxn id="824" idx="1"/>
          </p:cNvCxnSpPr>
          <p:nvPr/>
        </p:nvCxnSpPr>
        <p:spPr>
          <a:xfrm>
            <a:off x="914400" y="1847792"/>
            <a:ext cx="1122600" cy="855900"/>
          </a:xfrm>
          <a:prstGeom prst="straightConnector1">
            <a:avLst/>
          </a:prstGeom>
          <a:noFill/>
          <a:ln w="9525" cap="flat" cmpd="sng">
            <a:solidFill>
              <a:schemeClr val="dk1"/>
            </a:solidFill>
            <a:prstDash val="solid"/>
            <a:round/>
            <a:headEnd type="none" w="med" len="med"/>
            <a:tailEnd type="triangle" w="lg" len="lg"/>
          </a:ln>
        </p:spPr>
      </p:cxnSp>
      <p:cxnSp>
        <p:nvCxnSpPr>
          <p:cNvPr id="830" name="Shape 830"/>
          <p:cNvCxnSpPr>
            <a:stCxn id="824" idx="2"/>
            <a:endCxn id="821" idx="4"/>
          </p:cNvCxnSpPr>
          <p:nvPr/>
        </p:nvCxnSpPr>
        <p:spPr>
          <a:xfrm rot="10800000">
            <a:off x="723900" y="2038291"/>
            <a:ext cx="1257300" cy="800100"/>
          </a:xfrm>
          <a:prstGeom prst="straightConnector1">
            <a:avLst/>
          </a:prstGeom>
          <a:noFill/>
          <a:ln w="9525" cap="flat" cmpd="sng">
            <a:solidFill>
              <a:schemeClr val="dk1"/>
            </a:solidFill>
            <a:prstDash val="solid"/>
            <a:round/>
            <a:headEnd type="none" w="med" len="med"/>
            <a:tailEnd type="triangle" w="lg" len="lg"/>
          </a:ln>
        </p:spPr>
      </p:cxnSp>
      <p:cxnSp>
        <p:nvCxnSpPr>
          <p:cNvPr id="831" name="Shape 831"/>
          <p:cNvCxnSpPr>
            <a:stCxn id="828" idx="2"/>
            <a:endCxn id="827" idx="0"/>
          </p:cNvCxnSpPr>
          <p:nvPr/>
        </p:nvCxnSpPr>
        <p:spPr>
          <a:xfrm flipH="1">
            <a:off x="3086100" y="2609791"/>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832" name="Shape 832"/>
          <p:cNvCxnSpPr>
            <a:stCxn id="827" idx="6"/>
            <a:endCxn id="828" idx="4"/>
          </p:cNvCxnSpPr>
          <p:nvPr/>
        </p:nvCxnSpPr>
        <p:spPr>
          <a:xfrm rot="10800000" flipH="1">
            <a:off x="3276600" y="2800291"/>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833" name="Shape 833"/>
          <p:cNvCxnSpPr>
            <a:stCxn id="821" idx="3"/>
            <a:endCxn id="823" idx="0"/>
          </p:cNvCxnSpPr>
          <p:nvPr/>
        </p:nvCxnSpPr>
        <p:spPr>
          <a:xfrm flipH="1">
            <a:off x="571496" y="1982496"/>
            <a:ext cx="17700" cy="894000"/>
          </a:xfrm>
          <a:prstGeom prst="straightConnector1">
            <a:avLst/>
          </a:prstGeom>
          <a:noFill/>
          <a:ln w="9525" cap="flat" cmpd="sng">
            <a:solidFill>
              <a:schemeClr val="dk1"/>
            </a:solidFill>
            <a:prstDash val="solid"/>
            <a:round/>
            <a:headEnd type="none" w="med" len="med"/>
            <a:tailEnd type="triangle" w="lg" len="lg"/>
          </a:ln>
        </p:spPr>
      </p:cxnSp>
      <p:cxnSp>
        <p:nvCxnSpPr>
          <p:cNvPr id="834" name="Shape 834"/>
          <p:cNvCxnSpPr>
            <a:stCxn id="823" idx="6"/>
            <a:endCxn id="824" idx="3"/>
          </p:cNvCxnSpPr>
          <p:nvPr/>
        </p:nvCxnSpPr>
        <p:spPr>
          <a:xfrm rot="10800000" flipH="1">
            <a:off x="762000" y="2973091"/>
            <a:ext cx="1275000" cy="93900"/>
          </a:xfrm>
          <a:prstGeom prst="straightConnector1">
            <a:avLst/>
          </a:prstGeom>
          <a:noFill/>
          <a:ln w="9525" cap="flat" cmpd="sng">
            <a:solidFill>
              <a:schemeClr val="dk1"/>
            </a:solidFill>
            <a:prstDash val="solid"/>
            <a:round/>
            <a:headEnd type="none" w="med" len="med"/>
            <a:tailEnd type="triangle" w="lg" len="lg"/>
          </a:ln>
        </p:spPr>
      </p:cxnSp>
      <p:cxnSp>
        <p:nvCxnSpPr>
          <p:cNvPr id="835" name="Shape 835"/>
          <p:cNvCxnSpPr>
            <a:stCxn id="821" idx="7"/>
            <a:endCxn id="822" idx="2"/>
          </p:cNvCxnSpPr>
          <p:nvPr/>
        </p:nvCxnSpPr>
        <p:spPr>
          <a:xfrm>
            <a:off x="858604" y="1713088"/>
            <a:ext cx="1351200" cy="58500"/>
          </a:xfrm>
          <a:prstGeom prst="straightConnector1">
            <a:avLst/>
          </a:prstGeom>
          <a:noFill/>
          <a:ln w="9525" cap="flat" cmpd="sng">
            <a:solidFill>
              <a:schemeClr val="dk1"/>
            </a:solidFill>
            <a:prstDash val="solid"/>
            <a:round/>
            <a:headEnd type="none" w="med" len="med"/>
            <a:tailEnd type="triangle" w="lg" len="lg"/>
          </a:ln>
        </p:spPr>
      </p:cxnSp>
      <p:cxnSp>
        <p:nvCxnSpPr>
          <p:cNvPr id="836" name="Shape 836"/>
          <p:cNvCxnSpPr>
            <a:stCxn id="822" idx="6"/>
            <a:endCxn id="825" idx="2"/>
          </p:cNvCxnSpPr>
          <p:nvPr/>
        </p:nvCxnSpPr>
        <p:spPr>
          <a:xfrm>
            <a:off x="2590800" y="1771592"/>
            <a:ext cx="914400" cy="76200"/>
          </a:xfrm>
          <a:prstGeom prst="straightConnector1">
            <a:avLst/>
          </a:prstGeom>
          <a:noFill/>
          <a:ln w="9525" cap="flat" cmpd="sng">
            <a:solidFill>
              <a:schemeClr val="dk1"/>
            </a:solidFill>
            <a:prstDash val="solid"/>
            <a:round/>
            <a:headEnd type="none" w="med" len="med"/>
            <a:tailEnd type="triangle" w="lg" len="lg"/>
          </a:ln>
        </p:spPr>
      </p:cxnSp>
      <p:cxnSp>
        <p:nvCxnSpPr>
          <p:cNvPr id="837" name="Shape 837"/>
          <p:cNvCxnSpPr>
            <a:stCxn id="825" idx="6"/>
            <a:endCxn id="826" idx="2"/>
          </p:cNvCxnSpPr>
          <p:nvPr/>
        </p:nvCxnSpPr>
        <p:spPr>
          <a:xfrm>
            <a:off x="3886200" y="1847792"/>
            <a:ext cx="609600" cy="0"/>
          </a:xfrm>
          <a:prstGeom prst="straightConnector1">
            <a:avLst/>
          </a:prstGeom>
          <a:noFill/>
          <a:ln w="9525" cap="flat" cmpd="sng">
            <a:solidFill>
              <a:schemeClr val="dk1"/>
            </a:solidFill>
            <a:prstDash val="solid"/>
            <a:round/>
            <a:headEnd type="none" w="med" len="med"/>
            <a:tailEnd type="triangle" w="lg" len="lg"/>
          </a:ln>
        </p:spPr>
      </p:cxnSp>
      <p:cxnSp>
        <p:nvCxnSpPr>
          <p:cNvPr id="838" name="Shape 838"/>
          <p:cNvCxnSpPr>
            <a:stCxn id="828" idx="1"/>
            <a:endCxn id="825" idx="4"/>
          </p:cNvCxnSpPr>
          <p:nvPr/>
        </p:nvCxnSpPr>
        <p:spPr>
          <a:xfrm rot="10800000">
            <a:off x="3695696" y="2038287"/>
            <a:ext cx="246300" cy="436800"/>
          </a:xfrm>
          <a:prstGeom prst="straightConnector1">
            <a:avLst/>
          </a:prstGeom>
          <a:noFill/>
          <a:ln w="9525" cap="flat" cmpd="sng">
            <a:solidFill>
              <a:schemeClr val="dk1"/>
            </a:solidFill>
            <a:prstDash val="solid"/>
            <a:round/>
            <a:headEnd type="none" w="med" len="med"/>
            <a:tailEnd type="triangle" w="lg" len="lg"/>
          </a:ln>
        </p:spPr>
      </p:cxnSp>
      <p:cxnSp>
        <p:nvCxnSpPr>
          <p:cNvPr id="839" name="Shape 839"/>
          <p:cNvCxnSpPr>
            <a:stCxn id="826" idx="4"/>
            <a:endCxn id="828" idx="7"/>
          </p:cNvCxnSpPr>
          <p:nvPr/>
        </p:nvCxnSpPr>
        <p:spPr>
          <a:xfrm flipH="1">
            <a:off x="4211400" y="2038292"/>
            <a:ext cx="474900" cy="436800"/>
          </a:xfrm>
          <a:prstGeom prst="straightConnector1">
            <a:avLst/>
          </a:prstGeom>
          <a:noFill/>
          <a:ln w="9525" cap="flat" cmpd="sng">
            <a:solidFill>
              <a:schemeClr val="dk1"/>
            </a:solidFill>
            <a:prstDash val="solid"/>
            <a:round/>
            <a:headEnd type="none" w="med" len="med"/>
            <a:tailEnd type="triangle" w="lg" len="lg"/>
          </a:ln>
        </p:spPr>
      </p:cxnSp>
      <p:cxnSp>
        <p:nvCxnSpPr>
          <p:cNvPr id="840" name="Shape 840"/>
          <p:cNvCxnSpPr>
            <a:stCxn id="822" idx="5"/>
            <a:endCxn id="827" idx="1"/>
          </p:cNvCxnSpPr>
          <p:nvPr/>
        </p:nvCxnSpPr>
        <p:spPr>
          <a:xfrm>
            <a:off x="2535004" y="1906296"/>
            <a:ext cx="416400" cy="1178400"/>
          </a:xfrm>
          <a:prstGeom prst="straightConnector1">
            <a:avLst/>
          </a:prstGeom>
          <a:noFill/>
          <a:ln w="9525" cap="flat" cmpd="sng">
            <a:solidFill>
              <a:schemeClr val="dk1"/>
            </a:solidFill>
            <a:prstDash val="solid"/>
            <a:round/>
            <a:headEnd type="none" w="med" len="med"/>
            <a:tailEnd type="triangle" w="lg" len="lg"/>
          </a:ln>
        </p:spPr>
      </p:cxnSp>
      <p:cxnSp>
        <p:nvCxnSpPr>
          <p:cNvPr id="841" name="Shape 841"/>
          <p:cNvCxnSpPr>
            <a:stCxn id="822" idx="4"/>
            <a:endCxn id="824" idx="0"/>
          </p:cNvCxnSpPr>
          <p:nvPr/>
        </p:nvCxnSpPr>
        <p:spPr>
          <a:xfrm flipH="1">
            <a:off x="2171700" y="1962092"/>
            <a:ext cx="228600" cy="685800"/>
          </a:xfrm>
          <a:prstGeom prst="straightConnector1">
            <a:avLst/>
          </a:prstGeom>
          <a:noFill/>
          <a:ln w="9525" cap="flat" cmpd="sng">
            <a:solidFill>
              <a:schemeClr val="dk1"/>
            </a:solidFill>
            <a:prstDash val="solid"/>
            <a:round/>
            <a:headEnd type="none" w="med" len="med"/>
            <a:tailEnd type="triangle" w="lg" len="lg"/>
          </a:ln>
        </p:spPr>
      </p:cxnSp>
      <p:cxnSp>
        <p:nvCxnSpPr>
          <p:cNvPr id="842" name="Shape 842"/>
          <p:cNvCxnSpPr>
            <a:stCxn id="824" idx="5"/>
            <a:endCxn id="827" idx="2"/>
          </p:cNvCxnSpPr>
          <p:nvPr/>
        </p:nvCxnSpPr>
        <p:spPr>
          <a:xfrm>
            <a:off x="2306404" y="2973095"/>
            <a:ext cx="589200" cy="246300"/>
          </a:xfrm>
          <a:prstGeom prst="straightConnector1">
            <a:avLst/>
          </a:prstGeom>
          <a:noFill/>
          <a:ln w="9525" cap="flat" cmpd="sng">
            <a:solidFill>
              <a:schemeClr val="dk1"/>
            </a:solidFill>
            <a:prstDash val="solid"/>
            <a:round/>
            <a:headEnd type="none" w="med" len="med"/>
            <a:tailEnd type="triangle" w="lg" len="lg"/>
          </a:ln>
        </p:spPr>
      </p:cxnSp>
      <p:cxnSp>
        <p:nvCxnSpPr>
          <p:cNvPr id="843" name="Shape 843"/>
          <p:cNvCxnSpPr>
            <a:stCxn id="827" idx="3"/>
            <a:endCxn id="823" idx="5"/>
          </p:cNvCxnSpPr>
          <p:nvPr/>
        </p:nvCxnSpPr>
        <p:spPr>
          <a:xfrm rot="10800000">
            <a:off x="706196" y="3201695"/>
            <a:ext cx="2245200" cy="152400"/>
          </a:xfrm>
          <a:prstGeom prst="straightConnector1">
            <a:avLst/>
          </a:prstGeom>
          <a:noFill/>
          <a:ln w="9525" cap="flat" cmpd="sng">
            <a:solidFill>
              <a:schemeClr val="dk1"/>
            </a:solidFill>
            <a:prstDash val="solid"/>
            <a:round/>
            <a:headEnd type="none" w="med" len="med"/>
            <a:tailEnd type="triangle" w="lg" len="lg"/>
          </a:ln>
        </p:spPr>
      </p:cxnSp>
      <p:sp>
        <p:nvSpPr>
          <p:cNvPr id="844" name="Shape 844"/>
          <p:cNvSpPr txBox="1"/>
          <p:nvPr/>
        </p:nvSpPr>
        <p:spPr>
          <a:xfrm>
            <a:off x="593725" y="133661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0</a:t>
            </a:r>
            <a:endParaRPr/>
          </a:p>
        </p:txBody>
      </p:sp>
      <p:sp>
        <p:nvSpPr>
          <p:cNvPr id="845" name="Shape 845"/>
          <p:cNvSpPr txBox="1"/>
          <p:nvPr/>
        </p:nvSpPr>
        <p:spPr>
          <a:xfrm>
            <a:off x="2270125" y="1211205"/>
            <a:ext cx="184149" cy="396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Shape 846"/>
          <p:cNvSpPr txBox="1"/>
          <p:nvPr/>
        </p:nvSpPr>
        <p:spPr>
          <a:xfrm>
            <a:off x="2286000" y="126829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2</a:t>
            </a:r>
            <a:endParaRPr/>
          </a:p>
        </p:txBody>
      </p:sp>
      <p:sp>
        <p:nvSpPr>
          <p:cNvPr id="847" name="Shape 847"/>
          <p:cNvSpPr txBox="1"/>
          <p:nvPr/>
        </p:nvSpPr>
        <p:spPr>
          <a:xfrm>
            <a:off x="3581400" y="130486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848" name="Shape 848"/>
          <p:cNvSpPr txBox="1"/>
          <p:nvPr/>
        </p:nvSpPr>
        <p:spPr>
          <a:xfrm>
            <a:off x="4572000" y="130486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7</a:t>
            </a:r>
            <a:endParaRPr/>
          </a:p>
        </p:txBody>
      </p:sp>
      <p:sp>
        <p:nvSpPr>
          <p:cNvPr id="849" name="Shape 849"/>
          <p:cNvSpPr txBox="1"/>
          <p:nvPr/>
        </p:nvSpPr>
        <p:spPr>
          <a:xfrm>
            <a:off x="76200" y="298126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850" name="Shape 850"/>
          <p:cNvSpPr txBox="1"/>
          <p:nvPr/>
        </p:nvSpPr>
        <p:spPr>
          <a:xfrm>
            <a:off x="2293938" y="252406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a:t>
            </a:r>
            <a:endParaRPr/>
          </a:p>
        </p:txBody>
      </p:sp>
      <p:sp>
        <p:nvSpPr>
          <p:cNvPr id="851" name="Shape 851"/>
          <p:cNvSpPr txBox="1"/>
          <p:nvPr/>
        </p:nvSpPr>
        <p:spPr>
          <a:xfrm>
            <a:off x="4191000" y="2371666"/>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852" name="Shape 852"/>
          <p:cNvSpPr txBox="1"/>
          <p:nvPr/>
        </p:nvSpPr>
        <p:spPr>
          <a:xfrm>
            <a:off x="1371600" y="143028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853" name="Shape 853"/>
          <p:cNvSpPr txBox="1"/>
          <p:nvPr/>
        </p:nvSpPr>
        <p:spPr>
          <a:xfrm>
            <a:off x="2819400" y="150489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854" name="Shape 854"/>
          <p:cNvSpPr txBox="1"/>
          <p:nvPr/>
        </p:nvSpPr>
        <p:spPr>
          <a:xfrm>
            <a:off x="4419600" y="2114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855" name="Shape 855"/>
          <p:cNvSpPr txBox="1"/>
          <p:nvPr/>
        </p:nvSpPr>
        <p:spPr>
          <a:xfrm>
            <a:off x="3581400" y="2114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856" name="Shape 856"/>
          <p:cNvSpPr txBox="1"/>
          <p:nvPr/>
        </p:nvSpPr>
        <p:spPr>
          <a:xfrm>
            <a:off x="3371850" y="235420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857" name="Shape 857"/>
          <p:cNvSpPr txBox="1"/>
          <p:nvPr/>
        </p:nvSpPr>
        <p:spPr>
          <a:xfrm>
            <a:off x="1905000" y="3257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7</a:t>
            </a:r>
            <a:endParaRPr/>
          </a:p>
        </p:txBody>
      </p:sp>
      <p:sp>
        <p:nvSpPr>
          <p:cNvPr id="858" name="Shape 858"/>
          <p:cNvSpPr txBox="1"/>
          <p:nvPr/>
        </p:nvSpPr>
        <p:spPr>
          <a:xfrm>
            <a:off x="1143000" y="23430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9</a:t>
            </a:r>
            <a:endParaRPr/>
          </a:p>
        </p:txBody>
      </p:sp>
      <p:sp>
        <p:nvSpPr>
          <p:cNvPr id="859" name="Shape 859"/>
          <p:cNvSpPr txBox="1"/>
          <p:nvPr/>
        </p:nvSpPr>
        <p:spPr>
          <a:xfrm>
            <a:off x="990600" y="27240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860" name="Shape 860"/>
          <p:cNvSpPr txBox="1"/>
          <p:nvPr/>
        </p:nvSpPr>
        <p:spPr>
          <a:xfrm>
            <a:off x="304800" y="22668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4</a:t>
            </a:r>
            <a:endParaRPr/>
          </a:p>
        </p:txBody>
      </p:sp>
      <p:sp>
        <p:nvSpPr>
          <p:cNvPr id="861" name="Shape 861"/>
          <p:cNvSpPr txBox="1"/>
          <p:nvPr/>
        </p:nvSpPr>
        <p:spPr>
          <a:xfrm>
            <a:off x="2209800" y="218269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5</a:t>
            </a:r>
            <a:endParaRPr/>
          </a:p>
        </p:txBody>
      </p:sp>
      <p:sp>
        <p:nvSpPr>
          <p:cNvPr id="862" name="Shape 862"/>
          <p:cNvSpPr txBox="1"/>
          <p:nvPr/>
        </p:nvSpPr>
        <p:spPr>
          <a:xfrm>
            <a:off x="381000" y="4648200"/>
            <a:ext cx="3302764" cy="10156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sng" strike="noStrike" cap="none">
                <a:solidFill>
                  <a:schemeClr val="dk1"/>
                </a:solidFill>
                <a:latin typeface="Calibri"/>
                <a:ea typeface="Calibri"/>
                <a:cs typeface="Calibri"/>
                <a:sym typeface="Calibri"/>
              </a:rPr>
              <a:t>Order Added to Known Set:</a:t>
            </a:r>
            <a:endParaRPr/>
          </a:p>
          <a:p>
            <a:pPr marL="0" marR="0" lvl="0" indent="0" algn="l" rtl="0">
              <a:lnSpc>
                <a:spcPct val="100000"/>
              </a:lnSpc>
              <a:spcBef>
                <a:spcPts val="0"/>
              </a:spcBef>
              <a:spcAft>
                <a:spcPts val="0"/>
              </a:spcAft>
              <a:buClr>
                <a:srgbClr val="000000"/>
              </a:buClr>
              <a:buSzPts val="2000"/>
              <a:buFont typeface="Arial"/>
              <a:buNone/>
            </a:pPr>
            <a:endParaRPr sz="20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 C, B, D, F</a:t>
            </a:r>
            <a:endParaRPr/>
          </a:p>
        </p:txBody>
      </p:sp>
      <p:cxnSp>
        <p:nvCxnSpPr>
          <p:cNvPr id="863" name="Shape 863"/>
          <p:cNvCxnSpPr/>
          <p:nvPr/>
        </p:nvCxnSpPr>
        <p:spPr>
          <a:xfrm>
            <a:off x="914400" y="1847792"/>
            <a:ext cx="1122599" cy="855899"/>
          </a:xfrm>
          <a:prstGeom prst="straightConnector1">
            <a:avLst/>
          </a:prstGeom>
          <a:noFill/>
          <a:ln w="28575" cap="flat" cmpd="sng">
            <a:solidFill>
              <a:schemeClr val="dk1"/>
            </a:solidFill>
            <a:prstDash val="solid"/>
            <a:round/>
            <a:headEnd type="none" w="med" len="med"/>
            <a:tailEnd type="triangle" w="lg" len="lg"/>
          </a:ln>
        </p:spPr>
      </p:cxnSp>
      <p:cxnSp>
        <p:nvCxnSpPr>
          <p:cNvPr id="864" name="Shape 864"/>
          <p:cNvCxnSpPr/>
          <p:nvPr/>
        </p:nvCxnSpPr>
        <p:spPr>
          <a:xfrm rot="10800000">
            <a:off x="723900" y="2038291"/>
            <a:ext cx="1257299" cy="800099"/>
          </a:xfrm>
          <a:prstGeom prst="straightConnector1">
            <a:avLst/>
          </a:prstGeom>
          <a:noFill/>
          <a:ln w="28575" cap="flat" cmpd="sng">
            <a:solidFill>
              <a:schemeClr val="dk1"/>
            </a:solidFill>
            <a:prstDash val="solid"/>
            <a:round/>
            <a:headEnd type="none" w="med" len="med"/>
            <a:tailEnd type="triangle" w="lg" len="lg"/>
          </a:ln>
        </p:spPr>
      </p:cxnSp>
      <p:cxnSp>
        <p:nvCxnSpPr>
          <p:cNvPr id="865" name="Shape 865"/>
          <p:cNvCxnSpPr/>
          <p:nvPr/>
        </p:nvCxnSpPr>
        <p:spPr>
          <a:xfrm flipH="1">
            <a:off x="3086100" y="2609791"/>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866" name="Shape 866"/>
          <p:cNvCxnSpPr/>
          <p:nvPr/>
        </p:nvCxnSpPr>
        <p:spPr>
          <a:xfrm rot="10800000" flipH="1">
            <a:off x="3276600" y="2800291"/>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867" name="Shape 867"/>
          <p:cNvCxnSpPr/>
          <p:nvPr/>
        </p:nvCxnSpPr>
        <p:spPr>
          <a:xfrm flipH="1">
            <a:off x="571496" y="1982495"/>
            <a:ext cx="17700" cy="894000"/>
          </a:xfrm>
          <a:prstGeom prst="straightConnector1">
            <a:avLst/>
          </a:prstGeom>
          <a:noFill/>
          <a:ln w="28575" cap="flat" cmpd="sng">
            <a:solidFill>
              <a:schemeClr val="dk1"/>
            </a:solidFill>
            <a:prstDash val="solid"/>
            <a:round/>
            <a:headEnd type="none" w="med" len="med"/>
            <a:tailEnd type="triangle" w="lg" len="lg"/>
          </a:ln>
        </p:spPr>
      </p:cxnSp>
      <p:cxnSp>
        <p:nvCxnSpPr>
          <p:cNvPr id="868" name="Shape 868"/>
          <p:cNvCxnSpPr/>
          <p:nvPr/>
        </p:nvCxnSpPr>
        <p:spPr>
          <a:xfrm rot="10800000" flipH="1">
            <a:off x="762000" y="2973091"/>
            <a:ext cx="1275000" cy="93900"/>
          </a:xfrm>
          <a:prstGeom prst="straightConnector1">
            <a:avLst/>
          </a:prstGeom>
          <a:noFill/>
          <a:ln w="28575" cap="flat" cmpd="sng">
            <a:solidFill>
              <a:schemeClr val="dk1"/>
            </a:solidFill>
            <a:prstDash val="solid"/>
            <a:round/>
            <a:headEnd type="none" w="med" len="med"/>
            <a:tailEnd type="triangle" w="lg" len="lg"/>
          </a:ln>
        </p:spPr>
      </p:cxnSp>
      <p:cxnSp>
        <p:nvCxnSpPr>
          <p:cNvPr id="869" name="Shape 869"/>
          <p:cNvCxnSpPr/>
          <p:nvPr/>
        </p:nvCxnSpPr>
        <p:spPr>
          <a:xfrm>
            <a:off x="858603" y="1713088"/>
            <a:ext cx="1351199" cy="58500"/>
          </a:xfrm>
          <a:prstGeom prst="straightConnector1">
            <a:avLst/>
          </a:prstGeom>
          <a:noFill/>
          <a:ln w="28575" cap="flat" cmpd="sng">
            <a:solidFill>
              <a:schemeClr val="dk1"/>
            </a:solidFill>
            <a:prstDash val="solid"/>
            <a:round/>
            <a:headEnd type="none" w="med" len="med"/>
            <a:tailEnd type="triangle" w="lg" len="lg"/>
          </a:ln>
        </p:spPr>
      </p:cxnSp>
      <p:cxnSp>
        <p:nvCxnSpPr>
          <p:cNvPr id="870" name="Shape 870"/>
          <p:cNvCxnSpPr/>
          <p:nvPr/>
        </p:nvCxnSpPr>
        <p:spPr>
          <a:xfrm>
            <a:off x="2590800" y="1771592"/>
            <a:ext cx="914400" cy="76199"/>
          </a:xfrm>
          <a:prstGeom prst="straightConnector1">
            <a:avLst/>
          </a:prstGeom>
          <a:noFill/>
          <a:ln w="28575" cap="flat" cmpd="sng">
            <a:solidFill>
              <a:schemeClr val="dk1"/>
            </a:solidFill>
            <a:prstDash val="solid"/>
            <a:round/>
            <a:headEnd type="none" w="med" len="med"/>
            <a:tailEnd type="triangle" w="lg" len="lg"/>
          </a:ln>
        </p:spPr>
      </p:cxnSp>
      <p:cxnSp>
        <p:nvCxnSpPr>
          <p:cNvPr id="871" name="Shape 871"/>
          <p:cNvCxnSpPr/>
          <p:nvPr/>
        </p:nvCxnSpPr>
        <p:spPr>
          <a:xfrm>
            <a:off x="3886200" y="1847792"/>
            <a:ext cx="609599" cy="0"/>
          </a:xfrm>
          <a:prstGeom prst="straightConnector1">
            <a:avLst/>
          </a:prstGeom>
          <a:noFill/>
          <a:ln w="28575" cap="flat" cmpd="sng">
            <a:solidFill>
              <a:schemeClr val="dk1"/>
            </a:solidFill>
            <a:prstDash val="solid"/>
            <a:round/>
            <a:headEnd type="none" w="med" len="med"/>
            <a:tailEnd type="triangle" w="lg" len="lg"/>
          </a:ln>
        </p:spPr>
      </p:cxnSp>
      <p:cxnSp>
        <p:nvCxnSpPr>
          <p:cNvPr id="872" name="Shape 872"/>
          <p:cNvCxnSpPr/>
          <p:nvPr/>
        </p:nvCxnSpPr>
        <p:spPr>
          <a:xfrm rot="10800000">
            <a:off x="3695696" y="2038287"/>
            <a:ext cx="246299" cy="436800"/>
          </a:xfrm>
          <a:prstGeom prst="straightConnector1">
            <a:avLst/>
          </a:prstGeom>
          <a:noFill/>
          <a:ln w="28575" cap="flat" cmpd="sng">
            <a:solidFill>
              <a:schemeClr val="dk1"/>
            </a:solidFill>
            <a:prstDash val="solid"/>
            <a:round/>
            <a:headEnd type="none" w="med" len="med"/>
            <a:tailEnd type="triangle" w="lg" len="lg"/>
          </a:ln>
        </p:spPr>
      </p:cxnSp>
      <p:cxnSp>
        <p:nvCxnSpPr>
          <p:cNvPr id="873" name="Shape 873"/>
          <p:cNvCxnSpPr/>
          <p:nvPr/>
        </p:nvCxnSpPr>
        <p:spPr>
          <a:xfrm flipH="1">
            <a:off x="4211400" y="2038292"/>
            <a:ext cx="474899" cy="436800"/>
          </a:xfrm>
          <a:prstGeom prst="straightConnector1">
            <a:avLst/>
          </a:prstGeom>
          <a:noFill/>
          <a:ln w="28575" cap="flat" cmpd="sng">
            <a:solidFill>
              <a:schemeClr val="dk1"/>
            </a:solidFill>
            <a:prstDash val="solid"/>
            <a:round/>
            <a:headEnd type="none" w="med" len="med"/>
            <a:tailEnd type="triangle" w="lg" len="lg"/>
          </a:ln>
        </p:spPr>
      </p:cxnSp>
      <p:cxnSp>
        <p:nvCxnSpPr>
          <p:cNvPr id="874" name="Shape 874"/>
          <p:cNvCxnSpPr/>
          <p:nvPr/>
        </p:nvCxnSpPr>
        <p:spPr>
          <a:xfrm>
            <a:off x="2535003" y="1906295"/>
            <a:ext cx="416399" cy="1178400"/>
          </a:xfrm>
          <a:prstGeom prst="straightConnector1">
            <a:avLst/>
          </a:prstGeom>
          <a:noFill/>
          <a:ln w="28575" cap="flat" cmpd="sng">
            <a:solidFill>
              <a:schemeClr val="dk1"/>
            </a:solidFill>
            <a:prstDash val="solid"/>
            <a:round/>
            <a:headEnd type="none" w="med" len="med"/>
            <a:tailEnd type="triangle" w="lg" len="lg"/>
          </a:ln>
        </p:spPr>
      </p:cxnSp>
      <p:cxnSp>
        <p:nvCxnSpPr>
          <p:cNvPr id="875" name="Shape 875"/>
          <p:cNvCxnSpPr/>
          <p:nvPr/>
        </p:nvCxnSpPr>
        <p:spPr>
          <a:xfrm flipH="1">
            <a:off x="2171699" y="1962092"/>
            <a:ext cx="228600" cy="685799"/>
          </a:xfrm>
          <a:prstGeom prst="straightConnector1">
            <a:avLst/>
          </a:prstGeom>
          <a:noFill/>
          <a:ln w="28575" cap="flat" cmpd="sng">
            <a:solidFill>
              <a:schemeClr val="dk1"/>
            </a:solidFill>
            <a:prstDash val="solid"/>
            <a:round/>
            <a:headEnd type="none" w="med" len="med"/>
            <a:tailEnd type="triangle" w="lg" len="lg"/>
          </a:ln>
        </p:spPr>
      </p:cxnSp>
      <p:cxnSp>
        <p:nvCxnSpPr>
          <p:cNvPr id="876" name="Shape 876"/>
          <p:cNvCxnSpPr/>
          <p:nvPr/>
        </p:nvCxnSpPr>
        <p:spPr>
          <a:xfrm>
            <a:off x="2306403" y="2973095"/>
            <a:ext cx="589200" cy="246299"/>
          </a:xfrm>
          <a:prstGeom prst="straightConnector1">
            <a:avLst/>
          </a:prstGeom>
          <a:noFill/>
          <a:ln w="28575" cap="flat" cmpd="sng">
            <a:solidFill>
              <a:schemeClr val="dk1"/>
            </a:solidFill>
            <a:prstDash val="solid"/>
            <a:round/>
            <a:headEnd type="none" w="med" len="med"/>
            <a:tailEnd type="triangle" w="lg" len="lg"/>
          </a:ln>
        </p:spPr>
      </p:cxnSp>
      <p:cxnSp>
        <p:nvCxnSpPr>
          <p:cNvPr id="877" name="Shape 877"/>
          <p:cNvCxnSpPr/>
          <p:nvPr/>
        </p:nvCxnSpPr>
        <p:spPr>
          <a:xfrm rot="10800000">
            <a:off x="706196" y="3201695"/>
            <a:ext cx="2245199" cy="152399"/>
          </a:xfrm>
          <a:prstGeom prst="straightConnector1">
            <a:avLst/>
          </a:prstGeom>
          <a:noFill/>
          <a:ln w="28575" cap="flat" cmpd="sng">
            <a:solidFill>
              <a:schemeClr val="dk1"/>
            </a:solidFill>
            <a:prstDash val="solid"/>
            <a:round/>
            <a:headEnd type="none" w="med" len="med"/>
            <a:tailEnd type="triangle" w="lg" len="lg"/>
          </a:ln>
        </p:spPr>
      </p:cxnSp>
      <p:sp>
        <p:nvSpPr>
          <p:cNvPr id="878" name="Shape 878"/>
          <p:cNvSpPr txBox="1"/>
          <p:nvPr/>
        </p:nvSpPr>
        <p:spPr>
          <a:xfrm>
            <a:off x="3124200" y="3209866"/>
            <a:ext cx="536100"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12</a:t>
            </a:r>
            <a:endParaRPr/>
          </a:p>
        </p:txBody>
      </p:sp>
      <p:sp>
        <p:nvSpPr>
          <p:cNvPr id="879" name="Shape 879"/>
          <p:cNvSpPr txBox="1"/>
          <p:nvPr/>
        </p:nvSpPr>
        <p:spPr>
          <a:xfrm>
            <a:off x="4034546" y="1504892"/>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880" name="Shape 880"/>
          <p:cNvSpPr txBox="1"/>
          <p:nvPr/>
        </p:nvSpPr>
        <p:spPr>
          <a:xfrm>
            <a:off x="2743200" y="2190691"/>
            <a:ext cx="5717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10</a:t>
            </a:r>
            <a:endParaRPr/>
          </a:p>
        </p:txBody>
      </p:sp>
      <p:sp>
        <p:nvSpPr>
          <p:cNvPr id="881" name="Shape 881"/>
          <p:cNvSpPr txBox="1"/>
          <p:nvPr/>
        </p:nvSpPr>
        <p:spPr>
          <a:xfrm>
            <a:off x="3695700" y="2896188"/>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882" name="Shape 882"/>
          <p:cNvSpPr txBox="1"/>
          <p:nvPr/>
        </p:nvSpPr>
        <p:spPr>
          <a:xfrm>
            <a:off x="2438400" y="2800291"/>
            <a:ext cx="5219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11</a:t>
            </a:r>
            <a:endParaRPr/>
          </a:p>
        </p:txBody>
      </p:sp>
      <p:sp>
        <p:nvSpPr>
          <p:cNvPr id="883" name="Shape 883"/>
          <p:cNvSpPr txBox="1"/>
          <p:nvPr/>
        </p:nvSpPr>
        <p:spPr>
          <a:xfrm>
            <a:off x="1455906" y="1962092"/>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884" name="Shape 884"/>
          <p:cNvSpPr txBox="1">
            <a:spLocks noGrp="1"/>
          </p:cNvSpPr>
          <p:nvPr>
            <p:ph type="title" idx="4294967295"/>
          </p:nvPr>
        </p:nvSpPr>
        <p:spPr>
          <a:xfrm>
            <a:off x="822960" y="76200"/>
            <a:ext cx="7543800" cy="1157084"/>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Example #1</a:t>
            </a:r>
            <a:endParaRPr/>
          </a:p>
        </p:txBody>
      </p:sp>
      <p:graphicFrame>
        <p:nvGraphicFramePr>
          <p:cNvPr id="885" name="Shape 885"/>
          <p:cNvGraphicFramePr/>
          <p:nvPr/>
        </p:nvGraphicFramePr>
        <p:xfrm>
          <a:off x="4419600" y="3032670"/>
          <a:ext cx="4267200" cy="3291930"/>
        </p:xfrm>
        <a:graphic>
          <a:graphicData uri="http://schemas.openxmlformats.org/drawingml/2006/table">
            <a:tbl>
              <a:tblPr>
                <a:noFill/>
                <a:tableStyleId>{C75C6467-92EE-42D9-8249-70E0839E9777}</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vertex</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known?</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cost</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path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0</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2</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276225">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E</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 12</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 7</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Shape 891"/>
          <p:cNvSpPr/>
          <p:nvPr/>
        </p:nvSpPr>
        <p:spPr>
          <a:xfrm>
            <a:off x="533400" y="16572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892" name="Shape 892"/>
          <p:cNvSpPr/>
          <p:nvPr/>
        </p:nvSpPr>
        <p:spPr>
          <a:xfrm>
            <a:off x="2209800" y="15810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893" name="Shape 893"/>
          <p:cNvSpPr/>
          <p:nvPr/>
        </p:nvSpPr>
        <p:spPr>
          <a:xfrm>
            <a:off x="381000" y="2876491"/>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894" name="Shape 894"/>
          <p:cNvSpPr/>
          <p:nvPr/>
        </p:nvSpPr>
        <p:spPr>
          <a:xfrm>
            <a:off x="1981200" y="2647891"/>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895" name="Shape 895"/>
          <p:cNvSpPr/>
          <p:nvPr/>
        </p:nvSpPr>
        <p:spPr>
          <a:xfrm>
            <a:off x="3505200" y="16572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896" name="Shape 896"/>
          <p:cNvSpPr/>
          <p:nvPr/>
        </p:nvSpPr>
        <p:spPr>
          <a:xfrm>
            <a:off x="4495800" y="16572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H</a:t>
            </a:r>
            <a:endParaRPr/>
          </a:p>
        </p:txBody>
      </p:sp>
      <p:sp>
        <p:nvSpPr>
          <p:cNvPr id="897" name="Shape 897"/>
          <p:cNvSpPr/>
          <p:nvPr/>
        </p:nvSpPr>
        <p:spPr>
          <a:xfrm>
            <a:off x="2895600" y="3028891"/>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E</a:t>
            </a:r>
            <a:endParaRPr/>
          </a:p>
        </p:txBody>
      </p:sp>
      <p:sp>
        <p:nvSpPr>
          <p:cNvPr id="898" name="Shape 898"/>
          <p:cNvSpPr/>
          <p:nvPr/>
        </p:nvSpPr>
        <p:spPr>
          <a:xfrm>
            <a:off x="3886200" y="2419291"/>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cxnSp>
        <p:nvCxnSpPr>
          <p:cNvPr id="899" name="Shape 899"/>
          <p:cNvCxnSpPr>
            <a:stCxn id="891" idx="6"/>
            <a:endCxn id="894" idx="1"/>
          </p:cNvCxnSpPr>
          <p:nvPr/>
        </p:nvCxnSpPr>
        <p:spPr>
          <a:xfrm>
            <a:off x="914400" y="1847792"/>
            <a:ext cx="1122600" cy="855900"/>
          </a:xfrm>
          <a:prstGeom prst="straightConnector1">
            <a:avLst/>
          </a:prstGeom>
          <a:noFill/>
          <a:ln w="9525" cap="flat" cmpd="sng">
            <a:solidFill>
              <a:schemeClr val="dk1"/>
            </a:solidFill>
            <a:prstDash val="solid"/>
            <a:round/>
            <a:headEnd type="none" w="med" len="med"/>
            <a:tailEnd type="triangle" w="lg" len="lg"/>
          </a:ln>
        </p:spPr>
      </p:cxnSp>
      <p:cxnSp>
        <p:nvCxnSpPr>
          <p:cNvPr id="900" name="Shape 900"/>
          <p:cNvCxnSpPr>
            <a:stCxn id="894" idx="2"/>
            <a:endCxn id="891" idx="4"/>
          </p:cNvCxnSpPr>
          <p:nvPr/>
        </p:nvCxnSpPr>
        <p:spPr>
          <a:xfrm rot="10800000">
            <a:off x="723900" y="2038291"/>
            <a:ext cx="1257300" cy="800100"/>
          </a:xfrm>
          <a:prstGeom prst="straightConnector1">
            <a:avLst/>
          </a:prstGeom>
          <a:noFill/>
          <a:ln w="9525" cap="flat" cmpd="sng">
            <a:solidFill>
              <a:schemeClr val="dk1"/>
            </a:solidFill>
            <a:prstDash val="solid"/>
            <a:round/>
            <a:headEnd type="none" w="med" len="med"/>
            <a:tailEnd type="triangle" w="lg" len="lg"/>
          </a:ln>
        </p:spPr>
      </p:cxnSp>
      <p:cxnSp>
        <p:nvCxnSpPr>
          <p:cNvPr id="901" name="Shape 901"/>
          <p:cNvCxnSpPr>
            <a:stCxn id="898" idx="2"/>
            <a:endCxn id="897" idx="0"/>
          </p:cNvCxnSpPr>
          <p:nvPr/>
        </p:nvCxnSpPr>
        <p:spPr>
          <a:xfrm flipH="1">
            <a:off x="3086100" y="2609791"/>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902" name="Shape 902"/>
          <p:cNvCxnSpPr>
            <a:stCxn id="897" idx="6"/>
            <a:endCxn id="898" idx="4"/>
          </p:cNvCxnSpPr>
          <p:nvPr/>
        </p:nvCxnSpPr>
        <p:spPr>
          <a:xfrm rot="10800000" flipH="1">
            <a:off x="3276600" y="2800291"/>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903" name="Shape 903"/>
          <p:cNvCxnSpPr>
            <a:stCxn id="891" idx="3"/>
            <a:endCxn id="893" idx="0"/>
          </p:cNvCxnSpPr>
          <p:nvPr/>
        </p:nvCxnSpPr>
        <p:spPr>
          <a:xfrm flipH="1">
            <a:off x="571496" y="1982496"/>
            <a:ext cx="17700" cy="894000"/>
          </a:xfrm>
          <a:prstGeom prst="straightConnector1">
            <a:avLst/>
          </a:prstGeom>
          <a:noFill/>
          <a:ln w="9525" cap="flat" cmpd="sng">
            <a:solidFill>
              <a:schemeClr val="dk1"/>
            </a:solidFill>
            <a:prstDash val="solid"/>
            <a:round/>
            <a:headEnd type="none" w="med" len="med"/>
            <a:tailEnd type="triangle" w="lg" len="lg"/>
          </a:ln>
        </p:spPr>
      </p:cxnSp>
      <p:cxnSp>
        <p:nvCxnSpPr>
          <p:cNvPr id="904" name="Shape 904"/>
          <p:cNvCxnSpPr>
            <a:stCxn id="893" idx="6"/>
            <a:endCxn id="894" idx="3"/>
          </p:cNvCxnSpPr>
          <p:nvPr/>
        </p:nvCxnSpPr>
        <p:spPr>
          <a:xfrm rot="10800000" flipH="1">
            <a:off x="762000" y="2973091"/>
            <a:ext cx="1275000" cy="93900"/>
          </a:xfrm>
          <a:prstGeom prst="straightConnector1">
            <a:avLst/>
          </a:prstGeom>
          <a:noFill/>
          <a:ln w="9525" cap="flat" cmpd="sng">
            <a:solidFill>
              <a:schemeClr val="dk1"/>
            </a:solidFill>
            <a:prstDash val="solid"/>
            <a:round/>
            <a:headEnd type="none" w="med" len="med"/>
            <a:tailEnd type="triangle" w="lg" len="lg"/>
          </a:ln>
        </p:spPr>
      </p:cxnSp>
      <p:cxnSp>
        <p:nvCxnSpPr>
          <p:cNvPr id="905" name="Shape 905"/>
          <p:cNvCxnSpPr>
            <a:stCxn id="891" idx="7"/>
            <a:endCxn id="892" idx="2"/>
          </p:cNvCxnSpPr>
          <p:nvPr/>
        </p:nvCxnSpPr>
        <p:spPr>
          <a:xfrm>
            <a:off x="858604" y="1713088"/>
            <a:ext cx="1351200" cy="58500"/>
          </a:xfrm>
          <a:prstGeom prst="straightConnector1">
            <a:avLst/>
          </a:prstGeom>
          <a:noFill/>
          <a:ln w="9525" cap="flat" cmpd="sng">
            <a:solidFill>
              <a:schemeClr val="dk1"/>
            </a:solidFill>
            <a:prstDash val="solid"/>
            <a:round/>
            <a:headEnd type="none" w="med" len="med"/>
            <a:tailEnd type="triangle" w="lg" len="lg"/>
          </a:ln>
        </p:spPr>
      </p:cxnSp>
      <p:cxnSp>
        <p:nvCxnSpPr>
          <p:cNvPr id="906" name="Shape 906"/>
          <p:cNvCxnSpPr>
            <a:stCxn id="892" idx="6"/>
            <a:endCxn id="895" idx="2"/>
          </p:cNvCxnSpPr>
          <p:nvPr/>
        </p:nvCxnSpPr>
        <p:spPr>
          <a:xfrm>
            <a:off x="2590800" y="1771592"/>
            <a:ext cx="914400" cy="76200"/>
          </a:xfrm>
          <a:prstGeom prst="straightConnector1">
            <a:avLst/>
          </a:prstGeom>
          <a:noFill/>
          <a:ln w="9525" cap="flat" cmpd="sng">
            <a:solidFill>
              <a:schemeClr val="dk1"/>
            </a:solidFill>
            <a:prstDash val="solid"/>
            <a:round/>
            <a:headEnd type="none" w="med" len="med"/>
            <a:tailEnd type="triangle" w="lg" len="lg"/>
          </a:ln>
        </p:spPr>
      </p:cxnSp>
      <p:cxnSp>
        <p:nvCxnSpPr>
          <p:cNvPr id="907" name="Shape 907"/>
          <p:cNvCxnSpPr>
            <a:stCxn id="895" idx="6"/>
            <a:endCxn id="896" idx="2"/>
          </p:cNvCxnSpPr>
          <p:nvPr/>
        </p:nvCxnSpPr>
        <p:spPr>
          <a:xfrm>
            <a:off x="3886200" y="1847792"/>
            <a:ext cx="609600" cy="0"/>
          </a:xfrm>
          <a:prstGeom prst="straightConnector1">
            <a:avLst/>
          </a:prstGeom>
          <a:noFill/>
          <a:ln w="9525" cap="flat" cmpd="sng">
            <a:solidFill>
              <a:schemeClr val="dk1"/>
            </a:solidFill>
            <a:prstDash val="solid"/>
            <a:round/>
            <a:headEnd type="none" w="med" len="med"/>
            <a:tailEnd type="triangle" w="lg" len="lg"/>
          </a:ln>
        </p:spPr>
      </p:cxnSp>
      <p:cxnSp>
        <p:nvCxnSpPr>
          <p:cNvPr id="908" name="Shape 908"/>
          <p:cNvCxnSpPr>
            <a:stCxn id="898" idx="1"/>
            <a:endCxn id="895" idx="4"/>
          </p:cNvCxnSpPr>
          <p:nvPr/>
        </p:nvCxnSpPr>
        <p:spPr>
          <a:xfrm rot="10800000">
            <a:off x="3695696" y="2038287"/>
            <a:ext cx="246300" cy="436800"/>
          </a:xfrm>
          <a:prstGeom prst="straightConnector1">
            <a:avLst/>
          </a:prstGeom>
          <a:noFill/>
          <a:ln w="9525" cap="flat" cmpd="sng">
            <a:solidFill>
              <a:schemeClr val="dk1"/>
            </a:solidFill>
            <a:prstDash val="solid"/>
            <a:round/>
            <a:headEnd type="none" w="med" len="med"/>
            <a:tailEnd type="triangle" w="lg" len="lg"/>
          </a:ln>
        </p:spPr>
      </p:cxnSp>
      <p:cxnSp>
        <p:nvCxnSpPr>
          <p:cNvPr id="909" name="Shape 909"/>
          <p:cNvCxnSpPr>
            <a:stCxn id="896" idx="4"/>
            <a:endCxn id="898" idx="7"/>
          </p:cNvCxnSpPr>
          <p:nvPr/>
        </p:nvCxnSpPr>
        <p:spPr>
          <a:xfrm flipH="1">
            <a:off x="4211400" y="2038292"/>
            <a:ext cx="474900" cy="436800"/>
          </a:xfrm>
          <a:prstGeom prst="straightConnector1">
            <a:avLst/>
          </a:prstGeom>
          <a:noFill/>
          <a:ln w="9525" cap="flat" cmpd="sng">
            <a:solidFill>
              <a:schemeClr val="dk1"/>
            </a:solidFill>
            <a:prstDash val="solid"/>
            <a:round/>
            <a:headEnd type="none" w="med" len="med"/>
            <a:tailEnd type="triangle" w="lg" len="lg"/>
          </a:ln>
        </p:spPr>
      </p:cxnSp>
      <p:cxnSp>
        <p:nvCxnSpPr>
          <p:cNvPr id="910" name="Shape 910"/>
          <p:cNvCxnSpPr>
            <a:stCxn id="892" idx="5"/>
            <a:endCxn id="897" idx="1"/>
          </p:cNvCxnSpPr>
          <p:nvPr/>
        </p:nvCxnSpPr>
        <p:spPr>
          <a:xfrm>
            <a:off x="2535004" y="1906296"/>
            <a:ext cx="416400" cy="1178400"/>
          </a:xfrm>
          <a:prstGeom prst="straightConnector1">
            <a:avLst/>
          </a:prstGeom>
          <a:noFill/>
          <a:ln w="9525" cap="flat" cmpd="sng">
            <a:solidFill>
              <a:schemeClr val="dk1"/>
            </a:solidFill>
            <a:prstDash val="solid"/>
            <a:round/>
            <a:headEnd type="none" w="med" len="med"/>
            <a:tailEnd type="triangle" w="lg" len="lg"/>
          </a:ln>
        </p:spPr>
      </p:cxnSp>
      <p:cxnSp>
        <p:nvCxnSpPr>
          <p:cNvPr id="911" name="Shape 911"/>
          <p:cNvCxnSpPr>
            <a:stCxn id="892" idx="4"/>
            <a:endCxn id="894" idx="0"/>
          </p:cNvCxnSpPr>
          <p:nvPr/>
        </p:nvCxnSpPr>
        <p:spPr>
          <a:xfrm flipH="1">
            <a:off x="2171700" y="1962092"/>
            <a:ext cx="228600" cy="685800"/>
          </a:xfrm>
          <a:prstGeom prst="straightConnector1">
            <a:avLst/>
          </a:prstGeom>
          <a:noFill/>
          <a:ln w="9525" cap="flat" cmpd="sng">
            <a:solidFill>
              <a:schemeClr val="dk1"/>
            </a:solidFill>
            <a:prstDash val="solid"/>
            <a:round/>
            <a:headEnd type="none" w="med" len="med"/>
            <a:tailEnd type="triangle" w="lg" len="lg"/>
          </a:ln>
        </p:spPr>
      </p:cxnSp>
      <p:cxnSp>
        <p:nvCxnSpPr>
          <p:cNvPr id="912" name="Shape 912"/>
          <p:cNvCxnSpPr>
            <a:stCxn id="894" idx="5"/>
            <a:endCxn id="897" idx="2"/>
          </p:cNvCxnSpPr>
          <p:nvPr/>
        </p:nvCxnSpPr>
        <p:spPr>
          <a:xfrm>
            <a:off x="2306404" y="2973095"/>
            <a:ext cx="589200" cy="246300"/>
          </a:xfrm>
          <a:prstGeom prst="straightConnector1">
            <a:avLst/>
          </a:prstGeom>
          <a:noFill/>
          <a:ln w="9525" cap="flat" cmpd="sng">
            <a:solidFill>
              <a:schemeClr val="dk1"/>
            </a:solidFill>
            <a:prstDash val="solid"/>
            <a:round/>
            <a:headEnd type="none" w="med" len="med"/>
            <a:tailEnd type="triangle" w="lg" len="lg"/>
          </a:ln>
        </p:spPr>
      </p:cxnSp>
      <p:cxnSp>
        <p:nvCxnSpPr>
          <p:cNvPr id="913" name="Shape 913"/>
          <p:cNvCxnSpPr>
            <a:stCxn id="897" idx="3"/>
            <a:endCxn id="893" idx="5"/>
          </p:cNvCxnSpPr>
          <p:nvPr/>
        </p:nvCxnSpPr>
        <p:spPr>
          <a:xfrm rot="10800000">
            <a:off x="706196" y="3201695"/>
            <a:ext cx="2245200" cy="152400"/>
          </a:xfrm>
          <a:prstGeom prst="straightConnector1">
            <a:avLst/>
          </a:prstGeom>
          <a:noFill/>
          <a:ln w="9525" cap="flat" cmpd="sng">
            <a:solidFill>
              <a:schemeClr val="dk1"/>
            </a:solidFill>
            <a:prstDash val="solid"/>
            <a:round/>
            <a:headEnd type="none" w="med" len="med"/>
            <a:tailEnd type="triangle" w="lg" len="lg"/>
          </a:ln>
        </p:spPr>
      </p:cxnSp>
      <p:sp>
        <p:nvSpPr>
          <p:cNvPr id="914" name="Shape 914"/>
          <p:cNvSpPr txBox="1"/>
          <p:nvPr/>
        </p:nvSpPr>
        <p:spPr>
          <a:xfrm>
            <a:off x="593725" y="133661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0</a:t>
            </a:r>
            <a:endParaRPr/>
          </a:p>
        </p:txBody>
      </p:sp>
      <p:sp>
        <p:nvSpPr>
          <p:cNvPr id="915" name="Shape 915"/>
          <p:cNvSpPr txBox="1"/>
          <p:nvPr/>
        </p:nvSpPr>
        <p:spPr>
          <a:xfrm>
            <a:off x="2498725" y="914400"/>
            <a:ext cx="184149" cy="396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Shape 916"/>
          <p:cNvSpPr txBox="1"/>
          <p:nvPr/>
        </p:nvSpPr>
        <p:spPr>
          <a:xfrm>
            <a:off x="2286000" y="126829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2</a:t>
            </a:r>
            <a:endParaRPr/>
          </a:p>
        </p:txBody>
      </p:sp>
      <p:sp>
        <p:nvSpPr>
          <p:cNvPr id="917" name="Shape 917"/>
          <p:cNvSpPr txBox="1"/>
          <p:nvPr/>
        </p:nvSpPr>
        <p:spPr>
          <a:xfrm>
            <a:off x="3581400" y="130486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918" name="Shape 918"/>
          <p:cNvSpPr txBox="1"/>
          <p:nvPr/>
        </p:nvSpPr>
        <p:spPr>
          <a:xfrm>
            <a:off x="4572000" y="130486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7</a:t>
            </a:r>
            <a:endParaRPr/>
          </a:p>
        </p:txBody>
      </p:sp>
      <p:sp>
        <p:nvSpPr>
          <p:cNvPr id="919" name="Shape 919"/>
          <p:cNvSpPr txBox="1"/>
          <p:nvPr/>
        </p:nvSpPr>
        <p:spPr>
          <a:xfrm>
            <a:off x="76200" y="298126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920" name="Shape 920"/>
          <p:cNvSpPr txBox="1"/>
          <p:nvPr/>
        </p:nvSpPr>
        <p:spPr>
          <a:xfrm>
            <a:off x="2293938" y="252406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a:t>
            </a:r>
            <a:endParaRPr/>
          </a:p>
        </p:txBody>
      </p:sp>
      <p:sp>
        <p:nvSpPr>
          <p:cNvPr id="921" name="Shape 921"/>
          <p:cNvSpPr txBox="1"/>
          <p:nvPr/>
        </p:nvSpPr>
        <p:spPr>
          <a:xfrm>
            <a:off x="1371600" y="143028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922" name="Shape 922"/>
          <p:cNvSpPr txBox="1"/>
          <p:nvPr/>
        </p:nvSpPr>
        <p:spPr>
          <a:xfrm>
            <a:off x="2819400" y="150489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923" name="Shape 923"/>
          <p:cNvSpPr txBox="1"/>
          <p:nvPr/>
        </p:nvSpPr>
        <p:spPr>
          <a:xfrm>
            <a:off x="4419600" y="2114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924" name="Shape 924"/>
          <p:cNvSpPr txBox="1"/>
          <p:nvPr/>
        </p:nvSpPr>
        <p:spPr>
          <a:xfrm>
            <a:off x="3581400" y="2114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925" name="Shape 925"/>
          <p:cNvSpPr txBox="1"/>
          <p:nvPr/>
        </p:nvSpPr>
        <p:spPr>
          <a:xfrm>
            <a:off x="3371850" y="235420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926" name="Shape 926"/>
          <p:cNvSpPr txBox="1"/>
          <p:nvPr/>
        </p:nvSpPr>
        <p:spPr>
          <a:xfrm>
            <a:off x="1905000" y="3257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7</a:t>
            </a:r>
            <a:endParaRPr/>
          </a:p>
        </p:txBody>
      </p:sp>
      <p:sp>
        <p:nvSpPr>
          <p:cNvPr id="927" name="Shape 927"/>
          <p:cNvSpPr txBox="1"/>
          <p:nvPr/>
        </p:nvSpPr>
        <p:spPr>
          <a:xfrm>
            <a:off x="1143000" y="23430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9</a:t>
            </a:r>
            <a:endParaRPr/>
          </a:p>
        </p:txBody>
      </p:sp>
      <p:sp>
        <p:nvSpPr>
          <p:cNvPr id="928" name="Shape 928"/>
          <p:cNvSpPr txBox="1"/>
          <p:nvPr/>
        </p:nvSpPr>
        <p:spPr>
          <a:xfrm>
            <a:off x="990600" y="27240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929" name="Shape 929"/>
          <p:cNvSpPr txBox="1"/>
          <p:nvPr/>
        </p:nvSpPr>
        <p:spPr>
          <a:xfrm>
            <a:off x="304800" y="22668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4</a:t>
            </a:r>
            <a:endParaRPr/>
          </a:p>
        </p:txBody>
      </p:sp>
      <p:sp>
        <p:nvSpPr>
          <p:cNvPr id="930" name="Shape 930"/>
          <p:cNvSpPr txBox="1"/>
          <p:nvPr/>
        </p:nvSpPr>
        <p:spPr>
          <a:xfrm>
            <a:off x="2209800" y="218269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5</a:t>
            </a:r>
            <a:endParaRPr/>
          </a:p>
        </p:txBody>
      </p:sp>
      <p:sp>
        <p:nvSpPr>
          <p:cNvPr id="931" name="Shape 931"/>
          <p:cNvSpPr txBox="1"/>
          <p:nvPr/>
        </p:nvSpPr>
        <p:spPr>
          <a:xfrm>
            <a:off x="381000" y="4648200"/>
            <a:ext cx="3302764" cy="10156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sng" strike="noStrike" cap="none">
                <a:solidFill>
                  <a:schemeClr val="dk1"/>
                </a:solidFill>
                <a:latin typeface="Calibri"/>
                <a:ea typeface="Calibri"/>
                <a:cs typeface="Calibri"/>
                <a:sym typeface="Calibri"/>
              </a:rPr>
              <a:t>Order Added to Known Set:</a:t>
            </a:r>
            <a:endParaRPr/>
          </a:p>
          <a:p>
            <a:pPr marL="0" marR="0" lvl="0" indent="0" algn="l" rtl="0">
              <a:lnSpc>
                <a:spcPct val="100000"/>
              </a:lnSpc>
              <a:spcBef>
                <a:spcPts val="0"/>
              </a:spcBef>
              <a:spcAft>
                <a:spcPts val="0"/>
              </a:spcAft>
              <a:buClr>
                <a:srgbClr val="000000"/>
              </a:buClr>
              <a:buSzPts val="2000"/>
              <a:buFont typeface="Arial"/>
              <a:buNone/>
            </a:pPr>
            <a:endParaRPr sz="20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 C, B, D, F, H</a:t>
            </a:r>
            <a:endParaRPr/>
          </a:p>
        </p:txBody>
      </p:sp>
      <p:cxnSp>
        <p:nvCxnSpPr>
          <p:cNvPr id="932" name="Shape 932"/>
          <p:cNvCxnSpPr/>
          <p:nvPr/>
        </p:nvCxnSpPr>
        <p:spPr>
          <a:xfrm>
            <a:off x="914400" y="1847792"/>
            <a:ext cx="1122599" cy="855899"/>
          </a:xfrm>
          <a:prstGeom prst="straightConnector1">
            <a:avLst/>
          </a:prstGeom>
          <a:noFill/>
          <a:ln w="28575" cap="flat" cmpd="sng">
            <a:solidFill>
              <a:schemeClr val="dk1"/>
            </a:solidFill>
            <a:prstDash val="solid"/>
            <a:round/>
            <a:headEnd type="none" w="med" len="med"/>
            <a:tailEnd type="triangle" w="lg" len="lg"/>
          </a:ln>
        </p:spPr>
      </p:cxnSp>
      <p:cxnSp>
        <p:nvCxnSpPr>
          <p:cNvPr id="933" name="Shape 933"/>
          <p:cNvCxnSpPr/>
          <p:nvPr/>
        </p:nvCxnSpPr>
        <p:spPr>
          <a:xfrm rot="10800000">
            <a:off x="723900" y="2038291"/>
            <a:ext cx="1257299" cy="800099"/>
          </a:xfrm>
          <a:prstGeom prst="straightConnector1">
            <a:avLst/>
          </a:prstGeom>
          <a:noFill/>
          <a:ln w="28575" cap="flat" cmpd="sng">
            <a:solidFill>
              <a:schemeClr val="dk1"/>
            </a:solidFill>
            <a:prstDash val="solid"/>
            <a:round/>
            <a:headEnd type="none" w="med" len="med"/>
            <a:tailEnd type="triangle" w="lg" len="lg"/>
          </a:ln>
        </p:spPr>
      </p:cxnSp>
      <p:cxnSp>
        <p:nvCxnSpPr>
          <p:cNvPr id="934" name="Shape 934"/>
          <p:cNvCxnSpPr/>
          <p:nvPr/>
        </p:nvCxnSpPr>
        <p:spPr>
          <a:xfrm flipH="1">
            <a:off x="3086100" y="2609791"/>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935" name="Shape 935"/>
          <p:cNvCxnSpPr/>
          <p:nvPr/>
        </p:nvCxnSpPr>
        <p:spPr>
          <a:xfrm rot="10800000" flipH="1">
            <a:off x="3276600" y="2800291"/>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936" name="Shape 936"/>
          <p:cNvCxnSpPr/>
          <p:nvPr/>
        </p:nvCxnSpPr>
        <p:spPr>
          <a:xfrm flipH="1">
            <a:off x="571496" y="1982495"/>
            <a:ext cx="17700" cy="894000"/>
          </a:xfrm>
          <a:prstGeom prst="straightConnector1">
            <a:avLst/>
          </a:prstGeom>
          <a:noFill/>
          <a:ln w="28575" cap="flat" cmpd="sng">
            <a:solidFill>
              <a:schemeClr val="dk1"/>
            </a:solidFill>
            <a:prstDash val="solid"/>
            <a:round/>
            <a:headEnd type="none" w="med" len="med"/>
            <a:tailEnd type="triangle" w="lg" len="lg"/>
          </a:ln>
        </p:spPr>
      </p:cxnSp>
      <p:cxnSp>
        <p:nvCxnSpPr>
          <p:cNvPr id="937" name="Shape 937"/>
          <p:cNvCxnSpPr/>
          <p:nvPr/>
        </p:nvCxnSpPr>
        <p:spPr>
          <a:xfrm rot="10800000" flipH="1">
            <a:off x="762000" y="2973091"/>
            <a:ext cx="1275000" cy="93900"/>
          </a:xfrm>
          <a:prstGeom prst="straightConnector1">
            <a:avLst/>
          </a:prstGeom>
          <a:noFill/>
          <a:ln w="28575" cap="flat" cmpd="sng">
            <a:solidFill>
              <a:schemeClr val="dk1"/>
            </a:solidFill>
            <a:prstDash val="solid"/>
            <a:round/>
            <a:headEnd type="none" w="med" len="med"/>
            <a:tailEnd type="triangle" w="lg" len="lg"/>
          </a:ln>
        </p:spPr>
      </p:cxnSp>
      <p:cxnSp>
        <p:nvCxnSpPr>
          <p:cNvPr id="938" name="Shape 938"/>
          <p:cNvCxnSpPr/>
          <p:nvPr/>
        </p:nvCxnSpPr>
        <p:spPr>
          <a:xfrm>
            <a:off x="858603" y="1713088"/>
            <a:ext cx="1351199" cy="58500"/>
          </a:xfrm>
          <a:prstGeom prst="straightConnector1">
            <a:avLst/>
          </a:prstGeom>
          <a:noFill/>
          <a:ln w="28575" cap="flat" cmpd="sng">
            <a:solidFill>
              <a:schemeClr val="dk1"/>
            </a:solidFill>
            <a:prstDash val="solid"/>
            <a:round/>
            <a:headEnd type="none" w="med" len="med"/>
            <a:tailEnd type="triangle" w="lg" len="lg"/>
          </a:ln>
        </p:spPr>
      </p:cxnSp>
      <p:cxnSp>
        <p:nvCxnSpPr>
          <p:cNvPr id="939" name="Shape 939"/>
          <p:cNvCxnSpPr/>
          <p:nvPr/>
        </p:nvCxnSpPr>
        <p:spPr>
          <a:xfrm>
            <a:off x="2590800" y="1771592"/>
            <a:ext cx="914400" cy="76199"/>
          </a:xfrm>
          <a:prstGeom prst="straightConnector1">
            <a:avLst/>
          </a:prstGeom>
          <a:noFill/>
          <a:ln w="28575" cap="flat" cmpd="sng">
            <a:solidFill>
              <a:schemeClr val="dk1"/>
            </a:solidFill>
            <a:prstDash val="solid"/>
            <a:round/>
            <a:headEnd type="none" w="med" len="med"/>
            <a:tailEnd type="triangle" w="lg" len="lg"/>
          </a:ln>
        </p:spPr>
      </p:cxnSp>
      <p:cxnSp>
        <p:nvCxnSpPr>
          <p:cNvPr id="940" name="Shape 940"/>
          <p:cNvCxnSpPr/>
          <p:nvPr/>
        </p:nvCxnSpPr>
        <p:spPr>
          <a:xfrm>
            <a:off x="3886200" y="1847792"/>
            <a:ext cx="609599" cy="0"/>
          </a:xfrm>
          <a:prstGeom prst="straightConnector1">
            <a:avLst/>
          </a:prstGeom>
          <a:noFill/>
          <a:ln w="28575" cap="flat" cmpd="sng">
            <a:solidFill>
              <a:schemeClr val="dk1"/>
            </a:solidFill>
            <a:prstDash val="solid"/>
            <a:round/>
            <a:headEnd type="none" w="med" len="med"/>
            <a:tailEnd type="triangle" w="lg" len="lg"/>
          </a:ln>
        </p:spPr>
      </p:cxnSp>
      <p:cxnSp>
        <p:nvCxnSpPr>
          <p:cNvPr id="941" name="Shape 941"/>
          <p:cNvCxnSpPr/>
          <p:nvPr/>
        </p:nvCxnSpPr>
        <p:spPr>
          <a:xfrm rot="10800000">
            <a:off x="3695696" y="2038287"/>
            <a:ext cx="246299" cy="436800"/>
          </a:xfrm>
          <a:prstGeom prst="straightConnector1">
            <a:avLst/>
          </a:prstGeom>
          <a:noFill/>
          <a:ln w="28575" cap="flat" cmpd="sng">
            <a:solidFill>
              <a:schemeClr val="dk1"/>
            </a:solidFill>
            <a:prstDash val="solid"/>
            <a:round/>
            <a:headEnd type="none" w="med" len="med"/>
            <a:tailEnd type="triangle" w="lg" len="lg"/>
          </a:ln>
        </p:spPr>
      </p:cxnSp>
      <p:cxnSp>
        <p:nvCxnSpPr>
          <p:cNvPr id="942" name="Shape 942"/>
          <p:cNvCxnSpPr/>
          <p:nvPr/>
        </p:nvCxnSpPr>
        <p:spPr>
          <a:xfrm flipH="1">
            <a:off x="4211400" y="2038292"/>
            <a:ext cx="474899" cy="436800"/>
          </a:xfrm>
          <a:prstGeom prst="straightConnector1">
            <a:avLst/>
          </a:prstGeom>
          <a:noFill/>
          <a:ln w="28575" cap="flat" cmpd="sng">
            <a:solidFill>
              <a:schemeClr val="dk1"/>
            </a:solidFill>
            <a:prstDash val="solid"/>
            <a:round/>
            <a:headEnd type="none" w="med" len="med"/>
            <a:tailEnd type="triangle" w="lg" len="lg"/>
          </a:ln>
        </p:spPr>
      </p:cxnSp>
      <p:cxnSp>
        <p:nvCxnSpPr>
          <p:cNvPr id="943" name="Shape 943"/>
          <p:cNvCxnSpPr/>
          <p:nvPr/>
        </p:nvCxnSpPr>
        <p:spPr>
          <a:xfrm>
            <a:off x="2535003" y="1906295"/>
            <a:ext cx="416399" cy="1178400"/>
          </a:xfrm>
          <a:prstGeom prst="straightConnector1">
            <a:avLst/>
          </a:prstGeom>
          <a:noFill/>
          <a:ln w="28575" cap="flat" cmpd="sng">
            <a:solidFill>
              <a:schemeClr val="dk1"/>
            </a:solidFill>
            <a:prstDash val="solid"/>
            <a:round/>
            <a:headEnd type="none" w="med" len="med"/>
            <a:tailEnd type="triangle" w="lg" len="lg"/>
          </a:ln>
        </p:spPr>
      </p:cxnSp>
      <p:cxnSp>
        <p:nvCxnSpPr>
          <p:cNvPr id="944" name="Shape 944"/>
          <p:cNvCxnSpPr/>
          <p:nvPr/>
        </p:nvCxnSpPr>
        <p:spPr>
          <a:xfrm flipH="1">
            <a:off x="2171699" y="1962092"/>
            <a:ext cx="228600" cy="685799"/>
          </a:xfrm>
          <a:prstGeom prst="straightConnector1">
            <a:avLst/>
          </a:prstGeom>
          <a:noFill/>
          <a:ln w="28575" cap="flat" cmpd="sng">
            <a:solidFill>
              <a:schemeClr val="dk1"/>
            </a:solidFill>
            <a:prstDash val="solid"/>
            <a:round/>
            <a:headEnd type="none" w="med" len="med"/>
            <a:tailEnd type="triangle" w="lg" len="lg"/>
          </a:ln>
        </p:spPr>
      </p:cxnSp>
      <p:cxnSp>
        <p:nvCxnSpPr>
          <p:cNvPr id="945" name="Shape 945"/>
          <p:cNvCxnSpPr/>
          <p:nvPr/>
        </p:nvCxnSpPr>
        <p:spPr>
          <a:xfrm>
            <a:off x="2306403" y="2973095"/>
            <a:ext cx="589200" cy="246299"/>
          </a:xfrm>
          <a:prstGeom prst="straightConnector1">
            <a:avLst/>
          </a:prstGeom>
          <a:noFill/>
          <a:ln w="28575" cap="flat" cmpd="sng">
            <a:solidFill>
              <a:schemeClr val="dk1"/>
            </a:solidFill>
            <a:prstDash val="solid"/>
            <a:round/>
            <a:headEnd type="none" w="med" len="med"/>
            <a:tailEnd type="triangle" w="lg" len="lg"/>
          </a:ln>
        </p:spPr>
      </p:cxnSp>
      <p:cxnSp>
        <p:nvCxnSpPr>
          <p:cNvPr id="946" name="Shape 946"/>
          <p:cNvCxnSpPr/>
          <p:nvPr/>
        </p:nvCxnSpPr>
        <p:spPr>
          <a:xfrm rot="10800000">
            <a:off x="706196" y="3201695"/>
            <a:ext cx="2245199" cy="152399"/>
          </a:xfrm>
          <a:prstGeom prst="straightConnector1">
            <a:avLst/>
          </a:prstGeom>
          <a:noFill/>
          <a:ln w="28575" cap="flat" cmpd="sng">
            <a:solidFill>
              <a:schemeClr val="dk1"/>
            </a:solidFill>
            <a:prstDash val="solid"/>
            <a:round/>
            <a:headEnd type="none" w="med" len="med"/>
            <a:tailEnd type="triangle" w="lg" len="lg"/>
          </a:ln>
        </p:spPr>
      </p:cxnSp>
      <p:sp>
        <p:nvSpPr>
          <p:cNvPr id="947" name="Shape 947"/>
          <p:cNvSpPr txBox="1"/>
          <p:nvPr/>
        </p:nvSpPr>
        <p:spPr>
          <a:xfrm>
            <a:off x="3124200" y="3209866"/>
            <a:ext cx="536100"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12</a:t>
            </a:r>
            <a:endParaRPr/>
          </a:p>
        </p:txBody>
      </p:sp>
      <p:sp>
        <p:nvSpPr>
          <p:cNvPr id="948" name="Shape 948"/>
          <p:cNvSpPr txBox="1"/>
          <p:nvPr/>
        </p:nvSpPr>
        <p:spPr>
          <a:xfrm>
            <a:off x="4034546" y="1504892"/>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949" name="Shape 949"/>
          <p:cNvSpPr txBox="1"/>
          <p:nvPr/>
        </p:nvSpPr>
        <p:spPr>
          <a:xfrm>
            <a:off x="2743200" y="2190691"/>
            <a:ext cx="5717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10</a:t>
            </a:r>
            <a:endParaRPr/>
          </a:p>
        </p:txBody>
      </p:sp>
      <p:sp>
        <p:nvSpPr>
          <p:cNvPr id="950" name="Shape 950"/>
          <p:cNvSpPr txBox="1"/>
          <p:nvPr/>
        </p:nvSpPr>
        <p:spPr>
          <a:xfrm>
            <a:off x="3695700" y="2896188"/>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951" name="Shape 951"/>
          <p:cNvSpPr txBox="1"/>
          <p:nvPr/>
        </p:nvSpPr>
        <p:spPr>
          <a:xfrm>
            <a:off x="2438400" y="2800291"/>
            <a:ext cx="5219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11</a:t>
            </a:r>
            <a:endParaRPr/>
          </a:p>
        </p:txBody>
      </p:sp>
      <p:sp>
        <p:nvSpPr>
          <p:cNvPr id="952" name="Shape 952"/>
          <p:cNvSpPr txBox="1"/>
          <p:nvPr/>
        </p:nvSpPr>
        <p:spPr>
          <a:xfrm>
            <a:off x="1455906" y="1962092"/>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953" name="Shape 953"/>
          <p:cNvSpPr txBox="1">
            <a:spLocks noGrp="1"/>
          </p:cNvSpPr>
          <p:nvPr>
            <p:ph type="title" idx="4294967295"/>
          </p:nvPr>
        </p:nvSpPr>
        <p:spPr>
          <a:xfrm>
            <a:off x="822960" y="124886"/>
            <a:ext cx="7543800" cy="1094314"/>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Example #1</a:t>
            </a:r>
            <a:endParaRPr/>
          </a:p>
        </p:txBody>
      </p:sp>
      <p:graphicFrame>
        <p:nvGraphicFramePr>
          <p:cNvPr id="954" name="Shape 954"/>
          <p:cNvGraphicFramePr/>
          <p:nvPr/>
        </p:nvGraphicFramePr>
        <p:xfrm>
          <a:off x="4419600" y="3032670"/>
          <a:ext cx="4267200" cy="3291930"/>
        </p:xfrm>
        <a:graphic>
          <a:graphicData uri="http://schemas.openxmlformats.org/drawingml/2006/table">
            <a:tbl>
              <a:tblPr>
                <a:noFill/>
                <a:tableStyleId>{C75C6467-92EE-42D9-8249-70E0839E9777}</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vertex</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known?</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cost</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path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0</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2</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276225">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E</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 12</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7</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955" name="Shape 955"/>
          <p:cNvSpPr txBox="1"/>
          <p:nvPr/>
        </p:nvSpPr>
        <p:spPr>
          <a:xfrm>
            <a:off x="4191000" y="2371666"/>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Shape 961"/>
          <p:cNvSpPr/>
          <p:nvPr/>
        </p:nvSpPr>
        <p:spPr>
          <a:xfrm>
            <a:off x="533400" y="16572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962" name="Shape 962"/>
          <p:cNvSpPr/>
          <p:nvPr/>
        </p:nvSpPr>
        <p:spPr>
          <a:xfrm>
            <a:off x="2209800" y="15810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963" name="Shape 963"/>
          <p:cNvSpPr/>
          <p:nvPr/>
        </p:nvSpPr>
        <p:spPr>
          <a:xfrm>
            <a:off x="381000" y="2876491"/>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964" name="Shape 964"/>
          <p:cNvSpPr/>
          <p:nvPr/>
        </p:nvSpPr>
        <p:spPr>
          <a:xfrm>
            <a:off x="1981200" y="2647891"/>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965" name="Shape 965"/>
          <p:cNvSpPr/>
          <p:nvPr/>
        </p:nvSpPr>
        <p:spPr>
          <a:xfrm>
            <a:off x="3505200" y="16572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966" name="Shape 966"/>
          <p:cNvSpPr/>
          <p:nvPr/>
        </p:nvSpPr>
        <p:spPr>
          <a:xfrm>
            <a:off x="4495800" y="16572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H</a:t>
            </a:r>
            <a:endParaRPr/>
          </a:p>
        </p:txBody>
      </p:sp>
      <p:sp>
        <p:nvSpPr>
          <p:cNvPr id="967" name="Shape 967"/>
          <p:cNvSpPr/>
          <p:nvPr/>
        </p:nvSpPr>
        <p:spPr>
          <a:xfrm>
            <a:off x="2895600" y="3028891"/>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E</a:t>
            </a:r>
            <a:endParaRPr/>
          </a:p>
        </p:txBody>
      </p:sp>
      <p:sp>
        <p:nvSpPr>
          <p:cNvPr id="968" name="Shape 968"/>
          <p:cNvSpPr/>
          <p:nvPr/>
        </p:nvSpPr>
        <p:spPr>
          <a:xfrm>
            <a:off x="3886200" y="2419291"/>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cxnSp>
        <p:nvCxnSpPr>
          <p:cNvPr id="969" name="Shape 969"/>
          <p:cNvCxnSpPr>
            <a:stCxn id="961" idx="6"/>
            <a:endCxn id="964" idx="1"/>
          </p:cNvCxnSpPr>
          <p:nvPr/>
        </p:nvCxnSpPr>
        <p:spPr>
          <a:xfrm>
            <a:off x="914400" y="1847792"/>
            <a:ext cx="1122600" cy="855900"/>
          </a:xfrm>
          <a:prstGeom prst="straightConnector1">
            <a:avLst/>
          </a:prstGeom>
          <a:noFill/>
          <a:ln w="9525" cap="flat" cmpd="sng">
            <a:solidFill>
              <a:schemeClr val="dk1"/>
            </a:solidFill>
            <a:prstDash val="solid"/>
            <a:round/>
            <a:headEnd type="none" w="med" len="med"/>
            <a:tailEnd type="triangle" w="lg" len="lg"/>
          </a:ln>
        </p:spPr>
      </p:cxnSp>
      <p:cxnSp>
        <p:nvCxnSpPr>
          <p:cNvPr id="970" name="Shape 970"/>
          <p:cNvCxnSpPr>
            <a:stCxn id="964" idx="2"/>
            <a:endCxn id="961" idx="4"/>
          </p:cNvCxnSpPr>
          <p:nvPr/>
        </p:nvCxnSpPr>
        <p:spPr>
          <a:xfrm rot="10800000">
            <a:off x="723900" y="2038291"/>
            <a:ext cx="1257300" cy="800100"/>
          </a:xfrm>
          <a:prstGeom prst="straightConnector1">
            <a:avLst/>
          </a:prstGeom>
          <a:noFill/>
          <a:ln w="9525" cap="flat" cmpd="sng">
            <a:solidFill>
              <a:schemeClr val="dk1"/>
            </a:solidFill>
            <a:prstDash val="solid"/>
            <a:round/>
            <a:headEnd type="none" w="med" len="med"/>
            <a:tailEnd type="triangle" w="lg" len="lg"/>
          </a:ln>
        </p:spPr>
      </p:cxnSp>
      <p:cxnSp>
        <p:nvCxnSpPr>
          <p:cNvPr id="971" name="Shape 971"/>
          <p:cNvCxnSpPr>
            <a:stCxn id="968" idx="2"/>
            <a:endCxn id="967" idx="0"/>
          </p:cNvCxnSpPr>
          <p:nvPr/>
        </p:nvCxnSpPr>
        <p:spPr>
          <a:xfrm flipH="1">
            <a:off x="3086100" y="2609791"/>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972" name="Shape 972"/>
          <p:cNvCxnSpPr>
            <a:stCxn id="967" idx="6"/>
            <a:endCxn id="968" idx="4"/>
          </p:cNvCxnSpPr>
          <p:nvPr/>
        </p:nvCxnSpPr>
        <p:spPr>
          <a:xfrm rot="10800000" flipH="1">
            <a:off x="3276600" y="2800291"/>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973" name="Shape 973"/>
          <p:cNvCxnSpPr>
            <a:stCxn id="961" idx="3"/>
            <a:endCxn id="963" idx="0"/>
          </p:cNvCxnSpPr>
          <p:nvPr/>
        </p:nvCxnSpPr>
        <p:spPr>
          <a:xfrm flipH="1">
            <a:off x="571496" y="1982496"/>
            <a:ext cx="17700" cy="894000"/>
          </a:xfrm>
          <a:prstGeom prst="straightConnector1">
            <a:avLst/>
          </a:prstGeom>
          <a:noFill/>
          <a:ln w="9525" cap="flat" cmpd="sng">
            <a:solidFill>
              <a:schemeClr val="dk1"/>
            </a:solidFill>
            <a:prstDash val="solid"/>
            <a:round/>
            <a:headEnd type="none" w="med" len="med"/>
            <a:tailEnd type="triangle" w="lg" len="lg"/>
          </a:ln>
        </p:spPr>
      </p:cxnSp>
      <p:cxnSp>
        <p:nvCxnSpPr>
          <p:cNvPr id="974" name="Shape 974"/>
          <p:cNvCxnSpPr>
            <a:stCxn id="963" idx="6"/>
            <a:endCxn id="964" idx="3"/>
          </p:cNvCxnSpPr>
          <p:nvPr/>
        </p:nvCxnSpPr>
        <p:spPr>
          <a:xfrm rot="10800000" flipH="1">
            <a:off x="762000" y="2973091"/>
            <a:ext cx="1275000" cy="93900"/>
          </a:xfrm>
          <a:prstGeom prst="straightConnector1">
            <a:avLst/>
          </a:prstGeom>
          <a:noFill/>
          <a:ln w="9525" cap="flat" cmpd="sng">
            <a:solidFill>
              <a:schemeClr val="dk1"/>
            </a:solidFill>
            <a:prstDash val="solid"/>
            <a:round/>
            <a:headEnd type="none" w="med" len="med"/>
            <a:tailEnd type="triangle" w="lg" len="lg"/>
          </a:ln>
        </p:spPr>
      </p:cxnSp>
      <p:cxnSp>
        <p:nvCxnSpPr>
          <p:cNvPr id="975" name="Shape 975"/>
          <p:cNvCxnSpPr>
            <a:stCxn id="961" idx="7"/>
            <a:endCxn id="962" idx="2"/>
          </p:cNvCxnSpPr>
          <p:nvPr/>
        </p:nvCxnSpPr>
        <p:spPr>
          <a:xfrm>
            <a:off x="858604" y="1713088"/>
            <a:ext cx="1351200" cy="58500"/>
          </a:xfrm>
          <a:prstGeom prst="straightConnector1">
            <a:avLst/>
          </a:prstGeom>
          <a:noFill/>
          <a:ln w="9525" cap="flat" cmpd="sng">
            <a:solidFill>
              <a:schemeClr val="dk1"/>
            </a:solidFill>
            <a:prstDash val="solid"/>
            <a:round/>
            <a:headEnd type="none" w="med" len="med"/>
            <a:tailEnd type="triangle" w="lg" len="lg"/>
          </a:ln>
        </p:spPr>
      </p:cxnSp>
      <p:cxnSp>
        <p:nvCxnSpPr>
          <p:cNvPr id="976" name="Shape 976"/>
          <p:cNvCxnSpPr>
            <a:stCxn id="962" idx="6"/>
            <a:endCxn id="965" idx="2"/>
          </p:cNvCxnSpPr>
          <p:nvPr/>
        </p:nvCxnSpPr>
        <p:spPr>
          <a:xfrm>
            <a:off x="2590800" y="1771592"/>
            <a:ext cx="914400" cy="76200"/>
          </a:xfrm>
          <a:prstGeom prst="straightConnector1">
            <a:avLst/>
          </a:prstGeom>
          <a:noFill/>
          <a:ln w="9525" cap="flat" cmpd="sng">
            <a:solidFill>
              <a:schemeClr val="dk1"/>
            </a:solidFill>
            <a:prstDash val="solid"/>
            <a:round/>
            <a:headEnd type="none" w="med" len="med"/>
            <a:tailEnd type="triangle" w="lg" len="lg"/>
          </a:ln>
        </p:spPr>
      </p:cxnSp>
      <p:cxnSp>
        <p:nvCxnSpPr>
          <p:cNvPr id="977" name="Shape 977"/>
          <p:cNvCxnSpPr>
            <a:stCxn id="965" idx="6"/>
            <a:endCxn id="966" idx="2"/>
          </p:cNvCxnSpPr>
          <p:nvPr/>
        </p:nvCxnSpPr>
        <p:spPr>
          <a:xfrm>
            <a:off x="3886200" y="1847792"/>
            <a:ext cx="609600" cy="0"/>
          </a:xfrm>
          <a:prstGeom prst="straightConnector1">
            <a:avLst/>
          </a:prstGeom>
          <a:noFill/>
          <a:ln w="9525" cap="flat" cmpd="sng">
            <a:solidFill>
              <a:schemeClr val="dk1"/>
            </a:solidFill>
            <a:prstDash val="solid"/>
            <a:round/>
            <a:headEnd type="none" w="med" len="med"/>
            <a:tailEnd type="triangle" w="lg" len="lg"/>
          </a:ln>
        </p:spPr>
      </p:cxnSp>
      <p:cxnSp>
        <p:nvCxnSpPr>
          <p:cNvPr id="978" name="Shape 978"/>
          <p:cNvCxnSpPr>
            <a:stCxn id="968" idx="1"/>
            <a:endCxn id="965" idx="4"/>
          </p:cNvCxnSpPr>
          <p:nvPr/>
        </p:nvCxnSpPr>
        <p:spPr>
          <a:xfrm rot="10800000">
            <a:off x="3695696" y="2038287"/>
            <a:ext cx="246300" cy="436800"/>
          </a:xfrm>
          <a:prstGeom prst="straightConnector1">
            <a:avLst/>
          </a:prstGeom>
          <a:noFill/>
          <a:ln w="9525" cap="flat" cmpd="sng">
            <a:solidFill>
              <a:schemeClr val="dk1"/>
            </a:solidFill>
            <a:prstDash val="solid"/>
            <a:round/>
            <a:headEnd type="none" w="med" len="med"/>
            <a:tailEnd type="triangle" w="lg" len="lg"/>
          </a:ln>
        </p:spPr>
      </p:cxnSp>
      <p:cxnSp>
        <p:nvCxnSpPr>
          <p:cNvPr id="979" name="Shape 979"/>
          <p:cNvCxnSpPr>
            <a:stCxn id="966" idx="4"/>
            <a:endCxn id="968" idx="7"/>
          </p:cNvCxnSpPr>
          <p:nvPr/>
        </p:nvCxnSpPr>
        <p:spPr>
          <a:xfrm flipH="1">
            <a:off x="4211400" y="2038292"/>
            <a:ext cx="474900" cy="436800"/>
          </a:xfrm>
          <a:prstGeom prst="straightConnector1">
            <a:avLst/>
          </a:prstGeom>
          <a:noFill/>
          <a:ln w="9525" cap="flat" cmpd="sng">
            <a:solidFill>
              <a:schemeClr val="dk1"/>
            </a:solidFill>
            <a:prstDash val="solid"/>
            <a:round/>
            <a:headEnd type="none" w="med" len="med"/>
            <a:tailEnd type="triangle" w="lg" len="lg"/>
          </a:ln>
        </p:spPr>
      </p:cxnSp>
      <p:cxnSp>
        <p:nvCxnSpPr>
          <p:cNvPr id="980" name="Shape 980"/>
          <p:cNvCxnSpPr>
            <a:stCxn id="962" idx="5"/>
            <a:endCxn id="967" idx="1"/>
          </p:cNvCxnSpPr>
          <p:nvPr/>
        </p:nvCxnSpPr>
        <p:spPr>
          <a:xfrm>
            <a:off x="2535004" y="1906296"/>
            <a:ext cx="416400" cy="1178400"/>
          </a:xfrm>
          <a:prstGeom prst="straightConnector1">
            <a:avLst/>
          </a:prstGeom>
          <a:noFill/>
          <a:ln w="9525" cap="flat" cmpd="sng">
            <a:solidFill>
              <a:schemeClr val="dk1"/>
            </a:solidFill>
            <a:prstDash val="solid"/>
            <a:round/>
            <a:headEnd type="none" w="med" len="med"/>
            <a:tailEnd type="triangle" w="lg" len="lg"/>
          </a:ln>
        </p:spPr>
      </p:cxnSp>
      <p:cxnSp>
        <p:nvCxnSpPr>
          <p:cNvPr id="981" name="Shape 981"/>
          <p:cNvCxnSpPr>
            <a:stCxn id="962" idx="4"/>
            <a:endCxn id="964" idx="0"/>
          </p:cNvCxnSpPr>
          <p:nvPr/>
        </p:nvCxnSpPr>
        <p:spPr>
          <a:xfrm flipH="1">
            <a:off x="2171700" y="1962092"/>
            <a:ext cx="228600" cy="685800"/>
          </a:xfrm>
          <a:prstGeom prst="straightConnector1">
            <a:avLst/>
          </a:prstGeom>
          <a:noFill/>
          <a:ln w="9525" cap="flat" cmpd="sng">
            <a:solidFill>
              <a:schemeClr val="dk1"/>
            </a:solidFill>
            <a:prstDash val="solid"/>
            <a:round/>
            <a:headEnd type="none" w="med" len="med"/>
            <a:tailEnd type="triangle" w="lg" len="lg"/>
          </a:ln>
        </p:spPr>
      </p:cxnSp>
      <p:cxnSp>
        <p:nvCxnSpPr>
          <p:cNvPr id="982" name="Shape 982"/>
          <p:cNvCxnSpPr>
            <a:stCxn id="964" idx="5"/>
            <a:endCxn id="967" idx="2"/>
          </p:cNvCxnSpPr>
          <p:nvPr/>
        </p:nvCxnSpPr>
        <p:spPr>
          <a:xfrm>
            <a:off x="2306404" y="2973095"/>
            <a:ext cx="589200" cy="246300"/>
          </a:xfrm>
          <a:prstGeom prst="straightConnector1">
            <a:avLst/>
          </a:prstGeom>
          <a:noFill/>
          <a:ln w="9525" cap="flat" cmpd="sng">
            <a:solidFill>
              <a:schemeClr val="dk1"/>
            </a:solidFill>
            <a:prstDash val="solid"/>
            <a:round/>
            <a:headEnd type="none" w="med" len="med"/>
            <a:tailEnd type="triangle" w="lg" len="lg"/>
          </a:ln>
        </p:spPr>
      </p:cxnSp>
      <p:cxnSp>
        <p:nvCxnSpPr>
          <p:cNvPr id="983" name="Shape 983"/>
          <p:cNvCxnSpPr>
            <a:stCxn id="967" idx="3"/>
            <a:endCxn id="963" idx="5"/>
          </p:cNvCxnSpPr>
          <p:nvPr/>
        </p:nvCxnSpPr>
        <p:spPr>
          <a:xfrm rot="10800000">
            <a:off x="706196" y="3201695"/>
            <a:ext cx="2245200" cy="152400"/>
          </a:xfrm>
          <a:prstGeom prst="straightConnector1">
            <a:avLst/>
          </a:prstGeom>
          <a:noFill/>
          <a:ln w="9525" cap="flat" cmpd="sng">
            <a:solidFill>
              <a:schemeClr val="dk1"/>
            </a:solidFill>
            <a:prstDash val="solid"/>
            <a:round/>
            <a:headEnd type="none" w="med" len="med"/>
            <a:tailEnd type="triangle" w="lg" len="lg"/>
          </a:ln>
        </p:spPr>
      </p:cxnSp>
      <p:sp>
        <p:nvSpPr>
          <p:cNvPr id="984" name="Shape 984"/>
          <p:cNvSpPr txBox="1"/>
          <p:nvPr/>
        </p:nvSpPr>
        <p:spPr>
          <a:xfrm>
            <a:off x="593725" y="133661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0</a:t>
            </a:r>
            <a:endParaRPr/>
          </a:p>
        </p:txBody>
      </p:sp>
      <p:sp>
        <p:nvSpPr>
          <p:cNvPr id="985" name="Shape 985"/>
          <p:cNvSpPr txBox="1"/>
          <p:nvPr/>
        </p:nvSpPr>
        <p:spPr>
          <a:xfrm>
            <a:off x="2498725" y="914400"/>
            <a:ext cx="184149" cy="396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Shape 986"/>
          <p:cNvSpPr txBox="1"/>
          <p:nvPr/>
        </p:nvSpPr>
        <p:spPr>
          <a:xfrm>
            <a:off x="2286000" y="126829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2</a:t>
            </a:r>
            <a:endParaRPr/>
          </a:p>
        </p:txBody>
      </p:sp>
      <p:sp>
        <p:nvSpPr>
          <p:cNvPr id="987" name="Shape 987"/>
          <p:cNvSpPr txBox="1"/>
          <p:nvPr/>
        </p:nvSpPr>
        <p:spPr>
          <a:xfrm>
            <a:off x="3581400" y="130486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988" name="Shape 988"/>
          <p:cNvSpPr txBox="1"/>
          <p:nvPr/>
        </p:nvSpPr>
        <p:spPr>
          <a:xfrm>
            <a:off x="4572000" y="130486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7</a:t>
            </a:r>
            <a:endParaRPr/>
          </a:p>
        </p:txBody>
      </p:sp>
      <p:sp>
        <p:nvSpPr>
          <p:cNvPr id="989" name="Shape 989"/>
          <p:cNvSpPr txBox="1"/>
          <p:nvPr/>
        </p:nvSpPr>
        <p:spPr>
          <a:xfrm>
            <a:off x="76200" y="298126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990" name="Shape 990"/>
          <p:cNvSpPr txBox="1"/>
          <p:nvPr/>
        </p:nvSpPr>
        <p:spPr>
          <a:xfrm>
            <a:off x="2293938" y="252406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a:t>
            </a:r>
            <a:endParaRPr/>
          </a:p>
        </p:txBody>
      </p:sp>
      <p:sp>
        <p:nvSpPr>
          <p:cNvPr id="991" name="Shape 991"/>
          <p:cNvSpPr txBox="1"/>
          <p:nvPr/>
        </p:nvSpPr>
        <p:spPr>
          <a:xfrm>
            <a:off x="4191000" y="237166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8</a:t>
            </a:r>
            <a:endParaRPr/>
          </a:p>
        </p:txBody>
      </p:sp>
      <p:sp>
        <p:nvSpPr>
          <p:cNvPr id="992" name="Shape 992"/>
          <p:cNvSpPr txBox="1"/>
          <p:nvPr/>
        </p:nvSpPr>
        <p:spPr>
          <a:xfrm>
            <a:off x="1371600" y="143028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993" name="Shape 993"/>
          <p:cNvSpPr txBox="1"/>
          <p:nvPr/>
        </p:nvSpPr>
        <p:spPr>
          <a:xfrm>
            <a:off x="2819400" y="150489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994" name="Shape 994"/>
          <p:cNvSpPr txBox="1"/>
          <p:nvPr/>
        </p:nvSpPr>
        <p:spPr>
          <a:xfrm>
            <a:off x="4419600" y="2114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995" name="Shape 995"/>
          <p:cNvSpPr txBox="1"/>
          <p:nvPr/>
        </p:nvSpPr>
        <p:spPr>
          <a:xfrm>
            <a:off x="3581400" y="2114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996" name="Shape 996"/>
          <p:cNvSpPr txBox="1"/>
          <p:nvPr/>
        </p:nvSpPr>
        <p:spPr>
          <a:xfrm>
            <a:off x="3371850" y="235420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997" name="Shape 997"/>
          <p:cNvSpPr txBox="1"/>
          <p:nvPr/>
        </p:nvSpPr>
        <p:spPr>
          <a:xfrm>
            <a:off x="1905000" y="3257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7</a:t>
            </a:r>
            <a:endParaRPr/>
          </a:p>
        </p:txBody>
      </p:sp>
      <p:sp>
        <p:nvSpPr>
          <p:cNvPr id="998" name="Shape 998"/>
          <p:cNvSpPr txBox="1"/>
          <p:nvPr/>
        </p:nvSpPr>
        <p:spPr>
          <a:xfrm>
            <a:off x="1143000" y="23430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9</a:t>
            </a:r>
            <a:endParaRPr/>
          </a:p>
        </p:txBody>
      </p:sp>
      <p:sp>
        <p:nvSpPr>
          <p:cNvPr id="999" name="Shape 999"/>
          <p:cNvSpPr txBox="1"/>
          <p:nvPr/>
        </p:nvSpPr>
        <p:spPr>
          <a:xfrm>
            <a:off x="990600" y="27240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1000" name="Shape 1000"/>
          <p:cNvSpPr txBox="1"/>
          <p:nvPr/>
        </p:nvSpPr>
        <p:spPr>
          <a:xfrm>
            <a:off x="304800" y="22668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4</a:t>
            </a:r>
            <a:endParaRPr/>
          </a:p>
        </p:txBody>
      </p:sp>
      <p:sp>
        <p:nvSpPr>
          <p:cNvPr id="1001" name="Shape 1001"/>
          <p:cNvSpPr txBox="1"/>
          <p:nvPr/>
        </p:nvSpPr>
        <p:spPr>
          <a:xfrm>
            <a:off x="2209800" y="218269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5</a:t>
            </a:r>
            <a:endParaRPr/>
          </a:p>
        </p:txBody>
      </p:sp>
      <p:sp>
        <p:nvSpPr>
          <p:cNvPr id="1002" name="Shape 1002"/>
          <p:cNvSpPr txBox="1"/>
          <p:nvPr/>
        </p:nvSpPr>
        <p:spPr>
          <a:xfrm>
            <a:off x="381000" y="4648200"/>
            <a:ext cx="3302764" cy="10156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sng" strike="noStrike" cap="none">
                <a:solidFill>
                  <a:schemeClr val="dk1"/>
                </a:solidFill>
                <a:latin typeface="Calibri"/>
                <a:ea typeface="Calibri"/>
                <a:cs typeface="Calibri"/>
                <a:sym typeface="Calibri"/>
              </a:rPr>
              <a:t>Order Added to Known Set:</a:t>
            </a:r>
            <a:endParaRPr/>
          </a:p>
          <a:p>
            <a:pPr marL="0" marR="0" lvl="0" indent="0" algn="l" rtl="0">
              <a:lnSpc>
                <a:spcPct val="100000"/>
              </a:lnSpc>
              <a:spcBef>
                <a:spcPts val="0"/>
              </a:spcBef>
              <a:spcAft>
                <a:spcPts val="0"/>
              </a:spcAft>
              <a:buClr>
                <a:srgbClr val="000000"/>
              </a:buClr>
              <a:buSzPts val="2000"/>
              <a:buFont typeface="Arial"/>
              <a:buNone/>
            </a:pPr>
            <a:endParaRPr sz="20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 C, B, D, F, H</a:t>
            </a:r>
            <a:endParaRPr/>
          </a:p>
        </p:txBody>
      </p:sp>
      <p:cxnSp>
        <p:nvCxnSpPr>
          <p:cNvPr id="1003" name="Shape 1003"/>
          <p:cNvCxnSpPr/>
          <p:nvPr/>
        </p:nvCxnSpPr>
        <p:spPr>
          <a:xfrm>
            <a:off x="914400" y="1847792"/>
            <a:ext cx="1122599" cy="855899"/>
          </a:xfrm>
          <a:prstGeom prst="straightConnector1">
            <a:avLst/>
          </a:prstGeom>
          <a:noFill/>
          <a:ln w="28575" cap="flat" cmpd="sng">
            <a:solidFill>
              <a:schemeClr val="dk1"/>
            </a:solidFill>
            <a:prstDash val="solid"/>
            <a:round/>
            <a:headEnd type="none" w="med" len="med"/>
            <a:tailEnd type="triangle" w="lg" len="lg"/>
          </a:ln>
        </p:spPr>
      </p:cxnSp>
      <p:cxnSp>
        <p:nvCxnSpPr>
          <p:cNvPr id="1004" name="Shape 1004"/>
          <p:cNvCxnSpPr/>
          <p:nvPr/>
        </p:nvCxnSpPr>
        <p:spPr>
          <a:xfrm rot="10800000">
            <a:off x="723900" y="2038291"/>
            <a:ext cx="1257299" cy="800099"/>
          </a:xfrm>
          <a:prstGeom prst="straightConnector1">
            <a:avLst/>
          </a:prstGeom>
          <a:noFill/>
          <a:ln w="28575" cap="flat" cmpd="sng">
            <a:solidFill>
              <a:schemeClr val="dk1"/>
            </a:solidFill>
            <a:prstDash val="solid"/>
            <a:round/>
            <a:headEnd type="none" w="med" len="med"/>
            <a:tailEnd type="triangle" w="lg" len="lg"/>
          </a:ln>
        </p:spPr>
      </p:cxnSp>
      <p:cxnSp>
        <p:nvCxnSpPr>
          <p:cNvPr id="1005" name="Shape 1005"/>
          <p:cNvCxnSpPr/>
          <p:nvPr/>
        </p:nvCxnSpPr>
        <p:spPr>
          <a:xfrm flipH="1">
            <a:off x="3086100" y="2609791"/>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1006" name="Shape 1006"/>
          <p:cNvCxnSpPr/>
          <p:nvPr/>
        </p:nvCxnSpPr>
        <p:spPr>
          <a:xfrm rot="10800000" flipH="1">
            <a:off x="3276600" y="2800291"/>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1007" name="Shape 1007"/>
          <p:cNvCxnSpPr/>
          <p:nvPr/>
        </p:nvCxnSpPr>
        <p:spPr>
          <a:xfrm flipH="1">
            <a:off x="571496" y="1982495"/>
            <a:ext cx="17700" cy="894000"/>
          </a:xfrm>
          <a:prstGeom prst="straightConnector1">
            <a:avLst/>
          </a:prstGeom>
          <a:noFill/>
          <a:ln w="28575" cap="flat" cmpd="sng">
            <a:solidFill>
              <a:schemeClr val="dk1"/>
            </a:solidFill>
            <a:prstDash val="solid"/>
            <a:round/>
            <a:headEnd type="none" w="med" len="med"/>
            <a:tailEnd type="triangle" w="lg" len="lg"/>
          </a:ln>
        </p:spPr>
      </p:cxnSp>
      <p:cxnSp>
        <p:nvCxnSpPr>
          <p:cNvPr id="1008" name="Shape 1008"/>
          <p:cNvCxnSpPr/>
          <p:nvPr/>
        </p:nvCxnSpPr>
        <p:spPr>
          <a:xfrm rot="10800000" flipH="1">
            <a:off x="762000" y="2973091"/>
            <a:ext cx="1275000" cy="93900"/>
          </a:xfrm>
          <a:prstGeom prst="straightConnector1">
            <a:avLst/>
          </a:prstGeom>
          <a:noFill/>
          <a:ln w="28575" cap="flat" cmpd="sng">
            <a:solidFill>
              <a:schemeClr val="dk1"/>
            </a:solidFill>
            <a:prstDash val="solid"/>
            <a:round/>
            <a:headEnd type="none" w="med" len="med"/>
            <a:tailEnd type="triangle" w="lg" len="lg"/>
          </a:ln>
        </p:spPr>
      </p:cxnSp>
      <p:cxnSp>
        <p:nvCxnSpPr>
          <p:cNvPr id="1009" name="Shape 1009"/>
          <p:cNvCxnSpPr/>
          <p:nvPr/>
        </p:nvCxnSpPr>
        <p:spPr>
          <a:xfrm>
            <a:off x="858603" y="1713088"/>
            <a:ext cx="1351199" cy="58500"/>
          </a:xfrm>
          <a:prstGeom prst="straightConnector1">
            <a:avLst/>
          </a:prstGeom>
          <a:noFill/>
          <a:ln w="28575" cap="flat" cmpd="sng">
            <a:solidFill>
              <a:schemeClr val="dk1"/>
            </a:solidFill>
            <a:prstDash val="solid"/>
            <a:round/>
            <a:headEnd type="none" w="med" len="med"/>
            <a:tailEnd type="triangle" w="lg" len="lg"/>
          </a:ln>
        </p:spPr>
      </p:cxnSp>
      <p:cxnSp>
        <p:nvCxnSpPr>
          <p:cNvPr id="1010" name="Shape 1010"/>
          <p:cNvCxnSpPr/>
          <p:nvPr/>
        </p:nvCxnSpPr>
        <p:spPr>
          <a:xfrm>
            <a:off x="2590800" y="1771592"/>
            <a:ext cx="914400" cy="76199"/>
          </a:xfrm>
          <a:prstGeom prst="straightConnector1">
            <a:avLst/>
          </a:prstGeom>
          <a:noFill/>
          <a:ln w="28575" cap="flat" cmpd="sng">
            <a:solidFill>
              <a:schemeClr val="dk1"/>
            </a:solidFill>
            <a:prstDash val="solid"/>
            <a:round/>
            <a:headEnd type="none" w="med" len="med"/>
            <a:tailEnd type="triangle" w="lg" len="lg"/>
          </a:ln>
        </p:spPr>
      </p:cxnSp>
      <p:cxnSp>
        <p:nvCxnSpPr>
          <p:cNvPr id="1011" name="Shape 1011"/>
          <p:cNvCxnSpPr/>
          <p:nvPr/>
        </p:nvCxnSpPr>
        <p:spPr>
          <a:xfrm>
            <a:off x="3886200" y="1847792"/>
            <a:ext cx="609599" cy="0"/>
          </a:xfrm>
          <a:prstGeom prst="straightConnector1">
            <a:avLst/>
          </a:prstGeom>
          <a:noFill/>
          <a:ln w="28575" cap="flat" cmpd="sng">
            <a:solidFill>
              <a:schemeClr val="dk1"/>
            </a:solidFill>
            <a:prstDash val="solid"/>
            <a:round/>
            <a:headEnd type="none" w="med" len="med"/>
            <a:tailEnd type="triangle" w="lg" len="lg"/>
          </a:ln>
        </p:spPr>
      </p:cxnSp>
      <p:cxnSp>
        <p:nvCxnSpPr>
          <p:cNvPr id="1012" name="Shape 1012"/>
          <p:cNvCxnSpPr/>
          <p:nvPr/>
        </p:nvCxnSpPr>
        <p:spPr>
          <a:xfrm rot="10800000">
            <a:off x="3695696" y="2038287"/>
            <a:ext cx="246299" cy="436800"/>
          </a:xfrm>
          <a:prstGeom prst="straightConnector1">
            <a:avLst/>
          </a:prstGeom>
          <a:noFill/>
          <a:ln w="28575" cap="flat" cmpd="sng">
            <a:solidFill>
              <a:schemeClr val="dk1"/>
            </a:solidFill>
            <a:prstDash val="solid"/>
            <a:round/>
            <a:headEnd type="none" w="med" len="med"/>
            <a:tailEnd type="triangle" w="lg" len="lg"/>
          </a:ln>
        </p:spPr>
      </p:cxnSp>
      <p:cxnSp>
        <p:nvCxnSpPr>
          <p:cNvPr id="1013" name="Shape 1013"/>
          <p:cNvCxnSpPr/>
          <p:nvPr/>
        </p:nvCxnSpPr>
        <p:spPr>
          <a:xfrm flipH="1">
            <a:off x="4211400" y="2038292"/>
            <a:ext cx="474899" cy="436800"/>
          </a:xfrm>
          <a:prstGeom prst="straightConnector1">
            <a:avLst/>
          </a:prstGeom>
          <a:noFill/>
          <a:ln w="28575" cap="flat" cmpd="sng">
            <a:solidFill>
              <a:schemeClr val="dk1"/>
            </a:solidFill>
            <a:prstDash val="solid"/>
            <a:round/>
            <a:headEnd type="none" w="med" len="med"/>
            <a:tailEnd type="triangle" w="lg" len="lg"/>
          </a:ln>
        </p:spPr>
      </p:cxnSp>
      <p:cxnSp>
        <p:nvCxnSpPr>
          <p:cNvPr id="1014" name="Shape 1014"/>
          <p:cNvCxnSpPr/>
          <p:nvPr/>
        </p:nvCxnSpPr>
        <p:spPr>
          <a:xfrm>
            <a:off x="2535003" y="1906295"/>
            <a:ext cx="416399" cy="1178400"/>
          </a:xfrm>
          <a:prstGeom prst="straightConnector1">
            <a:avLst/>
          </a:prstGeom>
          <a:noFill/>
          <a:ln w="28575" cap="flat" cmpd="sng">
            <a:solidFill>
              <a:schemeClr val="dk1"/>
            </a:solidFill>
            <a:prstDash val="solid"/>
            <a:round/>
            <a:headEnd type="none" w="med" len="med"/>
            <a:tailEnd type="triangle" w="lg" len="lg"/>
          </a:ln>
        </p:spPr>
      </p:cxnSp>
      <p:cxnSp>
        <p:nvCxnSpPr>
          <p:cNvPr id="1015" name="Shape 1015"/>
          <p:cNvCxnSpPr/>
          <p:nvPr/>
        </p:nvCxnSpPr>
        <p:spPr>
          <a:xfrm flipH="1">
            <a:off x="2171699" y="1962092"/>
            <a:ext cx="228600" cy="685799"/>
          </a:xfrm>
          <a:prstGeom prst="straightConnector1">
            <a:avLst/>
          </a:prstGeom>
          <a:noFill/>
          <a:ln w="28575" cap="flat" cmpd="sng">
            <a:solidFill>
              <a:schemeClr val="dk1"/>
            </a:solidFill>
            <a:prstDash val="solid"/>
            <a:round/>
            <a:headEnd type="none" w="med" len="med"/>
            <a:tailEnd type="triangle" w="lg" len="lg"/>
          </a:ln>
        </p:spPr>
      </p:cxnSp>
      <p:cxnSp>
        <p:nvCxnSpPr>
          <p:cNvPr id="1016" name="Shape 1016"/>
          <p:cNvCxnSpPr/>
          <p:nvPr/>
        </p:nvCxnSpPr>
        <p:spPr>
          <a:xfrm>
            <a:off x="2306403" y="2973095"/>
            <a:ext cx="589200" cy="246299"/>
          </a:xfrm>
          <a:prstGeom prst="straightConnector1">
            <a:avLst/>
          </a:prstGeom>
          <a:noFill/>
          <a:ln w="28575" cap="flat" cmpd="sng">
            <a:solidFill>
              <a:schemeClr val="dk1"/>
            </a:solidFill>
            <a:prstDash val="solid"/>
            <a:round/>
            <a:headEnd type="none" w="med" len="med"/>
            <a:tailEnd type="triangle" w="lg" len="lg"/>
          </a:ln>
        </p:spPr>
      </p:cxnSp>
      <p:cxnSp>
        <p:nvCxnSpPr>
          <p:cNvPr id="1017" name="Shape 1017"/>
          <p:cNvCxnSpPr/>
          <p:nvPr/>
        </p:nvCxnSpPr>
        <p:spPr>
          <a:xfrm rot="10800000">
            <a:off x="706196" y="3201695"/>
            <a:ext cx="2245199" cy="152399"/>
          </a:xfrm>
          <a:prstGeom prst="straightConnector1">
            <a:avLst/>
          </a:prstGeom>
          <a:noFill/>
          <a:ln w="28575" cap="flat" cmpd="sng">
            <a:solidFill>
              <a:schemeClr val="dk1"/>
            </a:solidFill>
            <a:prstDash val="solid"/>
            <a:round/>
            <a:headEnd type="none" w="med" len="med"/>
            <a:tailEnd type="triangle" w="lg" len="lg"/>
          </a:ln>
        </p:spPr>
      </p:cxnSp>
      <p:sp>
        <p:nvSpPr>
          <p:cNvPr id="1018" name="Shape 1018"/>
          <p:cNvSpPr txBox="1"/>
          <p:nvPr/>
        </p:nvSpPr>
        <p:spPr>
          <a:xfrm>
            <a:off x="3124200" y="3209866"/>
            <a:ext cx="536100"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12</a:t>
            </a:r>
            <a:endParaRPr/>
          </a:p>
        </p:txBody>
      </p:sp>
      <p:sp>
        <p:nvSpPr>
          <p:cNvPr id="1019" name="Shape 1019"/>
          <p:cNvSpPr txBox="1"/>
          <p:nvPr/>
        </p:nvSpPr>
        <p:spPr>
          <a:xfrm>
            <a:off x="4034546" y="1504892"/>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1020" name="Shape 1020"/>
          <p:cNvSpPr txBox="1"/>
          <p:nvPr/>
        </p:nvSpPr>
        <p:spPr>
          <a:xfrm>
            <a:off x="2743200" y="2190691"/>
            <a:ext cx="5717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10</a:t>
            </a:r>
            <a:endParaRPr/>
          </a:p>
        </p:txBody>
      </p:sp>
      <p:sp>
        <p:nvSpPr>
          <p:cNvPr id="1021" name="Shape 1021"/>
          <p:cNvSpPr txBox="1"/>
          <p:nvPr/>
        </p:nvSpPr>
        <p:spPr>
          <a:xfrm>
            <a:off x="3695700" y="2896188"/>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1022" name="Shape 1022"/>
          <p:cNvSpPr txBox="1"/>
          <p:nvPr/>
        </p:nvSpPr>
        <p:spPr>
          <a:xfrm>
            <a:off x="2438400" y="2800291"/>
            <a:ext cx="5219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11</a:t>
            </a:r>
            <a:endParaRPr/>
          </a:p>
        </p:txBody>
      </p:sp>
      <p:sp>
        <p:nvSpPr>
          <p:cNvPr id="1023" name="Shape 1023"/>
          <p:cNvSpPr txBox="1"/>
          <p:nvPr/>
        </p:nvSpPr>
        <p:spPr>
          <a:xfrm>
            <a:off x="1455906" y="1962092"/>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1024" name="Shape 1024"/>
          <p:cNvSpPr txBox="1">
            <a:spLocks noGrp="1"/>
          </p:cNvSpPr>
          <p:nvPr>
            <p:ph type="title" idx="4294967295"/>
          </p:nvPr>
        </p:nvSpPr>
        <p:spPr>
          <a:xfrm>
            <a:off x="822960" y="76200"/>
            <a:ext cx="7543800" cy="1172311"/>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Example #1</a:t>
            </a:r>
            <a:endParaRPr/>
          </a:p>
        </p:txBody>
      </p:sp>
      <p:graphicFrame>
        <p:nvGraphicFramePr>
          <p:cNvPr id="1025" name="Shape 1025"/>
          <p:cNvGraphicFramePr/>
          <p:nvPr/>
        </p:nvGraphicFramePr>
        <p:xfrm>
          <a:off x="4419600" y="3032670"/>
          <a:ext cx="4267200" cy="3291930"/>
        </p:xfrm>
        <a:graphic>
          <a:graphicData uri="http://schemas.openxmlformats.org/drawingml/2006/table">
            <a:tbl>
              <a:tblPr>
                <a:noFill/>
                <a:tableStyleId>{C75C6467-92EE-42D9-8249-70E0839E9777}</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vertex</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known?</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cost</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path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0</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2</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276225">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E</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 12</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 8</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7</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Shape 1031"/>
          <p:cNvSpPr/>
          <p:nvPr/>
        </p:nvSpPr>
        <p:spPr>
          <a:xfrm>
            <a:off x="533400" y="164485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1032" name="Shape 1032"/>
          <p:cNvSpPr/>
          <p:nvPr/>
        </p:nvSpPr>
        <p:spPr>
          <a:xfrm>
            <a:off x="2209800" y="156865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1033" name="Shape 1033"/>
          <p:cNvSpPr/>
          <p:nvPr/>
        </p:nvSpPr>
        <p:spPr>
          <a:xfrm>
            <a:off x="381000" y="286405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1034" name="Shape 1034"/>
          <p:cNvSpPr/>
          <p:nvPr/>
        </p:nvSpPr>
        <p:spPr>
          <a:xfrm>
            <a:off x="1981200" y="263545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1035" name="Shape 1035"/>
          <p:cNvSpPr/>
          <p:nvPr/>
        </p:nvSpPr>
        <p:spPr>
          <a:xfrm>
            <a:off x="3505200" y="164485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1036" name="Shape 1036"/>
          <p:cNvSpPr/>
          <p:nvPr/>
        </p:nvSpPr>
        <p:spPr>
          <a:xfrm>
            <a:off x="4495800" y="164485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H</a:t>
            </a:r>
            <a:endParaRPr/>
          </a:p>
        </p:txBody>
      </p:sp>
      <p:sp>
        <p:nvSpPr>
          <p:cNvPr id="1037" name="Shape 1037"/>
          <p:cNvSpPr/>
          <p:nvPr/>
        </p:nvSpPr>
        <p:spPr>
          <a:xfrm>
            <a:off x="2895600" y="3016456"/>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E</a:t>
            </a:r>
            <a:endParaRPr/>
          </a:p>
        </p:txBody>
      </p:sp>
      <p:sp>
        <p:nvSpPr>
          <p:cNvPr id="1038" name="Shape 1038"/>
          <p:cNvSpPr/>
          <p:nvPr/>
        </p:nvSpPr>
        <p:spPr>
          <a:xfrm>
            <a:off x="3886200" y="240685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cxnSp>
        <p:nvCxnSpPr>
          <p:cNvPr id="1039" name="Shape 1039"/>
          <p:cNvCxnSpPr>
            <a:stCxn id="1031" idx="6"/>
            <a:endCxn id="1034" idx="1"/>
          </p:cNvCxnSpPr>
          <p:nvPr/>
        </p:nvCxnSpPr>
        <p:spPr>
          <a:xfrm>
            <a:off x="914400" y="1835357"/>
            <a:ext cx="1122600" cy="855900"/>
          </a:xfrm>
          <a:prstGeom prst="straightConnector1">
            <a:avLst/>
          </a:prstGeom>
          <a:noFill/>
          <a:ln w="9525" cap="flat" cmpd="sng">
            <a:solidFill>
              <a:schemeClr val="dk1"/>
            </a:solidFill>
            <a:prstDash val="solid"/>
            <a:round/>
            <a:headEnd type="none" w="med" len="med"/>
            <a:tailEnd type="triangle" w="lg" len="lg"/>
          </a:ln>
        </p:spPr>
      </p:cxnSp>
      <p:cxnSp>
        <p:nvCxnSpPr>
          <p:cNvPr id="1040" name="Shape 1040"/>
          <p:cNvCxnSpPr>
            <a:stCxn id="1034" idx="2"/>
            <a:endCxn id="1031" idx="4"/>
          </p:cNvCxnSpPr>
          <p:nvPr/>
        </p:nvCxnSpPr>
        <p:spPr>
          <a:xfrm rot="10800000">
            <a:off x="723900" y="2025856"/>
            <a:ext cx="1257300" cy="800100"/>
          </a:xfrm>
          <a:prstGeom prst="straightConnector1">
            <a:avLst/>
          </a:prstGeom>
          <a:noFill/>
          <a:ln w="9525" cap="flat" cmpd="sng">
            <a:solidFill>
              <a:schemeClr val="dk1"/>
            </a:solidFill>
            <a:prstDash val="solid"/>
            <a:round/>
            <a:headEnd type="none" w="med" len="med"/>
            <a:tailEnd type="triangle" w="lg" len="lg"/>
          </a:ln>
        </p:spPr>
      </p:cxnSp>
      <p:cxnSp>
        <p:nvCxnSpPr>
          <p:cNvPr id="1041" name="Shape 1041"/>
          <p:cNvCxnSpPr>
            <a:stCxn id="1038" idx="2"/>
            <a:endCxn id="1037" idx="0"/>
          </p:cNvCxnSpPr>
          <p:nvPr/>
        </p:nvCxnSpPr>
        <p:spPr>
          <a:xfrm flipH="1">
            <a:off x="3086100" y="2597356"/>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1042" name="Shape 1042"/>
          <p:cNvCxnSpPr>
            <a:stCxn id="1037" idx="6"/>
            <a:endCxn id="1038" idx="4"/>
          </p:cNvCxnSpPr>
          <p:nvPr/>
        </p:nvCxnSpPr>
        <p:spPr>
          <a:xfrm rot="10800000" flipH="1">
            <a:off x="3276600" y="2787856"/>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1043" name="Shape 1043"/>
          <p:cNvCxnSpPr>
            <a:stCxn id="1031" idx="3"/>
            <a:endCxn id="1033" idx="0"/>
          </p:cNvCxnSpPr>
          <p:nvPr/>
        </p:nvCxnSpPr>
        <p:spPr>
          <a:xfrm flipH="1">
            <a:off x="571496" y="1970061"/>
            <a:ext cx="17700" cy="894000"/>
          </a:xfrm>
          <a:prstGeom prst="straightConnector1">
            <a:avLst/>
          </a:prstGeom>
          <a:noFill/>
          <a:ln w="9525" cap="flat" cmpd="sng">
            <a:solidFill>
              <a:schemeClr val="dk1"/>
            </a:solidFill>
            <a:prstDash val="solid"/>
            <a:round/>
            <a:headEnd type="none" w="med" len="med"/>
            <a:tailEnd type="triangle" w="lg" len="lg"/>
          </a:ln>
        </p:spPr>
      </p:cxnSp>
      <p:cxnSp>
        <p:nvCxnSpPr>
          <p:cNvPr id="1044" name="Shape 1044"/>
          <p:cNvCxnSpPr>
            <a:stCxn id="1033" idx="6"/>
            <a:endCxn id="1034" idx="3"/>
          </p:cNvCxnSpPr>
          <p:nvPr/>
        </p:nvCxnSpPr>
        <p:spPr>
          <a:xfrm rot="10800000" flipH="1">
            <a:off x="762000" y="2960656"/>
            <a:ext cx="1275000" cy="93900"/>
          </a:xfrm>
          <a:prstGeom prst="straightConnector1">
            <a:avLst/>
          </a:prstGeom>
          <a:noFill/>
          <a:ln w="9525" cap="flat" cmpd="sng">
            <a:solidFill>
              <a:schemeClr val="dk1"/>
            </a:solidFill>
            <a:prstDash val="solid"/>
            <a:round/>
            <a:headEnd type="none" w="med" len="med"/>
            <a:tailEnd type="triangle" w="lg" len="lg"/>
          </a:ln>
        </p:spPr>
      </p:cxnSp>
      <p:cxnSp>
        <p:nvCxnSpPr>
          <p:cNvPr id="1045" name="Shape 1045"/>
          <p:cNvCxnSpPr>
            <a:stCxn id="1031" idx="7"/>
            <a:endCxn id="1032" idx="2"/>
          </p:cNvCxnSpPr>
          <p:nvPr/>
        </p:nvCxnSpPr>
        <p:spPr>
          <a:xfrm>
            <a:off x="858604" y="1700653"/>
            <a:ext cx="1351200" cy="58500"/>
          </a:xfrm>
          <a:prstGeom prst="straightConnector1">
            <a:avLst/>
          </a:prstGeom>
          <a:noFill/>
          <a:ln w="9525" cap="flat" cmpd="sng">
            <a:solidFill>
              <a:schemeClr val="dk1"/>
            </a:solidFill>
            <a:prstDash val="solid"/>
            <a:round/>
            <a:headEnd type="none" w="med" len="med"/>
            <a:tailEnd type="triangle" w="lg" len="lg"/>
          </a:ln>
        </p:spPr>
      </p:cxnSp>
      <p:cxnSp>
        <p:nvCxnSpPr>
          <p:cNvPr id="1046" name="Shape 1046"/>
          <p:cNvCxnSpPr>
            <a:stCxn id="1032" idx="6"/>
            <a:endCxn id="1035" idx="2"/>
          </p:cNvCxnSpPr>
          <p:nvPr/>
        </p:nvCxnSpPr>
        <p:spPr>
          <a:xfrm>
            <a:off x="2590800" y="1759157"/>
            <a:ext cx="914400" cy="76200"/>
          </a:xfrm>
          <a:prstGeom prst="straightConnector1">
            <a:avLst/>
          </a:prstGeom>
          <a:noFill/>
          <a:ln w="9525" cap="flat" cmpd="sng">
            <a:solidFill>
              <a:schemeClr val="dk1"/>
            </a:solidFill>
            <a:prstDash val="solid"/>
            <a:round/>
            <a:headEnd type="none" w="med" len="med"/>
            <a:tailEnd type="triangle" w="lg" len="lg"/>
          </a:ln>
        </p:spPr>
      </p:cxnSp>
      <p:cxnSp>
        <p:nvCxnSpPr>
          <p:cNvPr id="1047" name="Shape 1047"/>
          <p:cNvCxnSpPr>
            <a:stCxn id="1035" idx="6"/>
            <a:endCxn id="1036" idx="2"/>
          </p:cNvCxnSpPr>
          <p:nvPr/>
        </p:nvCxnSpPr>
        <p:spPr>
          <a:xfrm>
            <a:off x="3886200" y="1835357"/>
            <a:ext cx="609600" cy="0"/>
          </a:xfrm>
          <a:prstGeom prst="straightConnector1">
            <a:avLst/>
          </a:prstGeom>
          <a:noFill/>
          <a:ln w="9525" cap="flat" cmpd="sng">
            <a:solidFill>
              <a:schemeClr val="dk1"/>
            </a:solidFill>
            <a:prstDash val="solid"/>
            <a:round/>
            <a:headEnd type="none" w="med" len="med"/>
            <a:tailEnd type="triangle" w="lg" len="lg"/>
          </a:ln>
        </p:spPr>
      </p:cxnSp>
      <p:cxnSp>
        <p:nvCxnSpPr>
          <p:cNvPr id="1048" name="Shape 1048"/>
          <p:cNvCxnSpPr>
            <a:stCxn id="1038" idx="1"/>
            <a:endCxn id="1035" idx="4"/>
          </p:cNvCxnSpPr>
          <p:nvPr/>
        </p:nvCxnSpPr>
        <p:spPr>
          <a:xfrm rot="10800000">
            <a:off x="3695696" y="2025852"/>
            <a:ext cx="246300" cy="436800"/>
          </a:xfrm>
          <a:prstGeom prst="straightConnector1">
            <a:avLst/>
          </a:prstGeom>
          <a:noFill/>
          <a:ln w="9525" cap="flat" cmpd="sng">
            <a:solidFill>
              <a:schemeClr val="dk1"/>
            </a:solidFill>
            <a:prstDash val="solid"/>
            <a:round/>
            <a:headEnd type="none" w="med" len="med"/>
            <a:tailEnd type="triangle" w="lg" len="lg"/>
          </a:ln>
        </p:spPr>
      </p:cxnSp>
      <p:cxnSp>
        <p:nvCxnSpPr>
          <p:cNvPr id="1049" name="Shape 1049"/>
          <p:cNvCxnSpPr>
            <a:stCxn id="1036" idx="4"/>
            <a:endCxn id="1038" idx="7"/>
          </p:cNvCxnSpPr>
          <p:nvPr/>
        </p:nvCxnSpPr>
        <p:spPr>
          <a:xfrm flipH="1">
            <a:off x="4211400" y="2025857"/>
            <a:ext cx="474900" cy="436800"/>
          </a:xfrm>
          <a:prstGeom prst="straightConnector1">
            <a:avLst/>
          </a:prstGeom>
          <a:noFill/>
          <a:ln w="9525" cap="flat" cmpd="sng">
            <a:solidFill>
              <a:schemeClr val="dk1"/>
            </a:solidFill>
            <a:prstDash val="solid"/>
            <a:round/>
            <a:headEnd type="none" w="med" len="med"/>
            <a:tailEnd type="triangle" w="lg" len="lg"/>
          </a:ln>
        </p:spPr>
      </p:cxnSp>
      <p:cxnSp>
        <p:nvCxnSpPr>
          <p:cNvPr id="1050" name="Shape 1050"/>
          <p:cNvCxnSpPr>
            <a:stCxn id="1032" idx="5"/>
            <a:endCxn id="1037" idx="1"/>
          </p:cNvCxnSpPr>
          <p:nvPr/>
        </p:nvCxnSpPr>
        <p:spPr>
          <a:xfrm>
            <a:off x="2535004" y="1893861"/>
            <a:ext cx="416400" cy="1178400"/>
          </a:xfrm>
          <a:prstGeom prst="straightConnector1">
            <a:avLst/>
          </a:prstGeom>
          <a:noFill/>
          <a:ln w="9525" cap="flat" cmpd="sng">
            <a:solidFill>
              <a:schemeClr val="dk1"/>
            </a:solidFill>
            <a:prstDash val="solid"/>
            <a:round/>
            <a:headEnd type="none" w="med" len="med"/>
            <a:tailEnd type="triangle" w="lg" len="lg"/>
          </a:ln>
        </p:spPr>
      </p:cxnSp>
      <p:cxnSp>
        <p:nvCxnSpPr>
          <p:cNvPr id="1051" name="Shape 1051"/>
          <p:cNvCxnSpPr>
            <a:stCxn id="1032" idx="4"/>
            <a:endCxn id="1034" idx="0"/>
          </p:cNvCxnSpPr>
          <p:nvPr/>
        </p:nvCxnSpPr>
        <p:spPr>
          <a:xfrm flipH="1">
            <a:off x="2171700" y="1949657"/>
            <a:ext cx="228600" cy="685800"/>
          </a:xfrm>
          <a:prstGeom prst="straightConnector1">
            <a:avLst/>
          </a:prstGeom>
          <a:noFill/>
          <a:ln w="9525" cap="flat" cmpd="sng">
            <a:solidFill>
              <a:schemeClr val="dk1"/>
            </a:solidFill>
            <a:prstDash val="solid"/>
            <a:round/>
            <a:headEnd type="none" w="med" len="med"/>
            <a:tailEnd type="triangle" w="lg" len="lg"/>
          </a:ln>
        </p:spPr>
      </p:cxnSp>
      <p:cxnSp>
        <p:nvCxnSpPr>
          <p:cNvPr id="1052" name="Shape 1052"/>
          <p:cNvCxnSpPr>
            <a:stCxn id="1034" idx="5"/>
            <a:endCxn id="1037" idx="2"/>
          </p:cNvCxnSpPr>
          <p:nvPr/>
        </p:nvCxnSpPr>
        <p:spPr>
          <a:xfrm>
            <a:off x="2306404" y="2960660"/>
            <a:ext cx="589200" cy="246300"/>
          </a:xfrm>
          <a:prstGeom prst="straightConnector1">
            <a:avLst/>
          </a:prstGeom>
          <a:noFill/>
          <a:ln w="9525" cap="flat" cmpd="sng">
            <a:solidFill>
              <a:schemeClr val="dk1"/>
            </a:solidFill>
            <a:prstDash val="solid"/>
            <a:round/>
            <a:headEnd type="none" w="med" len="med"/>
            <a:tailEnd type="triangle" w="lg" len="lg"/>
          </a:ln>
        </p:spPr>
      </p:cxnSp>
      <p:cxnSp>
        <p:nvCxnSpPr>
          <p:cNvPr id="1053" name="Shape 1053"/>
          <p:cNvCxnSpPr>
            <a:stCxn id="1037" idx="3"/>
            <a:endCxn id="1033" idx="5"/>
          </p:cNvCxnSpPr>
          <p:nvPr/>
        </p:nvCxnSpPr>
        <p:spPr>
          <a:xfrm rot="10800000">
            <a:off x="706196" y="3189260"/>
            <a:ext cx="2245200" cy="152400"/>
          </a:xfrm>
          <a:prstGeom prst="straightConnector1">
            <a:avLst/>
          </a:prstGeom>
          <a:noFill/>
          <a:ln w="9525" cap="flat" cmpd="sng">
            <a:solidFill>
              <a:schemeClr val="dk1"/>
            </a:solidFill>
            <a:prstDash val="solid"/>
            <a:round/>
            <a:headEnd type="none" w="med" len="med"/>
            <a:tailEnd type="triangle" w="lg" len="lg"/>
          </a:ln>
        </p:spPr>
      </p:cxnSp>
      <p:sp>
        <p:nvSpPr>
          <p:cNvPr id="1054" name="Shape 1054"/>
          <p:cNvSpPr txBox="1"/>
          <p:nvPr/>
        </p:nvSpPr>
        <p:spPr>
          <a:xfrm>
            <a:off x="593725" y="132418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0</a:t>
            </a:r>
            <a:endParaRPr/>
          </a:p>
        </p:txBody>
      </p:sp>
      <p:sp>
        <p:nvSpPr>
          <p:cNvPr id="1055" name="Shape 1055"/>
          <p:cNvSpPr txBox="1"/>
          <p:nvPr/>
        </p:nvSpPr>
        <p:spPr>
          <a:xfrm>
            <a:off x="2270125" y="1219200"/>
            <a:ext cx="184149" cy="396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6" name="Shape 1056"/>
          <p:cNvSpPr txBox="1"/>
          <p:nvPr/>
        </p:nvSpPr>
        <p:spPr>
          <a:xfrm>
            <a:off x="2286000" y="125586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2</a:t>
            </a:r>
            <a:endParaRPr/>
          </a:p>
        </p:txBody>
      </p:sp>
      <p:sp>
        <p:nvSpPr>
          <p:cNvPr id="1057" name="Shape 1057"/>
          <p:cNvSpPr txBox="1"/>
          <p:nvPr/>
        </p:nvSpPr>
        <p:spPr>
          <a:xfrm>
            <a:off x="3581400" y="129243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1058" name="Shape 1058"/>
          <p:cNvSpPr txBox="1"/>
          <p:nvPr/>
        </p:nvSpPr>
        <p:spPr>
          <a:xfrm>
            <a:off x="4572000" y="129243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7</a:t>
            </a:r>
            <a:endParaRPr/>
          </a:p>
        </p:txBody>
      </p:sp>
      <p:sp>
        <p:nvSpPr>
          <p:cNvPr id="1059" name="Shape 1059"/>
          <p:cNvSpPr txBox="1"/>
          <p:nvPr/>
        </p:nvSpPr>
        <p:spPr>
          <a:xfrm>
            <a:off x="76200" y="296883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1060" name="Shape 1060"/>
          <p:cNvSpPr txBox="1"/>
          <p:nvPr/>
        </p:nvSpPr>
        <p:spPr>
          <a:xfrm>
            <a:off x="2293938" y="251163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a:t>
            </a:r>
            <a:endParaRPr/>
          </a:p>
        </p:txBody>
      </p:sp>
      <p:sp>
        <p:nvSpPr>
          <p:cNvPr id="1061" name="Shape 1061"/>
          <p:cNvSpPr txBox="1"/>
          <p:nvPr/>
        </p:nvSpPr>
        <p:spPr>
          <a:xfrm>
            <a:off x="4191000" y="235923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8</a:t>
            </a:r>
            <a:endParaRPr/>
          </a:p>
        </p:txBody>
      </p:sp>
      <p:sp>
        <p:nvSpPr>
          <p:cNvPr id="1062" name="Shape 1062"/>
          <p:cNvSpPr txBox="1"/>
          <p:nvPr/>
        </p:nvSpPr>
        <p:spPr>
          <a:xfrm>
            <a:off x="1371600" y="141784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1063" name="Shape 1063"/>
          <p:cNvSpPr txBox="1"/>
          <p:nvPr/>
        </p:nvSpPr>
        <p:spPr>
          <a:xfrm>
            <a:off x="2819400" y="149245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1064" name="Shape 1064"/>
          <p:cNvSpPr txBox="1"/>
          <p:nvPr/>
        </p:nvSpPr>
        <p:spPr>
          <a:xfrm>
            <a:off x="4419600" y="210205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1065" name="Shape 1065"/>
          <p:cNvSpPr txBox="1"/>
          <p:nvPr/>
        </p:nvSpPr>
        <p:spPr>
          <a:xfrm>
            <a:off x="3581400" y="210205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1066" name="Shape 1066"/>
          <p:cNvSpPr txBox="1"/>
          <p:nvPr/>
        </p:nvSpPr>
        <p:spPr>
          <a:xfrm>
            <a:off x="3371850" y="234177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1067" name="Shape 1067"/>
          <p:cNvSpPr txBox="1"/>
          <p:nvPr/>
        </p:nvSpPr>
        <p:spPr>
          <a:xfrm>
            <a:off x="2133600" y="297691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7</a:t>
            </a:r>
            <a:endParaRPr/>
          </a:p>
        </p:txBody>
      </p:sp>
      <p:sp>
        <p:nvSpPr>
          <p:cNvPr id="1068" name="Shape 1068"/>
          <p:cNvSpPr txBox="1"/>
          <p:nvPr/>
        </p:nvSpPr>
        <p:spPr>
          <a:xfrm>
            <a:off x="1143000" y="233065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9</a:t>
            </a:r>
            <a:endParaRPr/>
          </a:p>
        </p:txBody>
      </p:sp>
      <p:sp>
        <p:nvSpPr>
          <p:cNvPr id="1069" name="Shape 1069"/>
          <p:cNvSpPr txBox="1"/>
          <p:nvPr/>
        </p:nvSpPr>
        <p:spPr>
          <a:xfrm>
            <a:off x="990600" y="271165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1070" name="Shape 1070"/>
          <p:cNvSpPr txBox="1"/>
          <p:nvPr/>
        </p:nvSpPr>
        <p:spPr>
          <a:xfrm>
            <a:off x="304800" y="225445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4</a:t>
            </a:r>
            <a:endParaRPr/>
          </a:p>
        </p:txBody>
      </p:sp>
      <p:sp>
        <p:nvSpPr>
          <p:cNvPr id="1071" name="Shape 1071"/>
          <p:cNvSpPr txBox="1"/>
          <p:nvPr/>
        </p:nvSpPr>
        <p:spPr>
          <a:xfrm>
            <a:off x="2209800" y="217026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5</a:t>
            </a:r>
            <a:endParaRPr/>
          </a:p>
        </p:txBody>
      </p:sp>
      <p:sp>
        <p:nvSpPr>
          <p:cNvPr id="1072" name="Shape 1072"/>
          <p:cNvSpPr txBox="1"/>
          <p:nvPr/>
        </p:nvSpPr>
        <p:spPr>
          <a:xfrm>
            <a:off x="381000" y="4648200"/>
            <a:ext cx="3302764" cy="10156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sng" strike="noStrike" cap="none">
                <a:solidFill>
                  <a:schemeClr val="dk1"/>
                </a:solidFill>
                <a:latin typeface="Calibri"/>
                <a:ea typeface="Calibri"/>
                <a:cs typeface="Calibri"/>
                <a:sym typeface="Calibri"/>
              </a:rPr>
              <a:t>Order Added to Known Set:</a:t>
            </a:r>
            <a:endParaRPr/>
          </a:p>
          <a:p>
            <a:pPr marL="0" marR="0" lvl="0" indent="0" algn="l" rtl="0">
              <a:lnSpc>
                <a:spcPct val="100000"/>
              </a:lnSpc>
              <a:spcBef>
                <a:spcPts val="0"/>
              </a:spcBef>
              <a:spcAft>
                <a:spcPts val="0"/>
              </a:spcAft>
              <a:buClr>
                <a:srgbClr val="000000"/>
              </a:buClr>
              <a:buSzPts val="2000"/>
              <a:buFont typeface="Arial"/>
              <a:buNone/>
            </a:pPr>
            <a:endParaRPr sz="20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 C, B, D, F, H, G</a:t>
            </a:r>
            <a:endParaRPr/>
          </a:p>
        </p:txBody>
      </p:sp>
      <p:cxnSp>
        <p:nvCxnSpPr>
          <p:cNvPr id="1073" name="Shape 1073"/>
          <p:cNvCxnSpPr/>
          <p:nvPr/>
        </p:nvCxnSpPr>
        <p:spPr>
          <a:xfrm>
            <a:off x="914400" y="1835357"/>
            <a:ext cx="1122599" cy="855899"/>
          </a:xfrm>
          <a:prstGeom prst="straightConnector1">
            <a:avLst/>
          </a:prstGeom>
          <a:noFill/>
          <a:ln w="28575" cap="flat" cmpd="sng">
            <a:solidFill>
              <a:schemeClr val="dk1"/>
            </a:solidFill>
            <a:prstDash val="solid"/>
            <a:round/>
            <a:headEnd type="none" w="med" len="med"/>
            <a:tailEnd type="triangle" w="lg" len="lg"/>
          </a:ln>
        </p:spPr>
      </p:cxnSp>
      <p:cxnSp>
        <p:nvCxnSpPr>
          <p:cNvPr id="1074" name="Shape 1074"/>
          <p:cNvCxnSpPr/>
          <p:nvPr/>
        </p:nvCxnSpPr>
        <p:spPr>
          <a:xfrm rot="10800000">
            <a:off x="723900" y="2025856"/>
            <a:ext cx="1257299" cy="800099"/>
          </a:xfrm>
          <a:prstGeom prst="straightConnector1">
            <a:avLst/>
          </a:prstGeom>
          <a:noFill/>
          <a:ln w="28575" cap="flat" cmpd="sng">
            <a:solidFill>
              <a:schemeClr val="dk1"/>
            </a:solidFill>
            <a:prstDash val="solid"/>
            <a:round/>
            <a:headEnd type="none" w="med" len="med"/>
            <a:tailEnd type="triangle" w="lg" len="lg"/>
          </a:ln>
        </p:spPr>
      </p:cxnSp>
      <p:cxnSp>
        <p:nvCxnSpPr>
          <p:cNvPr id="1075" name="Shape 1075"/>
          <p:cNvCxnSpPr/>
          <p:nvPr/>
        </p:nvCxnSpPr>
        <p:spPr>
          <a:xfrm flipH="1">
            <a:off x="3086100" y="2597356"/>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1076" name="Shape 1076"/>
          <p:cNvCxnSpPr/>
          <p:nvPr/>
        </p:nvCxnSpPr>
        <p:spPr>
          <a:xfrm rot="10800000" flipH="1">
            <a:off x="3276600" y="2787856"/>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1077" name="Shape 1077"/>
          <p:cNvCxnSpPr/>
          <p:nvPr/>
        </p:nvCxnSpPr>
        <p:spPr>
          <a:xfrm flipH="1">
            <a:off x="571496" y="1970060"/>
            <a:ext cx="17700" cy="894000"/>
          </a:xfrm>
          <a:prstGeom prst="straightConnector1">
            <a:avLst/>
          </a:prstGeom>
          <a:noFill/>
          <a:ln w="28575" cap="flat" cmpd="sng">
            <a:solidFill>
              <a:schemeClr val="dk1"/>
            </a:solidFill>
            <a:prstDash val="solid"/>
            <a:round/>
            <a:headEnd type="none" w="med" len="med"/>
            <a:tailEnd type="triangle" w="lg" len="lg"/>
          </a:ln>
        </p:spPr>
      </p:cxnSp>
      <p:cxnSp>
        <p:nvCxnSpPr>
          <p:cNvPr id="1078" name="Shape 1078"/>
          <p:cNvCxnSpPr/>
          <p:nvPr/>
        </p:nvCxnSpPr>
        <p:spPr>
          <a:xfrm rot="10800000" flipH="1">
            <a:off x="762000" y="2960656"/>
            <a:ext cx="1275000" cy="93900"/>
          </a:xfrm>
          <a:prstGeom prst="straightConnector1">
            <a:avLst/>
          </a:prstGeom>
          <a:noFill/>
          <a:ln w="28575" cap="flat" cmpd="sng">
            <a:solidFill>
              <a:schemeClr val="dk1"/>
            </a:solidFill>
            <a:prstDash val="solid"/>
            <a:round/>
            <a:headEnd type="none" w="med" len="med"/>
            <a:tailEnd type="triangle" w="lg" len="lg"/>
          </a:ln>
        </p:spPr>
      </p:cxnSp>
      <p:cxnSp>
        <p:nvCxnSpPr>
          <p:cNvPr id="1079" name="Shape 1079"/>
          <p:cNvCxnSpPr/>
          <p:nvPr/>
        </p:nvCxnSpPr>
        <p:spPr>
          <a:xfrm>
            <a:off x="858603" y="1700653"/>
            <a:ext cx="1351199" cy="58500"/>
          </a:xfrm>
          <a:prstGeom prst="straightConnector1">
            <a:avLst/>
          </a:prstGeom>
          <a:noFill/>
          <a:ln w="28575" cap="flat" cmpd="sng">
            <a:solidFill>
              <a:schemeClr val="dk1"/>
            </a:solidFill>
            <a:prstDash val="solid"/>
            <a:round/>
            <a:headEnd type="none" w="med" len="med"/>
            <a:tailEnd type="triangle" w="lg" len="lg"/>
          </a:ln>
        </p:spPr>
      </p:cxnSp>
      <p:cxnSp>
        <p:nvCxnSpPr>
          <p:cNvPr id="1080" name="Shape 1080"/>
          <p:cNvCxnSpPr/>
          <p:nvPr/>
        </p:nvCxnSpPr>
        <p:spPr>
          <a:xfrm>
            <a:off x="2590800" y="1759157"/>
            <a:ext cx="914400" cy="76199"/>
          </a:xfrm>
          <a:prstGeom prst="straightConnector1">
            <a:avLst/>
          </a:prstGeom>
          <a:noFill/>
          <a:ln w="28575" cap="flat" cmpd="sng">
            <a:solidFill>
              <a:schemeClr val="dk1"/>
            </a:solidFill>
            <a:prstDash val="solid"/>
            <a:round/>
            <a:headEnd type="none" w="med" len="med"/>
            <a:tailEnd type="triangle" w="lg" len="lg"/>
          </a:ln>
        </p:spPr>
      </p:cxnSp>
      <p:cxnSp>
        <p:nvCxnSpPr>
          <p:cNvPr id="1081" name="Shape 1081"/>
          <p:cNvCxnSpPr/>
          <p:nvPr/>
        </p:nvCxnSpPr>
        <p:spPr>
          <a:xfrm>
            <a:off x="3886200" y="1835357"/>
            <a:ext cx="609599" cy="0"/>
          </a:xfrm>
          <a:prstGeom prst="straightConnector1">
            <a:avLst/>
          </a:prstGeom>
          <a:noFill/>
          <a:ln w="28575" cap="flat" cmpd="sng">
            <a:solidFill>
              <a:schemeClr val="dk1"/>
            </a:solidFill>
            <a:prstDash val="solid"/>
            <a:round/>
            <a:headEnd type="none" w="med" len="med"/>
            <a:tailEnd type="triangle" w="lg" len="lg"/>
          </a:ln>
        </p:spPr>
      </p:cxnSp>
      <p:cxnSp>
        <p:nvCxnSpPr>
          <p:cNvPr id="1082" name="Shape 1082"/>
          <p:cNvCxnSpPr/>
          <p:nvPr/>
        </p:nvCxnSpPr>
        <p:spPr>
          <a:xfrm rot="10800000">
            <a:off x="3695696" y="2025852"/>
            <a:ext cx="246299" cy="436800"/>
          </a:xfrm>
          <a:prstGeom prst="straightConnector1">
            <a:avLst/>
          </a:prstGeom>
          <a:noFill/>
          <a:ln w="28575" cap="flat" cmpd="sng">
            <a:solidFill>
              <a:schemeClr val="dk1"/>
            </a:solidFill>
            <a:prstDash val="solid"/>
            <a:round/>
            <a:headEnd type="none" w="med" len="med"/>
            <a:tailEnd type="triangle" w="lg" len="lg"/>
          </a:ln>
        </p:spPr>
      </p:cxnSp>
      <p:cxnSp>
        <p:nvCxnSpPr>
          <p:cNvPr id="1083" name="Shape 1083"/>
          <p:cNvCxnSpPr/>
          <p:nvPr/>
        </p:nvCxnSpPr>
        <p:spPr>
          <a:xfrm flipH="1">
            <a:off x="4211400" y="2025857"/>
            <a:ext cx="474899" cy="436800"/>
          </a:xfrm>
          <a:prstGeom prst="straightConnector1">
            <a:avLst/>
          </a:prstGeom>
          <a:noFill/>
          <a:ln w="28575" cap="flat" cmpd="sng">
            <a:solidFill>
              <a:schemeClr val="dk1"/>
            </a:solidFill>
            <a:prstDash val="solid"/>
            <a:round/>
            <a:headEnd type="none" w="med" len="med"/>
            <a:tailEnd type="triangle" w="lg" len="lg"/>
          </a:ln>
        </p:spPr>
      </p:cxnSp>
      <p:cxnSp>
        <p:nvCxnSpPr>
          <p:cNvPr id="1084" name="Shape 1084"/>
          <p:cNvCxnSpPr/>
          <p:nvPr/>
        </p:nvCxnSpPr>
        <p:spPr>
          <a:xfrm>
            <a:off x="2535003" y="1893860"/>
            <a:ext cx="416399" cy="1178400"/>
          </a:xfrm>
          <a:prstGeom prst="straightConnector1">
            <a:avLst/>
          </a:prstGeom>
          <a:noFill/>
          <a:ln w="28575" cap="flat" cmpd="sng">
            <a:solidFill>
              <a:schemeClr val="dk1"/>
            </a:solidFill>
            <a:prstDash val="solid"/>
            <a:round/>
            <a:headEnd type="none" w="med" len="med"/>
            <a:tailEnd type="triangle" w="lg" len="lg"/>
          </a:ln>
        </p:spPr>
      </p:cxnSp>
      <p:cxnSp>
        <p:nvCxnSpPr>
          <p:cNvPr id="1085" name="Shape 1085"/>
          <p:cNvCxnSpPr/>
          <p:nvPr/>
        </p:nvCxnSpPr>
        <p:spPr>
          <a:xfrm flipH="1">
            <a:off x="2171699" y="1949657"/>
            <a:ext cx="228600" cy="685799"/>
          </a:xfrm>
          <a:prstGeom prst="straightConnector1">
            <a:avLst/>
          </a:prstGeom>
          <a:noFill/>
          <a:ln w="28575" cap="flat" cmpd="sng">
            <a:solidFill>
              <a:schemeClr val="dk1"/>
            </a:solidFill>
            <a:prstDash val="solid"/>
            <a:round/>
            <a:headEnd type="none" w="med" len="med"/>
            <a:tailEnd type="triangle" w="lg" len="lg"/>
          </a:ln>
        </p:spPr>
      </p:cxnSp>
      <p:cxnSp>
        <p:nvCxnSpPr>
          <p:cNvPr id="1086" name="Shape 1086"/>
          <p:cNvCxnSpPr/>
          <p:nvPr/>
        </p:nvCxnSpPr>
        <p:spPr>
          <a:xfrm>
            <a:off x="2306403" y="2960660"/>
            <a:ext cx="589200" cy="246299"/>
          </a:xfrm>
          <a:prstGeom prst="straightConnector1">
            <a:avLst/>
          </a:prstGeom>
          <a:noFill/>
          <a:ln w="28575" cap="flat" cmpd="sng">
            <a:solidFill>
              <a:schemeClr val="dk1"/>
            </a:solidFill>
            <a:prstDash val="solid"/>
            <a:round/>
            <a:headEnd type="none" w="med" len="med"/>
            <a:tailEnd type="triangle" w="lg" len="lg"/>
          </a:ln>
        </p:spPr>
      </p:cxnSp>
      <p:cxnSp>
        <p:nvCxnSpPr>
          <p:cNvPr id="1087" name="Shape 1087"/>
          <p:cNvCxnSpPr/>
          <p:nvPr/>
        </p:nvCxnSpPr>
        <p:spPr>
          <a:xfrm rot="10800000">
            <a:off x="706196" y="3189260"/>
            <a:ext cx="2245199" cy="152399"/>
          </a:xfrm>
          <a:prstGeom prst="straightConnector1">
            <a:avLst/>
          </a:prstGeom>
          <a:noFill/>
          <a:ln w="28575" cap="flat" cmpd="sng">
            <a:solidFill>
              <a:schemeClr val="dk1"/>
            </a:solidFill>
            <a:prstDash val="solid"/>
            <a:round/>
            <a:headEnd type="none" w="med" len="med"/>
            <a:tailEnd type="triangle" w="lg" len="lg"/>
          </a:ln>
        </p:spPr>
      </p:cxnSp>
      <p:sp>
        <p:nvSpPr>
          <p:cNvPr id="1088" name="Shape 1088"/>
          <p:cNvSpPr txBox="1"/>
          <p:nvPr/>
        </p:nvSpPr>
        <p:spPr>
          <a:xfrm>
            <a:off x="3124200" y="3197431"/>
            <a:ext cx="5006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12</a:t>
            </a:r>
            <a:endParaRPr sz="2000" b="0" i="0" u="none" strike="noStrike" cap="none">
              <a:solidFill>
                <a:srgbClr val="FF0000"/>
              </a:solidFill>
              <a:latin typeface="Calibri"/>
              <a:ea typeface="Calibri"/>
              <a:cs typeface="Calibri"/>
              <a:sym typeface="Calibri"/>
            </a:endParaRPr>
          </a:p>
        </p:txBody>
      </p:sp>
      <p:sp>
        <p:nvSpPr>
          <p:cNvPr id="1089" name="Shape 1089"/>
          <p:cNvSpPr txBox="1"/>
          <p:nvPr/>
        </p:nvSpPr>
        <p:spPr>
          <a:xfrm>
            <a:off x="4034546" y="1492457"/>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1090" name="Shape 1090"/>
          <p:cNvSpPr txBox="1"/>
          <p:nvPr/>
        </p:nvSpPr>
        <p:spPr>
          <a:xfrm>
            <a:off x="2743200" y="2178256"/>
            <a:ext cx="5717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10</a:t>
            </a:r>
            <a:endParaRPr/>
          </a:p>
        </p:txBody>
      </p:sp>
      <p:sp>
        <p:nvSpPr>
          <p:cNvPr id="1091" name="Shape 1091"/>
          <p:cNvSpPr txBox="1"/>
          <p:nvPr/>
        </p:nvSpPr>
        <p:spPr>
          <a:xfrm>
            <a:off x="3695700" y="2883753"/>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1092" name="Shape 1092"/>
          <p:cNvSpPr txBox="1"/>
          <p:nvPr/>
        </p:nvSpPr>
        <p:spPr>
          <a:xfrm>
            <a:off x="2438400" y="2787856"/>
            <a:ext cx="5219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11</a:t>
            </a:r>
            <a:endParaRPr/>
          </a:p>
        </p:txBody>
      </p:sp>
      <p:sp>
        <p:nvSpPr>
          <p:cNvPr id="1093" name="Shape 1093"/>
          <p:cNvSpPr txBox="1"/>
          <p:nvPr/>
        </p:nvSpPr>
        <p:spPr>
          <a:xfrm>
            <a:off x="1455906" y="1949657"/>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1094" name="Shape 1094"/>
          <p:cNvSpPr txBox="1">
            <a:spLocks noGrp="1"/>
          </p:cNvSpPr>
          <p:nvPr>
            <p:ph type="title" idx="4294967295"/>
          </p:nvPr>
        </p:nvSpPr>
        <p:spPr>
          <a:xfrm>
            <a:off x="822960" y="76200"/>
            <a:ext cx="7543800" cy="1174308"/>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Example #1</a:t>
            </a:r>
            <a:endParaRPr/>
          </a:p>
        </p:txBody>
      </p:sp>
      <p:graphicFrame>
        <p:nvGraphicFramePr>
          <p:cNvPr id="1095" name="Shape 1095"/>
          <p:cNvGraphicFramePr/>
          <p:nvPr/>
        </p:nvGraphicFramePr>
        <p:xfrm>
          <a:off x="4419600" y="3032670"/>
          <a:ext cx="4267200" cy="3291930"/>
        </p:xfrm>
        <a:graphic>
          <a:graphicData uri="http://schemas.openxmlformats.org/drawingml/2006/table">
            <a:tbl>
              <a:tblPr>
                <a:noFill/>
                <a:tableStyleId>{C75C6467-92EE-42D9-8249-70E0839E9777}</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vertex</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known?</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cost</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path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0</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2</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276225">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E</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 12</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8</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7</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Shape 1101"/>
          <p:cNvSpPr/>
          <p:nvPr/>
        </p:nvSpPr>
        <p:spPr>
          <a:xfrm>
            <a:off x="533400" y="164485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1102" name="Shape 1102"/>
          <p:cNvSpPr/>
          <p:nvPr/>
        </p:nvSpPr>
        <p:spPr>
          <a:xfrm>
            <a:off x="2209800" y="156865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1103" name="Shape 1103"/>
          <p:cNvSpPr/>
          <p:nvPr/>
        </p:nvSpPr>
        <p:spPr>
          <a:xfrm>
            <a:off x="381000" y="286405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1104" name="Shape 1104"/>
          <p:cNvSpPr/>
          <p:nvPr/>
        </p:nvSpPr>
        <p:spPr>
          <a:xfrm>
            <a:off x="1981200" y="263545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1105" name="Shape 1105"/>
          <p:cNvSpPr/>
          <p:nvPr/>
        </p:nvSpPr>
        <p:spPr>
          <a:xfrm>
            <a:off x="3505200" y="164485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1106" name="Shape 1106"/>
          <p:cNvSpPr/>
          <p:nvPr/>
        </p:nvSpPr>
        <p:spPr>
          <a:xfrm>
            <a:off x="4495800" y="164485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H</a:t>
            </a:r>
            <a:endParaRPr/>
          </a:p>
        </p:txBody>
      </p:sp>
      <p:sp>
        <p:nvSpPr>
          <p:cNvPr id="1107" name="Shape 1107"/>
          <p:cNvSpPr/>
          <p:nvPr/>
        </p:nvSpPr>
        <p:spPr>
          <a:xfrm>
            <a:off x="2895600" y="3016456"/>
            <a:ext cx="381000" cy="381000"/>
          </a:xfrm>
          <a:prstGeom prst="ellipse">
            <a:avLst/>
          </a:prstGeom>
          <a:solidFill>
            <a:srgbClr val="F2DADA"/>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E</a:t>
            </a:r>
            <a:endParaRPr/>
          </a:p>
        </p:txBody>
      </p:sp>
      <p:sp>
        <p:nvSpPr>
          <p:cNvPr id="1108" name="Shape 1108"/>
          <p:cNvSpPr/>
          <p:nvPr/>
        </p:nvSpPr>
        <p:spPr>
          <a:xfrm>
            <a:off x="3886200" y="240685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cxnSp>
        <p:nvCxnSpPr>
          <p:cNvPr id="1109" name="Shape 1109"/>
          <p:cNvCxnSpPr>
            <a:stCxn id="1101" idx="6"/>
            <a:endCxn id="1104" idx="1"/>
          </p:cNvCxnSpPr>
          <p:nvPr/>
        </p:nvCxnSpPr>
        <p:spPr>
          <a:xfrm>
            <a:off x="914400" y="1835357"/>
            <a:ext cx="1122600" cy="855900"/>
          </a:xfrm>
          <a:prstGeom prst="straightConnector1">
            <a:avLst/>
          </a:prstGeom>
          <a:noFill/>
          <a:ln w="9525" cap="flat" cmpd="sng">
            <a:solidFill>
              <a:schemeClr val="dk1"/>
            </a:solidFill>
            <a:prstDash val="solid"/>
            <a:round/>
            <a:headEnd type="none" w="med" len="med"/>
            <a:tailEnd type="triangle" w="lg" len="lg"/>
          </a:ln>
        </p:spPr>
      </p:cxnSp>
      <p:cxnSp>
        <p:nvCxnSpPr>
          <p:cNvPr id="1110" name="Shape 1110"/>
          <p:cNvCxnSpPr>
            <a:stCxn id="1104" idx="2"/>
            <a:endCxn id="1101" idx="4"/>
          </p:cNvCxnSpPr>
          <p:nvPr/>
        </p:nvCxnSpPr>
        <p:spPr>
          <a:xfrm rot="10800000">
            <a:off x="723900" y="2025856"/>
            <a:ext cx="1257300" cy="800100"/>
          </a:xfrm>
          <a:prstGeom prst="straightConnector1">
            <a:avLst/>
          </a:prstGeom>
          <a:noFill/>
          <a:ln w="9525" cap="flat" cmpd="sng">
            <a:solidFill>
              <a:schemeClr val="dk1"/>
            </a:solidFill>
            <a:prstDash val="solid"/>
            <a:round/>
            <a:headEnd type="none" w="med" len="med"/>
            <a:tailEnd type="triangle" w="lg" len="lg"/>
          </a:ln>
        </p:spPr>
      </p:cxnSp>
      <p:cxnSp>
        <p:nvCxnSpPr>
          <p:cNvPr id="1111" name="Shape 1111"/>
          <p:cNvCxnSpPr>
            <a:stCxn id="1108" idx="2"/>
            <a:endCxn id="1107" idx="0"/>
          </p:cNvCxnSpPr>
          <p:nvPr/>
        </p:nvCxnSpPr>
        <p:spPr>
          <a:xfrm flipH="1">
            <a:off x="3086100" y="2597356"/>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1112" name="Shape 1112"/>
          <p:cNvCxnSpPr>
            <a:stCxn id="1107" idx="6"/>
            <a:endCxn id="1108" idx="4"/>
          </p:cNvCxnSpPr>
          <p:nvPr/>
        </p:nvCxnSpPr>
        <p:spPr>
          <a:xfrm rot="10800000" flipH="1">
            <a:off x="3276600" y="2787856"/>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1113" name="Shape 1113"/>
          <p:cNvCxnSpPr>
            <a:stCxn id="1101" idx="3"/>
            <a:endCxn id="1103" idx="0"/>
          </p:cNvCxnSpPr>
          <p:nvPr/>
        </p:nvCxnSpPr>
        <p:spPr>
          <a:xfrm flipH="1">
            <a:off x="571496" y="1970061"/>
            <a:ext cx="17700" cy="894000"/>
          </a:xfrm>
          <a:prstGeom prst="straightConnector1">
            <a:avLst/>
          </a:prstGeom>
          <a:noFill/>
          <a:ln w="9525" cap="flat" cmpd="sng">
            <a:solidFill>
              <a:schemeClr val="dk1"/>
            </a:solidFill>
            <a:prstDash val="solid"/>
            <a:round/>
            <a:headEnd type="none" w="med" len="med"/>
            <a:tailEnd type="triangle" w="lg" len="lg"/>
          </a:ln>
        </p:spPr>
      </p:cxnSp>
      <p:cxnSp>
        <p:nvCxnSpPr>
          <p:cNvPr id="1114" name="Shape 1114"/>
          <p:cNvCxnSpPr>
            <a:stCxn id="1103" idx="6"/>
            <a:endCxn id="1104" idx="3"/>
          </p:cNvCxnSpPr>
          <p:nvPr/>
        </p:nvCxnSpPr>
        <p:spPr>
          <a:xfrm rot="10800000" flipH="1">
            <a:off x="762000" y="2960656"/>
            <a:ext cx="1275000" cy="93900"/>
          </a:xfrm>
          <a:prstGeom prst="straightConnector1">
            <a:avLst/>
          </a:prstGeom>
          <a:noFill/>
          <a:ln w="9525" cap="flat" cmpd="sng">
            <a:solidFill>
              <a:schemeClr val="dk1"/>
            </a:solidFill>
            <a:prstDash val="solid"/>
            <a:round/>
            <a:headEnd type="none" w="med" len="med"/>
            <a:tailEnd type="triangle" w="lg" len="lg"/>
          </a:ln>
        </p:spPr>
      </p:cxnSp>
      <p:cxnSp>
        <p:nvCxnSpPr>
          <p:cNvPr id="1115" name="Shape 1115"/>
          <p:cNvCxnSpPr>
            <a:stCxn id="1101" idx="7"/>
            <a:endCxn id="1102" idx="2"/>
          </p:cNvCxnSpPr>
          <p:nvPr/>
        </p:nvCxnSpPr>
        <p:spPr>
          <a:xfrm>
            <a:off x="858604" y="1700653"/>
            <a:ext cx="1351200" cy="58500"/>
          </a:xfrm>
          <a:prstGeom prst="straightConnector1">
            <a:avLst/>
          </a:prstGeom>
          <a:noFill/>
          <a:ln w="9525" cap="flat" cmpd="sng">
            <a:solidFill>
              <a:schemeClr val="dk1"/>
            </a:solidFill>
            <a:prstDash val="solid"/>
            <a:round/>
            <a:headEnd type="none" w="med" len="med"/>
            <a:tailEnd type="triangle" w="lg" len="lg"/>
          </a:ln>
        </p:spPr>
      </p:cxnSp>
      <p:cxnSp>
        <p:nvCxnSpPr>
          <p:cNvPr id="1116" name="Shape 1116"/>
          <p:cNvCxnSpPr>
            <a:stCxn id="1102" idx="6"/>
            <a:endCxn id="1105" idx="2"/>
          </p:cNvCxnSpPr>
          <p:nvPr/>
        </p:nvCxnSpPr>
        <p:spPr>
          <a:xfrm>
            <a:off x="2590800" y="1759157"/>
            <a:ext cx="914400" cy="76200"/>
          </a:xfrm>
          <a:prstGeom prst="straightConnector1">
            <a:avLst/>
          </a:prstGeom>
          <a:noFill/>
          <a:ln w="9525" cap="flat" cmpd="sng">
            <a:solidFill>
              <a:schemeClr val="dk1"/>
            </a:solidFill>
            <a:prstDash val="solid"/>
            <a:round/>
            <a:headEnd type="none" w="med" len="med"/>
            <a:tailEnd type="triangle" w="lg" len="lg"/>
          </a:ln>
        </p:spPr>
      </p:cxnSp>
      <p:cxnSp>
        <p:nvCxnSpPr>
          <p:cNvPr id="1117" name="Shape 1117"/>
          <p:cNvCxnSpPr>
            <a:stCxn id="1105" idx="6"/>
            <a:endCxn id="1106" idx="2"/>
          </p:cNvCxnSpPr>
          <p:nvPr/>
        </p:nvCxnSpPr>
        <p:spPr>
          <a:xfrm>
            <a:off x="3886200" y="1835357"/>
            <a:ext cx="609600" cy="0"/>
          </a:xfrm>
          <a:prstGeom prst="straightConnector1">
            <a:avLst/>
          </a:prstGeom>
          <a:noFill/>
          <a:ln w="9525" cap="flat" cmpd="sng">
            <a:solidFill>
              <a:schemeClr val="dk1"/>
            </a:solidFill>
            <a:prstDash val="solid"/>
            <a:round/>
            <a:headEnd type="none" w="med" len="med"/>
            <a:tailEnd type="triangle" w="lg" len="lg"/>
          </a:ln>
        </p:spPr>
      </p:cxnSp>
      <p:cxnSp>
        <p:nvCxnSpPr>
          <p:cNvPr id="1118" name="Shape 1118"/>
          <p:cNvCxnSpPr>
            <a:stCxn id="1108" idx="1"/>
            <a:endCxn id="1105" idx="4"/>
          </p:cNvCxnSpPr>
          <p:nvPr/>
        </p:nvCxnSpPr>
        <p:spPr>
          <a:xfrm rot="10800000">
            <a:off x="3695696" y="2025852"/>
            <a:ext cx="246300" cy="436800"/>
          </a:xfrm>
          <a:prstGeom prst="straightConnector1">
            <a:avLst/>
          </a:prstGeom>
          <a:noFill/>
          <a:ln w="9525" cap="flat" cmpd="sng">
            <a:solidFill>
              <a:schemeClr val="dk1"/>
            </a:solidFill>
            <a:prstDash val="solid"/>
            <a:round/>
            <a:headEnd type="none" w="med" len="med"/>
            <a:tailEnd type="triangle" w="lg" len="lg"/>
          </a:ln>
        </p:spPr>
      </p:cxnSp>
      <p:cxnSp>
        <p:nvCxnSpPr>
          <p:cNvPr id="1119" name="Shape 1119"/>
          <p:cNvCxnSpPr>
            <a:stCxn id="1106" idx="4"/>
            <a:endCxn id="1108" idx="7"/>
          </p:cNvCxnSpPr>
          <p:nvPr/>
        </p:nvCxnSpPr>
        <p:spPr>
          <a:xfrm flipH="1">
            <a:off x="4211400" y="2025857"/>
            <a:ext cx="474900" cy="436800"/>
          </a:xfrm>
          <a:prstGeom prst="straightConnector1">
            <a:avLst/>
          </a:prstGeom>
          <a:noFill/>
          <a:ln w="9525" cap="flat" cmpd="sng">
            <a:solidFill>
              <a:schemeClr val="dk1"/>
            </a:solidFill>
            <a:prstDash val="solid"/>
            <a:round/>
            <a:headEnd type="none" w="med" len="med"/>
            <a:tailEnd type="triangle" w="lg" len="lg"/>
          </a:ln>
        </p:spPr>
      </p:cxnSp>
      <p:cxnSp>
        <p:nvCxnSpPr>
          <p:cNvPr id="1120" name="Shape 1120"/>
          <p:cNvCxnSpPr>
            <a:stCxn id="1102" idx="5"/>
            <a:endCxn id="1107" idx="1"/>
          </p:cNvCxnSpPr>
          <p:nvPr/>
        </p:nvCxnSpPr>
        <p:spPr>
          <a:xfrm>
            <a:off x="2535004" y="1893861"/>
            <a:ext cx="416400" cy="1178400"/>
          </a:xfrm>
          <a:prstGeom prst="straightConnector1">
            <a:avLst/>
          </a:prstGeom>
          <a:noFill/>
          <a:ln w="9525" cap="flat" cmpd="sng">
            <a:solidFill>
              <a:schemeClr val="dk1"/>
            </a:solidFill>
            <a:prstDash val="solid"/>
            <a:round/>
            <a:headEnd type="none" w="med" len="med"/>
            <a:tailEnd type="triangle" w="lg" len="lg"/>
          </a:ln>
        </p:spPr>
      </p:cxnSp>
      <p:cxnSp>
        <p:nvCxnSpPr>
          <p:cNvPr id="1121" name="Shape 1121"/>
          <p:cNvCxnSpPr>
            <a:stCxn id="1102" idx="4"/>
            <a:endCxn id="1104" idx="0"/>
          </p:cNvCxnSpPr>
          <p:nvPr/>
        </p:nvCxnSpPr>
        <p:spPr>
          <a:xfrm flipH="1">
            <a:off x="2171700" y="1949657"/>
            <a:ext cx="228600" cy="685800"/>
          </a:xfrm>
          <a:prstGeom prst="straightConnector1">
            <a:avLst/>
          </a:prstGeom>
          <a:noFill/>
          <a:ln w="9525" cap="flat" cmpd="sng">
            <a:solidFill>
              <a:schemeClr val="dk1"/>
            </a:solidFill>
            <a:prstDash val="solid"/>
            <a:round/>
            <a:headEnd type="none" w="med" len="med"/>
            <a:tailEnd type="triangle" w="lg" len="lg"/>
          </a:ln>
        </p:spPr>
      </p:cxnSp>
      <p:cxnSp>
        <p:nvCxnSpPr>
          <p:cNvPr id="1122" name="Shape 1122"/>
          <p:cNvCxnSpPr>
            <a:stCxn id="1104" idx="5"/>
            <a:endCxn id="1107" idx="2"/>
          </p:cNvCxnSpPr>
          <p:nvPr/>
        </p:nvCxnSpPr>
        <p:spPr>
          <a:xfrm>
            <a:off x="2306404" y="2960660"/>
            <a:ext cx="589200" cy="246300"/>
          </a:xfrm>
          <a:prstGeom prst="straightConnector1">
            <a:avLst/>
          </a:prstGeom>
          <a:noFill/>
          <a:ln w="9525" cap="flat" cmpd="sng">
            <a:solidFill>
              <a:schemeClr val="dk1"/>
            </a:solidFill>
            <a:prstDash val="solid"/>
            <a:round/>
            <a:headEnd type="none" w="med" len="med"/>
            <a:tailEnd type="triangle" w="lg" len="lg"/>
          </a:ln>
        </p:spPr>
      </p:cxnSp>
      <p:cxnSp>
        <p:nvCxnSpPr>
          <p:cNvPr id="1123" name="Shape 1123"/>
          <p:cNvCxnSpPr>
            <a:stCxn id="1107" idx="3"/>
            <a:endCxn id="1103" idx="5"/>
          </p:cNvCxnSpPr>
          <p:nvPr/>
        </p:nvCxnSpPr>
        <p:spPr>
          <a:xfrm rot="10800000">
            <a:off x="706196" y="3189260"/>
            <a:ext cx="2245200" cy="152400"/>
          </a:xfrm>
          <a:prstGeom prst="straightConnector1">
            <a:avLst/>
          </a:prstGeom>
          <a:noFill/>
          <a:ln w="9525" cap="flat" cmpd="sng">
            <a:solidFill>
              <a:schemeClr val="dk1"/>
            </a:solidFill>
            <a:prstDash val="solid"/>
            <a:round/>
            <a:headEnd type="none" w="med" len="med"/>
            <a:tailEnd type="triangle" w="lg" len="lg"/>
          </a:ln>
        </p:spPr>
      </p:cxnSp>
      <p:sp>
        <p:nvSpPr>
          <p:cNvPr id="1124" name="Shape 1124"/>
          <p:cNvSpPr txBox="1"/>
          <p:nvPr/>
        </p:nvSpPr>
        <p:spPr>
          <a:xfrm>
            <a:off x="593725" y="132418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0</a:t>
            </a:r>
            <a:endParaRPr/>
          </a:p>
        </p:txBody>
      </p:sp>
      <p:sp>
        <p:nvSpPr>
          <p:cNvPr id="1125" name="Shape 1125"/>
          <p:cNvSpPr txBox="1"/>
          <p:nvPr/>
        </p:nvSpPr>
        <p:spPr>
          <a:xfrm>
            <a:off x="2270125" y="1219200"/>
            <a:ext cx="184149" cy="396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Shape 1126"/>
          <p:cNvSpPr txBox="1"/>
          <p:nvPr/>
        </p:nvSpPr>
        <p:spPr>
          <a:xfrm>
            <a:off x="2286000" y="125586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2</a:t>
            </a:r>
            <a:endParaRPr/>
          </a:p>
        </p:txBody>
      </p:sp>
      <p:sp>
        <p:nvSpPr>
          <p:cNvPr id="1127" name="Shape 1127"/>
          <p:cNvSpPr txBox="1"/>
          <p:nvPr/>
        </p:nvSpPr>
        <p:spPr>
          <a:xfrm>
            <a:off x="3581400" y="129243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1128" name="Shape 1128"/>
          <p:cNvSpPr txBox="1"/>
          <p:nvPr/>
        </p:nvSpPr>
        <p:spPr>
          <a:xfrm>
            <a:off x="4572000" y="129243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7</a:t>
            </a:r>
            <a:endParaRPr/>
          </a:p>
        </p:txBody>
      </p:sp>
      <p:sp>
        <p:nvSpPr>
          <p:cNvPr id="1129" name="Shape 1129"/>
          <p:cNvSpPr txBox="1"/>
          <p:nvPr/>
        </p:nvSpPr>
        <p:spPr>
          <a:xfrm>
            <a:off x="76200" y="296883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1130" name="Shape 1130"/>
          <p:cNvSpPr txBox="1"/>
          <p:nvPr/>
        </p:nvSpPr>
        <p:spPr>
          <a:xfrm>
            <a:off x="2293938" y="251163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a:t>
            </a:r>
            <a:endParaRPr/>
          </a:p>
        </p:txBody>
      </p:sp>
      <p:sp>
        <p:nvSpPr>
          <p:cNvPr id="1131" name="Shape 1131"/>
          <p:cNvSpPr txBox="1"/>
          <p:nvPr/>
        </p:nvSpPr>
        <p:spPr>
          <a:xfrm>
            <a:off x="4191000" y="235923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8</a:t>
            </a:r>
            <a:endParaRPr/>
          </a:p>
        </p:txBody>
      </p:sp>
      <p:sp>
        <p:nvSpPr>
          <p:cNvPr id="1132" name="Shape 1132"/>
          <p:cNvSpPr txBox="1"/>
          <p:nvPr/>
        </p:nvSpPr>
        <p:spPr>
          <a:xfrm>
            <a:off x="1371600" y="141784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1133" name="Shape 1133"/>
          <p:cNvSpPr txBox="1"/>
          <p:nvPr/>
        </p:nvSpPr>
        <p:spPr>
          <a:xfrm>
            <a:off x="2819400" y="149245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1134" name="Shape 1134"/>
          <p:cNvSpPr txBox="1"/>
          <p:nvPr/>
        </p:nvSpPr>
        <p:spPr>
          <a:xfrm>
            <a:off x="4419600" y="210205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1135" name="Shape 1135"/>
          <p:cNvSpPr txBox="1"/>
          <p:nvPr/>
        </p:nvSpPr>
        <p:spPr>
          <a:xfrm>
            <a:off x="3581400" y="210205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1136" name="Shape 1136"/>
          <p:cNvSpPr txBox="1"/>
          <p:nvPr/>
        </p:nvSpPr>
        <p:spPr>
          <a:xfrm>
            <a:off x="3371850" y="234177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1137" name="Shape 1137"/>
          <p:cNvSpPr txBox="1"/>
          <p:nvPr/>
        </p:nvSpPr>
        <p:spPr>
          <a:xfrm>
            <a:off x="2133600" y="297691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7</a:t>
            </a:r>
            <a:endParaRPr/>
          </a:p>
        </p:txBody>
      </p:sp>
      <p:sp>
        <p:nvSpPr>
          <p:cNvPr id="1138" name="Shape 1138"/>
          <p:cNvSpPr txBox="1"/>
          <p:nvPr/>
        </p:nvSpPr>
        <p:spPr>
          <a:xfrm>
            <a:off x="1143000" y="233065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9</a:t>
            </a:r>
            <a:endParaRPr/>
          </a:p>
        </p:txBody>
      </p:sp>
      <p:sp>
        <p:nvSpPr>
          <p:cNvPr id="1139" name="Shape 1139"/>
          <p:cNvSpPr txBox="1"/>
          <p:nvPr/>
        </p:nvSpPr>
        <p:spPr>
          <a:xfrm>
            <a:off x="990600" y="271165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1140" name="Shape 1140"/>
          <p:cNvSpPr txBox="1"/>
          <p:nvPr/>
        </p:nvSpPr>
        <p:spPr>
          <a:xfrm>
            <a:off x="304800" y="225445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4</a:t>
            </a:r>
            <a:endParaRPr/>
          </a:p>
        </p:txBody>
      </p:sp>
      <p:sp>
        <p:nvSpPr>
          <p:cNvPr id="1141" name="Shape 1141"/>
          <p:cNvSpPr txBox="1"/>
          <p:nvPr/>
        </p:nvSpPr>
        <p:spPr>
          <a:xfrm>
            <a:off x="2209800" y="217026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5</a:t>
            </a:r>
            <a:endParaRPr/>
          </a:p>
        </p:txBody>
      </p:sp>
      <p:sp>
        <p:nvSpPr>
          <p:cNvPr id="1142" name="Shape 1142"/>
          <p:cNvSpPr txBox="1"/>
          <p:nvPr/>
        </p:nvSpPr>
        <p:spPr>
          <a:xfrm>
            <a:off x="381000" y="4648200"/>
            <a:ext cx="3302764" cy="10156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sng" strike="noStrike" cap="none">
                <a:solidFill>
                  <a:schemeClr val="dk1"/>
                </a:solidFill>
                <a:latin typeface="Calibri"/>
                <a:ea typeface="Calibri"/>
                <a:cs typeface="Calibri"/>
                <a:sym typeface="Calibri"/>
              </a:rPr>
              <a:t>Order Added to Known Set:</a:t>
            </a:r>
            <a:endParaRPr/>
          </a:p>
          <a:p>
            <a:pPr marL="0" marR="0" lvl="0" indent="0" algn="l" rtl="0">
              <a:lnSpc>
                <a:spcPct val="100000"/>
              </a:lnSpc>
              <a:spcBef>
                <a:spcPts val="0"/>
              </a:spcBef>
              <a:spcAft>
                <a:spcPts val="0"/>
              </a:spcAft>
              <a:buClr>
                <a:srgbClr val="000000"/>
              </a:buClr>
              <a:buSzPts val="2000"/>
              <a:buFont typeface="Arial"/>
              <a:buNone/>
            </a:pPr>
            <a:endParaRPr sz="20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 C, B, D, F, H, G</a:t>
            </a:r>
            <a:endParaRPr/>
          </a:p>
        </p:txBody>
      </p:sp>
      <p:cxnSp>
        <p:nvCxnSpPr>
          <p:cNvPr id="1143" name="Shape 1143"/>
          <p:cNvCxnSpPr/>
          <p:nvPr/>
        </p:nvCxnSpPr>
        <p:spPr>
          <a:xfrm>
            <a:off x="914400" y="1835357"/>
            <a:ext cx="1122599" cy="855899"/>
          </a:xfrm>
          <a:prstGeom prst="straightConnector1">
            <a:avLst/>
          </a:prstGeom>
          <a:noFill/>
          <a:ln w="28575" cap="flat" cmpd="sng">
            <a:solidFill>
              <a:schemeClr val="dk1"/>
            </a:solidFill>
            <a:prstDash val="solid"/>
            <a:round/>
            <a:headEnd type="none" w="med" len="med"/>
            <a:tailEnd type="triangle" w="lg" len="lg"/>
          </a:ln>
        </p:spPr>
      </p:cxnSp>
      <p:cxnSp>
        <p:nvCxnSpPr>
          <p:cNvPr id="1144" name="Shape 1144"/>
          <p:cNvCxnSpPr/>
          <p:nvPr/>
        </p:nvCxnSpPr>
        <p:spPr>
          <a:xfrm rot="10800000">
            <a:off x="723900" y="2025856"/>
            <a:ext cx="1257299" cy="800099"/>
          </a:xfrm>
          <a:prstGeom prst="straightConnector1">
            <a:avLst/>
          </a:prstGeom>
          <a:noFill/>
          <a:ln w="28575" cap="flat" cmpd="sng">
            <a:solidFill>
              <a:schemeClr val="dk1"/>
            </a:solidFill>
            <a:prstDash val="solid"/>
            <a:round/>
            <a:headEnd type="none" w="med" len="med"/>
            <a:tailEnd type="triangle" w="lg" len="lg"/>
          </a:ln>
        </p:spPr>
      </p:cxnSp>
      <p:cxnSp>
        <p:nvCxnSpPr>
          <p:cNvPr id="1145" name="Shape 1145"/>
          <p:cNvCxnSpPr/>
          <p:nvPr/>
        </p:nvCxnSpPr>
        <p:spPr>
          <a:xfrm flipH="1">
            <a:off x="3086100" y="2597356"/>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1146" name="Shape 1146"/>
          <p:cNvCxnSpPr/>
          <p:nvPr/>
        </p:nvCxnSpPr>
        <p:spPr>
          <a:xfrm rot="10800000" flipH="1">
            <a:off x="3276600" y="2787856"/>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1147" name="Shape 1147"/>
          <p:cNvCxnSpPr/>
          <p:nvPr/>
        </p:nvCxnSpPr>
        <p:spPr>
          <a:xfrm flipH="1">
            <a:off x="571496" y="1970060"/>
            <a:ext cx="17700" cy="894000"/>
          </a:xfrm>
          <a:prstGeom prst="straightConnector1">
            <a:avLst/>
          </a:prstGeom>
          <a:noFill/>
          <a:ln w="28575" cap="flat" cmpd="sng">
            <a:solidFill>
              <a:schemeClr val="dk1"/>
            </a:solidFill>
            <a:prstDash val="solid"/>
            <a:round/>
            <a:headEnd type="none" w="med" len="med"/>
            <a:tailEnd type="triangle" w="lg" len="lg"/>
          </a:ln>
        </p:spPr>
      </p:cxnSp>
      <p:cxnSp>
        <p:nvCxnSpPr>
          <p:cNvPr id="1148" name="Shape 1148"/>
          <p:cNvCxnSpPr/>
          <p:nvPr/>
        </p:nvCxnSpPr>
        <p:spPr>
          <a:xfrm rot="10800000" flipH="1">
            <a:off x="762000" y="2960656"/>
            <a:ext cx="1275000" cy="93900"/>
          </a:xfrm>
          <a:prstGeom prst="straightConnector1">
            <a:avLst/>
          </a:prstGeom>
          <a:noFill/>
          <a:ln w="28575" cap="flat" cmpd="sng">
            <a:solidFill>
              <a:schemeClr val="dk1"/>
            </a:solidFill>
            <a:prstDash val="solid"/>
            <a:round/>
            <a:headEnd type="none" w="med" len="med"/>
            <a:tailEnd type="triangle" w="lg" len="lg"/>
          </a:ln>
        </p:spPr>
      </p:cxnSp>
      <p:cxnSp>
        <p:nvCxnSpPr>
          <p:cNvPr id="1149" name="Shape 1149"/>
          <p:cNvCxnSpPr/>
          <p:nvPr/>
        </p:nvCxnSpPr>
        <p:spPr>
          <a:xfrm>
            <a:off x="858603" y="1700653"/>
            <a:ext cx="1351199" cy="58500"/>
          </a:xfrm>
          <a:prstGeom prst="straightConnector1">
            <a:avLst/>
          </a:prstGeom>
          <a:noFill/>
          <a:ln w="28575" cap="flat" cmpd="sng">
            <a:solidFill>
              <a:schemeClr val="dk1"/>
            </a:solidFill>
            <a:prstDash val="solid"/>
            <a:round/>
            <a:headEnd type="none" w="med" len="med"/>
            <a:tailEnd type="triangle" w="lg" len="lg"/>
          </a:ln>
        </p:spPr>
      </p:cxnSp>
      <p:cxnSp>
        <p:nvCxnSpPr>
          <p:cNvPr id="1150" name="Shape 1150"/>
          <p:cNvCxnSpPr/>
          <p:nvPr/>
        </p:nvCxnSpPr>
        <p:spPr>
          <a:xfrm>
            <a:off x="2590800" y="1759157"/>
            <a:ext cx="914400" cy="76199"/>
          </a:xfrm>
          <a:prstGeom prst="straightConnector1">
            <a:avLst/>
          </a:prstGeom>
          <a:noFill/>
          <a:ln w="28575" cap="flat" cmpd="sng">
            <a:solidFill>
              <a:schemeClr val="dk1"/>
            </a:solidFill>
            <a:prstDash val="solid"/>
            <a:round/>
            <a:headEnd type="none" w="med" len="med"/>
            <a:tailEnd type="triangle" w="lg" len="lg"/>
          </a:ln>
        </p:spPr>
      </p:cxnSp>
      <p:cxnSp>
        <p:nvCxnSpPr>
          <p:cNvPr id="1151" name="Shape 1151"/>
          <p:cNvCxnSpPr/>
          <p:nvPr/>
        </p:nvCxnSpPr>
        <p:spPr>
          <a:xfrm>
            <a:off x="3886200" y="1835357"/>
            <a:ext cx="609599" cy="0"/>
          </a:xfrm>
          <a:prstGeom prst="straightConnector1">
            <a:avLst/>
          </a:prstGeom>
          <a:noFill/>
          <a:ln w="28575" cap="flat" cmpd="sng">
            <a:solidFill>
              <a:schemeClr val="dk1"/>
            </a:solidFill>
            <a:prstDash val="solid"/>
            <a:round/>
            <a:headEnd type="none" w="med" len="med"/>
            <a:tailEnd type="triangle" w="lg" len="lg"/>
          </a:ln>
        </p:spPr>
      </p:cxnSp>
      <p:cxnSp>
        <p:nvCxnSpPr>
          <p:cNvPr id="1152" name="Shape 1152"/>
          <p:cNvCxnSpPr/>
          <p:nvPr/>
        </p:nvCxnSpPr>
        <p:spPr>
          <a:xfrm rot="10800000">
            <a:off x="3695696" y="2025852"/>
            <a:ext cx="246299" cy="436800"/>
          </a:xfrm>
          <a:prstGeom prst="straightConnector1">
            <a:avLst/>
          </a:prstGeom>
          <a:noFill/>
          <a:ln w="28575" cap="flat" cmpd="sng">
            <a:solidFill>
              <a:schemeClr val="dk1"/>
            </a:solidFill>
            <a:prstDash val="solid"/>
            <a:round/>
            <a:headEnd type="none" w="med" len="med"/>
            <a:tailEnd type="triangle" w="lg" len="lg"/>
          </a:ln>
        </p:spPr>
      </p:cxnSp>
      <p:cxnSp>
        <p:nvCxnSpPr>
          <p:cNvPr id="1153" name="Shape 1153"/>
          <p:cNvCxnSpPr/>
          <p:nvPr/>
        </p:nvCxnSpPr>
        <p:spPr>
          <a:xfrm flipH="1">
            <a:off x="4211400" y="2025857"/>
            <a:ext cx="474899" cy="436800"/>
          </a:xfrm>
          <a:prstGeom prst="straightConnector1">
            <a:avLst/>
          </a:prstGeom>
          <a:noFill/>
          <a:ln w="28575" cap="flat" cmpd="sng">
            <a:solidFill>
              <a:schemeClr val="dk1"/>
            </a:solidFill>
            <a:prstDash val="solid"/>
            <a:round/>
            <a:headEnd type="none" w="med" len="med"/>
            <a:tailEnd type="triangle" w="lg" len="lg"/>
          </a:ln>
        </p:spPr>
      </p:cxnSp>
      <p:cxnSp>
        <p:nvCxnSpPr>
          <p:cNvPr id="1154" name="Shape 1154"/>
          <p:cNvCxnSpPr/>
          <p:nvPr/>
        </p:nvCxnSpPr>
        <p:spPr>
          <a:xfrm>
            <a:off x="2535003" y="1893860"/>
            <a:ext cx="416399" cy="1178400"/>
          </a:xfrm>
          <a:prstGeom prst="straightConnector1">
            <a:avLst/>
          </a:prstGeom>
          <a:noFill/>
          <a:ln w="28575" cap="flat" cmpd="sng">
            <a:solidFill>
              <a:schemeClr val="dk1"/>
            </a:solidFill>
            <a:prstDash val="solid"/>
            <a:round/>
            <a:headEnd type="none" w="med" len="med"/>
            <a:tailEnd type="triangle" w="lg" len="lg"/>
          </a:ln>
        </p:spPr>
      </p:cxnSp>
      <p:cxnSp>
        <p:nvCxnSpPr>
          <p:cNvPr id="1155" name="Shape 1155"/>
          <p:cNvCxnSpPr/>
          <p:nvPr/>
        </p:nvCxnSpPr>
        <p:spPr>
          <a:xfrm flipH="1">
            <a:off x="2171699" y="1949657"/>
            <a:ext cx="228600" cy="685799"/>
          </a:xfrm>
          <a:prstGeom prst="straightConnector1">
            <a:avLst/>
          </a:prstGeom>
          <a:noFill/>
          <a:ln w="28575" cap="flat" cmpd="sng">
            <a:solidFill>
              <a:schemeClr val="dk1"/>
            </a:solidFill>
            <a:prstDash val="solid"/>
            <a:round/>
            <a:headEnd type="none" w="med" len="med"/>
            <a:tailEnd type="triangle" w="lg" len="lg"/>
          </a:ln>
        </p:spPr>
      </p:cxnSp>
      <p:cxnSp>
        <p:nvCxnSpPr>
          <p:cNvPr id="1156" name="Shape 1156"/>
          <p:cNvCxnSpPr/>
          <p:nvPr/>
        </p:nvCxnSpPr>
        <p:spPr>
          <a:xfrm>
            <a:off x="2306403" y="2960660"/>
            <a:ext cx="589200" cy="246299"/>
          </a:xfrm>
          <a:prstGeom prst="straightConnector1">
            <a:avLst/>
          </a:prstGeom>
          <a:noFill/>
          <a:ln w="28575" cap="flat" cmpd="sng">
            <a:solidFill>
              <a:schemeClr val="dk1"/>
            </a:solidFill>
            <a:prstDash val="solid"/>
            <a:round/>
            <a:headEnd type="none" w="med" len="med"/>
            <a:tailEnd type="triangle" w="lg" len="lg"/>
          </a:ln>
        </p:spPr>
      </p:cxnSp>
      <p:cxnSp>
        <p:nvCxnSpPr>
          <p:cNvPr id="1157" name="Shape 1157"/>
          <p:cNvCxnSpPr/>
          <p:nvPr/>
        </p:nvCxnSpPr>
        <p:spPr>
          <a:xfrm rot="10800000">
            <a:off x="706196" y="3189260"/>
            <a:ext cx="2245199" cy="152399"/>
          </a:xfrm>
          <a:prstGeom prst="straightConnector1">
            <a:avLst/>
          </a:prstGeom>
          <a:noFill/>
          <a:ln w="28575" cap="flat" cmpd="sng">
            <a:solidFill>
              <a:schemeClr val="dk1"/>
            </a:solidFill>
            <a:prstDash val="solid"/>
            <a:round/>
            <a:headEnd type="none" w="med" len="med"/>
            <a:tailEnd type="triangle" w="lg" len="lg"/>
          </a:ln>
        </p:spPr>
      </p:cxnSp>
      <p:sp>
        <p:nvSpPr>
          <p:cNvPr id="1158" name="Shape 1158"/>
          <p:cNvSpPr txBox="1"/>
          <p:nvPr/>
        </p:nvSpPr>
        <p:spPr>
          <a:xfrm>
            <a:off x="3124200" y="3197431"/>
            <a:ext cx="5006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11</a:t>
            </a:r>
            <a:endParaRPr/>
          </a:p>
        </p:txBody>
      </p:sp>
      <p:sp>
        <p:nvSpPr>
          <p:cNvPr id="1159" name="Shape 1159"/>
          <p:cNvSpPr txBox="1"/>
          <p:nvPr/>
        </p:nvSpPr>
        <p:spPr>
          <a:xfrm>
            <a:off x="4034546" y="1492457"/>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1160" name="Shape 1160"/>
          <p:cNvSpPr txBox="1"/>
          <p:nvPr/>
        </p:nvSpPr>
        <p:spPr>
          <a:xfrm>
            <a:off x="2743200" y="2178256"/>
            <a:ext cx="5717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10</a:t>
            </a:r>
            <a:endParaRPr/>
          </a:p>
        </p:txBody>
      </p:sp>
      <p:sp>
        <p:nvSpPr>
          <p:cNvPr id="1161" name="Shape 1161"/>
          <p:cNvSpPr txBox="1"/>
          <p:nvPr/>
        </p:nvSpPr>
        <p:spPr>
          <a:xfrm>
            <a:off x="3695700" y="2883753"/>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1162" name="Shape 1162"/>
          <p:cNvSpPr txBox="1"/>
          <p:nvPr/>
        </p:nvSpPr>
        <p:spPr>
          <a:xfrm>
            <a:off x="2438400" y="2787856"/>
            <a:ext cx="5219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11</a:t>
            </a:r>
            <a:endParaRPr/>
          </a:p>
        </p:txBody>
      </p:sp>
      <p:sp>
        <p:nvSpPr>
          <p:cNvPr id="1163" name="Shape 1163"/>
          <p:cNvSpPr txBox="1"/>
          <p:nvPr/>
        </p:nvSpPr>
        <p:spPr>
          <a:xfrm>
            <a:off x="1455906" y="1949657"/>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1164" name="Shape 1164"/>
          <p:cNvSpPr txBox="1">
            <a:spLocks noGrp="1"/>
          </p:cNvSpPr>
          <p:nvPr>
            <p:ph type="title" idx="4294967295"/>
          </p:nvPr>
        </p:nvSpPr>
        <p:spPr>
          <a:xfrm>
            <a:off x="822960" y="109951"/>
            <a:ext cx="7543800" cy="1109249"/>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Example #1</a:t>
            </a:r>
            <a:endParaRPr/>
          </a:p>
        </p:txBody>
      </p:sp>
      <p:graphicFrame>
        <p:nvGraphicFramePr>
          <p:cNvPr id="1165" name="Shape 1165"/>
          <p:cNvGraphicFramePr/>
          <p:nvPr/>
        </p:nvGraphicFramePr>
        <p:xfrm>
          <a:off x="4419600" y="3032670"/>
          <a:ext cx="4267200" cy="3291930"/>
        </p:xfrm>
        <a:graphic>
          <a:graphicData uri="http://schemas.openxmlformats.org/drawingml/2006/table">
            <a:tbl>
              <a:tblPr>
                <a:noFill/>
                <a:tableStyleId>{C75C6467-92EE-42D9-8249-70E0839E9777}</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vertex</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known?</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cost</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path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0</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2</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276225">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E</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 11</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8</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7</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Shape 1171"/>
          <p:cNvSpPr/>
          <p:nvPr/>
        </p:nvSpPr>
        <p:spPr>
          <a:xfrm>
            <a:off x="533400" y="16572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1172" name="Shape 1172"/>
          <p:cNvSpPr/>
          <p:nvPr/>
        </p:nvSpPr>
        <p:spPr>
          <a:xfrm>
            <a:off x="2209800" y="15810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1173" name="Shape 1173"/>
          <p:cNvSpPr/>
          <p:nvPr/>
        </p:nvSpPr>
        <p:spPr>
          <a:xfrm>
            <a:off x="381000" y="2876491"/>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1174" name="Shape 1174"/>
          <p:cNvSpPr/>
          <p:nvPr/>
        </p:nvSpPr>
        <p:spPr>
          <a:xfrm>
            <a:off x="1981200" y="2647891"/>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1175" name="Shape 1175"/>
          <p:cNvSpPr/>
          <p:nvPr/>
        </p:nvSpPr>
        <p:spPr>
          <a:xfrm>
            <a:off x="3505200" y="16572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1176" name="Shape 1176"/>
          <p:cNvSpPr/>
          <p:nvPr/>
        </p:nvSpPr>
        <p:spPr>
          <a:xfrm>
            <a:off x="4495800" y="1657292"/>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H</a:t>
            </a:r>
            <a:endParaRPr/>
          </a:p>
        </p:txBody>
      </p:sp>
      <p:sp>
        <p:nvSpPr>
          <p:cNvPr id="1177" name="Shape 1177"/>
          <p:cNvSpPr/>
          <p:nvPr/>
        </p:nvSpPr>
        <p:spPr>
          <a:xfrm>
            <a:off x="2895600" y="3028891"/>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E</a:t>
            </a:r>
            <a:endParaRPr/>
          </a:p>
        </p:txBody>
      </p:sp>
      <p:sp>
        <p:nvSpPr>
          <p:cNvPr id="1178" name="Shape 1178"/>
          <p:cNvSpPr/>
          <p:nvPr/>
        </p:nvSpPr>
        <p:spPr>
          <a:xfrm>
            <a:off x="3886200" y="2419291"/>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cxnSp>
        <p:nvCxnSpPr>
          <p:cNvPr id="1179" name="Shape 1179"/>
          <p:cNvCxnSpPr>
            <a:stCxn id="1171" idx="6"/>
            <a:endCxn id="1174" idx="1"/>
          </p:cNvCxnSpPr>
          <p:nvPr/>
        </p:nvCxnSpPr>
        <p:spPr>
          <a:xfrm>
            <a:off x="914400" y="1847792"/>
            <a:ext cx="1122600" cy="855900"/>
          </a:xfrm>
          <a:prstGeom prst="straightConnector1">
            <a:avLst/>
          </a:prstGeom>
          <a:noFill/>
          <a:ln w="9525" cap="flat" cmpd="sng">
            <a:solidFill>
              <a:schemeClr val="dk1"/>
            </a:solidFill>
            <a:prstDash val="solid"/>
            <a:round/>
            <a:headEnd type="none" w="med" len="med"/>
            <a:tailEnd type="triangle" w="lg" len="lg"/>
          </a:ln>
        </p:spPr>
      </p:cxnSp>
      <p:cxnSp>
        <p:nvCxnSpPr>
          <p:cNvPr id="1180" name="Shape 1180"/>
          <p:cNvCxnSpPr>
            <a:stCxn id="1174" idx="2"/>
            <a:endCxn id="1171" idx="4"/>
          </p:cNvCxnSpPr>
          <p:nvPr/>
        </p:nvCxnSpPr>
        <p:spPr>
          <a:xfrm rot="10800000">
            <a:off x="723900" y="2038291"/>
            <a:ext cx="1257300" cy="800100"/>
          </a:xfrm>
          <a:prstGeom prst="straightConnector1">
            <a:avLst/>
          </a:prstGeom>
          <a:noFill/>
          <a:ln w="9525" cap="flat" cmpd="sng">
            <a:solidFill>
              <a:schemeClr val="dk1"/>
            </a:solidFill>
            <a:prstDash val="solid"/>
            <a:round/>
            <a:headEnd type="none" w="med" len="med"/>
            <a:tailEnd type="triangle" w="lg" len="lg"/>
          </a:ln>
        </p:spPr>
      </p:cxnSp>
      <p:cxnSp>
        <p:nvCxnSpPr>
          <p:cNvPr id="1181" name="Shape 1181"/>
          <p:cNvCxnSpPr>
            <a:stCxn id="1178" idx="2"/>
            <a:endCxn id="1177" idx="0"/>
          </p:cNvCxnSpPr>
          <p:nvPr/>
        </p:nvCxnSpPr>
        <p:spPr>
          <a:xfrm flipH="1">
            <a:off x="3086100" y="2609791"/>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1182" name="Shape 1182"/>
          <p:cNvCxnSpPr>
            <a:stCxn id="1177" idx="6"/>
            <a:endCxn id="1178" idx="4"/>
          </p:cNvCxnSpPr>
          <p:nvPr/>
        </p:nvCxnSpPr>
        <p:spPr>
          <a:xfrm rot="10800000" flipH="1">
            <a:off x="3276600" y="2800291"/>
            <a:ext cx="800100" cy="419100"/>
          </a:xfrm>
          <a:prstGeom prst="straightConnector1">
            <a:avLst/>
          </a:prstGeom>
          <a:noFill/>
          <a:ln w="9525" cap="flat" cmpd="sng">
            <a:solidFill>
              <a:schemeClr val="dk1"/>
            </a:solidFill>
            <a:prstDash val="solid"/>
            <a:round/>
            <a:headEnd type="none" w="med" len="med"/>
            <a:tailEnd type="triangle" w="lg" len="lg"/>
          </a:ln>
        </p:spPr>
      </p:cxnSp>
      <p:cxnSp>
        <p:nvCxnSpPr>
          <p:cNvPr id="1183" name="Shape 1183"/>
          <p:cNvCxnSpPr>
            <a:stCxn id="1171" idx="3"/>
            <a:endCxn id="1173" idx="0"/>
          </p:cNvCxnSpPr>
          <p:nvPr/>
        </p:nvCxnSpPr>
        <p:spPr>
          <a:xfrm flipH="1">
            <a:off x="571496" y="1982496"/>
            <a:ext cx="17700" cy="894000"/>
          </a:xfrm>
          <a:prstGeom prst="straightConnector1">
            <a:avLst/>
          </a:prstGeom>
          <a:noFill/>
          <a:ln w="9525" cap="flat" cmpd="sng">
            <a:solidFill>
              <a:schemeClr val="dk1"/>
            </a:solidFill>
            <a:prstDash val="solid"/>
            <a:round/>
            <a:headEnd type="none" w="med" len="med"/>
            <a:tailEnd type="triangle" w="lg" len="lg"/>
          </a:ln>
        </p:spPr>
      </p:cxnSp>
      <p:cxnSp>
        <p:nvCxnSpPr>
          <p:cNvPr id="1184" name="Shape 1184"/>
          <p:cNvCxnSpPr>
            <a:stCxn id="1173" idx="6"/>
            <a:endCxn id="1174" idx="3"/>
          </p:cNvCxnSpPr>
          <p:nvPr/>
        </p:nvCxnSpPr>
        <p:spPr>
          <a:xfrm rot="10800000" flipH="1">
            <a:off x="762000" y="2973091"/>
            <a:ext cx="1275000" cy="93900"/>
          </a:xfrm>
          <a:prstGeom prst="straightConnector1">
            <a:avLst/>
          </a:prstGeom>
          <a:noFill/>
          <a:ln w="9525" cap="flat" cmpd="sng">
            <a:solidFill>
              <a:schemeClr val="dk1"/>
            </a:solidFill>
            <a:prstDash val="solid"/>
            <a:round/>
            <a:headEnd type="none" w="med" len="med"/>
            <a:tailEnd type="triangle" w="lg" len="lg"/>
          </a:ln>
        </p:spPr>
      </p:cxnSp>
      <p:cxnSp>
        <p:nvCxnSpPr>
          <p:cNvPr id="1185" name="Shape 1185"/>
          <p:cNvCxnSpPr>
            <a:stCxn id="1171" idx="7"/>
            <a:endCxn id="1172" idx="2"/>
          </p:cNvCxnSpPr>
          <p:nvPr/>
        </p:nvCxnSpPr>
        <p:spPr>
          <a:xfrm>
            <a:off x="858604" y="1713088"/>
            <a:ext cx="1351200" cy="58500"/>
          </a:xfrm>
          <a:prstGeom prst="straightConnector1">
            <a:avLst/>
          </a:prstGeom>
          <a:noFill/>
          <a:ln w="9525" cap="flat" cmpd="sng">
            <a:solidFill>
              <a:schemeClr val="dk1"/>
            </a:solidFill>
            <a:prstDash val="solid"/>
            <a:round/>
            <a:headEnd type="none" w="med" len="med"/>
            <a:tailEnd type="triangle" w="lg" len="lg"/>
          </a:ln>
        </p:spPr>
      </p:cxnSp>
      <p:cxnSp>
        <p:nvCxnSpPr>
          <p:cNvPr id="1186" name="Shape 1186"/>
          <p:cNvCxnSpPr>
            <a:stCxn id="1172" idx="6"/>
            <a:endCxn id="1175" idx="2"/>
          </p:cNvCxnSpPr>
          <p:nvPr/>
        </p:nvCxnSpPr>
        <p:spPr>
          <a:xfrm>
            <a:off x="2590800" y="1771592"/>
            <a:ext cx="914400" cy="76200"/>
          </a:xfrm>
          <a:prstGeom prst="straightConnector1">
            <a:avLst/>
          </a:prstGeom>
          <a:noFill/>
          <a:ln w="9525" cap="flat" cmpd="sng">
            <a:solidFill>
              <a:schemeClr val="dk1"/>
            </a:solidFill>
            <a:prstDash val="solid"/>
            <a:round/>
            <a:headEnd type="none" w="med" len="med"/>
            <a:tailEnd type="triangle" w="lg" len="lg"/>
          </a:ln>
        </p:spPr>
      </p:cxnSp>
      <p:cxnSp>
        <p:nvCxnSpPr>
          <p:cNvPr id="1187" name="Shape 1187"/>
          <p:cNvCxnSpPr>
            <a:stCxn id="1175" idx="6"/>
            <a:endCxn id="1176" idx="2"/>
          </p:cNvCxnSpPr>
          <p:nvPr/>
        </p:nvCxnSpPr>
        <p:spPr>
          <a:xfrm>
            <a:off x="3886200" y="1847792"/>
            <a:ext cx="609600" cy="0"/>
          </a:xfrm>
          <a:prstGeom prst="straightConnector1">
            <a:avLst/>
          </a:prstGeom>
          <a:noFill/>
          <a:ln w="9525" cap="flat" cmpd="sng">
            <a:solidFill>
              <a:schemeClr val="dk1"/>
            </a:solidFill>
            <a:prstDash val="solid"/>
            <a:round/>
            <a:headEnd type="none" w="med" len="med"/>
            <a:tailEnd type="triangle" w="lg" len="lg"/>
          </a:ln>
        </p:spPr>
      </p:cxnSp>
      <p:cxnSp>
        <p:nvCxnSpPr>
          <p:cNvPr id="1188" name="Shape 1188"/>
          <p:cNvCxnSpPr>
            <a:stCxn id="1178" idx="1"/>
            <a:endCxn id="1175" idx="4"/>
          </p:cNvCxnSpPr>
          <p:nvPr/>
        </p:nvCxnSpPr>
        <p:spPr>
          <a:xfrm rot="10800000">
            <a:off x="3695696" y="2038287"/>
            <a:ext cx="246300" cy="436800"/>
          </a:xfrm>
          <a:prstGeom prst="straightConnector1">
            <a:avLst/>
          </a:prstGeom>
          <a:noFill/>
          <a:ln w="9525" cap="flat" cmpd="sng">
            <a:solidFill>
              <a:schemeClr val="dk1"/>
            </a:solidFill>
            <a:prstDash val="solid"/>
            <a:round/>
            <a:headEnd type="none" w="med" len="med"/>
            <a:tailEnd type="triangle" w="lg" len="lg"/>
          </a:ln>
        </p:spPr>
      </p:cxnSp>
      <p:cxnSp>
        <p:nvCxnSpPr>
          <p:cNvPr id="1189" name="Shape 1189"/>
          <p:cNvCxnSpPr>
            <a:stCxn id="1176" idx="4"/>
            <a:endCxn id="1178" idx="7"/>
          </p:cNvCxnSpPr>
          <p:nvPr/>
        </p:nvCxnSpPr>
        <p:spPr>
          <a:xfrm flipH="1">
            <a:off x="4211400" y="2038292"/>
            <a:ext cx="474900" cy="436800"/>
          </a:xfrm>
          <a:prstGeom prst="straightConnector1">
            <a:avLst/>
          </a:prstGeom>
          <a:noFill/>
          <a:ln w="9525" cap="flat" cmpd="sng">
            <a:solidFill>
              <a:schemeClr val="dk1"/>
            </a:solidFill>
            <a:prstDash val="solid"/>
            <a:round/>
            <a:headEnd type="none" w="med" len="med"/>
            <a:tailEnd type="triangle" w="lg" len="lg"/>
          </a:ln>
        </p:spPr>
      </p:cxnSp>
      <p:cxnSp>
        <p:nvCxnSpPr>
          <p:cNvPr id="1190" name="Shape 1190"/>
          <p:cNvCxnSpPr>
            <a:stCxn id="1172" idx="5"/>
            <a:endCxn id="1177" idx="1"/>
          </p:cNvCxnSpPr>
          <p:nvPr/>
        </p:nvCxnSpPr>
        <p:spPr>
          <a:xfrm>
            <a:off x="2535004" y="1906296"/>
            <a:ext cx="416400" cy="1178400"/>
          </a:xfrm>
          <a:prstGeom prst="straightConnector1">
            <a:avLst/>
          </a:prstGeom>
          <a:noFill/>
          <a:ln w="9525" cap="flat" cmpd="sng">
            <a:solidFill>
              <a:schemeClr val="dk1"/>
            </a:solidFill>
            <a:prstDash val="solid"/>
            <a:round/>
            <a:headEnd type="none" w="med" len="med"/>
            <a:tailEnd type="triangle" w="lg" len="lg"/>
          </a:ln>
        </p:spPr>
      </p:cxnSp>
      <p:cxnSp>
        <p:nvCxnSpPr>
          <p:cNvPr id="1191" name="Shape 1191"/>
          <p:cNvCxnSpPr>
            <a:stCxn id="1172" idx="4"/>
            <a:endCxn id="1174" idx="0"/>
          </p:cNvCxnSpPr>
          <p:nvPr/>
        </p:nvCxnSpPr>
        <p:spPr>
          <a:xfrm flipH="1">
            <a:off x="2171700" y="1962092"/>
            <a:ext cx="228600" cy="685800"/>
          </a:xfrm>
          <a:prstGeom prst="straightConnector1">
            <a:avLst/>
          </a:prstGeom>
          <a:noFill/>
          <a:ln w="9525" cap="flat" cmpd="sng">
            <a:solidFill>
              <a:schemeClr val="dk1"/>
            </a:solidFill>
            <a:prstDash val="solid"/>
            <a:round/>
            <a:headEnd type="none" w="med" len="med"/>
            <a:tailEnd type="triangle" w="lg" len="lg"/>
          </a:ln>
        </p:spPr>
      </p:cxnSp>
      <p:cxnSp>
        <p:nvCxnSpPr>
          <p:cNvPr id="1192" name="Shape 1192"/>
          <p:cNvCxnSpPr>
            <a:stCxn id="1174" idx="5"/>
            <a:endCxn id="1177" idx="2"/>
          </p:cNvCxnSpPr>
          <p:nvPr/>
        </p:nvCxnSpPr>
        <p:spPr>
          <a:xfrm>
            <a:off x="2306404" y="2973095"/>
            <a:ext cx="589200" cy="246300"/>
          </a:xfrm>
          <a:prstGeom prst="straightConnector1">
            <a:avLst/>
          </a:prstGeom>
          <a:noFill/>
          <a:ln w="9525" cap="flat" cmpd="sng">
            <a:solidFill>
              <a:schemeClr val="dk1"/>
            </a:solidFill>
            <a:prstDash val="solid"/>
            <a:round/>
            <a:headEnd type="none" w="med" len="med"/>
            <a:tailEnd type="triangle" w="lg" len="lg"/>
          </a:ln>
        </p:spPr>
      </p:cxnSp>
      <p:cxnSp>
        <p:nvCxnSpPr>
          <p:cNvPr id="1193" name="Shape 1193"/>
          <p:cNvCxnSpPr>
            <a:stCxn id="1177" idx="3"/>
            <a:endCxn id="1173" idx="5"/>
          </p:cNvCxnSpPr>
          <p:nvPr/>
        </p:nvCxnSpPr>
        <p:spPr>
          <a:xfrm rot="10800000">
            <a:off x="706196" y="3201695"/>
            <a:ext cx="2245200" cy="152400"/>
          </a:xfrm>
          <a:prstGeom prst="straightConnector1">
            <a:avLst/>
          </a:prstGeom>
          <a:noFill/>
          <a:ln w="9525" cap="flat" cmpd="sng">
            <a:solidFill>
              <a:schemeClr val="dk1"/>
            </a:solidFill>
            <a:prstDash val="solid"/>
            <a:round/>
            <a:headEnd type="none" w="med" len="med"/>
            <a:tailEnd type="triangle" w="lg" len="lg"/>
          </a:ln>
        </p:spPr>
      </p:cxnSp>
      <p:sp>
        <p:nvSpPr>
          <p:cNvPr id="1194" name="Shape 1194"/>
          <p:cNvSpPr txBox="1"/>
          <p:nvPr/>
        </p:nvSpPr>
        <p:spPr>
          <a:xfrm>
            <a:off x="593725" y="133661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0</a:t>
            </a:r>
            <a:endParaRPr/>
          </a:p>
        </p:txBody>
      </p:sp>
      <p:sp>
        <p:nvSpPr>
          <p:cNvPr id="1195" name="Shape 1195"/>
          <p:cNvSpPr txBox="1"/>
          <p:nvPr/>
        </p:nvSpPr>
        <p:spPr>
          <a:xfrm>
            <a:off x="2270125" y="1211205"/>
            <a:ext cx="184149" cy="396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Shape 1196"/>
          <p:cNvSpPr txBox="1"/>
          <p:nvPr/>
        </p:nvSpPr>
        <p:spPr>
          <a:xfrm>
            <a:off x="2286000" y="126829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2</a:t>
            </a:r>
            <a:endParaRPr/>
          </a:p>
        </p:txBody>
      </p:sp>
      <p:sp>
        <p:nvSpPr>
          <p:cNvPr id="1197" name="Shape 1197"/>
          <p:cNvSpPr txBox="1"/>
          <p:nvPr/>
        </p:nvSpPr>
        <p:spPr>
          <a:xfrm>
            <a:off x="3581400" y="130486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1198" name="Shape 1198"/>
          <p:cNvSpPr txBox="1"/>
          <p:nvPr/>
        </p:nvSpPr>
        <p:spPr>
          <a:xfrm>
            <a:off x="4572000" y="1304867"/>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7</a:t>
            </a:r>
            <a:endParaRPr/>
          </a:p>
        </p:txBody>
      </p:sp>
      <p:sp>
        <p:nvSpPr>
          <p:cNvPr id="1199" name="Shape 1199"/>
          <p:cNvSpPr txBox="1"/>
          <p:nvPr/>
        </p:nvSpPr>
        <p:spPr>
          <a:xfrm>
            <a:off x="76200" y="298126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1200" name="Shape 1200"/>
          <p:cNvSpPr txBox="1"/>
          <p:nvPr/>
        </p:nvSpPr>
        <p:spPr>
          <a:xfrm>
            <a:off x="2293938" y="252406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a:t>
            </a:r>
            <a:endParaRPr/>
          </a:p>
        </p:txBody>
      </p:sp>
      <p:sp>
        <p:nvSpPr>
          <p:cNvPr id="1201" name="Shape 1201"/>
          <p:cNvSpPr txBox="1"/>
          <p:nvPr/>
        </p:nvSpPr>
        <p:spPr>
          <a:xfrm>
            <a:off x="3124200" y="3209866"/>
            <a:ext cx="5006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11</a:t>
            </a:r>
            <a:endParaRPr/>
          </a:p>
        </p:txBody>
      </p:sp>
      <p:sp>
        <p:nvSpPr>
          <p:cNvPr id="1202" name="Shape 1202"/>
          <p:cNvSpPr txBox="1"/>
          <p:nvPr/>
        </p:nvSpPr>
        <p:spPr>
          <a:xfrm>
            <a:off x="4191000" y="237166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8</a:t>
            </a:r>
            <a:endParaRPr/>
          </a:p>
        </p:txBody>
      </p:sp>
      <p:sp>
        <p:nvSpPr>
          <p:cNvPr id="1203" name="Shape 1203"/>
          <p:cNvSpPr txBox="1"/>
          <p:nvPr/>
        </p:nvSpPr>
        <p:spPr>
          <a:xfrm>
            <a:off x="1371600" y="143028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1204" name="Shape 1204"/>
          <p:cNvSpPr txBox="1"/>
          <p:nvPr/>
        </p:nvSpPr>
        <p:spPr>
          <a:xfrm>
            <a:off x="2819400" y="150489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1205" name="Shape 1205"/>
          <p:cNvSpPr txBox="1"/>
          <p:nvPr/>
        </p:nvSpPr>
        <p:spPr>
          <a:xfrm>
            <a:off x="4419600" y="2114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1206" name="Shape 1206"/>
          <p:cNvSpPr txBox="1"/>
          <p:nvPr/>
        </p:nvSpPr>
        <p:spPr>
          <a:xfrm>
            <a:off x="3581400" y="2114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1207" name="Shape 1207"/>
          <p:cNvSpPr txBox="1"/>
          <p:nvPr/>
        </p:nvSpPr>
        <p:spPr>
          <a:xfrm>
            <a:off x="3371850" y="235420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1208" name="Shape 1208"/>
          <p:cNvSpPr txBox="1"/>
          <p:nvPr/>
        </p:nvSpPr>
        <p:spPr>
          <a:xfrm>
            <a:off x="1905000" y="32574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7</a:t>
            </a:r>
            <a:endParaRPr/>
          </a:p>
        </p:txBody>
      </p:sp>
      <p:sp>
        <p:nvSpPr>
          <p:cNvPr id="1209" name="Shape 1209"/>
          <p:cNvSpPr txBox="1"/>
          <p:nvPr/>
        </p:nvSpPr>
        <p:spPr>
          <a:xfrm>
            <a:off x="1143000" y="23430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9</a:t>
            </a:r>
            <a:endParaRPr/>
          </a:p>
        </p:txBody>
      </p:sp>
      <p:sp>
        <p:nvSpPr>
          <p:cNvPr id="1210" name="Shape 1210"/>
          <p:cNvSpPr txBox="1"/>
          <p:nvPr/>
        </p:nvSpPr>
        <p:spPr>
          <a:xfrm>
            <a:off x="990600" y="27240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1211" name="Shape 1211"/>
          <p:cNvSpPr txBox="1"/>
          <p:nvPr/>
        </p:nvSpPr>
        <p:spPr>
          <a:xfrm>
            <a:off x="304800" y="226689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4</a:t>
            </a:r>
            <a:endParaRPr/>
          </a:p>
        </p:txBody>
      </p:sp>
      <p:graphicFrame>
        <p:nvGraphicFramePr>
          <p:cNvPr id="1212" name="Shape 1212"/>
          <p:cNvGraphicFramePr/>
          <p:nvPr/>
        </p:nvGraphicFramePr>
        <p:xfrm>
          <a:off x="4419600" y="3032670"/>
          <a:ext cx="4267200" cy="3291930"/>
        </p:xfrm>
        <a:graphic>
          <a:graphicData uri="http://schemas.openxmlformats.org/drawingml/2006/table">
            <a:tbl>
              <a:tblPr>
                <a:noFill/>
                <a:tableStyleId>{C75C6467-92EE-42D9-8249-70E0839E9777}</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vertex</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known?</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cost</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path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0</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2</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276225">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E</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8</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7</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213" name="Shape 1213"/>
          <p:cNvSpPr txBox="1"/>
          <p:nvPr/>
        </p:nvSpPr>
        <p:spPr>
          <a:xfrm>
            <a:off x="2209800" y="218269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5</a:t>
            </a:r>
            <a:endParaRPr/>
          </a:p>
        </p:txBody>
      </p:sp>
      <p:sp>
        <p:nvSpPr>
          <p:cNvPr id="1214" name="Shape 1214"/>
          <p:cNvSpPr txBox="1"/>
          <p:nvPr/>
        </p:nvSpPr>
        <p:spPr>
          <a:xfrm>
            <a:off x="381000" y="4648200"/>
            <a:ext cx="3302764" cy="10156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sng" strike="noStrike" cap="none">
                <a:solidFill>
                  <a:schemeClr val="dk1"/>
                </a:solidFill>
                <a:latin typeface="Calibri"/>
                <a:ea typeface="Calibri"/>
                <a:cs typeface="Calibri"/>
                <a:sym typeface="Calibri"/>
              </a:rPr>
              <a:t>Order Added to Known Set:</a:t>
            </a:r>
            <a:endParaRPr/>
          </a:p>
          <a:p>
            <a:pPr marL="0" marR="0" lvl="0" indent="0" algn="l" rtl="0">
              <a:lnSpc>
                <a:spcPct val="100000"/>
              </a:lnSpc>
              <a:spcBef>
                <a:spcPts val="0"/>
              </a:spcBef>
              <a:spcAft>
                <a:spcPts val="0"/>
              </a:spcAft>
              <a:buClr>
                <a:srgbClr val="000000"/>
              </a:buClr>
              <a:buSzPts val="2000"/>
              <a:buFont typeface="Arial"/>
              <a:buNone/>
            </a:pPr>
            <a:endParaRPr sz="20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 C, B, D, F, H, G, E</a:t>
            </a:r>
            <a:endParaRPr/>
          </a:p>
        </p:txBody>
      </p:sp>
      <p:cxnSp>
        <p:nvCxnSpPr>
          <p:cNvPr id="1215" name="Shape 1215"/>
          <p:cNvCxnSpPr/>
          <p:nvPr/>
        </p:nvCxnSpPr>
        <p:spPr>
          <a:xfrm>
            <a:off x="914400" y="1847792"/>
            <a:ext cx="1122599" cy="855899"/>
          </a:xfrm>
          <a:prstGeom prst="straightConnector1">
            <a:avLst/>
          </a:prstGeom>
          <a:noFill/>
          <a:ln w="28575" cap="flat" cmpd="sng">
            <a:solidFill>
              <a:schemeClr val="dk1"/>
            </a:solidFill>
            <a:prstDash val="solid"/>
            <a:round/>
            <a:headEnd type="none" w="med" len="med"/>
            <a:tailEnd type="triangle" w="lg" len="lg"/>
          </a:ln>
        </p:spPr>
      </p:cxnSp>
      <p:cxnSp>
        <p:nvCxnSpPr>
          <p:cNvPr id="1216" name="Shape 1216"/>
          <p:cNvCxnSpPr/>
          <p:nvPr/>
        </p:nvCxnSpPr>
        <p:spPr>
          <a:xfrm rot="10800000">
            <a:off x="723900" y="2038291"/>
            <a:ext cx="1257299" cy="800099"/>
          </a:xfrm>
          <a:prstGeom prst="straightConnector1">
            <a:avLst/>
          </a:prstGeom>
          <a:noFill/>
          <a:ln w="28575" cap="flat" cmpd="sng">
            <a:solidFill>
              <a:schemeClr val="dk1"/>
            </a:solidFill>
            <a:prstDash val="solid"/>
            <a:round/>
            <a:headEnd type="none" w="med" len="med"/>
            <a:tailEnd type="triangle" w="lg" len="lg"/>
          </a:ln>
        </p:spPr>
      </p:cxnSp>
      <p:cxnSp>
        <p:nvCxnSpPr>
          <p:cNvPr id="1217" name="Shape 1217"/>
          <p:cNvCxnSpPr/>
          <p:nvPr/>
        </p:nvCxnSpPr>
        <p:spPr>
          <a:xfrm flipH="1">
            <a:off x="3086100" y="2609791"/>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1218" name="Shape 1218"/>
          <p:cNvCxnSpPr/>
          <p:nvPr/>
        </p:nvCxnSpPr>
        <p:spPr>
          <a:xfrm rot="10800000" flipH="1">
            <a:off x="3276600" y="2800291"/>
            <a:ext cx="800099" cy="419099"/>
          </a:xfrm>
          <a:prstGeom prst="straightConnector1">
            <a:avLst/>
          </a:prstGeom>
          <a:noFill/>
          <a:ln w="28575" cap="flat" cmpd="sng">
            <a:solidFill>
              <a:schemeClr val="dk1"/>
            </a:solidFill>
            <a:prstDash val="solid"/>
            <a:round/>
            <a:headEnd type="none" w="med" len="med"/>
            <a:tailEnd type="triangle" w="lg" len="lg"/>
          </a:ln>
        </p:spPr>
      </p:cxnSp>
      <p:cxnSp>
        <p:nvCxnSpPr>
          <p:cNvPr id="1219" name="Shape 1219"/>
          <p:cNvCxnSpPr/>
          <p:nvPr/>
        </p:nvCxnSpPr>
        <p:spPr>
          <a:xfrm flipH="1">
            <a:off x="571496" y="1982495"/>
            <a:ext cx="17700" cy="894000"/>
          </a:xfrm>
          <a:prstGeom prst="straightConnector1">
            <a:avLst/>
          </a:prstGeom>
          <a:noFill/>
          <a:ln w="28575" cap="flat" cmpd="sng">
            <a:solidFill>
              <a:schemeClr val="dk1"/>
            </a:solidFill>
            <a:prstDash val="solid"/>
            <a:round/>
            <a:headEnd type="none" w="med" len="med"/>
            <a:tailEnd type="triangle" w="lg" len="lg"/>
          </a:ln>
        </p:spPr>
      </p:cxnSp>
      <p:cxnSp>
        <p:nvCxnSpPr>
          <p:cNvPr id="1220" name="Shape 1220"/>
          <p:cNvCxnSpPr/>
          <p:nvPr/>
        </p:nvCxnSpPr>
        <p:spPr>
          <a:xfrm rot="10800000" flipH="1">
            <a:off x="762000" y="2973091"/>
            <a:ext cx="1275000" cy="93900"/>
          </a:xfrm>
          <a:prstGeom prst="straightConnector1">
            <a:avLst/>
          </a:prstGeom>
          <a:noFill/>
          <a:ln w="28575" cap="flat" cmpd="sng">
            <a:solidFill>
              <a:schemeClr val="dk1"/>
            </a:solidFill>
            <a:prstDash val="solid"/>
            <a:round/>
            <a:headEnd type="none" w="med" len="med"/>
            <a:tailEnd type="triangle" w="lg" len="lg"/>
          </a:ln>
        </p:spPr>
      </p:cxnSp>
      <p:cxnSp>
        <p:nvCxnSpPr>
          <p:cNvPr id="1221" name="Shape 1221"/>
          <p:cNvCxnSpPr/>
          <p:nvPr/>
        </p:nvCxnSpPr>
        <p:spPr>
          <a:xfrm>
            <a:off x="858603" y="1713088"/>
            <a:ext cx="1351199" cy="58500"/>
          </a:xfrm>
          <a:prstGeom prst="straightConnector1">
            <a:avLst/>
          </a:prstGeom>
          <a:noFill/>
          <a:ln w="28575" cap="flat" cmpd="sng">
            <a:solidFill>
              <a:schemeClr val="dk1"/>
            </a:solidFill>
            <a:prstDash val="solid"/>
            <a:round/>
            <a:headEnd type="none" w="med" len="med"/>
            <a:tailEnd type="triangle" w="lg" len="lg"/>
          </a:ln>
        </p:spPr>
      </p:cxnSp>
      <p:cxnSp>
        <p:nvCxnSpPr>
          <p:cNvPr id="1222" name="Shape 1222"/>
          <p:cNvCxnSpPr/>
          <p:nvPr/>
        </p:nvCxnSpPr>
        <p:spPr>
          <a:xfrm>
            <a:off x="2590800" y="1771592"/>
            <a:ext cx="914400" cy="76199"/>
          </a:xfrm>
          <a:prstGeom prst="straightConnector1">
            <a:avLst/>
          </a:prstGeom>
          <a:noFill/>
          <a:ln w="28575" cap="flat" cmpd="sng">
            <a:solidFill>
              <a:schemeClr val="dk1"/>
            </a:solidFill>
            <a:prstDash val="solid"/>
            <a:round/>
            <a:headEnd type="none" w="med" len="med"/>
            <a:tailEnd type="triangle" w="lg" len="lg"/>
          </a:ln>
        </p:spPr>
      </p:cxnSp>
      <p:cxnSp>
        <p:nvCxnSpPr>
          <p:cNvPr id="1223" name="Shape 1223"/>
          <p:cNvCxnSpPr/>
          <p:nvPr/>
        </p:nvCxnSpPr>
        <p:spPr>
          <a:xfrm>
            <a:off x="3886200" y="1847792"/>
            <a:ext cx="609599" cy="0"/>
          </a:xfrm>
          <a:prstGeom prst="straightConnector1">
            <a:avLst/>
          </a:prstGeom>
          <a:noFill/>
          <a:ln w="28575" cap="flat" cmpd="sng">
            <a:solidFill>
              <a:schemeClr val="dk1"/>
            </a:solidFill>
            <a:prstDash val="solid"/>
            <a:round/>
            <a:headEnd type="none" w="med" len="med"/>
            <a:tailEnd type="triangle" w="lg" len="lg"/>
          </a:ln>
        </p:spPr>
      </p:cxnSp>
      <p:cxnSp>
        <p:nvCxnSpPr>
          <p:cNvPr id="1224" name="Shape 1224"/>
          <p:cNvCxnSpPr/>
          <p:nvPr/>
        </p:nvCxnSpPr>
        <p:spPr>
          <a:xfrm rot="10800000">
            <a:off x="3695696" y="2038287"/>
            <a:ext cx="246299" cy="436800"/>
          </a:xfrm>
          <a:prstGeom prst="straightConnector1">
            <a:avLst/>
          </a:prstGeom>
          <a:noFill/>
          <a:ln w="28575" cap="flat" cmpd="sng">
            <a:solidFill>
              <a:schemeClr val="dk1"/>
            </a:solidFill>
            <a:prstDash val="solid"/>
            <a:round/>
            <a:headEnd type="none" w="med" len="med"/>
            <a:tailEnd type="triangle" w="lg" len="lg"/>
          </a:ln>
        </p:spPr>
      </p:cxnSp>
      <p:cxnSp>
        <p:nvCxnSpPr>
          <p:cNvPr id="1225" name="Shape 1225"/>
          <p:cNvCxnSpPr/>
          <p:nvPr/>
        </p:nvCxnSpPr>
        <p:spPr>
          <a:xfrm flipH="1">
            <a:off x="4211400" y="2038292"/>
            <a:ext cx="474899" cy="436800"/>
          </a:xfrm>
          <a:prstGeom prst="straightConnector1">
            <a:avLst/>
          </a:prstGeom>
          <a:noFill/>
          <a:ln w="28575" cap="flat" cmpd="sng">
            <a:solidFill>
              <a:schemeClr val="dk1"/>
            </a:solidFill>
            <a:prstDash val="solid"/>
            <a:round/>
            <a:headEnd type="none" w="med" len="med"/>
            <a:tailEnd type="triangle" w="lg" len="lg"/>
          </a:ln>
        </p:spPr>
      </p:cxnSp>
      <p:cxnSp>
        <p:nvCxnSpPr>
          <p:cNvPr id="1226" name="Shape 1226"/>
          <p:cNvCxnSpPr/>
          <p:nvPr/>
        </p:nvCxnSpPr>
        <p:spPr>
          <a:xfrm>
            <a:off x="2535003" y="1906295"/>
            <a:ext cx="416399" cy="1178400"/>
          </a:xfrm>
          <a:prstGeom prst="straightConnector1">
            <a:avLst/>
          </a:prstGeom>
          <a:noFill/>
          <a:ln w="28575" cap="flat" cmpd="sng">
            <a:solidFill>
              <a:schemeClr val="dk1"/>
            </a:solidFill>
            <a:prstDash val="solid"/>
            <a:round/>
            <a:headEnd type="none" w="med" len="med"/>
            <a:tailEnd type="triangle" w="lg" len="lg"/>
          </a:ln>
        </p:spPr>
      </p:cxnSp>
      <p:cxnSp>
        <p:nvCxnSpPr>
          <p:cNvPr id="1227" name="Shape 1227"/>
          <p:cNvCxnSpPr/>
          <p:nvPr/>
        </p:nvCxnSpPr>
        <p:spPr>
          <a:xfrm flipH="1">
            <a:off x="2171699" y="1962092"/>
            <a:ext cx="228600" cy="685799"/>
          </a:xfrm>
          <a:prstGeom prst="straightConnector1">
            <a:avLst/>
          </a:prstGeom>
          <a:noFill/>
          <a:ln w="28575" cap="flat" cmpd="sng">
            <a:solidFill>
              <a:schemeClr val="dk1"/>
            </a:solidFill>
            <a:prstDash val="solid"/>
            <a:round/>
            <a:headEnd type="none" w="med" len="med"/>
            <a:tailEnd type="triangle" w="lg" len="lg"/>
          </a:ln>
        </p:spPr>
      </p:cxnSp>
      <p:cxnSp>
        <p:nvCxnSpPr>
          <p:cNvPr id="1228" name="Shape 1228"/>
          <p:cNvCxnSpPr/>
          <p:nvPr/>
        </p:nvCxnSpPr>
        <p:spPr>
          <a:xfrm>
            <a:off x="2306403" y="2973095"/>
            <a:ext cx="589200" cy="246299"/>
          </a:xfrm>
          <a:prstGeom prst="straightConnector1">
            <a:avLst/>
          </a:prstGeom>
          <a:noFill/>
          <a:ln w="28575" cap="flat" cmpd="sng">
            <a:solidFill>
              <a:schemeClr val="dk1"/>
            </a:solidFill>
            <a:prstDash val="solid"/>
            <a:round/>
            <a:headEnd type="none" w="med" len="med"/>
            <a:tailEnd type="triangle" w="lg" len="lg"/>
          </a:ln>
        </p:spPr>
      </p:cxnSp>
      <p:cxnSp>
        <p:nvCxnSpPr>
          <p:cNvPr id="1229" name="Shape 1229"/>
          <p:cNvCxnSpPr/>
          <p:nvPr/>
        </p:nvCxnSpPr>
        <p:spPr>
          <a:xfrm rot="10800000">
            <a:off x="706196" y="3201695"/>
            <a:ext cx="2245199" cy="152399"/>
          </a:xfrm>
          <a:prstGeom prst="straightConnector1">
            <a:avLst/>
          </a:prstGeom>
          <a:noFill/>
          <a:ln w="28575" cap="flat" cmpd="sng">
            <a:solidFill>
              <a:schemeClr val="dk1"/>
            </a:solidFill>
            <a:prstDash val="solid"/>
            <a:round/>
            <a:headEnd type="none" w="med" len="med"/>
            <a:tailEnd type="triangle" w="lg" len="lg"/>
          </a:ln>
        </p:spPr>
      </p:cxnSp>
      <p:sp>
        <p:nvSpPr>
          <p:cNvPr id="1230" name="Shape 1230"/>
          <p:cNvSpPr txBox="1"/>
          <p:nvPr/>
        </p:nvSpPr>
        <p:spPr>
          <a:xfrm>
            <a:off x="4034546" y="1504892"/>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sp>
        <p:nvSpPr>
          <p:cNvPr id="1231" name="Shape 1231"/>
          <p:cNvSpPr txBox="1"/>
          <p:nvPr/>
        </p:nvSpPr>
        <p:spPr>
          <a:xfrm>
            <a:off x="2743200" y="2190691"/>
            <a:ext cx="5717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10</a:t>
            </a:r>
            <a:endParaRPr/>
          </a:p>
        </p:txBody>
      </p:sp>
      <p:sp>
        <p:nvSpPr>
          <p:cNvPr id="1232" name="Shape 1232"/>
          <p:cNvSpPr txBox="1"/>
          <p:nvPr/>
        </p:nvSpPr>
        <p:spPr>
          <a:xfrm>
            <a:off x="3695700" y="2896188"/>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1233" name="Shape 1233"/>
          <p:cNvSpPr txBox="1"/>
          <p:nvPr/>
        </p:nvSpPr>
        <p:spPr>
          <a:xfrm>
            <a:off x="2438400" y="2800291"/>
            <a:ext cx="5219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11</a:t>
            </a:r>
            <a:endParaRPr/>
          </a:p>
        </p:txBody>
      </p:sp>
      <p:sp>
        <p:nvSpPr>
          <p:cNvPr id="1234" name="Shape 1234"/>
          <p:cNvSpPr txBox="1"/>
          <p:nvPr/>
        </p:nvSpPr>
        <p:spPr>
          <a:xfrm>
            <a:off x="1455906" y="1962092"/>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1235" name="Shape 1235"/>
          <p:cNvSpPr txBox="1">
            <a:spLocks noGrp="1"/>
          </p:cNvSpPr>
          <p:nvPr>
            <p:ph type="title" idx="4294967295"/>
          </p:nvPr>
        </p:nvSpPr>
        <p:spPr>
          <a:xfrm>
            <a:off x="822960" y="0"/>
            <a:ext cx="7543800" cy="1224093"/>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Example #1</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grpSp>
        <p:nvGrpSpPr>
          <p:cNvPr id="1240" name="Shape 1240"/>
          <p:cNvGrpSpPr/>
          <p:nvPr/>
        </p:nvGrpSpPr>
        <p:grpSpPr>
          <a:xfrm>
            <a:off x="0" y="1363663"/>
            <a:ext cx="4648200" cy="2370136"/>
            <a:chOff x="304800" y="914400"/>
            <a:chExt cx="4808705" cy="2446395"/>
          </a:xfrm>
        </p:grpSpPr>
        <p:sp>
          <p:nvSpPr>
            <p:cNvPr id="1241" name="Shape 1241"/>
            <p:cNvSpPr/>
            <p:nvPr/>
          </p:nvSpPr>
          <p:spPr>
            <a:xfrm>
              <a:off x="762000" y="13604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1242" name="Shape 1242"/>
            <p:cNvSpPr/>
            <p:nvPr/>
          </p:nvSpPr>
          <p:spPr>
            <a:xfrm>
              <a:off x="2438400" y="12842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1243" name="Shape 1243"/>
            <p:cNvSpPr/>
            <p:nvPr/>
          </p:nvSpPr>
          <p:spPr>
            <a:xfrm>
              <a:off x="609600" y="25796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1244" name="Shape 1244"/>
            <p:cNvSpPr/>
            <p:nvPr/>
          </p:nvSpPr>
          <p:spPr>
            <a:xfrm>
              <a:off x="2209800" y="23510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1245" name="Shape 1245"/>
            <p:cNvSpPr/>
            <p:nvPr/>
          </p:nvSpPr>
          <p:spPr>
            <a:xfrm>
              <a:off x="3733800" y="13604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1246" name="Shape 1246"/>
            <p:cNvSpPr/>
            <p:nvPr/>
          </p:nvSpPr>
          <p:spPr>
            <a:xfrm>
              <a:off x="4724400" y="13604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H</a:t>
              </a:r>
              <a:endParaRPr/>
            </a:p>
          </p:txBody>
        </p:sp>
        <p:sp>
          <p:nvSpPr>
            <p:cNvPr id="1247" name="Shape 1247"/>
            <p:cNvSpPr/>
            <p:nvPr/>
          </p:nvSpPr>
          <p:spPr>
            <a:xfrm>
              <a:off x="3124200" y="27320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E</a:t>
              </a:r>
              <a:endParaRPr/>
            </a:p>
          </p:txBody>
        </p:sp>
        <p:sp>
          <p:nvSpPr>
            <p:cNvPr id="1248" name="Shape 1248"/>
            <p:cNvSpPr/>
            <p:nvPr/>
          </p:nvSpPr>
          <p:spPr>
            <a:xfrm>
              <a:off x="4114800" y="21224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cxnSp>
          <p:nvCxnSpPr>
            <p:cNvPr id="1249" name="Shape 1249"/>
            <p:cNvCxnSpPr/>
            <p:nvPr/>
          </p:nvCxnSpPr>
          <p:spPr>
            <a:xfrm>
              <a:off x="1152525" y="1550987"/>
              <a:ext cx="1112837" cy="846137"/>
            </a:xfrm>
            <a:prstGeom prst="straightConnector1">
              <a:avLst/>
            </a:prstGeom>
            <a:noFill/>
            <a:ln w="9525" cap="flat" cmpd="sng">
              <a:solidFill>
                <a:schemeClr val="dk1"/>
              </a:solidFill>
              <a:prstDash val="solid"/>
              <a:round/>
              <a:headEnd type="none" w="med" len="med"/>
              <a:tailEnd type="triangle" w="lg" len="lg"/>
            </a:ln>
          </p:spPr>
        </p:cxnSp>
        <p:cxnSp>
          <p:nvCxnSpPr>
            <p:cNvPr id="1250" name="Shape 1250"/>
            <p:cNvCxnSpPr/>
            <p:nvPr/>
          </p:nvCxnSpPr>
          <p:spPr>
            <a:xfrm rot="10800000">
              <a:off x="952500" y="1751011"/>
              <a:ext cx="1247774" cy="790575"/>
            </a:xfrm>
            <a:prstGeom prst="straightConnector1">
              <a:avLst/>
            </a:prstGeom>
            <a:noFill/>
            <a:ln w="9525" cap="flat" cmpd="sng">
              <a:solidFill>
                <a:schemeClr val="dk1"/>
              </a:solidFill>
              <a:prstDash val="solid"/>
              <a:round/>
              <a:headEnd type="none" w="med" len="med"/>
              <a:tailEnd type="triangle" w="lg" len="lg"/>
            </a:ln>
          </p:spPr>
        </p:cxnSp>
        <p:cxnSp>
          <p:nvCxnSpPr>
            <p:cNvPr id="1251" name="Shape 1251"/>
            <p:cNvCxnSpPr/>
            <p:nvPr/>
          </p:nvCxnSpPr>
          <p:spPr>
            <a:xfrm flipH="1">
              <a:off x="3314700" y="2312986"/>
              <a:ext cx="800099" cy="419099"/>
            </a:xfrm>
            <a:prstGeom prst="straightConnector1">
              <a:avLst/>
            </a:prstGeom>
            <a:noFill/>
            <a:ln w="9525" cap="flat" cmpd="sng">
              <a:solidFill>
                <a:schemeClr val="dk1"/>
              </a:solidFill>
              <a:prstDash val="solid"/>
              <a:round/>
              <a:headEnd type="none" w="med" len="med"/>
              <a:tailEnd type="triangle" w="lg" len="lg"/>
            </a:ln>
          </p:spPr>
        </p:cxnSp>
        <p:cxnSp>
          <p:nvCxnSpPr>
            <p:cNvPr id="1252" name="Shape 1252"/>
            <p:cNvCxnSpPr/>
            <p:nvPr/>
          </p:nvCxnSpPr>
          <p:spPr>
            <a:xfrm rot="10800000" flipH="1">
              <a:off x="3505200" y="2503486"/>
              <a:ext cx="800099" cy="419099"/>
            </a:xfrm>
            <a:prstGeom prst="straightConnector1">
              <a:avLst/>
            </a:prstGeom>
            <a:noFill/>
            <a:ln w="9525" cap="flat" cmpd="sng">
              <a:solidFill>
                <a:schemeClr val="dk1"/>
              </a:solidFill>
              <a:prstDash val="solid"/>
              <a:round/>
              <a:headEnd type="none" w="med" len="med"/>
              <a:tailEnd type="triangle" w="lg" len="lg"/>
            </a:ln>
          </p:spPr>
        </p:cxnSp>
        <p:cxnSp>
          <p:nvCxnSpPr>
            <p:cNvPr id="1253" name="Shape 1253"/>
            <p:cNvCxnSpPr/>
            <p:nvPr/>
          </p:nvCxnSpPr>
          <p:spPr>
            <a:xfrm flipH="1">
              <a:off x="800099" y="1695450"/>
              <a:ext cx="17462" cy="874711"/>
            </a:xfrm>
            <a:prstGeom prst="straightConnector1">
              <a:avLst/>
            </a:prstGeom>
            <a:noFill/>
            <a:ln w="9525" cap="flat" cmpd="sng">
              <a:solidFill>
                <a:schemeClr val="dk1"/>
              </a:solidFill>
              <a:prstDash val="solid"/>
              <a:round/>
              <a:headEnd type="none" w="med" len="med"/>
              <a:tailEnd type="triangle" w="lg" len="lg"/>
            </a:ln>
          </p:spPr>
        </p:cxnSp>
        <p:cxnSp>
          <p:nvCxnSpPr>
            <p:cNvPr id="1254" name="Shape 1254"/>
            <p:cNvCxnSpPr/>
            <p:nvPr/>
          </p:nvCxnSpPr>
          <p:spPr>
            <a:xfrm rot="10800000" flipH="1">
              <a:off x="1000125" y="2686049"/>
              <a:ext cx="1265237" cy="84137"/>
            </a:xfrm>
            <a:prstGeom prst="straightConnector1">
              <a:avLst/>
            </a:prstGeom>
            <a:noFill/>
            <a:ln w="9525" cap="flat" cmpd="sng">
              <a:solidFill>
                <a:schemeClr val="dk1"/>
              </a:solidFill>
              <a:prstDash val="solid"/>
              <a:round/>
              <a:headEnd type="none" w="med" len="med"/>
              <a:tailEnd type="triangle" w="lg" len="lg"/>
            </a:ln>
          </p:spPr>
        </p:cxnSp>
        <p:cxnSp>
          <p:nvCxnSpPr>
            <p:cNvPr id="1255" name="Shape 1255"/>
            <p:cNvCxnSpPr/>
            <p:nvPr/>
          </p:nvCxnSpPr>
          <p:spPr>
            <a:xfrm>
              <a:off x="1087437" y="1406525"/>
              <a:ext cx="1341437" cy="68262"/>
            </a:xfrm>
            <a:prstGeom prst="straightConnector1">
              <a:avLst/>
            </a:prstGeom>
            <a:noFill/>
            <a:ln w="9525" cap="flat" cmpd="sng">
              <a:solidFill>
                <a:schemeClr val="dk1"/>
              </a:solidFill>
              <a:prstDash val="solid"/>
              <a:round/>
              <a:headEnd type="none" w="med" len="med"/>
              <a:tailEnd type="triangle" w="lg" len="lg"/>
            </a:ln>
          </p:spPr>
        </p:cxnSp>
        <p:cxnSp>
          <p:nvCxnSpPr>
            <p:cNvPr id="1256" name="Shape 1256"/>
            <p:cNvCxnSpPr/>
            <p:nvPr/>
          </p:nvCxnSpPr>
          <p:spPr>
            <a:xfrm>
              <a:off x="2828925" y="1474787"/>
              <a:ext cx="895349" cy="76199"/>
            </a:xfrm>
            <a:prstGeom prst="straightConnector1">
              <a:avLst/>
            </a:prstGeom>
            <a:noFill/>
            <a:ln w="9525" cap="flat" cmpd="sng">
              <a:solidFill>
                <a:schemeClr val="dk1"/>
              </a:solidFill>
              <a:prstDash val="solid"/>
              <a:round/>
              <a:headEnd type="none" w="med" len="med"/>
              <a:tailEnd type="triangle" w="lg" len="lg"/>
            </a:ln>
          </p:spPr>
        </p:cxnSp>
        <p:cxnSp>
          <p:nvCxnSpPr>
            <p:cNvPr id="1257" name="Shape 1257"/>
            <p:cNvCxnSpPr/>
            <p:nvPr/>
          </p:nvCxnSpPr>
          <p:spPr>
            <a:xfrm>
              <a:off x="4124325" y="1550987"/>
              <a:ext cx="590550" cy="0"/>
            </a:xfrm>
            <a:prstGeom prst="straightConnector1">
              <a:avLst/>
            </a:prstGeom>
            <a:noFill/>
            <a:ln w="9525" cap="flat" cmpd="sng">
              <a:solidFill>
                <a:schemeClr val="dk1"/>
              </a:solidFill>
              <a:prstDash val="solid"/>
              <a:round/>
              <a:headEnd type="none" w="med" len="med"/>
              <a:tailEnd type="triangle" w="lg" len="lg"/>
            </a:ln>
          </p:spPr>
        </p:cxnSp>
        <p:cxnSp>
          <p:nvCxnSpPr>
            <p:cNvPr id="1258" name="Shape 1258"/>
            <p:cNvCxnSpPr/>
            <p:nvPr/>
          </p:nvCxnSpPr>
          <p:spPr>
            <a:xfrm rot="10800000">
              <a:off x="3924299" y="1751011"/>
              <a:ext cx="246062" cy="417513"/>
            </a:xfrm>
            <a:prstGeom prst="straightConnector1">
              <a:avLst/>
            </a:prstGeom>
            <a:noFill/>
            <a:ln w="9525" cap="flat" cmpd="sng">
              <a:solidFill>
                <a:schemeClr val="dk1"/>
              </a:solidFill>
              <a:prstDash val="solid"/>
              <a:round/>
              <a:headEnd type="none" w="med" len="med"/>
              <a:tailEnd type="triangle" w="lg" len="lg"/>
            </a:ln>
          </p:spPr>
        </p:cxnSp>
        <p:cxnSp>
          <p:nvCxnSpPr>
            <p:cNvPr id="1259" name="Shape 1259"/>
            <p:cNvCxnSpPr/>
            <p:nvPr/>
          </p:nvCxnSpPr>
          <p:spPr>
            <a:xfrm flipH="1">
              <a:off x="4440238" y="1751011"/>
              <a:ext cx="474661" cy="417513"/>
            </a:xfrm>
            <a:prstGeom prst="straightConnector1">
              <a:avLst/>
            </a:prstGeom>
            <a:noFill/>
            <a:ln w="9525" cap="flat" cmpd="sng">
              <a:solidFill>
                <a:schemeClr val="dk1"/>
              </a:solidFill>
              <a:prstDash val="solid"/>
              <a:round/>
              <a:headEnd type="none" w="med" len="med"/>
              <a:tailEnd type="triangle" w="lg" len="lg"/>
            </a:ln>
          </p:spPr>
        </p:cxnSp>
        <p:cxnSp>
          <p:nvCxnSpPr>
            <p:cNvPr id="1260" name="Shape 1260"/>
            <p:cNvCxnSpPr/>
            <p:nvPr/>
          </p:nvCxnSpPr>
          <p:spPr>
            <a:xfrm rot="-5400000" flipH="1">
              <a:off x="2382603" y="1990491"/>
              <a:ext cx="1178391" cy="416391"/>
            </a:xfrm>
            <a:prstGeom prst="straightConnector1">
              <a:avLst/>
            </a:prstGeom>
            <a:noFill/>
            <a:ln w="9525" cap="flat" cmpd="sng">
              <a:solidFill>
                <a:schemeClr val="dk1"/>
              </a:solidFill>
              <a:prstDash val="solid"/>
              <a:round/>
              <a:headEnd type="none" w="med" len="med"/>
              <a:tailEnd type="triangle" w="lg" len="lg"/>
            </a:ln>
          </p:spPr>
        </p:cxnSp>
        <p:cxnSp>
          <p:nvCxnSpPr>
            <p:cNvPr id="1261" name="Shape 1261"/>
            <p:cNvCxnSpPr/>
            <p:nvPr/>
          </p:nvCxnSpPr>
          <p:spPr>
            <a:xfrm flipH="1">
              <a:off x="2400299" y="1674811"/>
              <a:ext cx="228600" cy="666749"/>
            </a:xfrm>
            <a:prstGeom prst="straightConnector1">
              <a:avLst/>
            </a:prstGeom>
            <a:noFill/>
            <a:ln w="9525" cap="flat" cmpd="sng">
              <a:solidFill>
                <a:schemeClr val="dk1"/>
              </a:solidFill>
              <a:prstDash val="solid"/>
              <a:round/>
              <a:headEnd type="none" w="med" len="med"/>
              <a:tailEnd type="triangle" w="lg" len="lg"/>
            </a:ln>
          </p:spPr>
        </p:cxnSp>
        <p:cxnSp>
          <p:nvCxnSpPr>
            <p:cNvPr id="1262" name="Shape 1262"/>
            <p:cNvCxnSpPr/>
            <p:nvPr/>
          </p:nvCxnSpPr>
          <p:spPr>
            <a:xfrm rot="-5400000" flipH="1">
              <a:off x="2706453" y="2504841"/>
              <a:ext cx="246296" cy="589195"/>
            </a:xfrm>
            <a:prstGeom prst="straightConnector1">
              <a:avLst/>
            </a:prstGeom>
            <a:noFill/>
            <a:ln w="9525" cap="flat" cmpd="sng">
              <a:solidFill>
                <a:schemeClr val="dk1"/>
              </a:solidFill>
              <a:prstDash val="solid"/>
              <a:round/>
              <a:headEnd type="none" w="med" len="med"/>
              <a:tailEnd type="triangle" w="lg" len="lg"/>
            </a:ln>
          </p:spPr>
        </p:cxnSp>
        <p:cxnSp>
          <p:nvCxnSpPr>
            <p:cNvPr id="1263" name="Shape 1263"/>
            <p:cNvCxnSpPr/>
            <p:nvPr/>
          </p:nvCxnSpPr>
          <p:spPr>
            <a:xfrm rot="5400000" flipH="1">
              <a:off x="1981200" y="1858494"/>
              <a:ext cx="152399" cy="2245192"/>
            </a:xfrm>
            <a:prstGeom prst="straightConnector1">
              <a:avLst/>
            </a:prstGeom>
            <a:noFill/>
            <a:ln w="9525" cap="flat" cmpd="sng">
              <a:solidFill>
                <a:schemeClr val="dk1"/>
              </a:solidFill>
              <a:prstDash val="solid"/>
              <a:round/>
              <a:headEnd type="none" w="med" len="med"/>
              <a:tailEnd type="triangle" w="lg" len="lg"/>
            </a:ln>
          </p:spPr>
        </p:cxnSp>
        <p:sp>
          <p:nvSpPr>
            <p:cNvPr id="1264" name="Shape 1264"/>
            <p:cNvSpPr txBox="1"/>
            <p:nvPr/>
          </p:nvSpPr>
          <p:spPr>
            <a:xfrm>
              <a:off x="822325" y="103981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0</a:t>
              </a:r>
              <a:endParaRPr/>
            </a:p>
          </p:txBody>
        </p:sp>
        <p:sp>
          <p:nvSpPr>
            <p:cNvPr id="1265" name="Shape 1265"/>
            <p:cNvSpPr txBox="1"/>
            <p:nvPr/>
          </p:nvSpPr>
          <p:spPr>
            <a:xfrm>
              <a:off x="2498725" y="914400"/>
              <a:ext cx="184149" cy="396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Shape 1266"/>
            <p:cNvSpPr txBox="1"/>
            <p:nvPr/>
          </p:nvSpPr>
          <p:spPr>
            <a:xfrm>
              <a:off x="2514600" y="97149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2</a:t>
              </a:r>
              <a:endParaRPr/>
            </a:p>
          </p:txBody>
        </p:sp>
        <p:sp>
          <p:nvSpPr>
            <p:cNvPr id="1267" name="Shape 1267"/>
            <p:cNvSpPr txBox="1"/>
            <p:nvPr/>
          </p:nvSpPr>
          <p:spPr>
            <a:xfrm>
              <a:off x="3810000" y="100806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1268" name="Shape 1268"/>
            <p:cNvSpPr txBox="1"/>
            <p:nvPr/>
          </p:nvSpPr>
          <p:spPr>
            <a:xfrm>
              <a:off x="4800600" y="100806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7</a:t>
              </a:r>
              <a:endParaRPr/>
            </a:p>
          </p:txBody>
        </p:sp>
        <p:sp>
          <p:nvSpPr>
            <p:cNvPr id="1269" name="Shape 1269"/>
            <p:cNvSpPr txBox="1"/>
            <p:nvPr/>
          </p:nvSpPr>
          <p:spPr>
            <a:xfrm>
              <a:off x="304800" y="268446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1270" name="Shape 1270"/>
            <p:cNvSpPr txBox="1"/>
            <p:nvPr/>
          </p:nvSpPr>
          <p:spPr>
            <a:xfrm>
              <a:off x="2522538" y="222726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a:t>
              </a:r>
              <a:endParaRPr/>
            </a:p>
          </p:txBody>
        </p:sp>
        <p:sp>
          <p:nvSpPr>
            <p:cNvPr id="1271" name="Shape 1271"/>
            <p:cNvSpPr txBox="1"/>
            <p:nvPr/>
          </p:nvSpPr>
          <p:spPr>
            <a:xfrm>
              <a:off x="3352800" y="2913061"/>
              <a:ext cx="5516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11</a:t>
              </a:r>
              <a:endParaRPr/>
            </a:p>
          </p:txBody>
        </p:sp>
        <p:sp>
          <p:nvSpPr>
            <p:cNvPr id="1272" name="Shape 1272"/>
            <p:cNvSpPr txBox="1"/>
            <p:nvPr/>
          </p:nvSpPr>
          <p:spPr>
            <a:xfrm>
              <a:off x="4419600" y="207486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8</a:t>
              </a:r>
              <a:endParaRPr/>
            </a:p>
          </p:txBody>
        </p:sp>
        <p:sp>
          <p:nvSpPr>
            <p:cNvPr id="1273" name="Shape 1273"/>
            <p:cNvSpPr txBox="1"/>
            <p:nvPr/>
          </p:nvSpPr>
          <p:spPr>
            <a:xfrm>
              <a:off x="1600200" y="113347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274" name="Shape 1274"/>
            <p:cNvSpPr txBox="1"/>
            <p:nvPr/>
          </p:nvSpPr>
          <p:spPr>
            <a:xfrm>
              <a:off x="3048000" y="1158548"/>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275" name="Shape 1275"/>
            <p:cNvSpPr txBox="1"/>
            <p:nvPr/>
          </p:nvSpPr>
          <p:spPr>
            <a:xfrm>
              <a:off x="4267200" y="1237199"/>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3</a:t>
              </a:r>
              <a:endParaRPr/>
            </a:p>
          </p:txBody>
        </p:sp>
        <p:sp>
          <p:nvSpPr>
            <p:cNvPr id="1276" name="Shape 1276"/>
            <p:cNvSpPr txBox="1"/>
            <p:nvPr/>
          </p:nvSpPr>
          <p:spPr>
            <a:xfrm>
              <a:off x="4648200" y="18176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277" name="Shape 1277"/>
            <p:cNvSpPr txBox="1"/>
            <p:nvPr/>
          </p:nvSpPr>
          <p:spPr>
            <a:xfrm>
              <a:off x="3008681" y="1894181"/>
              <a:ext cx="576300"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10</a:t>
              </a:r>
              <a:endParaRPr/>
            </a:p>
          </p:txBody>
        </p:sp>
        <p:sp>
          <p:nvSpPr>
            <p:cNvPr id="1278" name="Shape 1278"/>
            <p:cNvSpPr txBox="1"/>
            <p:nvPr/>
          </p:nvSpPr>
          <p:spPr>
            <a:xfrm>
              <a:off x="3757530" y="1779107"/>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279" name="Shape 1279"/>
            <p:cNvSpPr txBox="1"/>
            <p:nvPr/>
          </p:nvSpPr>
          <p:spPr>
            <a:xfrm>
              <a:off x="3565459" y="2161264"/>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3</a:t>
              </a:r>
              <a:endParaRPr/>
            </a:p>
          </p:txBody>
        </p:sp>
        <p:sp>
          <p:nvSpPr>
            <p:cNvPr id="1280" name="Shape 1280"/>
            <p:cNvSpPr txBox="1"/>
            <p:nvPr/>
          </p:nvSpPr>
          <p:spPr>
            <a:xfrm>
              <a:off x="3900704" y="2678177"/>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281" name="Shape 1281"/>
            <p:cNvSpPr txBox="1"/>
            <p:nvPr/>
          </p:nvSpPr>
          <p:spPr>
            <a:xfrm>
              <a:off x="2667000" y="2503486"/>
              <a:ext cx="6113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11</a:t>
              </a:r>
              <a:endParaRPr/>
            </a:p>
          </p:txBody>
        </p:sp>
        <p:sp>
          <p:nvSpPr>
            <p:cNvPr id="1282" name="Shape 1282"/>
            <p:cNvSpPr txBox="1"/>
            <p:nvPr/>
          </p:nvSpPr>
          <p:spPr>
            <a:xfrm>
              <a:off x="2133600" y="29606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7</a:t>
              </a:r>
              <a:endParaRPr/>
            </a:p>
          </p:txBody>
        </p:sp>
        <p:sp>
          <p:nvSpPr>
            <p:cNvPr id="1283" name="Shape 1283"/>
            <p:cNvSpPr txBox="1"/>
            <p:nvPr/>
          </p:nvSpPr>
          <p:spPr>
            <a:xfrm>
              <a:off x="1698378" y="1685295"/>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284" name="Shape 1284"/>
            <p:cNvSpPr txBox="1"/>
            <p:nvPr/>
          </p:nvSpPr>
          <p:spPr>
            <a:xfrm>
              <a:off x="1260928" y="1999544"/>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9</a:t>
              </a:r>
              <a:endParaRPr/>
            </a:p>
          </p:txBody>
        </p:sp>
        <p:sp>
          <p:nvSpPr>
            <p:cNvPr id="1285" name="Shape 1285"/>
            <p:cNvSpPr txBox="1"/>
            <p:nvPr/>
          </p:nvSpPr>
          <p:spPr>
            <a:xfrm>
              <a:off x="1219200" y="24272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286" name="Shape 1286"/>
            <p:cNvSpPr txBox="1"/>
            <p:nvPr/>
          </p:nvSpPr>
          <p:spPr>
            <a:xfrm>
              <a:off x="533400" y="19700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4</a:t>
              </a:r>
              <a:endParaRPr/>
            </a:p>
          </p:txBody>
        </p:sp>
        <p:sp>
          <p:nvSpPr>
            <p:cNvPr id="1287" name="Shape 1287"/>
            <p:cNvSpPr txBox="1"/>
            <p:nvPr/>
          </p:nvSpPr>
          <p:spPr>
            <a:xfrm>
              <a:off x="2438400" y="188589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5</a:t>
              </a:r>
              <a:endParaRPr/>
            </a:p>
          </p:txBody>
        </p:sp>
      </p:grpSp>
      <p:cxnSp>
        <p:nvCxnSpPr>
          <p:cNvPr id="1288" name="Shape 1288"/>
          <p:cNvCxnSpPr/>
          <p:nvPr/>
        </p:nvCxnSpPr>
        <p:spPr>
          <a:xfrm>
            <a:off x="798171" y="1979680"/>
            <a:ext cx="1093800" cy="831000"/>
          </a:xfrm>
          <a:prstGeom prst="straightConnector1">
            <a:avLst/>
          </a:prstGeom>
          <a:noFill/>
          <a:ln w="28575" cap="flat" cmpd="sng">
            <a:solidFill>
              <a:schemeClr val="dk1"/>
            </a:solidFill>
            <a:prstDash val="solid"/>
            <a:round/>
            <a:headEnd type="none" w="med" len="med"/>
            <a:tailEnd type="triangle" w="lg" len="lg"/>
          </a:ln>
        </p:spPr>
      </p:cxnSp>
      <p:cxnSp>
        <p:nvCxnSpPr>
          <p:cNvPr id="1289" name="Shape 1289"/>
          <p:cNvCxnSpPr/>
          <p:nvPr/>
        </p:nvCxnSpPr>
        <p:spPr>
          <a:xfrm rot="10800000">
            <a:off x="612323" y="2164583"/>
            <a:ext cx="1224900" cy="777000"/>
          </a:xfrm>
          <a:prstGeom prst="straightConnector1">
            <a:avLst/>
          </a:prstGeom>
          <a:noFill/>
          <a:ln w="28575" cap="flat" cmpd="sng">
            <a:solidFill>
              <a:schemeClr val="dk1"/>
            </a:solidFill>
            <a:prstDash val="solid"/>
            <a:round/>
            <a:headEnd type="none" w="med" len="med"/>
            <a:tailEnd type="triangle" w="lg" len="lg"/>
          </a:ln>
        </p:spPr>
      </p:cxnSp>
      <p:cxnSp>
        <p:nvCxnSpPr>
          <p:cNvPr id="1290" name="Shape 1290"/>
          <p:cNvCxnSpPr/>
          <p:nvPr/>
        </p:nvCxnSpPr>
        <p:spPr>
          <a:xfrm flipH="1">
            <a:off x="2913274" y="2719606"/>
            <a:ext cx="779399" cy="407100"/>
          </a:xfrm>
          <a:prstGeom prst="straightConnector1">
            <a:avLst/>
          </a:prstGeom>
          <a:noFill/>
          <a:ln w="28575" cap="flat" cmpd="sng">
            <a:solidFill>
              <a:schemeClr val="dk1"/>
            </a:solidFill>
            <a:prstDash val="solid"/>
            <a:round/>
            <a:headEnd type="none" w="med" len="med"/>
            <a:tailEnd type="triangle" w="lg" len="lg"/>
          </a:ln>
        </p:spPr>
      </p:cxnSp>
      <p:cxnSp>
        <p:nvCxnSpPr>
          <p:cNvPr id="1291" name="Shape 1291"/>
          <p:cNvCxnSpPr/>
          <p:nvPr/>
        </p:nvCxnSpPr>
        <p:spPr>
          <a:xfrm rot="10800000" flipH="1">
            <a:off x="3098930" y="2904446"/>
            <a:ext cx="779399" cy="407100"/>
          </a:xfrm>
          <a:prstGeom prst="straightConnector1">
            <a:avLst/>
          </a:prstGeom>
          <a:noFill/>
          <a:ln w="28575" cap="flat" cmpd="sng">
            <a:solidFill>
              <a:schemeClr val="dk1"/>
            </a:solidFill>
            <a:prstDash val="solid"/>
            <a:round/>
            <a:headEnd type="none" w="med" len="med"/>
            <a:tailEnd type="triangle" w="lg" len="lg"/>
          </a:ln>
        </p:spPr>
      </p:cxnSp>
      <p:cxnSp>
        <p:nvCxnSpPr>
          <p:cNvPr id="1292" name="Shape 1292"/>
          <p:cNvCxnSpPr/>
          <p:nvPr/>
        </p:nvCxnSpPr>
        <p:spPr>
          <a:xfrm flipH="1">
            <a:off x="464626" y="2110482"/>
            <a:ext cx="16799" cy="867899"/>
          </a:xfrm>
          <a:prstGeom prst="straightConnector1">
            <a:avLst/>
          </a:prstGeom>
          <a:noFill/>
          <a:ln w="28575" cap="flat" cmpd="sng">
            <a:solidFill>
              <a:schemeClr val="dk1"/>
            </a:solidFill>
            <a:prstDash val="solid"/>
            <a:round/>
            <a:headEnd type="none" w="med" len="med"/>
            <a:tailEnd type="triangle" w="lg" len="lg"/>
          </a:ln>
        </p:spPr>
      </p:cxnSp>
      <p:cxnSp>
        <p:nvCxnSpPr>
          <p:cNvPr id="1293" name="Shape 1293"/>
          <p:cNvCxnSpPr/>
          <p:nvPr/>
        </p:nvCxnSpPr>
        <p:spPr>
          <a:xfrm rot="10800000" flipH="1">
            <a:off x="649735" y="3072361"/>
            <a:ext cx="1241699" cy="91200"/>
          </a:xfrm>
          <a:prstGeom prst="straightConnector1">
            <a:avLst/>
          </a:prstGeom>
          <a:noFill/>
          <a:ln w="28575" cap="flat" cmpd="sng">
            <a:solidFill>
              <a:schemeClr val="dk1"/>
            </a:solidFill>
            <a:prstDash val="solid"/>
            <a:round/>
            <a:headEnd type="none" w="med" len="med"/>
            <a:tailEnd type="triangle" w="lg" len="lg"/>
          </a:ln>
        </p:spPr>
      </p:cxnSp>
      <p:cxnSp>
        <p:nvCxnSpPr>
          <p:cNvPr id="1294" name="Shape 1294"/>
          <p:cNvCxnSpPr/>
          <p:nvPr/>
        </p:nvCxnSpPr>
        <p:spPr>
          <a:xfrm>
            <a:off x="743826" y="1848878"/>
            <a:ext cx="1316099" cy="56999"/>
          </a:xfrm>
          <a:prstGeom prst="straightConnector1">
            <a:avLst/>
          </a:prstGeom>
          <a:noFill/>
          <a:ln w="28575" cap="flat" cmpd="sng">
            <a:solidFill>
              <a:schemeClr val="dk1"/>
            </a:solidFill>
            <a:prstDash val="solid"/>
            <a:round/>
            <a:headEnd type="none" w="med" len="med"/>
            <a:tailEnd type="triangle" w="lg" len="lg"/>
          </a:ln>
        </p:spPr>
      </p:cxnSp>
      <p:cxnSp>
        <p:nvCxnSpPr>
          <p:cNvPr id="1295" name="Shape 1295"/>
          <p:cNvCxnSpPr/>
          <p:nvPr/>
        </p:nvCxnSpPr>
        <p:spPr>
          <a:xfrm>
            <a:off x="2430968" y="1905687"/>
            <a:ext cx="890999" cy="73799"/>
          </a:xfrm>
          <a:prstGeom prst="straightConnector1">
            <a:avLst/>
          </a:prstGeom>
          <a:noFill/>
          <a:ln w="28575" cap="flat" cmpd="sng">
            <a:solidFill>
              <a:schemeClr val="dk1"/>
            </a:solidFill>
            <a:prstDash val="solid"/>
            <a:round/>
            <a:headEnd type="none" w="med" len="med"/>
            <a:tailEnd type="triangle" w="lg" len="lg"/>
          </a:ln>
        </p:spPr>
      </p:cxnSp>
      <p:cxnSp>
        <p:nvCxnSpPr>
          <p:cNvPr id="1296" name="Shape 1296"/>
          <p:cNvCxnSpPr/>
          <p:nvPr/>
        </p:nvCxnSpPr>
        <p:spPr>
          <a:xfrm>
            <a:off x="3692674" y="1979680"/>
            <a:ext cx="593699" cy="0"/>
          </a:xfrm>
          <a:prstGeom prst="straightConnector1">
            <a:avLst/>
          </a:prstGeom>
          <a:noFill/>
          <a:ln w="28575" cap="flat" cmpd="sng">
            <a:solidFill>
              <a:schemeClr val="dk1"/>
            </a:solidFill>
            <a:prstDash val="solid"/>
            <a:round/>
            <a:headEnd type="none" w="med" len="med"/>
            <a:tailEnd type="triangle" w="lg" len="lg"/>
          </a:ln>
        </p:spPr>
      </p:cxnSp>
      <p:cxnSp>
        <p:nvCxnSpPr>
          <p:cNvPr id="1297" name="Shape 1297"/>
          <p:cNvCxnSpPr/>
          <p:nvPr/>
        </p:nvCxnSpPr>
        <p:spPr>
          <a:xfrm rot="10800000">
            <a:off x="3507019" y="2164904"/>
            <a:ext cx="239999" cy="423899"/>
          </a:xfrm>
          <a:prstGeom prst="straightConnector1">
            <a:avLst/>
          </a:prstGeom>
          <a:noFill/>
          <a:ln w="28575" cap="flat" cmpd="sng">
            <a:solidFill>
              <a:schemeClr val="dk1"/>
            </a:solidFill>
            <a:prstDash val="solid"/>
            <a:round/>
            <a:headEnd type="none" w="med" len="med"/>
            <a:tailEnd type="triangle" w="lg" len="lg"/>
          </a:ln>
        </p:spPr>
      </p:cxnSp>
      <p:cxnSp>
        <p:nvCxnSpPr>
          <p:cNvPr id="1298" name="Shape 1298"/>
          <p:cNvCxnSpPr/>
          <p:nvPr/>
        </p:nvCxnSpPr>
        <p:spPr>
          <a:xfrm flipH="1">
            <a:off x="4009364" y="2164661"/>
            <a:ext cx="462600" cy="423899"/>
          </a:xfrm>
          <a:prstGeom prst="straightConnector1">
            <a:avLst/>
          </a:prstGeom>
          <a:noFill/>
          <a:ln w="28575" cap="flat" cmpd="sng">
            <a:solidFill>
              <a:schemeClr val="dk1"/>
            </a:solidFill>
            <a:prstDash val="solid"/>
            <a:round/>
            <a:headEnd type="none" w="med" len="med"/>
            <a:tailEnd type="triangle" w="lg" len="lg"/>
          </a:ln>
        </p:spPr>
      </p:cxnSp>
      <p:cxnSp>
        <p:nvCxnSpPr>
          <p:cNvPr id="1299" name="Shape 1299"/>
          <p:cNvCxnSpPr/>
          <p:nvPr/>
        </p:nvCxnSpPr>
        <p:spPr>
          <a:xfrm>
            <a:off x="2376623" y="2036489"/>
            <a:ext cx="405599" cy="1144500"/>
          </a:xfrm>
          <a:prstGeom prst="straightConnector1">
            <a:avLst/>
          </a:prstGeom>
          <a:noFill/>
          <a:ln w="28575" cap="flat" cmpd="sng">
            <a:solidFill>
              <a:schemeClr val="dk1"/>
            </a:solidFill>
            <a:prstDash val="solid"/>
            <a:round/>
            <a:headEnd type="none" w="med" len="med"/>
            <a:tailEnd type="triangle" w="lg" len="lg"/>
          </a:ln>
        </p:spPr>
      </p:cxnSp>
      <p:cxnSp>
        <p:nvCxnSpPr>
          <p:cNvPr id="1300" name="Shape 1300"/>
          <p:cNvCxnSpPr/>
          <p:nvPr/>
        </p:nvCxnSpPr>
        <p:spPr>
          <a:xfrm flipH="1">
            <a:off x="2023123" y="2090669"/>
            <a:ext cx="222300" cy="665700"/>
          </a:xfrm>
          <a:prstGeom prst="straightConnector1">
            <a:avLst/>
          </a:prstGeom>
          <a:noFill/>
          <a:ln w="28575" cap="flat" cmpd="sng">
            <a:solidFill>
              <a:schemeClr val="dk1"/>
            </a:solidFill>
            <a:prstDash val="solid"/>
            <a:round/>
            <a:headEnd type="none" w="med" len="med"/>
            <a:tailEnd type="triangle" w="lg" len="lg"/>
          </a:ln>
        </p:spPr>
      </p:cxnSp>
      <p:cxnSp>
        <p:nvCxnSpPr>
          <p:cNvPr id="1301" name="Shape 1301"/>
          <p:cNvCxnSpPr/>
          <p:nvPr/>
        </p:nvCxnSpPr>
        <p:spPr>
          <a:xfrm>
            <a:off x="2153969" y="3072385"/>
            <a:ext cx="573900" cy="239100"/>
          </a:xfrm>
          <a:prstGeom prst="straightConnector1">
            <a:avLst/>
          </a:prstGeom>
          <a:noFill/>
          <a:ln w="28575" cap="flat" cmpd="sng">
            <a:solidFill>
              <a:schemeClr val="dk1"/>
            </a:solidFill>
            <a:prstDash val="solid"/>
            <a:round/>
            <a:headEnd type="none" w="med" len="med"/>
            <a:tailEnd type="triangle" w="lg" len="lg"/>
          </a:ln>
        </p:spPr>
      </p:cxnSp>
      <p:cxnSp>
        <p:nvCxnSpPr>
          <p:cNvPr id="1302" name="Shape 1302"/>
          <p:cNvCxnSpPr/>
          <p:nvPr/>
        </p:nvCxnSpPr>
        <p:spPr>
          <a:xfrm rot="10800000">
            <a:off x="595485" y="3294448"/>
            <a:ext cx="2186700" cy="147900"/>
          </a:xfrm>
          <a:prstGeom prst="straightConnector1">
            <a:avLst/>
          </a:prstGeom>
          <a:noFill/>
          <a:ln w="28575" cap="flat" cmpd="sng">
            <a:solidFill>
              <a:schemeClr val="dk1"/>
            </a:solidFill>
            <a:prstDash val="solid"/>
            <a:round/>
            <a:headEnd type="none" w="med" len="med"/>
            <a:tailEnd type="triangle" w="lg" len="lg"/>
          </a:ln>
        </p:spPr>
      </p:cxnSp>
      <p:sp>
        <p:nvSpPr>
          <p:cNvPr id="1303" name="Shape 1303"/>
          <p:cNvSpPr txBox="1">
            <a:spLocks noGrp="1"/>
          </p:cNvSpPr>
          <p:nvPr>
            <p:ph type="title" idx="4294967295"/>
          </p:nvPr>
        </p:nvSpPr>
        <p:spPr>
          <a:xfrm>
            <a:off x="822960" y="286605"/>
            <a:ext cx="7543800" cy="932596"/>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Interpreting the Results</a:t>
            </a:r>
            <a:endParaRPr sz="4800" b="0" i="0" u="none" strike="noStrike" cap="none">
              <a:solidFill>
                <a:srgbClr val="3F3F3F"/>
              </a:solidFill>
              <a:latin typeface="Calibri"/>
              <a:ea typeface="Calibri"/>
              <a:cs typeface="Calibri"/>
              <a:sym typeface="Calibri"/>
            </a:endParaRPr>
          </a:p>
        </p:txBody>
      </p:sp>
      <p:graphicFrame>
        <p:nvGraphicFramePr>
          <p:cNvPr id="1304" name="Shape 1304"/>
          <p:cNvGraphicFramePr/>
          <p:nvPr/>
        </p:nvGraphicFramePr>
        <p:xfrm>
          <a:off x="4800600" y="1508670"/>
          <a:ext cx="4267200" cy="3291930"/>
        </p:xfrm>
        <a:graphic>
          <a:graphicData uri="http://schemas.openxmlformats.org/drawingml/2006/table">
            <a:tbl>
              <a:tblPr>
                <a:noFill/>
                <a:tableStyleId>{C75C6467-92EE-42D9-8249-70E0839E9777}</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vertex</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known?</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cost</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path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0</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2</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276225">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E</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8</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7</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305" name="Shape 1305"/>
          <p:cNvSpPr txBox="1"/>
          <p:nvPr/>
        </p:nvSpPr>
        <p:spPr>
          <a:xfrm>
            <a:off x="2129190" y="3830621"/>
            <a:ext cx="178002" cy="3845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subTitle" idx="1"/>
          </p:nvPr>
        </p:nvSpPr>
        <p:spPr>
          <a:xfrm>
            <a:off x="1371600" y="3954950"/>
            <a:ext cx="6400800" cy="2590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accent1"/>
              </a:buClr>
              <a:buSzPts val="2400"/>
              <a:buFont typeface="Calibri"/>
              <a:buNone/>
            </a:pPr>
            <a:endParaRPr sz="2400" b="0" i="0" u="none" strike="noStrike" cap="none">
              <a:solidFill>
                <a:schemeClr val="dk2"/>
              </a:solidFill>
              <a:latin typeface="Calibri"/>
              <a:ea typeface="Calibri"/>
              <a:cs typeface="Calibri"/>
              <a:sym typeface="Calibri"/>
            </a:endParaRPr>
          </a:p>
          <a:p>
            <a:pPr marL="0" marR="0" lvl="0" indent="0" algn="ctr" rtl="0">
              <a:lnSpc>
                <a:spcPct val="80000"/>
              </a:lnSpc>
              <a:spcBef>
                <a:spcPts val="1400"/>
              </a:spcBef>
              <a:spcAft>
                <a:spcPts val="0"/>
              </a:spcAft>
              <a:buClr>
                <a:schemeClr val="accent1"/>
              </a:buClr>
              <a:buSzPts val="2600"/>
              <a:buFont typeface="Calibri"/>
              <a:buNone/>
            </a:pPr>
            <a:r>
              <a:rPr lang="en-US" sz="2600" b="0" i="0" u="none" strike="noStrike" cap="none">
                <a:solidFill>
                  <a:schemeClr val="dk2"/>
                </a:solidFill>
                <a:latin typeface="Calibri"/>
                <a:ea typeface="Calibri"/>
                <a:cs typeface="Calibri"/>
                <a:sym typeface="Calibri"/>
              </a:rPr>
              <a:t>SLIDES ADAPTED FROM ALEX MARIAKAKIS</a:t>
            </a:r>
            <a:r>
              <a:rPr lang="en-US" sz="2600"/>
              <a:t> </a:t>
            </a:r>
            <a:r>
              <a:rPr lang="en-US" sz="2600" b="0" i="0" u="none" strike="noStrike" cap="none">
                <a:solidFill>
                  <a:schemeClr val="dk2"/>
                </a:solidFill>
                <a:latin typeface="Calibri"/>
                <a:ea typeface="Calibri"/>
                <a:cs typeface="Calibri"/>
                <a:sym typeface="Calibri"/>
              </a:rPr>
              <a:t>WITH MATERIAL KELLEN DONOHUE, DAVID MAILHOT, DAN GROSSMAN, AND LEAH PERLMUTTER</a:t>
            </a:r>
            <a:endParaRPr sz="2600" b="0" i="0" u="none" strike="noStrike" cap="none">
              <a:solidFill>
                <a:schemeClr val="dk2"/>
              </a:solidFill>
              <a:latin typeface="Calibri"/>
              <a:ea typeface="Calibri"/>
              <a:cs typeface="Calibri"/>
              <a:sym typeface="Calibri"/>
            </a:endParaRPr>
          </a:p>
        </p:txBody>
      </p:sp>
      <p:sp>
        <p:nvSpPr>
          <p:cNvPr id="107" name="Shape 107"/>
          <p:cNvSpPr txBox="1"/>
          <p:nvPr/>
        </p:nvSpPr>
        <p:spPr>
          <a:xfrm>
            <a:off x="685800" y="838200"/>
            <a:ext cx="7772400" cy="25908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6600"/>
              <a:buFont typeface="Calibri"/>
              <a:buNone/>
            </a:pPr>
            <a:r>
              <a:rPr lang="en-US" sz="6600" b="1" i="0" u="none" strike="noStrike" cap="none" dirty="0">
                <a:solidFill>
                  <a:schemeClr val="dk2"/>
                </a:solidFill>
                <a:latin typeface="Calibri"/>
                <a:ea typeface="Calibri"/>
                <a:cs typeface="Calibri"/>
                <a:sym typeface="Calibri"/>
              </a:rPr>
              <a:t>Section 7:</a:t>
            </a:r>
            <a:br>
              <a:rPr lang="en-US" sz="6600" b="0" i="0" u="none" strike="noStrike" cap="none" dirty="0">
                <a:solidFill>
                  <a:schemeClr val="dk2"/>
                </a:solidFill>
                <a:latin typeface="Calibri"/>
                <a:ea typeface="Calibri"/>
                <a:cs typeface="Calibri"/>
                <a:sym typeface="Calibri"/>
              </a:rPr>
            </a:br>
            <a:r>
              <a:rPr lang="en-US" sz="5500" b="0" i="0" u="none" strike="noStrike" cap="none" dirty="0">
                <a:solidFill>
                  <a:schemeClr val="dk2"/>
                </a:solidFill>
                <a:latin typeface="Calibri"/>
                <a:ea typeface="Calibri"/>
                <a:cs typeface="Calibri"/>
                <a:sym typeface="Calibri"/>
              </a:rPr>
              <a:t>Dijkstra’s Algorithm</a:t>
            </a:r>
            <a:endParaRPr sz="5500" b="0" i="0" u="none" strike="noStrike" cap="none" dirty="0">
              <a:solidFill>
                <a:schemeClr val="dk2"/>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grpSp>
        <p:nvGrpSpPr>
          <p:cNvPr id="1310" name="Shape 1310"/>
          <p:cNvGrpSpPr/>
          <p:nvPr/>
        </p:nvGrpSpPr>
        <p:grpSpPr>
          <a:xfrm>
            <a:off x="0" y="1363663"/>
            <a:ext cx="4648200" cy="2370136"/>
            <a:chOff x="304800" y="914400"/>
            <a:chExt cx="4808705" cy="2446395"/>
          </a:xfrm>
        </p:grpSpPr>
        <p:sp>
          <p:nvSpPr>
            <p:cNvPr id="1311" name="Shape 1311"/>
            <p:cNvSpPr/>
            <p:nvPr/>
          </p:nvSpPr>
          <p:spPr>
            <a:xfrm>
              <a:off x="762000" y="13604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1312" name="Shape 1312"/>
            <p:cNvSpPr/>
            <p:nvPr/>
          </p:nvSpPr>
          <p:spPr>
            <a:xfrm>
              <a:off x="2438400" y="12842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1313" name="Shape 1313"/>
            <p:cNvSpPr/>
            <p:nvPr/>
          </p:nvSpPr>
          <p:spPr>
            <a:xfrm>
              <a:off x="609600" y="25796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1314" name="Shape 1314"/>
            <p:cNvSpPr/>
            <p:nvPr/>
          </p:nvSpPr>
          <p:spPr>
            <a:xfrm>
              <a:off x="2209800" y="23510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1315" name="Shape 1315"/>
            <p:cNvSpPr/>
            <p:nvPr/>
          </p:nvSpPr>
          <p:spPr>
            <a:xfrm>
              <a:off x="3733800" y="13604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1316" name="Shape 1316"/>
            <p:cNvSpPr/>
            <p:nvPr/>
          </p:nvSpPr>
          <p:spPr>
            <a:xfrm>
              <a:off x="4724400" y="13604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H</a:t>
              </a:r>
              <a:endParaRPr/>
            </a:p>
          </p:txBody>
        </p:sp>
        <p:sp>
          <p:nvSpPr>
            <p:cNvPr id="1317" name="Shape 1317"/>
            <p:cNvSpPr/>
            <p:nvPr/>
          </p:nvSpPr>
          <p:spPr>
            <a:xfrm>
              <a:off x="3124200" y="27320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E</a:t>
              </a:r>
              <a:endParaRPr/>
            </a:p>
          </p:txBody>
        </p:sp>
        <p:sp>
          <p:nvSpPr>
            <p:cNvPr id="1318" name="Shape 1318"/>
            <p:cNvSpPr/>
            <p:nvPr/>
          </p:nvSpPr>
          <p:spPr>
            <a:xfrm>
              <a:off x="4114800" y="21224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cxnSp>
          <p:nvCxnSpPr>
            <p:cNvPr id="1319" name="Shape 1319"/>
            <p:cNvCxnSpPr/>
            <p:nvPr/>
          </p:nvCxnSpPr>
          <p:spPr>
            <a:xfrm>
              <a:off x="1152525" y="1550987"/>
              <a:ext cx="1112837" cy="846137"/>
            </a:xfrm>
            <a:prstGeom prst="straightConnector1">
              <a:avLst/>
            </a:prstGeom>
            <a:noFill/>
            <a:ln w="9525" cap="flat" cmpd="sng">
              <a:solidFill>
                <a:schemeClr val="dk1"/>
              </a:solidFill>
              <a:prstDash val="solid"/>
              <a:round/>
              <a:headEnd type="none" w="med" len="med"/>
              <a:tailEnd type="triangle" w="lg" len="lg"/>
            </a:ln>
          </p:spPr>
        </p:cxnSp>
        <p:cxnSp>
          <p:nvCxnSpPr>
            <p:cNvPr id="1320" name="Shape 1320"/>
            <p:cNvCxnSpPr/>
            <p:nvPr/>
          </p:nvCxnSpPr>
          <p:spPr>
            <a:xfrm rot="10800000">
              <a:off x="952500" y="1751011"/>
              <a:ext cx="1247774" cy="790575"/>
            </a:xfrm>
            <a:prstGeom prst="straightConnector1">
              <a:avLst/>
            </a:prstGeom>
            <a:noFill/>
            <a:ln w="9525" cap="flat" cmpd="sng">
              <a:solidFill>
                <a:schemeClr val="dk1"/>
              </a:solidFill>
              <a:prstDash val="solid"/>
              <a:round/>
              <a:headEnd type="none" w="med" len="med"/>
              <a:tailEnd type="triangle" w="lg" len="lg"/>
            </a:ln>
          </p:spPr>
        </p:cxnSp>
        <p:cxnSp>
          <p:nvCxnSpPr>
            <p:cNvPr id="1321" name="Shape 1321"/>
            <p:cNvCxnSpPr/>
            <p:nvPr/>
          </p:nvCxnSpPr>
          <p:spPr>
            <a:xfrm flipH="1">
              <a:off x="3314700" y="2312986"/>
              <a:ext cx="800099" cy="419099"/>
            </a:xfrm>
            <a:prstGeom prst="straightConnector1">
              <a:avLst/>
            </a:prstGeom>
            <a:noFill/>
            <a:ln w="9525" cap="flat" cmpd="sng">
              <a:solidFill>
                <a:schemeClr val="dk1"/>
              </a:solidFill>
              <a:prstDash val="solid"/>
              <a:round/>
              <a:headEnd type="none" w="med" len="med"/>
              <a:tailEnd type="triangle" w="lg" len="lg"/>
            </a:ln>
          </p:spPr>
        </p:cxnSp>
        <p:cxnSp>
          <p:nvCxnSpPr>
            <p:cNvPr id="1322" name="Shape 1322"/>
            <p:cNvCxnSpPr/>
            <p:nvPr/>
          </p:nvCxnSpPr>
          <p:spPr>
            <a:xfrm rot="10800000" flipH="1">
              <a:off x="3505200" y="2503486"/>
              <a:ext cx="800099" cy="419099"/>
            </a:xfrm>
            <a:prstGeom prst="straightConnector1">
              <a:avLst/>
            </a:prstGeom>
            <a:noFill/>
            <a:ln w="9525" cap="flat" cmpd="sng">
              <a:solidFill>
                <a:schemeClr val="dk1"/>
              </a:solidFill>
              <a:prstDash val="solid"/>
              <a:round/>
              <a:headEnd type="none" w="med" len="med"/>
              <a:tailEnd type="triangle" w="lg" len="lg"/>
            </a:ln>
          </p:spPr>
        </p:cxnSp>
        <p:cxnSp>
          <p:nvCxnSpPr>
            <p:cNvPr id="1323" name="Shape 1323"/>
            <p:cNvCxnSpPr/>
            <p:nvPr/>
          </p:nvCxnSpPr>
          <p:spPr>
            <a:xfrm flipH="1">
              <a:off x="800099" y="1695450"/>
              <a:ext cx="17462" cy="874711"/>
            </a:xfrm>
            <a:prstGeom prst="straightConnector1">
              <a:avLst/>
            </a:prstGeom>
            <a:noFill/>
            <a:ln w="9525" cap="flat" cmpd="sng">
              <a:solidFill>
                <a:schemeClr val="dk1"/>
              </a:solidFill>
              <a:prstDash val="solid"/>
              <a:round/>
              <a:headEnd type="none" w="med" len="med"/>
              <a:tailEnd type="triangle" w="lg" len="lg"/>
            </a:ln>
          </p:spPr>
        </p:cxnSp>
        <p:cxnSp>
          <p:nvCxnSpPr>
            <p:cNvPr id="1324" name="Shape 1324"/>
            <p:cNvCxnSpPr/>
            <p:nvPr/>
          </p:nvCxnSpPr>
          <p:spPr>
            <a:xfrm rot="10800000" flipH="1">
              <a:off x="1000125" y="2686049"/>
              <a:ext cx="1265237" cy="84137"/>
            </a:xfrm>
            <a:prstGeom prst="straightConnector1">
              <a:avLst/>
            </a:prstGeom>
            <a:noFill/>
            <a:ln w="9525" cap="flat" cmpd="sng">
              <a:solidFill>
                <a:schemeClr val="dk1"/>
              </a:solidFill>
              <a:prstDash val="solid"/>
              <a:round/>
              <a:headEnd type="none" w="med" len="med"/>
              <a:tailEnd type="triangle" w="lg" len="lg"/>
            </a:ln>
          </p:spPr>
        </p:cxnSp>
        <p:cxnSp>
          <p:nvCxnSpPr>
            <p:cNvPr id="1325" name="Shape 1325"/>
            <p:cNvCxnSpPr/>
            <p:nvPr/>
          </p:nvCxnSpPr>
          <p:spPr>
            <a:xfrm>
              <a:off x="1087437" y="1406525"/>
              <a:ext cx="1341437" cy="68262"/>
            </a:xfrm>
            <a:prstGeom prst="straightConnector1">
              <a:avLst/>
            </a:prstGeom>
            <a:noFill/>
            <a:ln w="9525" cap="flat" cmpd="sng">
              <a:solidFill>
                <a:schemeClr val="dk1"/>
              </a:solidFill>
              <a:prstDash val="solid"/>
              <a:round/>
              <a:headEnd type="none" w="med" len="med"/>
              <a:tailEnd type="triangle" w="lg" len="lg"/>
            </a:ln>
          </p:spPr>
        </p:cxnSp>
        <p:cxnSp>
          <p:nvCxnSpPr>
            <p:cNvPr id="1326" name="Shape 1326"/>
            <p:cNvCxnSpPr/>
            <p:nvPr/>
          </p:nvCxnSpPr>
          <p:spPr>
            <a:xfrm>
              <a:off x="2828925" y="1474787"/>
              <a:ext cx="895349" cy="76199"/>
            </a:xfrm>
            <a:prstGeom prst="straightConnector1">
              <a:avLst/>
            </a:prstGeom>
            <a:noFill/>
            <a:ln w="9525" cap="flat" cmpd="sng">
              <a:solidFill>
                <a:schemeClr val="dk1"/>
              </a:solidFill>
              <a:prstDash val="solid"/>
              <a:round/>
              <a:headEnd type="none" w="med" len="med"/>
              <a:tailEnd type="triangle" w="lg" len="lg"/>
            </a:ln>
          </p:spPr>
        </p:cxnSp>
        <p:cxnSp>
          <p:nvCxnSpPr>
            <p:cNvPr id="1327" name="Shape 1327"/>
            <p:cNvCxnSpPr/>
            <p:nvPr/>
          </p:nvCxnSpPr>
          <p:spPr>
            <a:xfrm>
              <a:off x="4124325" y="1550987"/>
              <a:ext cx="590550" cy="0"/>
            </a:xfrm>
            <a:prstGeom prst="straightConnector1">
              <a:avLst/>
            </a:prstGeom>
            <a:noFill/>
            <a:ln w="9525" cap="flat" cmpd="sng">
              <a:solidFill>
                <a:schemeClr val="dk1"/>
              </a:solidFill>
              <a:prstDash val="solid"/>
              <a:round/>
              <a:headEnd type="none" w="med" len="med"/>
              <a:tailEnd type="triangle" w="lg" len="lg"/>
            </a:ln>
          </p:spPr>
        </p:cxnSp>
        <p:cxnSp>
          <p:nvCxnSpPr>
            <p:cNvPr id="1328" name="Shape 1328"/>
            <p:cNvCxnSpPr/>
            <p:nvPr/>
          </p:nvCxnSpPr>
          <p:spPr>
            <a:xfrm rot="10800000">
              <a:off x="3924299" y="1751011"/>
              <a:ext cx="246062" cy="417513"/>
            </a:xfrm>
            <a:prstGeom prst="straightConnector1">
              <a:avLst/>
            </a:prstGeom>
            <a:noFill/>
            <a:ln w="9525" cap="flat" cmpd="sng">
              <a:solidFill>
                <a:schemeClr val="dk1"/>
              </a:solidFill>
              <a:prstDash val="solid"/>
              <a:round/>
              <a:headEnd type="none" w="med" len="med"/>
              <a:tailEnd type="triangle" w="lg" len="lg"/>
            </a:ln>
          </p:spPr>
        </p:cxnSp>
        <p:cxnSp>
          <p:nvCxnSpPr>
            <p:cNvPr id="1329" name="Shape 1329"/>
            <p:cNvCxnSpPr/>
            <p:nvPr/>
          </p:nvCxnSpPr>
          <p:spPr>
            <a:xfrm flipH="1">
              <a:off x="4440238" y="1751011"/>
              <a:ext cx="474661" cy="417513"/>
            </a:xfrm>
            <a:prstGeom prst="straightConnector1">
              <a:avLst/>
            </a:prstGeom>
            <a:noFill/>
            <a:ln w="9525" cap="flat" cmpd="sng">
              <a:solidFill>
                <a:schemeClr val="dk1"/>
              </a:solidFill>
              <a:prstDash val="solid"/>
              <a:round/>
              <a:headEnd type="none" w="med" len="med"/>
              <a:tailEnd type="triangle" w="lg" len="lg"/>
            </a:ln>
          </p:spPr>
        </p:cxnSp>
        <p:cxnSp>
          <p:nvCxnSpPr>
            <p:cNvPr id="1330" name="Shape 1330"/>
            <p:cNvCxnSpPr/>
            <p:nvPr/>
          </p:nvCxnSpPr>
          <p:spPr>
            <a:xfrm rot="-5400000" flipH="1">
              <a:off x="2382603" y="1990491"/>
              <a:ext cx="1178391" cy="416391"/>
            </a:xfrm>
            <a:prstGeom prst="straightConnector1">
              <a:avLst/>
            </a:prstGeom>
            <a:noFill/>
            <a:ln w="9525" cap="flat" cmpd="sng">
              <a:solidFill>
                <a:schemeClr val="dk1"/>
              </a:solidFill>
              <a:prstDash val="solid"/>
              <a:round/>
              <a:headEnd type="none" w="med" len="med"/>
              <a:tailEnd type="triangle" w="lg" len="lg"/>
            </a:ln>
          </p:spPr>
        </p:cxnSp>
        <p:cxnSp>
          <p:nvCxnSpPr>
            <p:cNvPr id="1331" name="Shape 1331"/>
            <p:cNvCxnSpPr/>
            <p:nvPr/>
          </p:nvCxnSpPr>
          <p:spPr>
            <a:xfrm flipH="1">
              <a:off x="2400299" y="1674811"/>
              <a:ext cx="228600" cy="666749"/>
            </a:xfrm>
            <a:prstGeom prst="straightConnector1">
              <a:avLst/>
            </a:prstGeom>
            <a:noFill/>
            <a:ln w="9525" cap="flat" cmpd="sng">
              <a:solidFill>
                <a:schemeClr val="dk1"/>
              </a:solidFill>
              <a:prstDash val="solid"/>
              <a:round/>
              <a:headEnd type="none" w="med" len="med"/>
              <a:tailEnd type="triangle" w="lg" len="lg"/>
            </a:ln>
          </p:spPr>
        </p:cxnSp>
        <p:cxnSp>
          <p:nvCxnSpPr>
            <p:cNvPr id="1332" name="Shape 1332"/>
            <p:cNvCxnSpPr/>
            <p:nvPr/>
          </p:nvCxnSpPr>
          <p:spPr>
            <a:xfrm rot="-5400000" flipH="1">
              <a:off x="2706453" y="2504841"/>
              <a:ext cx="246296" cy="589195"/>
            </a:xfrm>
            <a:prstGeom prst="straightConnector1">
              <a:avLst/>
            </a:prstGeom>
            <a:noFill/>
            <a:ln w="9525" cap="flat" cmpd="sng">
              <a:solidFill>
                <a:schemeClr val="dk1"/>
              </a:solidFill>
              <a:prstDash val="solid"/>
              <a:round/>
              <a:headEnd type="none" w="med" len="med"/>
              <a:tailEnd type="triangle" w="lg" len="lg"/>
            </a:ln>
          </p:spPr>
        </p:cxnSp>
        <p:cxnSp>
          <p:nvCxnSpPr>
            <p:cNvPr id="1333" name="Shape 1333"/>
            <p:cNvCxnSpPr/>
            <p:nvPr/>
          </p:nvCxnSpPr>
          <p:spPr>
            <a:xfrm rot="5400000" flipH="1">
              <a:off x="1981200" y="1858494"/>
              <a:ext cx="152399" cy="2245192"/>
            </a:xfrm>
            <a:prstGeom prst="straightConnector1">
              <a:avLst/>
            </a:prstGeom>
            <a:noFill/>
            <a:ln w="9525" cap="flat" cmpd="sng">
              <a:solidFill>
                <a:schemeClr val="dk1"/>
              </a:solidFill>
              <a:prstDash val="solid"/>
              <a:round/>
              <a:headEnd type="none" w="med" len="med"/>
              <a:tailEnd type="triangle" w="lg" len="lg"/>
            </a:ln>
          </p:spPr>
        </p:cxnSp>
        <p:sp>
          <p:nvSpPr>
            <p:cNvPr id="1334" name="Shape 1334"/>
            <p:cNvSpPr txBox="1"/>
            <p:nvPr/>
          </p:nvSpPr>
          <p:spPr>
            <a:xfrm>
              <a:off x="822325" y="103981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0</a:t>
              </a:r>
              <a:endParaRPr/>
            </a:p>
          </p:txBody>
        </p:sp>
        <p:sp>
          <p:nvSpPr>
            <p:cNvPr id="1335" name="Shape 1335"/>
            <p:cNvSpPr txBox="1"/>
            <p:nvPr/>
          </p:nvSpPr>
          <p:spPr>
            <a:xfrm>
              <a:off x="2498725" y="914400"/>
              <a:ext cx="184149" cy="396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Shape 1336"/>
            <p:cNvSpPr txBox="1"/>
            <p:nvPr/>
          </p:nvSpPr>
          <p:spPr>
            <a:xfrm>
              <a:off x="2514600" y="97149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2</a:t>
              </a:r>
              <a:endParaRPr/>
            </a:p>
          </p:txBody>
        </p:sp>
        <p:sp>
          <p:nvSpPr>
            <p:cNvPr id="1337" name="Shape 1337"/>
            <p:cNvSpPr txBox="1"/>
            <p:nvPr/>
          </p:nvSpPr>
          <p:spPr>
            <a:xfrm>
              <a:off x="3810000" y="100806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1338" name="Shape 1338"/>
            <p:cNvSpPr txBox="1"/>
            <p:nvPr/>
          </p:nvSpPr>
          <p:spPr>
            <a:xfrm>
              <a:off x="4800600" y="100806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7</a:t>
              </a:r>
              <a:endParaRPr/>
            </a:p>
          </p:txBody>
        </p:sp>
        <p:sp>
          <p:nvSpPr>
            <p:cNvPr id="1339" name="Shape 1339"/>
            <p:cNvSpPr txBox="1"/>
            <p:nvPr/>
          </p:nvSpPr>
          <p:spPr>
            <a:xfrm>
              <a:off x="304800" y="268446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1340" name="Shape 1340"/>
            <p:cNvSpPr txBox="1"/>
            <p:nvPr/>
          </p:nvSpPr>
          <p:spPr>
            <a:xfrm>
              <a:off x="2522538" y="222726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a:t>
              </a:r>
              <a:endParaRPr/>
            </a:p>
          </p:txBody>
        </p:sp>
        <p:sp>
          <p:nvSpPr>
            <p:cNvPr id="1341" name="Shape 1341"/>
            <p:cNvSpPr txBox="1"/>
            <p:nvPr/>
          </p:nvSpPr>
          <p:spPr>
            <a:xfrm>
              <a:off x="3352800" y="2913061"/>
              <a:ext cx="5516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11</a:t>
              </a:r>
              <a:endParaRPr/>
            </a:p>
          </p:txBody>
        </p:sp>
        <p:sp>
          <p:nvSpPr>
            <p:cNvPr id="1342" name="Shape 1342"/>
            <p:cNvSpPr txBox="1"/>
            <p:nvPr/>
          </p:nvSpPr>
          <p:spPr>
            <a:xfrm>
              <a:off x="4419600" y="207486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8</a:t>
              </a:r>
              <a:endParaRPr/>
            </a:p>
          </p:txBody>
        </p:sp>
        <p:sp>
          <p:nvSpPr>
            <p:cNvPr id="1343" name="Shape 1343"/>
            <p:cNvSpPr txBox="1"/>
            <p:nvPr/>
          </p:nvSpPr>
          <p:spPr>
            <a:xfrm>
              <a:off x="1600200" y="113347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344" name="Shape 1344"/>
            <p:cNvSpPr txBox="1"/>
            <p:nvPr/>
          </p:nvSpPr>
          <p:spPr>
            <a:xfrm>
              <a:off x="3048000" y="1158548"/>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345" name="Shape 1345"/>
            <p:cNvSpPr txBox="1"/>
            <p:nvPr/>
          </p:nvSpPr>
          <p:spPr>
            <a:xfrm>
              <a:off x="4267200" y="1237199"/>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3</a:t>
              </a:r>
              <a:endParaRPr/>
            </a:p>
          </p:txBody>
        </p:sp>
        <p:sp>
          <p:nvSpPr>
            <p:cNvPr id="1346" name="Shape 1346"/>
            <p:cNvSpPr txBox="1"/>
            <p:nvPr/>
          </p:nvSpPr>
          <p:spPr>
            <a:xfrm>
              <a:off x="4648200" y="18176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347" name="Shape 1347"/>
            <p:cNvSpPr txBox="1"/>
            <p:nvPr/>
          </p:nvSpPr>
          <p:spPr>
            <a:xfrm>
              <a:off x="3008681" y="1894181"/>
              <a:ext cx="576300"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10</a:t>
              </a:r>
              <a:endParaRPr/>
            </a:p>
          </p:txBody>
        </p:sp>
        <p:sp>
          <p:nvSpPr>
            <p:cNvPr id="1348" name="Shape 1348"/>
            <p:cNvSpPr txBox="1"/>
            <p:nvPr/>
          </p:nvSpPr>
          <p:spPr>
            <a:xfrm>
              <a:off x="3757530" y="1779107"/>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349" name="Shape 1349"/>
            <p:cNvSpPr txBox="1"/>
            <p:nvPr/>
          </p:nvSpPr>
          <p:spPr>
            <a:xfrm>
              <a:off x="3565459" y="2161264"/>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3</a:t>
              </a:r>
              <a:endParaRPr/>
            </a:p>
          </p:txBody>
        </p:sp>
        <p:sp>
          <p:nvSpPr>
            <p:cNvPr id="1350" name="Shape 1350"/>
            <p:cNvSpPr txBox="1"/>
            <p:nvPr/>
          </p:nvSpPr>
          <p:spPr>
            <a:xfrm>
              <a:off x="3900704" y="2678177"/>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351" name="Shape 1351"/>
            <p:cNvSpPr txBox="1"/>
            <p:nvPr/>
          </p:nvSpPr>
          <p:spPr>
            <a:xfrm>
              <a:off x="2667000" y="2503486"/>
              <a:ext cx="6113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11</a:t>
              </a:r>
              <a:endParaRPr/>
            </a:p>
          </p:txBody>
        </p:sp>
        <p:sp>
          <p:nvSpPr>
            <p:cNvPr id="1352" name="Shape 1352"/>
            <p:cNvSpPr txBox="1"/>
            <p:nvPr/>
          </p:nvSpPr>
          <p:spPr>
            <a:xfrm>
              <a:off x="2133600" y="29606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7</a:t>
              </a:r>
              <a:endParaRPr/>
            </a:p>
          </p:txBody>
        </p:sp>
        <p:sp>
          <p:nvSpPr>
            <p:cNvPr id="1353" name="Shape 1353"/>
            <p:cNvSpPr txBox="1"/>
            <p:nvPr/>
          </p:nvSpPr>
          <p:spPr>
            <a:xfrm>
              <a:off x="1698378" y="1685295"/>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354" name="Shape 1354"/>
            <p:cNvSpPr txBox="1"/>
            <p:nvPr/>
          </p:nvSpPr>
          <p:spPr>
            <a:xfrm>
              <a:off x="1260928" y="1999544"/>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9</a:t>
              </a:r>
              <a:endParaRPr/>
            </a:p>
          </p:txBody>
        </p:sp>
        <p:sp>
          <p:nvSpPr>
            <p:cNvPr id="1355" name="Shape 1355"/>
            <p:cNvSpPr txBox="1"/>
            <p:nvPr/>
          </p:nvSpPr>
          <p:spPr>
            <a:xfrm>
              <a:off x="1219200" y="24272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356" name="Shape 1356"/>
            <p:cNvSpPr txBox="1"/>
            <p:nvPr/>
          </p:nvSpPr>
          <p:spPr>
            <a:xfrm>
              <a:off x="533400" y="19700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4</a:t>
              </a:r>
              <a:endParaRPr/>
            </a:p>
          </p:txBody>
        </p:sp>
        <p:sp>
          <p:nvSpPr>
            <p:cNvPr id="1357" name="Shape 1357"/>
            <p:cNvSpPr txBox="1"/>
            <p:nvPr/>
          </p:nvSpPr>
          <p:spPr>
            <a:xfrm>
              <a:off x="2438400" y="188589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5</a:t>
              </a:r>
              <a:endParaRPr/>
            </a:p>
          </p:txBody>
        </p:sp>
      </p:grpSp>
      <p:cxnSp>
        <p:nvCxnSpPr>
          <p:cNvPr id="1358" name="Shape 1358"/>
          <p:cNvCxnSpPr/>
          <p:nvPr/>
        </p:nvCxnSpPr>
        <p:spPr>
          <a:xfrm>
            <a:off x="798171" y="1979680"/>
            <a:ext cx="1093800" cy="831000"/>
          </a:xfrm>
          <a:prstGeom prst="straightConnector1">
            <a:avLst/>
          </a:prstGeom>
          <a:noFill/>
          <a:ln w="28575" cap="flat" cmpd="sng">
            <a:solidFill>
              <a:schemeClr val="dk1"/>
            </a:solidFill>
            <a:prstDash val="solid"/>
            <a:round/>
            <a:headEnd type="none" w="med" len="med"/>
            <a:tailEnd type="triangle" w="lg" len="lg"/>
          </a:ln>
        </p:spPr>
      </p:cxnSp>
      <p:cxnSp>
        <p:nvCxnSpPr>
          <p:cNvPr id="1359" name="Shape 1359"/>
          <p:cNvCxnSpPr/>
          <p:nvPr/>
        </p:nvCxnSpPr>
        <p:spPr>
          <a:xfrm rot="10800000">
            <a:off x="612323" y="2164583"/>
            <a:ext cx="1224900" cy="777000"/>
          </a:xfrm>
          <a:prstGeom prst="straightConnector1">
            <a:avLst/>
          </a:prstGeom>
          <a:noFill/>
          <a:ln w="28575" cap="flat" cmpd="sng">
            <a:solidFill>
              <a:schemeClr val="dk1"/>
            </a:solidFill>
            <a:prstDash val="solid"/>
            <a:round/>
            <a:headEnd type="none" w="med" len="med"/>
            <a:tailEnd type="triangle" w="lg" len="lg"/>
          </a:ln>
        </p:spPr>
      </p:cxnSp>
      <p:cxnSp>
        <p:nvCxnSpPr>
          <p:cNvPr id="1360" name="Shape 1360"/>
          <p:cNvCxnSpPr/>
          <p:nvPr/>
        </p:nvCxnSpPr>
        <p:spPr>
          <a:xfrm flipH="1">
            <a:off x="2913274" y="2719606"/>
            <a:ext cx="779399" cy="407100"/>
          </a:xfrm>
          <a:prstGeom prst="straightConnector1">
            <a:avLst/>
          </a:prstGeom>
          <a:noFill/>
          <a:ln w="28575" cap="flat" cmpd="sng">
            <a:solidFill>
              <a:schemeClr val="dk1"/>
            </a:solidFill>
            <a:prstDash val="solid"/>
            <a:round/>
            <a:headEnd type="none" w="med" len="med"/>
            <a:tailEnd type="triangle" w="lg" len="lg"/>
          </a:ln>
        </p:spPr>
      </p:cxnSp>
      <p:cxnSp>
        <p:nvCxnSpPr>
          <p:cNvPr id="1361" name="Shape 1361"/>
          <p:cNvCxnSpPr/>
          <p:nvPr/>
        </p:nvCxnSpPr>
        <p:spPr>
          <a:xfrm rot="10800000" flipH="1">
            <a:off x="3098930" y="2904446"/>
            <a:ext cx="779399" cy="407100"/>
          </a:xfrm>
          <a:prstGeom prst="straightConnector1">
            <a:avLst/>
          </a:prstGeom>
          <a:noFill/>
          <a:ln w="28575" cap="flat" cmpd="sng">
            <a:solidFill>
              <a:schemeClr val="dk1"/>
            </a:solidFill>
            <a:prstDash val="solid"/>
            <a:round/>
            <a:headEnd type="none" w="med" len="med"/>
            <a:tailEnd type="triangle" w="lg" len="lg"/>
          </a:ln>
        </p:spPr>
      </p:cxnSp>
      <p:cxnSp>
        <p:nvCxnSpPr>
          <p:cNvPr id="1362" name="Shape 1362"/>
          <p:cNvCxnSpPr/>
          <p:nvPr/>
        </p:nvCxnSpPr>
        <p:spPr>
          <a:xfrm flipH="1">
            <a:off x="464626" y="2110482"/>
            <a:ext cx="16799" cy="867899"/>
          </a:xfrm>
          <a:prstGeom prst="straightConnector1">
            <a:avLst/>
          </a:prstGeom>
          <a:noFill/>
          <a:ln w="28575" cap="flat" cmpd="sng">
            <a:solidFill>
              <a:schemeClr val="dk1"/>
            </a:solidFill>
            <a:prstDash val="solid"/>
            <a:round/>
            <a:headEnd type="none" w="med" len="med"/>
            <a:tailEnd type="triangle" w="lg" len="lg"/>
          </a:ln>
        </p:spPr>
      </p:cxnSp>
      <p:cxnSp>
        <p:nvCxnSpPr>
          <p:cNvPr id="1363" name="Shape 1363"/>
          <p:cNvCxnSpPr/>
          <p:nvPr/>
        </p:nvCxnSpPr>
        <p:spPr>
          <a:xfrm rot="10800000" flipH="1">
            <a:off x="649735" y="3072361"/>
            <a:ext cx="1241699" cy="91200"/>
          </a:xfrm>
          <a:prstGeom prst="straightConnector1">
            <a:avLst/>
          </a:prstGeom>
          <a:noFill/>
          <a:ln w="28575" cap="flat" cmpd="sng">
            <a:solidFill>
              <a:schemeClr val="dk1"/>
            </a:solidFill>
            <a:prstDash val="solid"/>
            <a:round/>
            <a:headEnd type="none" w="med" len="med"/>
            <a:tailEnd type="triangle" w="lg" len="lg"/>
          </a:ln>
        </p:spPr>
      </p:cxnSp>
      <p:cxnSp>
        <p:nvCxnSpPr>
          <p:cNvPr id="1364" name="Shape 1364"/>
          <p:cNvCxnSpPr/>
          <p:nvPr/>
        </p:nvCxnSpPr>
        <p:spPr>
          <a:xfrm>
            <a:off x="743826" y="1848878"/>
            <a:ext cx="1316099" cy="56999"/>
          </a:xfrm>
          <a:prstGeom prst="straightConnector1">
            <a:avLst/>
          </a:prstGeom>
          <a:noFill/>
          <a:ln w="28575" cap="flat" cmpd="sng">
            <a:solidFill>
              <a:schemeClr val="dk1"/>
            </a:solidFill>
            <a:prstDash val="solid"/>
            <a:round/>
            <a:headEnd type="none" w="med" len="med"/>
            <a:tailEnd type="triangle" w="lg" len="lg"/>
          </a:ln>
        </p:spPr>
      </p:cxnSp>
      <p:cxnSp>
        <p:nvCxnSpPr>
          <p:cNvPr id="1365" name="Shape 1365"/>
          <p:cNvCxnSpPr/>
          <p:nvPr/>
        </p:nvCxnSpPr>
        <p:spPr>
          <a:xfrm>
            <a:off x="2430968" y="1905687"/>
            <a:ext cx="890999" cy="73799"/>
          </a:xfrm>
          <a:prstGeom prst="straightConnector1">
            <a:avLst/>
          </a:prstGeom>
          <a:noFill/>
          <a:ln w="28575" cap="flat" cmpd="sng">
            <a:solidFill>
              <a:schemeClr val="dk1"/>
            </a:solidFill>
            <a:prstDash val="solid"/>
            <a:round/>
            <a:headEnd type="none" w="med" len="med"/>
            <a:tailEnd type="triangle" w="lg" len="lg"/>
          </a:ln>
        </p:spPr>
      </p:cxnSp>
      <p:cxnSp>
        <p:nvCxnSpPr>
          <p:cNvPr id="1366" name="Shape 1366"/>
          <p:cNvCxnSpPr/>
          <p:nvPr/>
        </p:nvCxnSpPr>
        <p:spPr>
          <a:xfrm>
            <a:off x="3692674" y="1979680"/>
            <a:ext cx="593699" cy="0"/>
          </a:xfrm>
          <a:prstGeom prst="straightConnector1">
            <a:avLst/>
          </a:prstGeom>
          <a:noFill/>
          <a:ln w="28575" cap="flat" cmpd="sng">
            <a:solidFill>
              <a:schemeClr val="dk1"/>
            </a:solidFill>
            <a:prstDash val="solid"/>
            <a:round/>
            <a:headEnd type="none" w="med" len="med"/>
            <a:tailEnd type="triangle" w="lg" len="lg"/>
          </a:ln>
        </p:spPr>
      </p:cxnSp>
      <p:cxnSp>
        <p:nvCxnSpPr>
          <p:cNvPr id="1367" name="Shape 1367"/>
          <p:cNvCxnSpPr/>
          <p:nvPr/>
        </p:nvCxnSpPr>
        <p:spPr>
          <a:xfrm rot="10800000">
            <a:off x="3507019" y="2164904"/>
            <a:ext cx="239999" cy="423899"/>
          </a:xfrm>
          <a:prstGeom prst="straightConnector1">
            <a:avLst/>
          </a:prstGeom>
          <a:noFill/>
          <a:ln w="28575" cap="flat" cmpd="sng">
            <a:solidFill>
              <a:schemeClr val="dk1"/>
            </a:solidFill>
            <a:prstDash val="solid"/>
            <a:round/>
            <a:headEnd type="none" w="med" len="med"/>
            <a:tailEnd type="triangle" w="lg" len="lg"/>
          </a:ln>
        </p:spPr>
      </p:cxnSp>
      <p:cxnSp>
        <p:nvCxnSpPr>
          <p:cNvPr id="1368" name="Shape 1368"/>
          <p:cNvCxnSpPr/>
          <p:nvPr/>
        </p:nvCxnSpPr>
        <p:spPr>
          <a:xfrm flipH="1">
            <a:off x="4009364" y="2164661"/>
            <a:ext cx="462600" cy="423899"/>
          </a:xfrm>
          <a:prstGeom prst="straightConnector1">
            <a:avLst/>
          </a:prstGeom>
          <a:noFill/>
          <a:ln w="28575" cap="flat" cmpd="sng">
            <a:solidFill>
              <a:schemeClr val="dk1"/>
            </a:solidFill>
            <a:prstDash val="solid"/>
            <a:round/>
            <a:headEnd type="none" w="med" len="med"/>
            <a:tailEnd type="triangle" w="lg" len="lg"/>
          </a:ln>
        </p:spPr>
      </p:cxnSp>
      <p:cxnSp>
        <p:nvCxnSpPr>
          <p:cNvPr id="1369" name="Shape 1369"/>
          <p:cNvCxnSpPr/>
          <p:nvPr/>
        </p:nvCxnSpPr>
        <p:spPr>
          <a:xfrm>
            <a:off x="2376623" y="2036489"/>
            <a:ext cx="405599" cy="1144500"/>
          </a:xfrm>
          <a:prstGeom prst="straightConnector1">
            <a:avLst/>
          </a:prstGeom>
          <a:noFill/>
          <a:ln w="28575" cap="flat" cmpd="sng">
            <a:solidFill>
              <a:schemeClr val="dk1"/>
            </a:solidFill>
            <a:prstDash val="solid"/>
            <a:round/>
            <a:headEnd type="none" w="med" len="med"/>
            <a:tailEnd type="triangle" w="lg" len="lg"/>
          </a:ln>
        </p:spPr>
      </p:cxnSp>
      <p:cxnSp>
        <p:nvCxnSpPr>
          <p:cNvPr id="1370" name="Shape 1370"/>
          <p:cNvCxnSpPr/>
          <p:nvPr/>
        </p:nvCxnSpPr>
        <p:spPr>
          <a:xfrm flipH="1">
            <a:off x="2023123" y="2090669"/>
            <a:ext cx="222300" cy="665700"/>
          </a:xfrm>
          <a:prstGeom prst="straightConnector1">
            <a:avLst/>
          </a:prstGeom>
          <a:noFill/>
          <a:ln w="28575" cap="flat" cmpd="sng">
            <a:solidFill>
              <a:schemeClr val="dk1"/>
            </a:solidFill>
            <a:prstDash val="solid"/>
            <a:round/>
            <a:headEnd type="none" w="med" len="med"/>
            <a:tailEnd type="triangle" w="lg" len="lg"/>
          </a:ln>
        </p:spPr>
      </p:cxnSp>
      <p:cxnSp>
        <p:nvCxnSpPr>
          <p:cNvPr id="1371" name="Shape 1371"/>
          <p:cNvCxnSpPr/>
          <p:nvPr/>
        </p:nvCxnSpPr>
        <p:spPr>
          <a:xfrm>
            <a:off x="2153969" y="3072385"/>
            <a:ext cx="573900" cy="239100"/>
          </a:xfrm>
          <a:prstGeom prst="straightConnector1">
            <a:avLst/>
          </a:prstGeom>
          <a:noFill/>
          <a:ln w="28575" cap="flat" cmpd="sng">
            <a:solidFill>
              <a:schemeClr val="dk1"/>
            </a:solidFill>
            <a:prstDash val="solid"/>
            <a:round/>
            <a:headEnd type="none" w="med" len="med"/>
            <a:tailEnd type="triangle" w="lg" len="lg"/>
          </a:ln>
        </p:spPr>
      </p:cxnSp>
      <p:cxnSp>
        <p:nvCxnSpPr>
          <p:cNvPr id="1372" name="Shape 1372"/>
          <p:cNvCxnSpPr/>
          <p:nvPr/>
        </p:nvCxnSpPr>
        <p:spPr>
          <a:xfrm rot="10800000">
            <a:off x="595485" y="3294448"/>
            <a:ext cx="2186700" cy="147900"/>
          </a:xfrm>
          <a:prstGeom prst="straightConnector1">
            <a:avLst/>
          </a:prstGeom>
          <a:noFill/>
          <a:ln w="28575" cap="flat" cmpd="sng">
            <a:solidFill>
              <a:schemeClr val="dk1"/>
            </a:solidFill>
            <a:prstDash val="solid"/>
            <a:round/>
            <a:headEnd type="none" w="med" len="med"/>
            <a:tailEnd type="triangle" w="lg" len="lg"/>
          </a:ln>
        </p:spPr>
      </p:cxnSp>
      <p:sp>
        <p:nvSpPr>
          <p:cNvPr id="1373" name="Shape 1373"/>
          <p:cNvSpPr txBox="1">
            <a:spLocks noGrp="1"/>
          </p:cNvSpPr>
          <p:nvPr>
            <p:ph type="title" idx="4294967295"/>
          </p:nvPr>
        </p:nvSpPr>
        <p:spPr>
          <a:xfrm>
            <a:off x="822960" y="286605"/>
            <a:ext cx="7543800" cy="932596"/>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Interpreting the Results</a:t>
            </a:r>
            <a:endParaRPr sz="4800" b="0" i="0" u="none" strike="noStrike" cap="none">
              <a:solidFill>
                <a:srgbClr val="3F3F3F"/>
              </a:solidFill>
              <a:latin typeface="Calibri"/>
              <a:ea typeface="Calibri"/>
              <a:cs typeface="Calibri"/>
              <a:sym typeface="Calibri"/>
            </a:endParaRPr>
          </a:p>
        </p:txBody>
      </p:sp>
      <p:graphicFrame>
        <p:nvGraphicFramePr>
          <p:cNvPr id="1374" name="Shape 1374"/>
          <p:cNvGraphicFramePr/>
          <p:nvPr/>
        </p:nvGraphicFramePr>
        <p:xfrm>
          <a:off x="4800600" y="1508670"/>
          <a:ext cx="4267200" cy="3291930"/>
        </p:xfrm>
        <a:graphic>
          <a:graphicData uri="http://schemas.openxmlformats.org/drawingml/2006/table">
            <a:tbl>
              <a:tblPr>
                <a:noFill/>
                <a:tableStyleId>{C75C6467-92EE-42D9-8249-70E0839E9777}</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vertex</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known?</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cost</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path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0</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2</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276225">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E</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8</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7</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375" name="Shape 1375"/>
          <p:cNvSpPr/>
          <p:nvPr/>
        </p:nvSpPr>
        <p:spPr>
          <a:xfrm>
            <a:off x="450434" y="4262803"/>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1376" name="Shape 1376"/>
          <p:cNvSpPr txBox="1"/>
          <p:nvPr/>
        </p:nvSpPr>
        <p:spPr>
          <a:xfrm>
            <a:off x="2129190" y="3830621"/>
            <a:ext cx="178002" cy="3845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80"/>
        <p:cNvGrpSpPr/>
        <p:nvPr/>
      </p:nvGrpSpPr>
      <p:grpSpPr>
        <a:xfrm>
          <a:off x="0" y="0"/>
          <a:ext cx="0" cy="0"/>
          <a:chOff x="0" y="0"/>
          <a:chExt cx="0" cy="0"/>
        </a:xfrm>
      </p:grpSpPr>
      <p:cxnSp>
        <p:nvCxnSpPr>
          <p:cNvPr id="1381" name="Shape 1381"/>
          <p:cNvCxnSpPr/>
          <p:nvPr/>
        </p:nvCxnSpPr>
        <p:spPr>
          <a:xfrm>
            <a:off x="752320" y="4315836"/>
            <a:ext cx="1316099" cy="56999"/>
          </a:xfrm>
          <a:prstGeom prst="straightConnector1">
            <a:avLst/>
          </a:prstGeom>
          <a:noFill/>
          <a:ln w="28575" cap="flat" cmpd="sng">
            <a:solidFill>
              <a:schemeClr val="dk1"/>
            </a:solidFill>
            <a:prstDash val="solid"/>
            <a:round/>
            <a:headEnd type="none" w="med" len="med"/>
            <a:tailEnd type="triangle" w="lg" len="lg"/>
          </a:ln>
        </p:spPr>
      </p:cxnSp>
      <p:cxnSp>
        <p:nvCxnSpPr>
          <p:cNvPr id="1382" name="Shape 1382"/>
          <p:cNvCxnSpPr/>
          <p:nvPr/>
        </p:nvCxnSpPr>
        <p:spPr>
          <a:xfrm>
            <a:off x="806665" y="4446638"/>
            <a:ext cx="1093800" cy="831000"/>
          </a:xfrm>
          <a:prstGeom prst="straightConnector1">
            <a:avLst/>
          </a:prstGeom>
          <a:noFill/>
          <a:ln w="28575" cap="flat" cmpd="sng">
            <a:solidFill>
              <a:schemeClr val="dk1"/>
            </a:solidFill>
            <a:prstDash val="solid"/>
            <a:round/>
            <a:headEnd type="none" w="med" len="med"/>
            <a:tailEnd type="triangle" w="lg" len="lg"/>
          </a:ln>
        </p:spPr>
      </p:cxnSp>
      <p:cxnSp>
        <p:nvCxnSpPr>
          <p:cNvPr id="1383" name="Shape 1383"/>
          <p:cNvCxnSpPr/>
          <p:nvPr/>
        </p:nvCxnSpPr>
        <p:spPr>
          <a:xfrm flipH="1">
            <a:off x="473120" y="4577440"/>
            <a:ext cx="16799" cy="867899"/>
          </a:xfrm>
          <a:prstGeom prst="straightConnector1">
            <a:avLst/>
          </a:prstGeom>
          <a:noFill/>
          <a:ln w="28575" cap="flat" cmpd="sng">
            <a:solidFill>
              <a:schemeClr val="dk1"/>
            </a:solidFill>
            <a:prstDash val="solid"/>
            <a:round/>
            <a:headEnd type="none" w="med" len="med"/>
            <a:tailEnd type="triangle" w="lg" len="lg"/>
          </a:ln>
        </p:spPr>
      </p:cxnSp>
      <p:grpSp>
        <p:nvGrpSpPr>
          <p:cNvPr id="1384" name="Shape 1384"/>
          <p:cNvGrpSpPr/>
          <p:nvPr/>
        </p:nvGrpSpPr>
        <p:grpSpPr>
          <a:xfrm>
            <a:off x="0" y="1363663"/>
            <a:ext cx="4648200" cy="2370136"/>
            <a:chOff x="304800" y="914400"/>
            <a:chExt cx="4808705" cy="2446395"/>
          </a:xfrm>
        </p:grpSpPr>
        <p:sp>
          <p:nvSpPr>
            <p:cNvPr id="1385" name="Shape 1385"/>
            <p:cNvSpPr/>
            <p:nvPr/>
          </p:nvSpPr>
          <p:spPr>
            <a:xfrm>
              <a:off x="762000" y="13604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1386" name="Shape 1386"/>
            <p:cNvSpPr/>
            <p:nvPr/>
          </p:nvSpPr>
          <p:spPr>
            <a:xfrm>
              <a:off x="2438400" y="12842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1387" name="Shape 1387"/>
            <p:cNvSpPr/>
            <p:nvPr/>
          </p:nvSpPr>
          <p:spPr>
            <a:xfrm>
              <a:off x="609600" y="25796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1388" name="Shape 1388"/>
            <p:cNvSpPr/>
            <p:nvPr/>
          </p:nvSpPr>
          <p:spPr>
            <a:xfrm>
              <a:off x="2209800" y="23510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1389" name="Shape 1389"/>
            <p:cNvSpPr/>
            <p:nvPr/>
          </p:nvSpPr>
          <p:spPr>
            <a:xfrm>
              <a:off x="3733800" y="13604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1390" name="Shape 1390"/>
            <p:cNvSpPr/>
            <p:nvPr/>
          </p:nvSpPr>
          <p:spPr>
            <a:xfrm>
              <a:off x="4724400" y="13604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H</a:t>
              </a:r>
              <a:endParaRPr/>
            </a:p>
          </p:txBody>
        </p:sp>
        <p:sp>
          <p:nvSpPr>
            <p:cNvPr id="1391" name="Shape 1391"/>
            <p:cNvSpPr/>
            <p:nvPr/>
          </p:nvSpPr>
          <p:spPr>
            <a:xfrm>
              <a:off x="3124200" y="27320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E</a:t>
              </a:r>
              <a:endParaRPr/>
            </a:p>
          </p:txBody>
        </p:sp>
        <p:sp>
          <p:nvSpPr>
            <p:cNvPr id="1392" name="Shape 1392"/>
            <p:cNvSpPr/>
            <p:nvPr/>
          </p:nvSpPr>
          <p:spPr>
            <a:xfrm>
              <a:off x="4114800" y="21224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cxnSp>
          <p:nvCxnSpPr>
            <p:cNvPr id="1393" name="Shape 1393"/>
            <p:cNvCxnSpPr/>
            <p:nvPr/>
          </p:nvCxnSpPr>
          <p:spPr>
            <a:xfrm>
              <a:off x="1152525" y="1550987"/>
              <a:ext cx="1112837" cy="846137"/>
            </a:xfrm>
            <a:prstGeom prst="straightConnector1">
              <a:avLst/>
            </a:prstGeom>
            <a:noFill/>
            <a:ln w="9525" cap="flat" cmpd="sng">
              <a:solidFill>
                <a:schemeClr val="dk1"/>
              </a:solidFill>
              <a:prstDash val="solid"/>
              <a:round/>
              <a:headEnd type="none" w="med" len="med"/>
              <a:tailEnd type="triangle" w="lg" len="lg"/>
            </a:ln>
          </p:spPr>
        </p:cxnSp>
        <p:cxnSp>
          <p:nvCxnSpPr>
            <p:cNvPr id="1394" name="Shape 1394"/>
            <p:cNvCxnSpPr/>
            <p:nvPr/>
          </p:nvCxnSpPr>
          <p:spPr>
            <a:xfrm rot="10800000">
              <a:off x="952500" y="1751011"/>
              <a:ext cx="1247774" cy="790575"/>
            </a:xfrm>
            <a:prstGeom prst="straightConnector1">
              <a:avLst/>
            </a:prstGeom>
            <a:noFill/>
            <a:ln w="9525" cap="flat" cmpd="sng">
              <a:solidFill>
                <a:schemeClr val="dk1"/>
              </a:solidFill>
              <a:prstDash val="solid"/>
              <a:round/>
              <a:headEnd type="none" w="med" len="med"/>
              <a:tailEnd type="triangle" w="lg" len="lg"/>
            </a:ln>
          </p:spPr>
        </p:cxnSp>
        <p:cxnSp>
          <p:nvCxnSpPr>
            <p:cNvPr id="1395" name="Shape 1395"/>
            <p:cNvCxnSpPr/>
            <p:nvPr/>
          </p:nvCxnSpPr>
          <p:spPr>
            <a:xfrm flipH="1">
              <a:off x="3314700" y="2312986"/>
              <a:ext cx="800099" cy="419099"/>
            </a:xfrm>
            <a:prstGeom prst="straightConnector1">
              <a:avLst/>
            </a:prstGeom>
            <a:noFill/>
            <a:ln w="9525" cap="flat" cmpd="sng">
              <a:solidFill>
                <a:schemeClr val="dk1"/>
              </a:solidFill>
              <a:prstDash val="solid"/>
              <a:round/>
              <a:headEnd type="none" w="med" len="med"/>
              <a:tailEnd type="triangle" w="lg" len="lg"/>
            </a:ln>
          </p:spPr>
        </p:cxnSp>
        <p:cxnSp>
          <p:nvCxnSpPr>
            <p:cNvPr id="1396" name="Shape 1396"/>
            <p:cNvCxnSpPr/>
            <p:nvPr/>
          </p:nvCxnSpPr>
          <p:spPr>
            <a:xfrm rot="10800000" flipH="1">
              <a:off x="3505200" y="2503486"/>
              <a:ext cx="800099" cy="419099"/>
            </a:xfrm>
            <a:prstGeom prst="straightConnector1">
              <a:avLst/>
            </a:prstGeom>
            <a:noFill/>
            <a:ln w="9525" cap="flat" cmpd="sng">
              <a:solidFill>
                <a:schemeClr val="dk1"/>
              </a:solidFill>
              <a:prstDash val="solid"/>
              <a:round/>
              <a:headEnd type="none" w="med" len="med"/>
              <a:tailEnd type="triangle" w="lg" len="lg"/>
            </a:ln>
          </p:spPr>
        </p:cxnSp>
        <p:cxnSp>
          <p:nvCxnSpPr>
            <p:cNvPr id="1397" name="Shape 1397"/>
            <p:cNvCxnSpPr/>
            <p:nvPr/>
          </p:nvCxnSpPr>
          <p:spPr>
            <a:xfrm flipH="1">
              <a:off x="800099" y="1695450"/>
              <a:ext cx="17462" cy="874711"/>
            </a:xfrm>
            <a:prstGeom prst="straightConnector1">
              <a:avLst/>
            </a:prstGeom>
            <a:noFill/>
            <a:ln w="9525" cap="flat" cmpd="sng">
              <a:solidFill>
                <a:schemeClr val="dk1"/>
              </a:solidFill>
              <a:prstDash val="solid"/>
              <a:round/>
              <a:headEnd type="none" w="med" len="med"/>
              <a:tailEnd type="triangle" w="lg" len="lg"/>
            </a:ln>
          </p:spPr>
        </p:cxnSp>
        <p:cxnSp>
          <p:nvCxnSpPr>
            <p:cNvPr id="1398" name="Shape 1398"/>
            <p:cNvCxnSpPr/>
            <p:nvPr/>
          </p:nvCxnSpPr>
          <p:spPr>
            <a:xfrm rot="10800000" flipH="1">
              <a:off x="1000125" y="2686049"/>
              <a:ext cx="1265237" cy="84137"/>
            </a:xfrm>
            <a:prstGeom prst="straightConnector1">
              <a:avLst/>
            </a:prstGeom>
            <a:noFill/>
            <a:ln w="9525" cap="flat" cmpd="sng">
              <a:solidFill>
                <a:schemeClr val="dk1"/>
              </a:solidFill>
              <a:prstDash val="solid"/>
              <a:round/>
              <a:headEnd type="none" w="med" len="med"/>
              <a:tailEnd type="triangle" w="lg" len="lg"/>
            </a:ln>
          </p:spPr>
        </p:cxnSp>
        <p:cxnSp>
          <p:nvCxnSpPr>
            <p:cNvPr id="1399" name="Shape 1399"/>
            <p:cNvCxnSpPr/>
            <p:nvPr/>
          </p:nvCxnSpPr>
          <p:spPr>
            <a:xfrm>
              <a:off x="1087437" y="1406525"/>
              <a:ext cx="1341437" cy="68262"/>
            </a:xfrm>
            <a:prstGeom prst="straightConnector1">
              <a:avLst/>
            </a:prstGeom>
            <a:noFill/>
            <a:ln w="9525" cap="flat" cmpd="sng">
              <a:solidFill>
                <a:schemeClr val="dk1"/>
              </a:solidFill>
              <a:prstDash val="solid"/>
              <a:round/>
              <a:headEnd type="none" w="med" len="med"/>
              <a:tailEnd type="triangle" w="lg" len="lg"/>
            </a:ln>
          </p:spPr>
        </p:cxnSp>
        <p:cxnSp>
          <p:nvCxnSpPr>
            <p:cNvPr id="1400" name="Shape 1400"/>
            <p:cNvCxnSpPr/>
            <p:nvPr/>
          </p:nvCxnSpPr>
          <p:spPr>
            <a:xfrm>
              <a:off x="2828925" y="1474787"/>
              <a:ext cx="895349" cy="76199"/>
            </a:xfrm>
            <a:prstGeom prst="straightConnector1">
              <a:avLst/>
            </a:prstGeom>
            <a:noFill/>
            <a:ln w="9525" cap="flat" cmpd="sng">
              <a:solidFill>
                <a:schemeClr val="dk1"/>
              </a:solidFill>
              <a:prstDash val="solid"/>
              <a:round/>
              <a:headEnd type="none" w="med" len="med"/>
              <a:tailEnd type="triangle" w="lg" len="lg"/>
            </a:ln>
          </p:spPr>
        </p:cxnSp>
        <p:cxnSp>
          <p:nvCxnSpPr>
            <p:cNvPr id="1401" name="Shape 1401"/>
            <p:cNvCxnSpPr/>
            <p:nvPr/>
          </p:nvCxnSpPr>
          <p:spPr>
            <a:xfrm>
              <a:off x="4124325" y="1550987"/>
              <a:ext cx="590550" cy="0"/>
            </a:xfrm>
            <a:prstGeom prst="straightConnector1">
              <a:avLst/>
            </a:prstGeom>
            <a:noFill/>
            <a:ln w="9525" cap="flat" cmpd="sng">
              <a:solidFill>
                <a:schemeClr val="dk1"/>
              </a:solidFill>
              <a:prstDash val="solid"/>
              <a:round/>
              <a:headEnd type="none" w="med" len="med"/>
              <a:tailEnd type="triangle" w="lg" len="lg"/>
            </a:ln>
          </p:spPr>
        </p:cxnSp>
        <p:cxnSp>
          <p:nvCxnSpPr>
            <p:cNvPr id="1402" name="Shape 1402"/>
            <p:cNvCxnSpPr/>
            <p:nvPr/>
          </p:nvCxnSpPr>
          <p:spPr>
            <a:xfrm rot="10800000">
              <a:off x="3924299" y="1751011"/>
              <a:ext cx="246062" cy="417513"/>
            </a:xfrm>
            <a:prstGeom prst="straightConnector1">
              <a:avLst/>
            </a:prstGeom>
            <a:noFill/>
            <a:ln w="9525" cap="flat" cmpd="sng">
              <a:solidFill>
                <a:schemeClr val="dk1"/>
              </a:solidFill>
              <a:prstDash val="solid"/>
              <a:round/>
              <a:headEnd type="none" w="med" len="med"/>
              <a:tailEnd type="triangle" w="lg" len="lg"/>
            </a:ln>
          </p:spPr>
        </p:cxnSp>
        <p:cxnSp>
          <p:nvCxnSpPr>
            <p:cNvPr id="1403" name="Shape 1403"/>
            <p:cNvCxnSpPr/>
            <p:nvPr/>
          </p:nvCxnSpPr>
          <p:spPr>
            <a:xfrm flipH="1">
              <a:off x="4440238" y="1751011"/>
              <a:ext cx="474661" cy="417513"/>
            </a:xfrm>
            <a:prstGeom prst="straightConnector1">
              <a:avLst/>
            </a:prstGeom>
            <a:noFill/>
            <a:ln w="9525" cap="flat" cmpd="sng">
              <a:solidFill>
                <a:schemeClr val="dk1"/>
              </a:solidFill>
              <a:prstDash val="solid"/>
              <a:round/>
              <a:headEnd type="none" w="med" len="med"/>
              <a:tailEnd type="triangle" w="lg" len="lg"/>
            </a:ln>
          </p:spPr>
        </p:cxnSp>
        <p:cxnSp>
          <p:nvCxnSpPr>
            <p:cNvPr id="1404" name="Shape 1404"/>
            <p:cNvCxnSpPr/>
            <p:nvPr/>
          </p:nvCxnSpPr>
          <p:spPr>
            <a:xfrm rot="-5400000" flipH="1">
              <a:off x="2382603" y="1990491"/>
              <a:ext cx="1178391" cy="416391"/>
            </a:xfrm>
            <a:prstGeom prst="straightConnector1">
              <a:avLst/>
            </a:prstGeom>
            <a:noFill/>
            <a:ln w="9525" cap="flat" cmpd="sng">
              <a:solidFill>
                <a:schemeClr val="dk1"/>
              </a:solidFill>
              <a:prstDash val="solid"/>
              <a:round/>
              <a:headEnd type="none" w="med" len="med"/>
              <a:tailEnd type="triangle" w="lg" len="lg"/>
            </a:ln>
          </p:spPr>
        </p:cxnSp>
        <p:cxnSp>
          <p:nvCxnSpPr>
            <p:cNvPr id="1405" name="Shape 1405"/>
            <p:cNvCxnSpPr/>
            <p:nvPr/>
          </p:nvCxnSpPr>
          <p:spPr>
            <a:xfrm flipH="1">
              <a:off x="2400299" y="1674811"/>
              <a:ext cx="228600" cy="666749"/>
            </a:xfrm>
            <a:prstGeom prst="straightConnector1">
              <a:avLst/>
            </a:prstGeom>
            <a:noFill/>
            <a:ln w="9525" cap="flat" cmpd="sng">
              <a:solidFill>
                <a:schemeClr val="dk1"/>
              </a:solidFill>
              <a:prstDash val="solid"/>
              <a:round/>
              <a:headEnd type="none" w="med" len="med"/>
              <a:tailEnd type="triangle" w="lg" len="lg"/>
            </a:ln>
          </p:spPr>
        </p:cxnSp>
        <p:cxnSp>
          <p:nvCxnSpPr>
            <p:cNvPr id="1406" name="Shape 1406"/>
            <p:cNvCxnSpPr/>
            <p:nvPr/>
          </p:nvCxnSpPr>
          <p:spPr>
            <a:xfrm rot="-5400000" flipH="1">
              <a:off x="2706453" y="2504841"/>
              <a:ext cx="246296" cy="589195"/>
            </a:xfrm>
            <a:prstGeom prst="straightConnector1">
              <a:avLst/>
            </a:prstGeom>
            <a:noFill/>
            <a:ln w="9525" cap="flat" cmpd="sng">
              <a:solidFill>
                <a:schemeClr val="dk1"/>
              </a:solidFill>
              <a:prstDash val="solid"/>
              <a:round/>
              <a:headEnd type="none" w="med" len="med"/>
              <a:tailEnd type="triangle" w="lg" len="lg"/>
            </a:ln>
          </p:spPr>
        </p:cxnSp>
        <p:cxnSp>
          <p:nvCxnSpPr>
            <p:cNvPr id="1407" name="Shape 1407"/>
            <p:cNvCxnSpPr/>
            <p:nvPr/>
          </p:nvCxnSpPr>
          <p:spPr>
            <a:xfrm rot="5400000" flipH="1">
              <a:off x="1981200" y="1858494"/>
              <a:ext cx="152399" cy="2245192"/>
            </a:xfrm>
            <a:prstGeom prst="straightConnector1">
              <a:avLst/>
            </a:prstGeom>
            <a:noFill/>
            <a:ln w="9525" cap="flat" cmpd="sng">
              <a:solidFill>
                <a:schemeClr val="dk1"/>
              </a:solidFill>
              <a:prstDash val="solid"/>
              <a:round/>
              <a:headEnd type="none" w="med" len="med"/>
              <a:tailEnd type="triangle" w="lg" len="lg"/>
            </a:ln>
          </p:spPr>
        </p:cxnSp>
        <p:sp>
          <p:nvSpPr>
            <p:cNvPr id="1408" name="Shape 1408"/>
            <p:cNvSpPr txBox="1"/>
            <p:nvPr/>
          </p:nvSpPr>
          <p:spPr>
            <a:xfrm>
              <a:off x="822325" y="103981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0</a:t>
              </a:r>
              <a:endParaRPr/>
            </a:p>
          </p:txBody>
        </p:sp>
        <p:sp>
          <p:nvSpPr>
            <p:cNvPr id="1409" name="Shape 1409"/>
            <p:cNvSpPr txBox="1"/>
            <p:nvPr/>
          </p:nvSpPr>
          <p:spPr>
            <a:xfrm>
              <a:off x="2498725" y="914400"/>
              <a:ext cx="184149" cy="396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0" name="Shape 1410"/>
            <p:cNvSpPr txBox="1"/>
            <p:nvPr/>
          </p:nvSpPr>
          <p:spPr>
            <a:xfrm>
              <a:off x="2514600" y="97149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2</a:t>
              </a:r>
              <a:endParaRPr/>
            </a:p>
          </p:txBody>
        </p:sp>
        <p:sp>
          <p:nvSpPr>
            <p:cNvPr id="1411" name="Shape 1411"/>
            <p:cNvSpPr txBox="1"/>
            <p:nvPr/>
          </p:nvSpPr>
          <p:spPr>
            <a:xfrm>
              <a:off x="3810000" y="100806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1412" name="Shape 1412"/>
            <p:cNvSpPr txBox="1"/>
            <p:nvPr/>
          </p:nvSpPr>
          <p:spPr>
            <a:xfrm>
              <a:off x="4800600" y="100806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7</a:t>
              </a:r>
              <a:endParaRPr/>
            </a:p>
          </p:txBody>
        </p:sp>
        <p:sp>
          <p:nvSpPr>
            <p:cNvPr id="1413" name="Shape 1413"/>
            <p:cNvSpPr txBox="1"/>
            <p:nvPr/>
          </p:nvSpPr>
          <p:spPr>
            <a:xfrm>
              <a:off x="304800" y="268446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1414" name="Shape 1414"/>
            <p:cNvSpPr txBox="1"/>
            <p:nvPr/>
          </p:nvSpPr>
          <p:spPr>
            <a:xfrm>
              <a:off x="2522538" y="222726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a:t>
              </a:r>
              <a:endParaRPr/>
            </a:p>
          </p:txBody>
        </p:sp>
        <p:sp>
          <p:nvSpPr>
            <p:cNvPr id="1415" name="Shape 1415"/>
            <p:cNvSpPr txBox="1"/>
            <p:nvPr/>
          </p:nvSpPr>
          <p:spPr>
            <a:xfrm>
              <a:off x="3352800" y="2913061"/>
              <a:ext cx="5516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11</a:t>
              </a:r>
              <a:endParaRPr/>
            </a:p>
          </p:txBody>
        </p:sp>
        <p:sp>
          <p:nvSpPr>
            <p:cNvPr id="1416" name="Shape 1416"/>
            <p:cNvSpPr txBox="1"/>
            <p:nvPr/>
          </p:nvSpPr>
          <p:spPr>
            <a:xfrm>
              <a:off x="4419600" y="207486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8</a:t>
              </a:r>
              <a:endParaRPr/>
            </a:p>
          </p:txBody>
        </p:sp>
        <p:sp>
          <p:nvSpPr>
            <p:cNvPr id="1417" name="Shape 1417"/>
            <p:cNvSpPr txBox="1"/>
            <p:nvPr/>
          </p:nvSpPr>
          <p:spPr>
            <a:xfrm>
              <a:off x="1600200" y="113347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418" name="Shape 1418"/>
            <p:cNvSpPr txBox="1"/>
            <p:nvPr/>
          </p:nvSpPr>
          <p:spPr>
            <a:xfrm>
              <a:off x="3048000" y="1158548"/>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419" name="Shape 1419"/>
            <p:cNvSpPr txBox="1"/>
            <p:nvPr/>
          </p:nvSpPr>
          <p:spPr>
            <a:xfrm>
              <a:off x="4267200" y="1237199"/>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3</a:t>
              </a:r>
              <a:endParaRPr/>
            </a:p>
          </p:txBody>
        </p:sp>
        <p:sp>
          <p:nvSpPr>
            <p:cNvPr id="1420" name="Shape 1420"/>
            <p:cNvSpPr txBox="1"/>
            <p:nvPr/>
          </p:nvSpPr>
          <p:spPr>
            <a:xfrm>
              <a:off x="4648200" y="18176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421" name="Shape 1421"/>
            <p:cNvSpPr txBox="1"/>
            <p:nvPr/>
          </p:nvSpPr>
          <p:spPr>
            <a:xfrm>
              <a:off x="3008681" y="1894181"/>
              <a:ext cx="576300"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10</a:t>
              </a:r>
              <a:endParaRPr/>
            </a:p>
          </p:txBody>
        </p:sp>
        <p:sp>
          <p:nvSpPr>
            <p:cNvPr id="1422" name="Shape 1422"/>
            <p:cNvSpPr txBox="1"/>
            <p:nvPr/>
          </p:nvSpPr>
          <p:spPr>
            <a:xfrm>
              <a:off x="3757530" y="1779107"/>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423" name="Shape 1423"/>
            <p:cNvSpPr txBox="1"/>
            <p:nvPr/>
          </p:nvSpPr>
          <p:spPr>
            <a:xfrm>
              <a:off x="3565459" y="2161264"/>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3</a:t>
              </a:r>
              <a:endParaRPr/>
            </a:p>
          </p:txBody>
        </p:sp>
        <p:sp>
          <p:nvSpPr>
            <p:cNvPr id="1424" name="Shape 1424"/>
            <p:cNvSpPr txBox="1"/>
            <p:nvPr/>
          </p:nvSpPr>
          <p:spPr>
            <a:xfrm>
              <a:off x="3900704" y="2678177"/>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425" name="Shape 1425"/>
            <p:cNvSpPr txBox="1"/>
            <p:nvPr/>
          </p:nvSpPr>
          <p:spPr>
            <a:xfrm>
              <a:off x="2667000" y="2503486"/>
              <a:ext cx="6113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11</a:t>
              </a:r>
              <a:endParaRPr/>
            </a:p>
          </p:txBody>
        </p:sp>
        <p:sp>
          <p:nvSpPr>
            <p:cNvPr id="1426" name="Shape 1426"/>
            <p:cNvSpPr txBox="1"/>
            <p:nvPr/>
          </p:nvSpPr>
          <p:spPr>
            <a:xfrm>
              <a:off x="2133600" y="29606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7</a:t>
              </a:r>
              <a:endParaRPr/>
            </a:p>
          </p:txBody>
        </p:sp>
        <p:sp>
          <p:nvSpPr>
            <p:cNvPr id="1427" name="Shape 1427"/>
            <p:cNvSpPr txBox="1"/>
            <p:nvPr/>
          </p:nvSpPr>
          <p:spPr>
            <a:xfrm>
              <a:off x="1698378" y="1685295"/>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428" name="Shape 1428"/>
            <p:cNvSpPr txBox="1"/>
            <p:nvPr/>
          </p:nvSpPr>
          <p:spPr>
            <a:xfrm>
              <a:off x="1260928" y="1999544"/>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9</a:t>
              </a:r>
              <a:endParaRPr/>
            </a:p>
          </p:txBody>
        </p:sp>
        <p:sp>
          <p:nvSpPr>
            <p:cNvPr id="1429" name="Shape 1429"/>
            <p:cNvSpPr txBox="1"/>
            <p:nvPr/>
          </p:nvSpPr>
          <p:spPr>
            <a:xfrm>
              <a:off x="1219200" y="24272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430" name="Shape 1430"/>
            <p:cNvSpPr txBox="1"/>
            <p:nvPr/>
          </p:nvSpPr>
          <p:spPr>
            <a:xfrm>
              <a:off x="533400" y="19700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4</a:t>
              </a:r>
              <a:endParaRPr/>
            </a:p>
          </p:txBody>
        </p:sp>
        <p:sp>
          <p:nvSpPr>
            <p:cNvPr id="1431" name="Shape 1431"/>
            <p:cNvSpPr txBox="1"/>
            <p:nvPr/>
          </p:nvSpPr>
          <p:spPr>
            <a:xfrm>
              <a:off x="2438400" y="188589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5</a:t>
              </a:r>
              <a:endParaRPr/>
            </a:p>
          </p:txBody>
        </p:sp>
      </p:grpSp>
      <p:cxnSp>
        <p:nvCxnSpPr>
          <p:cNvPr id="1432" name="Shape 1432"/>
          <p:cNvCxnSpPr/>
          <p:nvPr/>
        </p:nvCxnSpPr>
        <p:spPr>
          <a:xfrm>
            <a:off x="798171" y="1979680"/>
            <a:ext cx="1093800" cy="831000"/>
          </a:xfrm>
          <a:prstGeom prst="straightConnector1">
            <a:avLst/>
          </a:prstGeom>
          <a:noFill/>
          <a:ln w="28575" cap="flat" cmpd="sng">
            <a:solidFill>
              <a:schemeClr val="dk1"/>
            </a:solidFill>
            <a:prstDash val="solid"/>
            <a:round/>
            <a:headEnd type="none" w="med" len="med"/>
            <a:tailEnd type="triangle" w="lg" len="lg"/>
          </a:ln>
        </p:spPr>
      </p:cxnSp>
      <p:cxnSp>
        <p:nvCxnSpPr>
          <p:cNvPr id="1433" name="Shape 1433"/>
          <p:cNvCxnSpPr/>
          <p:nvPr/>
        </p:nvCxnSpPr>
        <p:spPr>
          <a:xfrm rot="10800000">
            <a:off x="612323" y="2164583"/>
            <a:ext cx="1224900" cy="777000"/>
          </a:xfrm>
          <a:prstGeom prst="straightConnector1">
            <a:avLst/>
          </a:prstGeom>
          <a:noFill/>
          <a:ln w="28575" cap="flat" cmpd="sng">
            <a:solidFill>
              <a:schemeClr val="dk1"/>
            </a:solidFill>
            <a:prstDash val="solid"/>
            <a:round/>
            <a:headEnd type="none" w="med" len="med"/>
            <a:tailEnd type="triangle" w="lg" len="lg"/>
          </a:ln>
        </p:spPr>
      </p:cxnSp>
      <p:cxnSp>
        <p:nvCxnSpPr>
          <p:cNvPr id="1434" name="Shape 1434"/>
          <p:cNvCxnSpPr/>
          <p:nvPr/>
        </p:nvCxnSpPr>
        <p:spPr>
          <a:xfrm flipH="1">
            <a:off x="2913274" y="2719606"/>
            <a:ext cx="779399" cy="407100"/>
          </a:xfrm>
          <a:prstGeom prst="straightConnector1">
            <a:avLst/>
          </a:prstGeom>
          <a:noFill/>
          <a:ln w="28575" cap="flat" cmpd="sng">
            <a:solidFill>
              <a:schemeClr val="dk1"/>
            </a:solidFill>
            <a:prstDash val="solid"/>
            <a:round/>
            <a:headEnd type="none" w="med" len="med"/>
            <a:tailEnd type="triangle" w="lg" len="lg"/>
          </a:ln>
        </p:spPr>
      </p:cxnSp>
      <p:cxnSp>
        <p:nvCxnSpPr>
          <p:cNvPr id="1435" name="Shape 1435"/>
          <p:cNvCxnSpPr/>
          <p:nvPr/>
        </p:nvCxnSpPr>
        <p:spPr>
          <a:xfrm rot="10800000" flipH="1">
            <a:off x="3098930" y="2904446"/>
            <a:ext cx="779399" cy="407100"/>
          </a:xfrm>
          <a:prstGeom prst="straightConnector1">
            <a:avLst/>
          </a:prstGeom>
          <a:noFill/>
          <a:ln w="28575" cap="flat" cmpd="sng">
            <a:solidFill>
              <a:schemeClr val="dk1"/>
            </a:solidFill>
            <a:prstDash val="solid"/>
            <a:round/>
            <a:headEnd type="none" w="med" len="med"/>
            <a:tailEnd type="triangle" w="lg" len="lg"/>
          </a:ln>
        </p:spPr>
      </p:cxnSp>
      <p:cxnSp>
        <p:nvCxnSpPr>
          <p:cNvPr id="1436" name="Shape 1436"/>
          <p:cNvCxnSpPr/>
          <p:nvPr/>
        </p:nvCxnSpPr>
        <p:spPr>
          <a:xfrm flipH="1">
            <a:off x="464626" y="2110482"/>
            <a:ext cx="16799" cy="867899"/>
          </a:xfrm>
          <a:prstGeom prst="straightConnector1">
            <a:avLst/>
          </a:prstGeom>
          <a:noFill/>
          <a:ln w="28575" cap="flat" cmpd="sng">
            <a:solidFill>
              <a:schemeClr val="dk1"/>
            </a:solidFill>
            <a:prstDash val="solid"/>
            <a:round/>
            <a:headEnd type="none" w="med" len="med"/>
            <a:tailEnd type="triangle" w="lg" len="lg"/>
          </a:ln>
        </p:spPr>
      </p:cxnSp>
      <p:cxnSp>
        <p:nvCxnSpPr>
          <p:cNvPr id="1437" name="Shape 1437"/>
          <p:cNvCxnSpPr/>
          <p:nvPr/>
        </p:nvCxnSpPr>
        <p:spPr>
          <a:xfrm rot="10800000" flipH="1">
            <a:off x="649735" y="3072361"/>
            <a:ext cx="1241699" cy="91200"/>
          </a:xfrm>
          <a:prstGeom prst="straightConnector1">
            <a:avLst/>
          </a:prstGeom>
          <a:noFill/>
          <a:ln w="28575" cap="flat" cmpd="sng">
            <a:solidFill>
              <a:schemeClr val="dk1"/>
            </a:solidFill>
            <a:prstDash val="solid"/>
            <a:round/>
            <a:headEnd type="none" w="med" len="med"/>
            <a:tailEnd type="triangle" w="lg" len="lg"/>
          </a:ln>
        </p:spPr>
      </p:cxnSp>
      <p:cxnSp>
        <p:nvCxnSpPr>
          <p:cNvPr id="1438" name="Shape 1438"/>
          <p:cNvCxnSpPr/>
          <p:nvPr/>
        </p:nvCxnSpPr>
        <p:spPr>
          <a:xfrm>
            <a:off x="743826" y="1848878"/>
            <a:ext cx="1316099" cy="56999"/>
          </a:xfrm>
          <a:prstGeom prst="straightConnector1">
            <a:avLst/>
          </a:prstGeom>
          <a:noFill/>
          <a:ln w="28575" cap="flat" cmpd="sng">
            <a:solidFill>
              <a:schemeClr val="dk1"/>
            </a:solidFill>
            <a:prstDash val="solid"/>
            <a:round/>
            <a:headEnd type="none" w="med" len="med"/>
            <a:tailEnd type="triangle" w="lg" len="lg"/>
          </a:ln>
        </p:spPr>
      </p:cxnSp>
      <p:cxnSp>
        <p:nvCxnSpPr>
          <p:cNvPr id="1439" name="Shape 1439"/>
          <p:cNvCxnSpPr/>
          <p:nvPr/>
        </p:nvCxnSpPr>
        <p:spPr>
          <a:xfrm>
            <a:off x="2430968" y="1905687"/>
            <a:ext cx="890999" cy="73799"/>
          </a:xfrm>
          <a:prstGeom prst="straightConnector1">
            <a:avLst/>
          </a:prstGeom>
          <a:noFill/>
          <a:ln w="28575" cap="flat" cmpd="sng">
            <a:solidFill>
              <a:schemeClr val="dk1"/>
            </a:solidFill>
            <a:prstDash val="solid"/>
            <a:round/>
            <a:headEnd type="none" w="med" len="med"/>
            <a:tailEnd type="triangle" w="lg" len="lg"/>
          </a:ln>
        </p:spPr>
      </p:cxnSp>
      <p:cxnSp>
        <p:nvCxnSpPr>
          <p:cNvPr id="1440" name="Shape 1440"/>
          <p:cNvCxnSpPr/>
          <p:nvPr/>
        </p:nvCxnSpPr>
        <p:spPr>
          <a:xfrm>
            <a:off x="3692674" y="1979680"/>
            <a:ext cx="593699" cy="0"/>
          </a:xfrm>
          <a:prstGeom prst="straightConnector1">
            <a:avLst/>
          </a:prstGeom>
          <a:noFill/>
          <a:ln w="28575" cap="flat" cmpd="sng">
            <a:solidFill>
              <a:schemeClr val="dk1"/>
            </a:solidFill>
            <a:prstDash val="solid"/>
            <a:round/>
            <a:headEnd type="none" w="med" len="med"/>
            <a:tailEnd type="triangle" w="lg" len="lg"/>
          </a:ln>
        </p:spPr>
      </p:cxnSp>
      <p:cxnSp>
        <p:nvCxnSpPr>
          <p:cNvPr id="1441" name="Shape 1441"/>
          <p:cNvCxnSpPr/>
          <p:nvPr/>
        </p:nvCxnSpPr>
        <p:spPr>
          <a:xfrm rot="10800000">
            <a:off x="3507019" y="2164904"/>
            <a:ext cx="239999" cy="423899"/>
          </a:xfrm>
          <a:prstGeom prst="straightConnector1">
            <a:avLst/>
          </a:prstGeom>
          <a:noFill/>
          <a:ln w="28575" cap="flat" cmpd="sng">
            <a:solidFill>
              <a:schemeClr val="dk1"/>
            </a:solidFill>
            <a:prstDash val="solid"/>
            <a:round/>
            <a:headEnd type="none" w="med" len="med"/>
            <a:tailEnd type="triangle" w="lg" len="lg"/>
          </a:ln>
        </p:spPr>
      </p:cxnSp>
      <p:cxnSp>
        <p:nvCxnSpPr>
          <p:cNvPr id="1442" name="Shape 1442"/>
          <p:cNvCxnSpPr/>
          <p:nvPr/>
        </p:nvCxnSpPr>
        <p:spPr>
          <a:xfrm flipH="1">
            <a:off x="4009364" y="2164661"/>
            <a:ext cx="462600" cy="423899"/>
          </a:xfrm>
          <a:prstGeom prst="straightConnector1">
            <a:avLst/>
          </a:prstGeom>
          <a:noFill/>
          <a:ln w="28575" cap="flat" cmpd="sng">
            <a:solidFill>
              <a:schemeClr val="dk1"/>
            </a:solidFill>
            <a:prstDash val="solid"/>
            <a:round/>
            <a:headEnd type="none" w="med" len="med"/>
            <a:tailEnd type="triangle" w="lg" len="lg"/>
          </a:ln>
        </p:spPr>
      </p:cxnSp>
      <p:cxnSp>
        <p:nvCxnSpPr>
          <p:cNvPr id="1443" name="Shape 1443"/>
          <p:cNvCxnSpPr/>
          <p:nvPr/>
        </p:nvCxnSpPr>
        <p:spPr>
          <a:xfrm>
            <a:off x="2376623" y="2036489"/>
            <a:ext cx="405599" cy="1144500"/>
          </a:xfrm>
          <a:prstGeom prst="straightConnector1">
            <a:avLst/>
          </a:prstGeom>
          <a:noFill/>
          <a:ln w="28575" cap="flat" cmpd="sng">
            <a:solidFill>
              <a:schemeClr val="dk1"/>
            </a:solidFill>
            <a:prstDash val="solid"/>
            <a:round/>
            <a:headEnd type="none" w="med" len="med"/>
            <a:tailEnd type="triangle" w="lg" len="lg"/>
          </a:ln>
        </p:spPr>
      </p:cxnSp>
      <p:cxnSp>
        <p:nvCxnSpPr>
          <p:cNvPr id="1444" name="Shape 1444"/>
          <p:cNvCxnSpPr/>
          <p:nvPr/>
        </p:nvCxnSpPr>
        <p:spPr>
          <a:xfrm flipH="1">
            <a:off x="2023123" y="2090669"/>
            <a:ext cx="222300" cy="665700"/>
          </a:xfrm>
          <a:prstGeom prst="straightConnector1">
            <a:avLst/>
          </a:prstGeom>
          <a:noFill/>
          <a:ln w="28575" cap="flat" cmpd="sng">
            <a:solidFill>
              <a:schemeClr val="dk1"/>
            </a:solidFill>
            <a:prstDash val="solid"/>
            <a:round/>
            <a:headEnd type="none" w="med" len="med"/>
            <a:tailEnd type="triangle" w="lg" len="lg"/>
          </a:ln>
        </p:spPr>
      </p:cxnSp>
      <p:cxnSp>
        <p:nvCxnSpPr>
          <p:cNvPr id="1445" name="Shape 1445"/>
          <p:cNvCxnSpPr/>
          <p:nvPr/>
        </p:nvCxnSpPr>
        <p:spPr>
          <a:xfrm>
            <a:off x="2153969" y="3072385"/>
            <a:ext cx="573900" cy="239100"/>
          </a:xfrm>
          <a:prstGeom prst="straightConnector1">
            <a:avLst/>
          </a:prstGeom>
          <a:noFill/>
          <a:ln w="28575" cap="flat" cmpd="sng">
            <a:solidFill>
              <a:schemeClr val="dk1"/>
            </a:solidFill>
            <a:prstDash val="solid"/>
            <a:round/>
            <a:headEnd type="none" w="med" len="med"/>
            <a:tailEnd type="triangle" w="lg" len="lg"/>
          </a:ln>
        </p:spPr>
      </p:cxnSp>
      <p:cxnSp>
        <p:nvCxnSpPr>
          <p:cNvPr id="1446" name="Shape 1446"/>
          <p:cNvCxnSpPr/>
          <p:nvPr/>
        </p:nvCxnSpPr>
        <p:spPr>
          <a:xfrm rot="10800000">
            <a:off x="595485" y="3294448"/>
            <a:ext cx="2186700" cy="147900"/>
          </a:xfrm>
          <a:prstGeom prst="straightConnector1">
            <a:avLst/>
          </a:prstGeom>
          <a:noFill/>
          <a:ln w="28575" cap="flat" cmpd="sng">
            <a:solidFill>
              <a:schemeClr val="dk1"/>
            </a:solidFill>
            <a:prstDash val="solid"/>
            <a:round/>
            <a:headEnd type="none" w="med" len="med"/>
            <a:tailEnd type="triangle" w="lg" len="lg"/>
          </a:ln>
        </p:spPr>
      </p:cxnSp>
      <p:sp>
        <p:nvSpPr>
          <p:cNvPr id="1447" name="Shape 1447"/>
          <p:cNvSpPr txBox="1">
            <a:spLocks noGrp="1"/>
          </p:cNvSpPr>
          <p:nvPr>
            <p:ph type="title" idx="4294967295"/>
          </p:nvPr>
        </p:nvSpPr>
        <p:spPr>
          <a:xfrm>
            <a:off x="822960" y="286605"/>
            <a:ext cx="7543800" cy="932596"/>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Interpreting the Results</a:t>
            </a:r>
            <a:endParaRPr sz="4800" b="0" i="0" u="none" strike="noStrike" cap="none">
              <a:solidFill>
                <a:srgbClr val="3F3F3F"/>
              </a:solidFill>
              <a:latin typeface="Calibri"/>
              <a:ea typeface="Calibri"/>
              <a:cs typeface="Calibri"/>
              <a:sym typeface="Calibri"/>
            </a:endParaRPr>
          </a:p>
        </p:txBody>
      </p:sp>
      <p:graphicFrame>
        <p:nvGraphicFramePr>
          <p:cNvPr id="1448" name="Shape 1448"/>
          <p:cNvGraphicFramePr/>
          <p:nvPr/>
        </p:nvGraphicFramePr>
        <p:xfrm>
          <a:off x="4800600" y="1508670"/>
          <a:ext cx="4267200" cy="3291930"/>
        </p:xfrm>
        <a:graphic>
          <a:graphicData uri="http://schemas.openxmlformats.org/drawingml/2006/table">
            <a:tbl>
              <a:tblPr>
                <a:noFill/>
                <a:tableStyleId>{C75C6467-92EE-42D9-8249-70E0839E9777}</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vertex</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known?</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cost</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path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0</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2</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276225">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E</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8</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7</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449" name="Shape 1449"/>
          <p:cNvSpPr/>
          <p:nvPr/>
        </p:nvSpPr>
        <p:spPr>
          <a:xfrm>
            <a:off x="450434" y="4262803"/>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1450" name="Shape 1450"/>
          <p:cNvSpPr/>
          <p:nvPr/>
        </p:nvSpPr>
        <p:spPr>
          <a:xfrm>
            <a:off x="2070879" y="4188978"/>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1451" name="Shape 1451"/>
          <p:cNvSpPr/>
          <p:nvPr/>
        </p:nvSpPr>
        <p:spPr>
          <a:xfrm>
            <a:off x="303121" y="5443997"/>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1452" name="Shape 1452"/>
          <p:cNvSpPr/>
          <p:nvPr/>
        </p:nvSpPr>
        <p:spPr>
          <a:xfrm>
            <a:off x="1849909" y="5222523"/>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1453" name="Shape 1453"/>
          <p:cNvSpPr txBox="1"/>
          <p:nvPr/>
        </p:nvSpPr>
        <p:spPr>
          <a:xfrm>
            <a:off x="2129190" y="3830621"/>
            <a:ext cx="178002" cy="3845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4" name="Shape 1454"/>
          <p:cNvSpPr txBox="1"/>
          <p:nvPr/>
        </p:nvSpPr>
        <p:spPr>
          <a:xfrm>
            <a:off x="1260656" y="4042867"/>
            <a:ext cx="302461" cy="387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455" name="Shape 1455"/>
          <p:cNvSpPr txBox="1"/>
          <p:nvPr/>
        </p:nvSpPr>
        <p:spPr>
          <a:xfrm>
            <a:off x="1355557" y="4577486"/>
            <a:ext cx="302455" cy="3877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456" name="Shape 1456"/>
          <p:cNvSpPr txBox="1"/>
          <p:nvPr/>
        </p:nvSpPr>
        <p:spPr>
          <a:xfrm>
            <a:off x="229464" y="4853399"/>
            <a:ext cx="302461" cy="387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4</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cxnSp>
        <p:nvCxnSpPr>
          <p:cNvPr id="1461" name="Shape 1461"/>
          <p:cNvCxnSpPr/>
          <p:nvPr/>
        </p:nvCxnSpPr>
        <p:spPr>
          <a:xfrm>
            <a:off x="2439462" y="4372645"/>
            <a:ext cx="890999" cy="73799"/>
          </a:xfrm>
          <a:prstGeom prst="straightConnector1">
            <a:avLst/>
          </a:prstGeom>
          <a:noFill/>
          <a:ln w="28575" cap="flat" cmpd="sng">
            <a:solidFill>
              <a:schemeClr val="dk1"/>
            </a:solidFill>
            <a:prstDash val="solid"/>
            <a:round/>
            <a:headEnd type="none" w="med" len="med"/>
            <a:tailEnd type="triangle" w="lg" len="lg"/>
          </a:ln>
        </p:spPr>
      </p:cxnSp>
      <p:cxnSp>
        <p:nvCxnSpPr>
          <p:cNvPr id="1462" name="Shape 1462"/>
          <p:cNvCxnSpPr/>
          <p:nvPr/>
        </p:nvCxnSpPr>
        <p:spPr>
          <a:xfrm>
            <a:off x="752320" y="4315836"/>
            <a:ext cx="1316099" cy="56999"/>
          </a:xfrm>
          <a:prstGeom prst="straightConnector1">
            <a:avLst/>
          </a:prstGeom>
          <a:noFill/>
          <a:ln w="28575" cap="flat" cmpd="sng">
            <a:solidFill>
              <a:schemeClr val="dk1"/>
            </a:solidFill>
            <a:prstDash val="solid"/>
            <a:round/>
            <a:headEnd type="none" w="med" len="med"/>
            <a:tailEnd type="triangle" w="lg" len="lg"/>
          </a:ln>
        </p:spPr>
      </p:cxnSp>
      <p:cxnSp>
        <p:nvCxnSpPr>
          <p:cNvPr id="1463" name="Shape 1463"/>
          <p:cNvCxnSpPr/>
          <p:nvPr/>
        </p:nvCxnSpPr>
        <p:spPr>
          <a:xfrm>
            <a:off x="806665" y="4446638"/>
            <a:ext cx="1093800" cy="831000"/>
          </a:xfrm>
          <a:prstGeom prst="straightConnector1">
            <a:avLst/>
          </a:prstGeom>
          <a:noFill/>
          <a:ln w="28575" cap="flat" cmpd="sng">
            <a:solidFill>
              <a:schemeClr val="dk1"/>
            </a:solidFill>
            <a:prstDash val="solid"/>
            <a:round/>
            <a:headEnd type="none" w="med" len="med"/>
            <a:tailEnd type="triangle" w="lg" len="lg"/>
          </a:ln>
        </p:spPr>
      </p:cxnSp>
      <p:cxnSp>
        <p:nvCxnSpPr>
          <p:cNvPr id="1464" name="Shape 1464"/>
          <p:cNvCxnSpPr/>
          <p:nvPr/>
        </p:nvCxnSpPr>
        <p:spPr>
          <a:xfrm flipH="1">
            <a:off x="473120" y="4577440"/>
            <a:ext cx="16799" cy="867899"/>
          </a:xfrm>
          <a:prstGeom prst="straightConnector1">
            <a:avLst/>
          </a:prstGeom>
          <a:noFill/>
          <a:ln w="28575" cap="flat" cmpd="sng">
            <a:solidFill>
              <a:schemeClr val="dk1"/>
            </a:solidFill>
            <a:prstDash val="solid"/>
            <a:round/>
            <a:headEnd type="none" w="med" len="med"/>
            <a:tailEnd type="triangle" w="lg" len="lg"/>
          </a:ln>
        </p:spPr>
      </p:cxnSp>
      <p:grpSp>
        <p:nvGrpSpPr>
          <p:cNvPr id="1465" name="Shape 1465"/>
          <p:cNvGrpSpPr/>
          <p:nvPr/>
        </p:nvGrpSpPr>
        <p:grpSpPr>
          <a:xfrm>
            <a:off x="0" y="1363663"/>
            <a:ext cx="4648200" cy="2370136"/>
            <a:chOff x="304800" y="914400"/>
            <a:chExt cx="4808705" cy="2446395"/>
          </a:xfrm>
        </p:grpSpPr>
        <p:sp>
          <p:nvSpPr>
            <p:cNvPr id="1466" name="Shape 1466"/>
            <p:cNvSpPr/>
            <p:nvPr/>
          </p:nvSpPr>
          <p:spPr>
            <a:xfrm>
              <a:off x="762000" y="13604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1467" name="Shape 1467"/>
            <p:cNvSpPr/>
            <p:nvPr/>
          </p:nvSpPr>
          <p:spPr>
            <a:xfrm>
              <a:off x="2438400" y="12842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1468" name="Shape 1468"/>
            <p:cNvSpPr/>
            <p:nvPr/>
          </p:nvSpPr>
          <p:spPr>
            <a:xfrm>
              <a:off x="609600" y="25796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1469" name="Shape 1469"/>
            <p:cNvSpPr/>
            <p:nvPr/>
          </p:nvSpPr>
          <p:spPr>
            <a:xfrm>
              <a:off x="2209800" y="23510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1470" name="Shape 1470"/>
            <p:cNvSpPr/>
            <p:nvPr/>
          </p:nvSpPr>
          <p:spPr>
            <a:xfrm>
              <a:off x="3733800" y="13604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1471" name="Shape 1471"/>
            <p:cNvSpPr/>
            <p:nvPr/>
          </p:nvSpPr>
          <p:spPr>
            <a:xfrm>
              <a:off x="4724400" y="13604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H</a:t>
              </a:r>
              <a:endParaRPr/>
            </a:p>
          </p:txBody>
        </p:sp>
        <p:sp>
          <p:nvSpPr>
            <p:cNvPr id="1472" name="Shape 1472"/>
            <p:cNvSpPr/>
            <p:nvPr/>
          </p:nvSpPr>
          <p:spPr>
            <a:xfrm>
              <a:off x="3124200" y="27320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E</a:t>
              </a:r>
              <a:endParaRPr/>
            </a:p>
          </p:txBody>
        </p:sp>
        <p:sp>
          <p:nvSpPr>
            <p:cNvPr id="1473" name="Shape 1473"/>
            <p:cNvSpPr/>
            <p:nvPr/>
          </p:nvSpPr>
          <p:spPr>
            <a:xfrm>
              <a:off x="4114800" y="21224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cxnSp>
          <p:nvCxnSpPr>
            <p:cNvPr id="1474" name="Shape 1474"/>
            <p:cNvCxnSpPr/>
            <p:nvPr/>
          </p:nvCxnSpPr>
          <p:spPr>
            <a:xfrm>
              <a:off x="1152525" y="1550987"/>
              <a:ext cx="1112837" cy="846137"/>
            </a:xfrm>
            <a:prstGeom prst="straightConnector1">
              <a:avLst/>
            </a:prstGeom>
            <a:noFill/>
            <a:ln w="9525" cap="flat" cmpd="sng">
              <a:solidFill>
                <a:schemeClr val="dk1"/>
              </a:solidFill>
              <a:prstDash val="solid"/>
              <a:round/>
              <a:headEnd type="none" w="med" len="med"/>
              <a:tailEnd type="triangle" w="lg" len="lg"/>
            </a:ln>
          </p:spPr>
        </p:cxnSp>
        <p:cxnSp>
          <p:nvCxnSpPr>
            <p:cNvPr id="1475" name="Shape 1475"/>
            <p:cNvCxnSpPr/>
            <p:nvPr/>
          </p:nvCxnSpPr>
          <p:spPr>
            <a:xfrm rot="10800000">
              <a:off x="952500" y="1751011"/>
              <a:ext cx="1247774" cy="790575"/>
            </a:xfrm>
            <a:prstGeom prst="straightConnector1">
              <a:avLst/>
            </a:prstGeom>
            <a:noFill/>
            <a:ln w="9525" cap="flat" cmpd="sng">
              <a:solidFill>
                <a:schemeClr val="dk1"/>
              </a:solidFill>
              <a:prstDash val="solid"/>
              <a:round/>
              <a:headEnd type="none" w="med" len="med"/>
              <a:tailEnd type="triangle" w="lg" len="lg"/>
            </a:ln>
          </p:spPr>
        </p:cxnSp>
        <p:cxnSp>
          <p:nvCxnSpPr>
            <p:cNvPr id="1476" name="Shape 1476"/>
            <p:cNvCxnSpPr/>
            <p:nvPr/>
          </p:nvCxnSpPr>
          <p:spPr>
            <a:xfrm flipH="1">
              <a:off x="3314700" y="2312986"/>
              <a:ext cx="800099" cy="419099"/>
            </a:xfrm>
            <a:prstGeom prst="straightConnector1">
              <a:avLst/>
            </a:prstGeom>
            <a:noFill/>
            <a:ln w="9525" cap="flat" cmpd="sng">
              <a:solidFill>
                <a:schemeClr val="dk1"/>
              </a:solidFill>
              <a:prstDash val="solid"/>
              <a:round/>
              <a:headEnd type="none" w="med" len="med"/>
              <a:tailEnd type="triangle" w="lg" len="lg"/>
            </a:ln>
          </p:spPr>
        </p:cxnSp>
        <p:cxnSp>
          <p:nvCxnSpPr>
            <p:cNvPr id="1477" name="Shape 1477"/>
            <p:cNvCxnSpPr/>
            <p:nvPr/>
          </p:nvCxnSpPr>
          <p:spPr>
            <a:xfrm rot="10800000" flipH="1">
              <a:off x="3505200" y="2503486"/>
              <a:ext cx="800099" cy="419099"/>
            </a:xfrm>
            <a:prstGeom prst="straightConnector1">
              <a:avLst/>
            </a:prstGeom>
            <a:noFill/>
            <a:ln w="9525" cap="flat" cmpd="sng">
              <a:solidFill>
                <a:schemeClr val="dk1"/>
              </a:solidFill>
              <a:prstDash val="solid"/>
              <a:round/>
              <a:headEnd type="none" w="med" len="med"/>
              <a:tailEnd type="triangle" w="lg" len="lg"/>
            </a:ln>
          </p:spPr>
        </p:cxnSp>
        <p:cxnSp>
          <p:nvCxnSpPr>
            <p:cNvPr id="1478" name="Shape 1478"/>
            <p:cNvCxnSpPr/>
            <p:nvPr/>
          </p:nvCxnSpPr>
          <p:spPr>
            <a:xfrm flipH="1">
              <a:off x="800099" y="1695450"/>
              <a:ext cx="17462" cy="874711"/>
            </a:xfrm>
            <a:prstGeom prst="straightConnector1">
              <a:avLst/>
            </a:prstGeom>
            <a:noFill/>
            <a:ln w="9525" cap="flat" cmpd="sng">
              <a:solidFill>
                <a:schemeClr val="dk1"/>
              </a:solidFill>
              <a:prstDash val="solid"/>
              <a:round/>
              <a:headEnd type="none" w="med" len="med"/>
              <a:tailEnd type="triangle" w="lg" len="lg"/>
            </a:ln>
          </p:spPr>
        </p:cxnSp>
        <p:cxnSp>
          <p:nvCxnSpPr>
            <p:cNvPr id="1479" name="Shape 1479"/>
            <p:cNvCxnSpPr/>
            <p:nvPr/>
          </p:nvCxnSpPr>
          <p:spPr>
            <a:xfrm rot="10800000" flipH="1">
              <a:off x="1000125" y="2686049"/>
              <a:ext cx="1265237" cy="84137"/>
            </a:xfrm>
            <a:prstGeom prst="straightConnector1">
              <a:avLst/>
            </a:prstGeom>
            <a:noFill/>
            <a:ln w="9525" cap="flat" cmpd="sng">
              <a:solidFill>
                <a:schemeClr val="dk1"/>
              </a:solidFill>
              <a:prstDash val="solid"/>
              <a:round/>
              <a:headEnd type="none" w="med" len="med"/>
              <a:tailEnd type="triangle" w="lg" len="lg"/>
            </a:ln>
          </p:spPr>
        </p:cxnSp>
        <p:cxnSp>
          <p:nvCxnSpPr>
            <p:cNvPr id="1480" name="Shape 1480"/>
            <p:cNvCxnSpPr/>
            <p:nvPr/>
          </p:nvCxnSpPr>
          <p:spPr>
            <a:xfrm>
              <a:off x="1087437" y="1406525"/>
              <a:ext cx="1341437" cy="68262"/>
            </a:xfrm>
            <a:prstGeom prst="straightConnector1">
              <a:avLst/>
            </a:prstGeom>
            <a:noFill/>
            <a:ln w="9525" cap="flat" cmpd="sng">
              <a:solidFill>
                <a:schemeClr val="dk1"/>
              </a:solidFill>
              <a:prstDash val="solid"/>
              <a:round/>
              <a:headEnd type="none" w="med" len="med"/>
              <a:tailEnd type="triangle" w="lg" len="lg"/>
            </a:ln>
          </p:spPr>
        </p:cxnSp>
        <p:cxnSp>
          <p:nvCxnSpPr>
            <p:cNvPr id="1481" name="Shape 1481"/>
            <p:cNvCxnSpPr/>
            <p:nvPr/>
          </p:nvCxnSpPr>
          <p:spPr>
            <a:xfrm>
              <a:off x="2828925" y="1474787"/>
              <a:ext cx="895349" cy="76199"/>
            </a:xfrm>
            <a:prstGeom prst="straightConnector1">
              <a:avLst/>
            </a:prstGeom>
            <a:noFill/>
            <a:ln w="9525" cap="flat" cmpd="sng">
              <a:solidFill>
                <a:schemeClr val="dk1"/>
              </a:solidFill>
              <a:prstDash val="solid"/>
              <a:round/>
              <a:headEnd type="none" w="med" len="med"/>
              <a:tailEnd type="triangle" w="lg" len="lg"/>
            </a:ln>
          </p:spPr>
        </p:cxnSp>
        <p:cxnSp>
          <p:nvCxnSpPr>
            <p:cNvPr id="1482" name="Shape 1482"/>
            <p:cNvCxnSpPr/>
            <p:nvPr/>
          </p:nvCxnSpPr>
          <p:spPr>
            <a:xfrm>
              <a:off x="4124325" y="1550987"/>
              <a:ext cx="590550" cy="0"/>
            </a:xfrm>
            <a:prstGeom prst="straightConnector1">
              <a:avLst/>
            </a:prstGeom>
            <a:noFill/>
            <a:ln w="9525" cap="flat" cmpd="sng">
              <a:solidFill>
                <a:schemeClr val="dk1"/>
              </a:solidFill>
              <a:prstDash val="solid"/>
              <a:round/>
              <a:headEnd type="none" w="med" len="med"/>
              <a:tailEnd type="triangle" w="lg" len="lg"/>
            </a:ln>
          </p:spPr>
        </p:cxnSp>
        <p:cxnSp>
          <p:nvCxnSpPr>
            <p:cNvPr id="1483" name="Shape 1483"/>
            <p:cNvCxnSpPr/>
            <p:nvPr/>
          </p:nvCxnSpPr>
          <p:spPr>
            <a:xfrm rot="10800000">
              <a:off x="3924299" y="1751011"/>
              <a:ext cx="246062" cy="417513"/>
            </a:xfrm>
            <a:prstGeom prst="straightConnector1">
              <a:avLst/>
            </a:prstGeom>
            <a:noFill/>
            <a:ln w="9525" cap="flat" cmpd="sng">
              <a:solidFill>
                <a:schemeClr val="dk1"/>
              </a:solidFill>
              <a:prstDash val="solid"/>
              <a:round/>
              <a:headEnd type="none" w="med" len="med"/>
              <a:tailEnd type="triangle" w="lg" len="lg"/>
            </a:ln>
          </p:spPr>
        </p:cxnSp>
        <p:cxnSp>
          <p:nvCxnSpPr>
            <p:cNvPr id="1484" name="Shape 1484"/>
            <p:cNvCxnSpPr/>
            <p:nvPr/>
          </p:nvCxnSpPr>
          <p:spPr>
            <a:xfrm flipH="1">
              <a:off x="4440238" y="1751011"/>
              <a:ext cx="474661" cy="417513"/>
            </a:xfrm>
            <a:prstGeom prst="straightConnector1">
              <a:avLst/>
            </a:prstGeom>
            <a:noFill/>
            <a:ln w="9525" cap="flat" cmpd="sng">
              <a:solidFill>
                <a:schemeClr val="dk1"/>
              </a:solidFill>
              <a:prstDash val="solid"/>
              <a:round/>
              <a:headEnd type="none" w="med" len="med"/>
              <a:tailEnd type="triangle" w="lg" len="lg"/>
            </a:ln>
          </p:spPr>
        </p:cxnSp>
        <p:cxnSp>
          <p:nvCxnSpPr>
            <p:cNvPr id="1485" name="Shape 1485"/>
            <p:cNvCxnSpPr/>
            <p:nvPr/>
          </p:nvCxnSpPr>
          <p:spPr>
            <a:xfrm rot="-5400000" flipH="1">
              <a:off x="2382603" y="1990491"/>
              <a:ext cx="1178391" cy="416391"/>
            </a:xfrm>
            <a:prstGeom prst="straightConnector1">
              <a:avLst/>
            </a:prstGeom>
            <a:noFill/>
            <a:ln w="9525" cap="flat" cmpd="sng">
              <a:solidFill>
                <a:schemeClr val="dk1"/>
              </a:solidFill>
              <a:prstDash val="solid"/>
              <a:round/>
              <a:headEnd type="none" w="med" len="med"/>
              <a:tailEnd type="triangle" w="lg" len="lg"/>
            </a:ln>
          </p:spPr>
        </p:cxnSp>
        <p:cxnSp>
          <p:nvCxnSpPr>
            <p:cNvPr id="1486" name="Shape 1486"/>
            <p:cNvCxnSpPr/>
            <p:nvPr/>
          </p:nvCxnSpPr>
          <p:spPr>
            <a:xfrm flipH="1">
              <a:off x="2400299" y="1674811"/>
              <a:ext cx="228600" cy="666749"/>
            </a:xfrm>
            <a:prstGeom prst="straightConnector1">
              <a:avLst/>
            </a:prstGeom>
            <a:noFill/>
            <a:ln w="9525" cap="flat" cmpd="sng">
              <a:solidFill>
                <a:schemeClr val="dk1"/>
              </a:solidFill>
              <a:prstDash val="solid"/>
              <a:round/>
              <a:headEnd type="none" w="med" len="med"/>
              <a:tailEnd type="triangle" w="lg" len="lg"/>
            </a:ln>
          </p:spPr>
        </p:cxnSp>
        <p:cxnSp>
          <p:nvCxnSpPr>
            <p:cNvPr id="1487" name="Shape 1487"/>
            <p:cNvCxnSpPr/>
            <p:nvPr/>
          </p:nvCxnSpPr>
          <p:spPr>
            <a:xfrm rot="-5400000" flipH="1">
              <a:off x="2706453" y="2504841"/>
              <a:ext cx="246296" cy="589195"/>
            </a:xfrm>
            <a:prstGeom prst="straightConnector1">
              <a:avLst/>
            </a:prstGeom>
            <a:noFill/>
            <a:ln w="9525" cap="flat" cmpd="sng">
              <a:solidFill>
                <a:schemeClr val="dk1"/>
              </a:solidFill>
              <a:prstDash val="solid"/>
              <a:round/>
              <a:headEnd type="none" w="med" len="med"/>
              <a:tailEnd type="triangle" w="lg" len="lg"/>
            </a:ln>
          </p:spPr>
        </p:cxnSp>
        <p:cxnSp>
          <p:nvCxnSpPr>
            <p:cNvPr id="1488" name="Shape 1488"/>
            <p:cNvCxnSpPr/>
            <p:nvPr/>
          </p:nvCxnSpPr>
          <p:spPr>
            <a:xfrm rot="5400000" flipH="1">
              <a:off x="1981200" y="1858494"/>
              <a:ext cx="152399" cy="2245192"/>
            </a:xfrm>
            <a:prstGeom prst="straightConnector1">
              <a:avLst/>
            </a:prstGeom>
            <a:noFill/>
            <a:ln w="9525" cap="flat" cmpd="sng">
              <a:solidFill>
                <a:schemeClr val="dk1"/>
              </a:solidFill>
              <a:prstDash val="solid"/>
              <a:round/>
              <a:headEnd type="none" w="med" len="med"/>
              <a:tailEnd type="triangle" w="lg" len="lg"/>
            </a:ln>
          </p:spPr>
        </p:cxnSp>
        <p:sp>
          <p:nvSpPr>
            <p:cNvPr id="1489" name="Shape 1489"/>
            <p:cNvSpPr txBox="1"/>
            <p:nvPr/>
          </p:nvSpPr>
          <p:spPr>
            <a:xfrm>
              <a:off x="822325" y="103981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0</a:t>
              </a:r>
              <a:endParaRPr/>
            </a:p>
          </p:txBody>
        </p:sp>
        <p:sp>
          <p:nvSpPr>
            <p:cNvPr id="1490" name="Shape 1490"/>
            <p:cNvSpPr txBox="1"/>
            <p:nvPr/>
          </p:nvSpPr>
          <p:spPr>
            <a:xfrm>
              <a:off x="2498725" y="914400"/>
              <a:ext cx="184149" cy="396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1" name="Shape 1491"/>
            <p:cNvSpPr txBox="1"/>
            <p:nvPr/>
          </p:nvSpPr>
          <p:spPr>
            <a:xfrm>
              <a:off x="2514600" y="97149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2</a:t>
              </a:r>
              <a:endParaRPr/>
            </a:p>
          </p:txBody>
        </p:sp>
        <p:sp>
          <p:nvSpPr>
            <p:cNvPr id="1492" name="Shape 1492"/>
            <p:cNvSpPr txBox="1"/>
            <p:nvPr/>
          </p:nvSpPr>
          <p:spPr>
            <a:xfrm>
              <a:off x="3810000" y="100806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1493" name="Shape 1493"/>
            <p:cNvSpPr txBox="1"/>
            <p:nvPr/>
          </p:nvSpPr>
          <p:spPr>
            <a:xfrm>
              <a:off x="4800600" y="100806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7</a:t>
              </a:r>
              <a:endParaRPr/>
            </a:p>
          </p:txBody>
        </p:sp>
        <p:sp>
          <p:nvSpPr>
            <p:cNvPr id="1494" name="Shape 1494"/>
            <p:cNvSpPr txBox="1"/>
            <p:nvPr/>
          </p:nvSpPr>
          <p:spPr>
            <a:xfrm>
              <a:off x="304800" y="268446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1495" name="Shape 1495"/>
            <p:cNvSpPr txBox="1"/>
            <p:nvPr/>
          </p:nvSpPr>
          <p:spPr>
            <a:xfrm>
              <a:off x="2522538" y="222726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a:t>
              </a:r>
              <a:endParaRPr/>
            </a:p>
          </p:txBody>
        </p:sp>
        <p:sp>
          <p:nvSpPr>
            <p:cNvPr id="1496" name="Shape 1496"/>
            <p:cNvSpPr txBox="1"/>
            <p:nvPr/>
          </p:nvSpPr>
          <p:spPr>
            <a:xfrm>
              <a:off x="3352800" y="2913061"/>
              <a:ext cx="5516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11</a:t>
              </a:r>
              <a:endParaRPr/>
            </a:p>
          </p:txBody>
        </p:sp>
        <p:sp>
          <p:nvSpPr>
            <p:cNvPr id="1497" name="Shape 1497"/>
            <p:cNvSpPr txBox="1"/>
            <p:nvPr/>
          </p:nvSpPr>
          <p:spPr>
            <a:xfrm>
              <a:off x="4419600" y="207486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8</a:t>
              </a:r>
              <a:endParaRPr/>
            </a:p>
          </p:txBody>
        </p:sp>
        <p:sp>
          <p:nvSpPr>
            <p:cNvPr id="1498" name="Shape 1498"/>
            <p:cNvSpPr txBox="1"/>
            <p:nvPr/>
          </p:nvSpPr>
          <p:spPr>
            <a:xfrm>
              <a:off x="1600200" y="113347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499" name="Shape 1499"/>
            <p:cNvSpPr txBox="1"/>
            <p:nvPr/>
          </p:nvSpPr>
          <p:spPr>
            <a:xfrm>
              <a:off x="3048000" y="1158548"/>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500" name="Shape 1500"/>
            <p:cNvSpPr txBox="1"/>
            <p:nvPr/>
          </p:nvSpPr>
          <p:spPr>
            <a:xfrm>
              <a:off x="4267200" y="1237199"/>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3</a:t>
              </a:r>
              <a:endParaRPr/>
            </a:p>
          </p:txBody>
        </p:sp>
        <p:sp>
          <p:nvSpPr>
            <p:cNvPr id="1501" name="Shape 1501"/>
            <p:cNvSpPr txBox="1"/>
            <p:nvPr/>
          </p:nvSpPr>
          <p:spPr>
            <a:xfrm>
              <a:off x="4648200" y="18176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502" name="Shape 1502"/>
            <p:cNvSpPr txBox="1"/>
            <p:nvPr/>
          </p:nvSpPr>
          <p:spPr>
            <a:xfrm>
              <a:off x="3008681" y="1894181"/>
              <a:ext cx="576300"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10</a:t>
              </a:r>
              <a:endParaRPr/>
            </a:p>
          </p:txBody>
        </p:sp>
        <p:sp>
          <p:nvSpPr>
            <p:cNvPr id="1503" name="Shape 1503"/>
            <p:cNvSpPr txBox="1"/>
            <p:nvPr/>
          </p:nvSpPr>
          <p:spPr>
            <a:xfrm>
              <a:off x="3757530" y="1779107"/>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504" name="Shape 1504"/>
            <p:cNvSpPr txBox="1"/>
            <p:nvPr/>
          </p:nvSpPr>
          <p:spPr>
            <a:xfrm>
              <a:off x="3565459" y="2161264"/>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3</a:t>
              </a:r>
              <a:endParaRPr/>
            </a:p>
          </p:txBody>
        </p:sp>
        <p:sp>
          <p:nvSpPr>
            <p:cNvPr id="1505" name="Shape 1505"/>
            <p:cNvSpPr txBox="1"/>
            <p:nvPr/>
          </p:nvSpPr>
          <p:spPr>
            <a:xfrm>
              <a:off x="3900704" y="2678177"/>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506" name="Shape 1506"/>
            <p:cNvSpPr txBox="1"/>
            <p:nvPr/>
          </p:nvSpPr>
          <p:spPr>
            <a:xfrm>
              <a:off x="2667000" y="2503486"/>
              <a:ext cx="6113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11</a:t>
              </a:r>
              <a:endParaRPr/>
            </a:p>
          </p:txBody>
        </p:sp>
        <p:sp>
          <p:nvSpPr>
            <p:cNvPr id="1507" name="Shape 1507"/>
            <p:cNvSpPr txBox="1"/>
            <p:nvPr/>
          </p:nvSpPr>
          <p:spPr>
            <a:xfrm>
              <a:off x="2133600" y="29606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7</a:t>
              </a:r>
              <a:endParaRPr/>
            </a:p>
          </p:txBody>
        </p:sp>
        <p:sp>
          <p:nvSpPr>
            <p:cNvPr id="1508" name="Shape 1508"/>
            <p:cNvSpPr txBox="1"/>
            <p:nvPr/>
          </p:nvSpPr>
          <p:spPr>
            <a:xfrm>
              <a:off x="1698378" y="1685295"/>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509" name="Shape 1509"/>
            <p:cNvSpPr txBox="1"/>
            <p:nvPr/>
          </p:nvSpPr>
          <p:spPr>
            <a:xfrm>
              <a:off x="1260928" y="1999544"/>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9</a:t>
              </a:r>
              <a:endParaRPr/>
            </a:p>
          </p:txBody>
        </p:sp>
        <p:sp>
          <p:nvSpPr>
            <p:cNvPr id="1510" name="Shape 1510"/>
            <p:cNvSpPr txBox="1"/>
            <p:nvPr/>
          </p:nvSpPr>
          <p:spPr>
            <a:xfrm>
              <a:off x="1219200" y="24272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511" name="Shape 1511"/>
            <p:cNvSpPr txBox="1"/>
            <p:nvPr/>
          </p:nvSpPr>
          <p:spPr>
            <a:xfrm>
              <a:off x="533400" y="19700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4</a:t>
              </a:r>
              <a:endParaRPr/>
            </a:p>
          </p:txBody>
        </p:sp>
        <p:sp>
          <p:nvSpPr>
            <p:cNvPr id="1512" name="Shape 1512"/>
            <p:cNvSpPr txBox="1"/>
            <p:nvPr/>
          </p:nvSpPr>
          <p:spPr>
            <a:xfrm>
              <a:off x="2438400" y="188589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5</a:t>
              </a:r>
              <a:endParaRPr/>
            </a:p>
          </p:txBody>
        </p:sp>
      </p:grpSp>
      <p:cxnSp>
        <p:nvCxnSpPr>
          <p:cNvPr id="1513" name="Shape 1513"/>
          <p:cNvCxnSpPr/>
          <p:nvPr/>
        </p:nvCxnSpPr>
        <p:spPr>
          <a:xfrm>
            <a:off x="798171" y="1979680"/>
            <a:ext cx="1093800" cy="831000"/>
          </a:xfrm>
          <a:prstGeom prst="straightConnector1">
            <a:avLst/>
          </a:prstGeom>
          <a:noFill/>
          <a:ln w="28575" cap="flat" cmpd="sng">
            <a:solidFill>
              <a:schemeClr val="dk1"/>
            </a:solidFill>
            <a:prstDash val="solid"/>
            <a:round/>
            <a:headEnd type="none" w="med" len="med"/>
            <a:tailEnd type="triangle" w="lg" len="lg"/>
          </a:ln>
        </p:spPr>
      </p:cxnSp>
      <p:cxnSp>
        <p:nvCxnSpPr>
          <p:cNvPr id="1514" name="Shape 1514"/>
          <p:cNvCxnSpPr/>
          <p:nvPr/>
        </p:nvCxnSpPr>
        <p:spPr>
          <a:xfrm rot="10800000">
            <a:off x="612323" y="2164583"/>
            <a:ext cx="1224900" cy="777000"/>
          </a:xfrm>
          <a:prstGeom prst="straightConnector1">
            <a:avLst/>
          </a:prstGeom>
          <a:noFill/>
          <a:ln w="28575" cap="flat" cmpd="sng">
            <a:solidFill>
              <a:schemeClr val="dk1"/>
            </a:solidFill>
            <a:prstDash val="solid"/>
            <a:round/>
            <a:headEnd type="none" w="med" len="med"/>
            <a:tailEnd type="triangle" w="lg" len="lg"/>
          </a:ln>
        </p:spPr>
      </p:cxnSp>
      <p:cxnSp>
        <p:nvCxnSpPr>
          <p:cNvPr id="1515" name="Shape 1515"/>
          <p:cNvCxnSpPr/>
          <p:nvPr/>
        </p:nvCxnSpPr>
        <p:spPr>
          <a:xfrm flipH="1">
            <a:off x="2913274" y="2719606"/>
            <a:ext cx="779399" cy="407100"/>
          </a:xfrm>
          <a:prstGeom prst="straightConnector1">
            <a:avLst/>
          </a:prstGeom>
          <a:noFill/>
          <a:ln w="28575" cap="flat" cmpd="sng">
            <a:solidFill>
              <a:schemeClr val="dk1"/>
            </a:solidFill>
            <a:prstDash val="solid"/>
            <a:round/>
            <a:headEnd type="none" w="med" len="med"/>
            <a:tailEnd type="triangle" w="lg" len="lg"/>
          </a:ln>
        </p:spPr>
      </p:cxnSp>
      <p:cxnSp>
        <p:nvCxnSpPr>
          <p:cNvPr id="1516" name="Shape 1516"/>
          <p:cNvCxnSpPr/>
          <p:nvPr/>
        </p:nvCxnSpPr>
        <p:spPr>
          <a:xfrm rot="10800000" flipH="1">
            <a:off x="3098930" y="2904446"/>
            <a:ext cx="779399" cy="407100"/>
          </a:xfrm>
          <a:prstGeom prst="straightConnector1">
            <a:avLst/>
          </a:prstGeom>
          <a:noFill/>
          <a:ln w="28575" cap="flat" cmpd="sng">
            <a:solidFill>
              <a:schemeClr val="dk1"/>
            </a:solidFill>
            <a:prstDash val="solid"/>
            <a:round/>
            <a:headEnd type="none" w="med" len="med"/>
            <a:tailEnd type="triangle" w="lg" len="lg"/>
          </a:ln>
        </p:spPr>
      </p:cxnSp>
      <p:cxnSp>
        <p:nvCxnSpPr>
          <p:cNvPr id="1517" name="Shape 1517"/>
          <p:cNvCxnSpPr/>
          <p:nvPr/>
        </p:nvCxnSpPr>
        <p:spPr>
          <a:xfrm flipH="1">
            <a:off x="464626" y="2110482"/>
            <a:ext cx="16799" cy="867899"/>
          </a:xfrm>
          <a:prstGeom prst="straightConnector1">
            <a:avLst/>
          </a:prstGeom>
          <a:noFill/>
          <a:ln w="28575" cap="flat" cmpd="sng">
            <a:solidFill>
              <a:schemeClr val="dk1"/>
            </a:solidFill>
            <a:prstDash val="solid"/>
            <a:round/>
            <a:headEnd type="none" w="med" len="med"/>
            <a:tailEnd type="triangle" w="lg" len="lg"/>
          </a:ln>
        </p:spPr>
      </p:cxnSp>
      <p:cxnSp>
        <p:nvCxnSpPr>
          <p:cNvPr id="1518" name="Shape 1518"/>
          <p:cNvCxnSpPr/>
          <p:nvPr/>
        </p:nvCxnSpPr>
        <p:spPr>
          <a:xfrm rot="10800000" flipH="1">
            <a:off x="649735" y="3072361"/>
            <a:ext cx="1241699" cy="91200"/>
          </a:xfrm>
          <a:prstGeom prst="straightConnector1">
            <a:avLst/>
          </a:prstGeom>
          <a:noFill/>
          <a:ln w="28575" cap="flat" cmpd="sng">
            <a:solidFill>
              <a:schemeClr val="dk1"/>
            </a:solidFill>
            <a:prstDash val="solid"/>
            <a:round/>
            <a:headEnd type="none" w="med" len="med"/>
            <a:tailEnd type="triangle" w="lg" len="lg"/>
          </a:ln>
        </p:spPr>
      </p:cxnSp>
      <p:cxnSp>
        <p:nvCxnSpPr>
          <p:cNvPr id="1519" name="Shape 1519"/>
          <p:cNvCxnSpPr/>
          <p:nvPr/>
        </p:nvCxnSpPr>
        <p:spPr>
          <a:xfrm>
            <a:off x="743826" y="1848878"/>
            <a:ext cx="1316099" cy="56999"/>
          </a:xfrm>
          <a:prstGeom prst="straightConnector1">
            <a:avLst/>
          </a:prstGeom>
          <a:noFill/>
          <a:ln w="28575" cap="flat" cmpd="sng">
            <a:solidFill>
              <a:schemeClr val="dk1"/>
            </a:solidFill>
            <a:prstDash val="solid"/>
            <a:round/>
            <a:headEnd type="none" w="med" len="med"/>
            <a:tailEnd type="triangle" w="lg" len="lg"/>
          </a:ln>
        </p:spPr>
      </p:cxnSp>
      <p:cxnSp>
        <p:nvCxnSpPr>
          <p:cNvPr id="1520" name="Shape 1520"/>
          <p:cNvCxnSpPr/>
          <p:nvPr/>
        </p:nvCxnSpPr>
        <p:spPr>
          <a:xfrm>
            <a:off x="2430968" y="1905687"/>
            <a:ext cx="890999" cy="73799"/>
          </a:xfrm>
          <a:prstGeom prst="straightConnector1">
            <a:avLst/>
          </a:prstGeom>
          <a:noFill/>
          <a:ln w="28575" cap="flat" cmpd="sng">
            <a:solidFill>
              <a:schemeClr val="dk1"/>
            </a:solidFill>
            <a:prstDash val="solid"/>
            <a:round/>
            <a:headEnd type="none" w="med" len="med"/>
            <a:tailEnd type="triangle" w="lg" len="lg"/>
          </a:ln>
        </p:spPr>
      </p:cxnSp>
      <p:cxnSp>
        <p:nvCxnSpPr>
          <p:cNvPr id="1521" name="Shape 1521"/>
          <p:cNvCxnSpPr/>
          <p:nvPr/>
        </p:nvCxnSpPr>
        <p:spPr>
          <a:xfrm>
            <a:off x="3692674" y="1979680"/>
            <a:ext cx="593699" cy="0"/>
          </a:xfrm>
          <a:prstGeom prst="straightConnector1">
            <a:avLst/>
          </a:prstGeom>
          <a:noFill/>
          <a:ln w="28575" cap="flat" cmpd="sng">
            <a:solidFill>
              <a:schemeClr val="dk1"/>
            </a:solidFill>
            <a:prstDash val="solid"/>
            <a:round/>
            <a:headEnd type="none" w="med" len="med"/>
            <a:tailEnd type="triangle" w="lg" len="lg"/>
          </a:ln>
        </p:spPr>
      </p:cxnSp>
      <p:cxnSp>
        <p:nvCxnSpPr>
          <p:cNvPr id="1522" name="Shape 1522"/>
          <p:cNvCxnSpPr/>
          <p:nvPr/>
        </p:nvCxnSpPr>
        <p:spPr>
          <a:xfrm rot="10800000">
            <a:off x="3507019" y="2164904"/>
            <a:ext cx="239999" cy="423899"/>
          </a:xfrm>
          <a:prstGeom prst="straightConnector1">
            <a:avLst/>
          </a:prstGeom>
          <a:noFill/>
          <a:ln w="28575" cap="flat" cmpd="sng">
            <a:solidFill>
              <a:schemeClr val="dk1"/>
            </a:solidFill>
            <a:prstDash val="solid"/>
            <a:round/>
            <a:headEnd type="none" w="med" len="med"/>
            <a:tailEnd type="triangle" w="lg" len="lg"/>
          </a:ln>
        </p:spPr>
      </p:cxnSp>
      <p:cxnSp>
        <p:nvCxnSpPr>
          <p:cNvPr id="1523" name="Shape 1523"/>
          <p:cNvCxnSpPr/>
          <p:nvPr/>
        </p:nvCxnSpPr>
        <p:spPr>
          <a:xfrm flipH="1">
            <a:off x="4009364" y="2164661"/>
            <a:ext cx="462600" cy="423899"/>
          </a:xfrm>
          <a:prstGeom prst="straightConnector1">
            <a:avLst/>
          </a:prstGeom>
          <a:noFill/>
          <a:ln w="28575" cap="flat" cmpd="sng">
            <a:solidFill>
              <a:schemeClr val="dk1"/>
            </a:solidFill>
            <a:prstDash val="solid"/>
            <a:round/>
            <a:headEnd type="none" w="med" len="med"/>
            <a:tailEnd type="triangle" w="lg" len="lg"/>
          </a:ln>
        </p:spPr>
      </p:cxnSp>
      <p:cxnSp>
        <p:nvCxnSpPr>
          <p:cNvPr id="1524" name="Shape 1524"/>
          <p:cNvCxnSpPr/>
          <p:nvPr/>
        </p:nvCxnSpPr>
        <p:spPr>
          <a:xfrm>
            <a:off x="2376623" y="2036489"/>
            <a:ext cx="405599" cy="1144500"/>
          </a:xfrm>
          <a:prstGeom prst="straightConnector1">
            <a:avLst/>
          </a:prstGeom>
          <a:noFill/>
          <a:ln w="28575" cap="flat" cmpd="sng">
            <a:solidFill>
              <a:schemeClr val="dk1"/>
            </a:solidFill>
            <a:prstDash val="solid"/>
            <a:round/>
            <a:headEnd type="none" w="med" len="med"/>
            <a:tailEnd type="triangle" w="lg" len="lg"/>
          </a:ln>
        </p:spPr>
      </p:cxnSp>
      <p:cxnSp>
        <p:nvCxnSpPr>
          <p:cNvPr id="1525" name="Shape 1525"/>
          <p:cNvCxnSpPr/>
          <p:nvPr/>
        </p:nvCxnSpPr>
        <p:spPr>
          <a:xfrm flipH="1">
            <a:off x="2023123" y="2090669"/>
            <a:ext cx="222300" cy="665700"/>
          </a:xfrm>
          <a:prstGeom prst="straightConnector1">
            <a:avLst/>
          </a:prstGeom>
          <a:noFill/>
          <a:ln w="28575" cap="flat" cmpd="sng">
            <a:solidFill>
              <a:schemeClr val="dk1"/>
            </a:solidFill>
            <a:prstDash val="solid"/>
            <a:round/>
            <a:headEnd type="none" w="med" len="med"/>
            <a:tailEnd type="triangle" w="lg" len="lg"/>
          </a:ln>
        </p:spPr>
      </p:cxnSp>
      <p:cxnSp>
        <p:nvCxnSpPr>
          <p:cNvPr id="1526" name="Shape 1526"/>
          <p:cNvCxnSpPr/>
          <p:nvPr/>
        </p:nvCxnSpPr>
        <p:spPr>
          <a:xfrm>
            <a:off x="2153969" y="3072385"/>
            <a:ext cx="573900" cy="239100"/>
          </a:xfrm>
          <a:prstGeom prst="straightConnector1">
            <a:avLst/>
          </a:prstGeom>
          <a:noFill/>
          <a:ln w="28575" cap="flat" cmpd="sng">
            <a:solidFill>
              <a:schemeClr val="dk1"/>
            </a:solidFill>
            <a:prstDash val="solid"/>
            <a:round/>
            <a:headEnd type="none" w="med" len="med"/>
            <a:tailEnd type="triangle" w="lg" len="lg"/>
          </a:ln>
        </p:spPr>
      </p:cxnSp>
      <p:cxnSp>
        <p:nvCxnSpPr>
          <p:cNvPr id="1527" name="Shape 1527"/>
          <p:cNvCxnSpPr/>
          <p:nvPr/>
        </p:nvCxnSpPr>
        <p:spPr>
          <a:xfrm rot="10800000">
            <a:off x="595485" y="3294448"/>
            <a:ext cx="2186700" cy="147900"/>
          </a:xfrm>
          <a:prstGeom prst="straightConnector1">
            <a:avLst/>
          </a:prstGeom>
          <a:noFill/>
          <a:ln w="28575" cap="flat" cmpd="sng">
            <a:solidFill>
              <a:schemeClr val="dk1"/>
            </a:solidFill>
            <a:prstDash val="solid"/>
            <a:round/>
            <a:headEnd type="none" w="med" len="med"/>
            <a:tailEnd type="triangle" w="lg" len="lg"/>
          </a:ln>
        </p:spPr>
      </p:cxnSp>
      <p:sp>
        <p:nvSpPr>
          <p:cNvPr id="1528" name="Shape 1528"/>
          <p:cNvSpPr txBox="1">
            <a:spLocks noGrp="1"/>
          </p:cNvSpPr>
          <p:nvPr>
            <p:ph type="title" idx="4294967295"/>
          </p:nvPr>
        </p:nvSpPr>
        <p:spPr>
          <a:xfrm>
            <a:off x="822960" y="286605"/>
            <a:ext cx="7543800" cy="932596"/>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Interpreting the Results</a:t>
            </a:r>
            <a:endParaRPr sz="4800" b="0" i="0" u="none" strike="noStrike" cap="none">
              <a:solidFill>
                <a:srgbClr val="3F3F3F"/>
              </a:solidFill>
              <a:latin typeface="Calibri"/>
              <a:ea typeface="Calibri"/>
              <a:cs typeface="Calibri"/>
              <a:sym typeface="Calibri"/>
            </a:endParaRPr>
          </a:p>
        </p:txBody>
      </p:sp>
      <p:graphicFrame>
        <p:nvGraphicFramePr>
          <p:cNvPr id="1529" name="Shape 1529"/>
          <p:cNvGraphicFramePr/>
          <p:nvPr/>
        </p:nvGraphicFramePr>
        <p:xfrm>
          <a:off x="4800600" y="1508670"/>
          <a:ext cx="4267200" cy="3291930"/>
        </p:xfrm>
        <a:graphic>
          <a:graphicData uri="http://schemas.openxmlformats.org/drawingml/2006/table">
            <a:tbl>
              <a:tblPr>
                <a:noFill/>
                <a:tableStyleId>{C75C6467-92EE-42D9-8249-70E0839E9777}</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vertex</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known?</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cost</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path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0</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2</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276225">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E</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8</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7</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530" name="Shape 1530"/>
          <p:cNvSpPr/>
          <p:nvPr/>
        </p:nvSpPr>
        <p:spPr>
          <a:xfrm>
            <a:off x="450434" y="4262803"/>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1531" name="Shape 1531"/>
          <p:cNvSpPr/>
          <p:nvPr/>
        </p:nvSpPr>
        <p:spPr>
          <a:xfrm>
            <a:off x="2070879" y="4188978"/>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1532" name="Shape 1532"/>
          <p:cNvSpPr/>
          <p:nvPr/>
        </p:nvSpPr>
        <p:spPr>
          <a:xfrm>
            <a:off x="303121" y="5443997"/>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1533" name="Shape 1533"/>
          <p:cNvSpPr/>
          <p:nvPr/>
        </p:nvSpPr>
        <p:spPr>
          <a:xfrm>
            <a:off x="1849909" y="5222523"/>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1534" name="Shape 1534"/>
          <p:cNvSpPr/>
          <p:nvPr/>
        </p:nvSpPr>
        <p:spPr>
          <a:xfrm>
            <a:off x="3323041" y="4262803"/>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1535" name="Shape 1535"/>
          <p:cNvSpPr txBox="1"/>
          <p:nvPr/>
        </p:nvSpPr>
        <p:spPr>
          <a:xfrm>
            <a:off x="2129190" y="3830621"/>
            <a:ext cx="178002" cy="3845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Shape 1536"/>
          <p:cNvSpPr txBox="1"/>
          <p:nvPr/>
        </p:nvSpPr>
        <p:spPr>
          <a:xfrm>
            <a:off x="1260656" y="4042867"/>
            <a:ext cx="302461" cy="387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537" name="Shape 1537"/>
          <p:cNvSpPr txBox="1"/>
          <p:nvPr/>
        </p:nvSpPr>
        <p:spPr>
          <a:xfrm>
            <a:off x="2660132" y="4038600"/>
            <a:ext cx="302461" cy="387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538" name="Shape 1538"/>
          <p:cNvSpPr txBox="1"/>
          <p:nvPr/>
        </p:nvSpPr>
        <p:spPr>
          <a:xfrm>
            <a:off x="1355557" y="4577486"/>
            <a:ext cx="302455" cy="3877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539" name="Shape 1539"/>
          <p:cNvSpPr txBox="1"/>
          <p:nvPr/>
        </p:nvSpPr>
        <p:spPr>
          <a:xfrm>
            <a:off x="229464" y="4853399"/>
            <a:ext cx="302461" cy="387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4</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cxnSp>
        <p:nvCxnSpPr>
          <p:cNvPr id="1544" name="Shape 1544"/>
          <p:cNvCxnSpPr/>
          <p:nvPr/>
        </p:nvCxnSpPr>
        <p:spPr>
          <a:xfrm>
            <a:off x="3701168" y="4446638"/>
            <a:ext cx="593699" cy="0"/>
          </a:xfrm>
          <a:prstGeom prst="straightConnector1">
            <a:avLst/>
          </a:prstGeom>
          <a:noFill/>
          <a:ln w="28575" cap="flat" cmpd="sng">
            <a:solidFill>
              <a:schemeClr val="dk1"/>
            </a:solidFill>
            <a:prstDash val="solid"/>
            <a:round/>
            <a:headEnd type="none" w="med" len="med"/>
            <a:tailEnd type="triangle" w="lg" len="lg"/>
          </a:ln>
        </p:spPr>
      </p:cxnSp>
      <p:cxnSp>
        <p:nvCxnSpPr>
          <p:cNvPr id="1545" name="Shape 1545"/>
          <p:cNvCxnSpPr/>
          <p:nvPr/>
        </p:nvCxnSpPr>
        <p:spPr>
          <a:xfrm>
            <a:off x="2439462" y="4372645"/>
            <a:ext cx="890999" cy="73799"/>
          </a:xfrm>
          <a:prstGeom prst="straightConnector1">
            <a:avLst/>
          </a:prstGeom>
          <a:noFill/>
          <a:ln w="28575" cap="flat" cmpd="sng">
            <a:solidFill>
              <a:schemeClr val="dk1"/>
            </a:solidFill>
            <a:prstDash val="solid"/>
            <a:round/>
            <a:headEnd type="none" w="med" len="med"/>
            <a:tailEnd type="triangle" w="lg" len="lg"/>
          </a:ln>
        </p:spPr>
      </p:cxnSp>
      <p:cxnSp>
        <p:nvCxnSpPr>
          <p:cNvPr id="1546" name="Shape 1546"/>
          <p:cNvCxnSpPr/>
          <p:nvPr/>
        </p:nvCxnSpPr>
        <p:spPr>
          <a:xfrm>
            <a:off x="752320" y="4315836"/>
            <a:ext cx="1316099" cy="56999"/>
          </a:xfrm>
          <a:prstGeom prst="straightConnector1">
            <a:avLst/>
          </a:prstGeom>
          <a:noFill/>
          <a:ln w="28575" cap="flat" cmpd="sng">
            <a:solidFill>
              <a:schemeClr val="dk1"/>
            </a:solidFill>
            <a:prstDash val="solid"/>
            <a:round/>
            <a:headEnd type="none" w="med" len="med"/>
            <a:tailEnd type="triangle" w="lg" len="lg"/>
          </a:ln>
        </p:spPr>
      </p:cxnSp>
      <p:cxnSp>
        <p:nvCxnSpPr>
          <p:cNvPr id="1547" name="Shape 1547"/>
          <p:cNvCxnSpPr/>
          <p:nvPr/>
        </p:nvCxnSpPr>
        <p:spPr>
          <a:xfrm>
            <a:off x="806665" y="4446638"/>
            <a:ext cx="1093800" cy="831000"/>
          </a:xfrm>
          <a:prstGeom prst="straightConnector1">
            <a:avLst/>
          </a:prstGeom>
          <a:noFill/>
          <a:ln w="28575" cap="flat" cmpd="sng">
            <a:solidFill>
              <a:schemeClr val="dk1"/>
            </a:solidFill>
            <a:prstDash val="solid"/>
            <a:round/>
            <a:headEnd type="none" w="med" len="med"/>
            <a:tailEnd type="triangle" w="lg" len="lg"/>
          </a:ln>
        </p:spPr>
      </p:cxnSp>
      <p:cxnSp>
        <p:nvCxnSpPr>
          <p:cNvPr id="1548" name="Shape 1548"/>
          <p:cNvCxnSpPr/>
          <p:nvPr/>
        </p:nvCxnSpPr>
        <p:spPr>
          <a:xfrm flipH="1">
            <a:off x="473120" y="4577440"/>
            <a:ext cx="16799" cy="867899"/>
          </a:xfrm>
          <a:prstGeom prst="straightConnector1">
            <a:avLst/>
          </a:prstGeom>
          <a:noFill/>
          <a:ln w="28575" cap="flat" cmpd="sng">
            <a:solidFill>
              <a:schemeClr val="dk1"/>
            </a:solidFill>
            <a:prstDash val="solid"/>
            <a:round/>
            <a:headEnd type="none" w="med" len="med"/>
            <a:tailEnd type="triangle" w="lg" len="lg"/>
          </a:ln>
        </p:spPr>
      </p:cxnSp>
      <p:grpSp>
        <p:nvGrpSpPr>
          <p:cNvPr id="1549" name="Shape 1549"/>
          <p:cNvGrpSpPr/>
          <p:nvPr/>
        </p:nvGrpSpPr>
        <p:grpSpPr>
          <a:xfrm>
            <a:off x="0" y="1363663"/>
            <a:ext cx="4648200" cy="2370136"/>
            <a:chOff x="304800" y="914400"/>
            <a:chExt cx="4808705" cy="2446395"/>
          </a:xfrm>
        </p:grpSpPr>
        <p:sp>
          <p:nvSpPr>
            <p:cNvPr id="1550" name="Shape 1550"/>
            <p:cNvSpPr/>
            <p:nvPr/>
          </p:nvSpPr>
          <p:spPr>
            <a:xfrm>
              <a:off x="762000" y="13604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1551" name="Shape 1551"/>
            <p:cNvSpPr/>
            <p:nvPr/>
          </p:nvSpPr>
          <p:spPr>
            <a:xfrm>
              <a:off x="2438400" y="12842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1552" name="Shape 1552"/>
            <p:cNvSpPr/>
            <p:nvPr/>
          </p:nvSpPr>
          <p:spPr>
            <a:xfrm>
              <a:off x="609600" y="25796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1553" name="Shape 1553"/>
            <p:cNvSpPr/>
            <p:nvPr/>
          </p:nvSpPr>
          <p:spPr>
            <a:xfrm>
              <a:off x="2209800" y="23510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1554" name="Shape 1554"/>
            <p:cNvSpPr/>
            <p:nvPr/>
          </p:nvSpPr>
          <p:spPr>
            <a:xfrm>
              <a:off x="3733800" y="13604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1555" name="Shape 1555"/>
            <p:cNvSpPr/>
            <p:nvPr/>
          </p:nvSpPr>
          <p:spPr>
            <a:xfrm>
              <a:off x="4724400" y="13604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H</a:t>
              </a:r>
              <a:endParaRPr/>
            </a:p>
          </p:txBody>
        </p:sp>
        <p:sp>
          <p:nvSpPr>
            <p:cNvPr id="1556" name="Shape 1556"/>
            <p:cNvSpPr/>
            <p:nvPr/>
          </p:nvSpPr>
          <p:spPr>
            <a:xfrm>
              <a:off x="3124200" y="27320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E</a:t>
              </a:r>
              <a:endParaRPr/>
            </a:p>
          </p:txBody>
        </p:sp>
        <p:sp>
          <p:nvSpPr>
            <p:cNvPr id="1557" name="Shape 1557"/>
            <p:cNvSpPr/>
            <p:nvPr/>
          </p:nvSpPr>
          <p:spPr>
            <a:xfrm>
              <a:off x="4114800" y="21224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cxnSp>
          <p:nvCxnSpPr>
            <p:cNvPr id="1558" name="Shape 1558"/>
            <p:cNvCxnSpPr/>
            <p:nvPr/>
          </p:nvCxnSpPr>
          <p:spPr>
            <a:xfrm>
              <a:off x="1152525" y="1550987"/>
              <a:ext cx="1112837" cy="846137"/>
            </a:xfrm>
            <a:prstGeom prst="straightConnector1">
              <a:avLst/>
            </a:prstGeom>
            <a:noFill/>
            <a:ln w="9525" cap="flat" cmpd="sng">
              <a:solidFill>
                <a:schemeClr val="dk1"/>
              </a:solidFill>
              <a:prstDash val="solid"/>
              <a:round/>
              <a:headEnd type="none" w="med" len="med"/>
              <a:tailEnd type="triangle" w="lg" len="lg"/>
            </a:ln>
          </p:spPr>
        </p:cxnSp>
        <p:cxnSp>
          <p:nvCxnSpPr>
            <p:cNvPr id="1559" name="Shape 1559"/>
            <p:cNvCxnSpPr/>
            <p:nvPr/>
          </p:nvCxnSpPr>
          <p:spPr>
            <a:xfrm rot="10800000">
              <a:off x="952500" y="1751011"/>
              <a:ext cx="1247774" cy="790575"/>
            </a:xfrm>
            <a:prstGeom prst="straightConnector1">
              <a:avLst/>
            </a:prstGeom>
            <a:noFill/>
            <a:ln w="9525" cap="flat" cmpd="sng">
              <a:solidFill>
                <a:schemeClr val="dk1"/>
              </a:solidFill>
              <a:prstDash val="solid"/>
              <a:round/>
              <a:headEnd type="none" w="med" len="med"/>
              <a:tailEnd type="triangle" w="lg" len="lg"/>
            </a:ln>
          </p:spPr>
        </p:cxnSp>
        <p:cxnSp>
          <p:nvCxnSpPr>
            <p:cNvPr id="1560" name="Shape 1560"/>
            <p:cNvCxnSpPr/>
            <p:nvPr/>
          </p:nvCxnSpPr>
          <p:spPr>
            <a:xfrm flipH="1">
              <a:off x="3314700" y="2312986"/>
              <a:ext cx="800099" cy="419099"/>
            </a:xfrm>
            <a:prstGeom prst="straightConnector1">
              <a:avLst/>
            </a:prstGeom>
            <a:noFill/>
            <a:ln w="9525" cap="flat" cmpd="sng">
              <a:solidFill>
                <a:schemeClr val="dk1"/>
              </a:solidFill>
              <a:prstDash val="solid"/>
              <a:round/>
              <a:headEnd type="none" w="med" len="med"/>
              <a:tailEnd type="triangle" w="lg" len="lg"/>
            </a:ln>
          </p:spPr>
        </p:cxnSp>
        <p:cxnSp>
          <p:nvCxnSpPr>
            <p:cNvPr id="1561" name="Shape 1561"/>
            <p:cNvCxnSpPr/>
            <p:nvPr/>
          </p:nvCxnSpPr>
          <p:spPr>
            <a:xfrm rot="10800000" flipH="1">
              <a:off x="3505200" y="2503486"/>
              <a:ext cx="800099" cy="419099"/>
            </a:xfrm>
            <a:prstGeom prst="straightConnector1">
              <a:avLst/>
            </a:prstGeom>
            <a:noFill/>
            <a:ln w="9525" cap="flat" cmpd="sng">
              <a:solidFill>
                <a:schemeClr val="dk1"/>
              </a:solidFill>
              <a:prstDash val="solid"/>
              <a:round/>
              <a:headEnd type="none" w="med" len="med"/>
              <a:tailEnd type="triangle" w="lg" len="lg"/>
            </a:ln>
          </p:spPr>
        </p:cxnSp>
        <p:cxnSp>
          <p:nvCxnSpPr>
            <p:cNvPr id="1562" name="Shape 1562"/>
            <p:cNvCxnSpPr/>
            <p:nvPr/>
          </p:nvCxnSpPr>
          <p:spPr>
            <a:xfrm flipH="1">
              <a:off x="800099" y="1695450"/>
              <a:ext cx="17462" cy="874711"/>
            </a:xfrm>
            <a:prstGeom prst="straightConnector1">
              <a:avLst/>
            </a:prstGeom>
            <a:noFill/>
            <a:ln w="9525" cap="flat" cmpd="sng">
              <a:solidFill>
                <a:schemeClr val="dk1"/>
              </a:solidFill>
              <a:prstDash val="solid"/>
              <a:round/>
              <a:headEnd type="none" w="med" len="med"/>
              <a:tailEnd type="triangle" w="lg" len="lg"/>
            </a:ln>
          </p:spPr>
        </p:cxnSp>
        <p:cxnSp>
          <p:nvCxnSpPr>
            <p:cNvPr id="1563" name="Shape 1563"/>
            <p:cNvCxnSpPr/>
            <p:nvPr/>
          </p:nvCxnSpPr>
          <p:spPr>
            <a:xfrm rot="10800000" flipH="1">
              <a:off x="1000125" y="2686049"/>
              <a:ext cx="1265237" cy="84137"/>
            </a:xfrm>
            <a:prstGeom prst="straightConnector1">
              <a:avLst/>
            </a:prstGeom>
            <a:noFill/>
            <a:ln w="9525" cap="flat" cmpd="sng">
              <a:solidFill>
                <a:schemeClr val="dk1"/>
              </a:solidFill>
              <a:prstDash val="solid"/>
              <a:round/>
              <a:headEnd type="none" w="med" len="med"/>
              <a:tailEnd type="triangle" w="lg" len="lg"/>
            </a:ln>
          </p:spPr>
        </p:cxnSp>
        <p:cxnSp>
          <p:nvCxnSpPr>
            <p:cNvPr id="1564" name="Shape 1564"/>
            <p:cNvCxnSpPr/>
            <p:nvPr/>
          </p:nvCxnSpPr>
          <p:spPr>
            <a:xfrm>
              <a:off x="1087437" y="1406525"/>
              <a:ext cx="1341437" cy="68262"/>
            </a:xfrm>
            <a:prstGeom prst="straightConnector1">
              <a:avLst/>
            </a:prstGeom>
            <a:noFill/>
            <a:ln w="9525" cap="flat" cmpd="sng">
              <a:solidFill>
                <a:schemeClr val="dk1"/>
              </a:solidFill>
              <a:prstDash val="solid"/>
              <a:round/>
              <a:headEnd type="none" w="med" len="med"/>
              <a:tailEnd type="triangle" w="lg" len="lg"/>
            </a:ln>
          </p:spPr>
        </p:cxnSp>
        <p:cxnSp>
          <p:nvCxnSpPr>
            <p:cNvPr id="1565" name="Shape 1565"/>
            <p:cNvCxnSpPr/>
            <p:nvPr/>
          </p:nvCxnSpPr>
          <p:spPr>
            <a:xfrm>
              <a:off x="2828925" y="1474787"/>
              <a:ext cx="895349" cy="76199"/>
            </a:xfrm>
            <a:prstGeom prst="straightConnector1">
              <a:avLst/>
            </a:prstGeom>
            <a:noFill/>
            <a:ln w="9525" cap="flat" cmpd="sng">
              <a:solidFill>
                <a:schemeClr val="dk1"/>
              </a:solidFill>
              <a:prstDash val="solid"/>
              <a:round/>
              <a:headEnd type="none" w="med" len="med"/>
              <a:tailEnd type="triangle" w="lg" len="lg"/>
            </a:ln>
          </p:spPr>
        </p:cxnSp>
        <p:cxnSp>
          <p:nvCxnSpPr>
            <p:cNvPr id="1566" name="Shape 1566"/>
            <p:cNvCxnSpPr/>
            <p:nvPr/>
          </p:nvCxnSpPr>
          <p:spPr>
            <a:xfrm>
              <a:off x="4124325" y="1550987"/>
              <a:ext cx="590550" cy="0"/>
            </a:xfrm>
            <a:prstGeom prst="straightConnector1">
              <a:avLst/>
            </a:prstGeom>
            <a:noFill/>
            <a:ln w="9525" cap="flat" cmpd="sng">
              <a:solidFill>
                <a:schemeClr val="dk1"/>
              </a:solidFill>
              <a:prstDash val="solid"/>
              <a:round/>
              <a:headEnd type="none" w="med" len="med"/>
              <a:tailEnd type="triangle" w="lg" len="lg"/>
            </a:ln>
          </p:spPr>
        </p:cxnSp>
        <p:cxnSp>
          <p:nvCxnSpPr>
            <p:cNvPr id="1567" name="Shape 1567"/>
            <p:cNvCxnSpPr/>
            <p:nvPr/>
          </p:nvCxnSpPr>
          <p:spPr>
            <a:xfrm rot="10800000">
              <a:off x="3924299" y="1751011"/>
              <a:ext cx="246062" cy="417513"/>
            </a:xfrm>
            <a:prstGeom prst="straightConnector1">
              <a:avLst/>
            </a:prstGeom>
            <a:noFill/>
            <a:ln w="9525" cap="flat" cmpd="sng">
              <a:solidFill>
                <a:schemeClr val="dk1"/>
              </a:solidFill>
              <a:prstDash val="solid"/>
              <a:round/>
              <a:headEnd type="none" w="med" len="med"/>
              <a:tailEnd type="triangle" w="lg" len="lg"/>
            </a:ln>
          </p:spPr>
        </p:cxnSp>
        <p:cxnSp>
          <p:nvCxnSpPr>
            <p:cNvPr id="1568" name="Shape 1568"/>
            <p:cNvCxnSpPr/>
            <p:nvPr/>
          </p:nvCxnSpPr>
          <p:spPr>
            <a:xfrm flipH="1">
              <a:off x="4440238" y="1751011"/>
              <a:ext cx="474661" cy="417513"/>
            </a:xfrm>
            <a:prstGeom prst="straightConnector1">
              <a:avLst/>
            </a:prstGeom>
            <a:noFill/>
            <a:ln w="9525" cap="flat" cmpd="sng">
              <a:solidFill>
                <a:schemeClr val="dk1"/>
              </a:solidFill>
              <a:prstDash val="solid"/>
              <a:round/>
              <a:headEnd type="none" w="med" len="med"/>
              <a:tailEnd type="triangle" w="lg" len="lg"/>
            </a:ln>
          </p:spPr>
        </p:cxnSp>
        <p:cxnSp>
          <p:nvCxnSpPr>
            <p:cNvPr id="1569" name="Shape 1569"/>
            <p:cNvCxnSpPr/>
            <p:nvPr/>
          </p:nvCxnSpPr>
          <p:spPr>
            <a:xfrm rot="-5400000" flipH="1">
              <a:off x="2382603" y="1990491"/>
              <a:ext cx="1178391" cy="416391"/>
            </a:xfrm>
            <a:prstGeom prst="straightConnector1">
              <a:avLst/>
            </a:prstGeom>
            <a:noFill/>
            <a:ln w="9525" cap="flat" cmpd="sng">
              <a:solidFill>
                <a:schemeClr val="dk1"/>
              </a:solidFill>
              <a:prstDash val="solid"/>
              <a:round/>
              <a:headEnd type="none" w="med" len="med"/>
              <a:tailEnd type="triangle" w="lg" len="lg"/>
            </a:ln>
          </p:spPr>
        </p:cxnSp>
        <p:cxnSp>
          <p:nvCxnSpPr>
            <p:cNvPr id="1570" name="Shape 1570"/>
            <p:cNvCxnSpPr/>
            <p:nvPr/>
          </p:nvCxnSpPr>
          <p:spPr>
            <a:xfrm flipH="1">
              <a:off x="2400299" y="1674811"/>
              <a:ext cx="228600" cy="666749"/>
            </a:xfrm>
            <a:prstGeom prst="straightConnector1">
              <a:avLst/>
            </a:prstGeom>
            <a:noFill/>
            <a:ln w="9525" cap="flat" cmpd="sng">
              <a:solidFill>
                <a:schemeClr val="dk1"/>
              </a:solidFill>
              <a:prstDash val="solid"/>
              <a:round/>
              <a:headEnd type="none" w="med" len="med"/>
              <a:tailEnd type="triangle" w="lg" len="lg"/>
            </a:ln>
          </p:spPr>
        </p:cxnSp>
        <p:cxnSp>
          <p:nvCxnSpPr>
            <p:cNvPr id="1571" name="Shape 1571"/>
            <p:cNvCxnSpPr/>
            <p:nvPr/>
          </p:nvCxnSpPr>
          <p:spPr>
            <a:xfrm rot="-5400000" flipH="1">
              <a:off x="2706453" y="2504841"/>
              <a:ext cx="246296" cy="589195"/>
            </a:xfrm>
            <a:prstGeom prst="straightConnector1">
              <a:avLst/>
            </a:prstGeom>
            <a:noFill/>
            <a:ln w="9525" cap="flat" cmpd="sng">
              <a:solidFill>
                <a:schemeClr val="dk1"/>
              </a:solidFill>
              <a:prstDash val="solid"/>
              <a:round/>
              <a:headEnd type="none" w="med" len="med"/>
              <a:tailEnd type="triangle" w="lg" len="lg"/>
            </a:ln>
          </p:spPr>
        </p:cxnSp>
        <p:cxnSp>
          <p:nvCxnSpPr>
            <p:cNvPr id="1572" name="Shape 1572"/>
            <p:cNvCxnSpPr/>
            <p:nvPr/>
          </p:nvCxnSpPr>
          <p:spPr>
            <a:xfrm rot="5400000" flipH="1">
              <a:off x="1981200" y="1858494"/>
              <a:ext cx="152399" cy="2245192"/>
            </a:xfrm>
            <a:prstGeom prst="straightConnector1">
              <a:avLst/>
            </a:prstGeom>
            <a:noFill/>
            <a:ln w="9525" cap="flat" cmpd="sng">
              <a:solidFill>
                <a:schemeClr val="dk1"/>
              </a:solidFill>
              <a:prstDash val="solid"/>
              <a:round/>
              <a:headEnd type="none" w="med" len="med"/>
              <a:tailEnd type="triangle" w="lg" len="lg"/>
            </a:ln>
          </p:spPr>
        </p:cxnSp>
        <p:sp>
          <p:nvSpPr>
            <p:cNvPr id="1573" name="Shape 1573"/>
            <p:cNvSpPr txBox="1"/>
            <p:nvPr/>
          </p:nvSpPr>
          <p:spPr>
            <a:xfrm>
              <a:off x="822325" y="103981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0</a:t>
              </a:r>
              <a:endParaRPr/>
            </a:p>
          </p:txBody>
        </p:sp>
        <p:sp>
          <p:nvSpPr>
            <p:cNvPr id="1574" name="Shape 1574"/>
            <p:cNvSpPr txBox="1"/>
            <p:nvPr/>
          </p:nvSpPr>
          <p:spPr>
            <a:xfrm>
              <a:off x="2498725" y="914400"/>
              <a:ext cx="184149" cy="396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5" name="Shape 1575"/>
            <p:cNvSpPr txBox="1"/>
            <p:nvPr/>
          </p:nvSpPr>
          <p:spPr>
            <a:xfrm>
              <a:off x="2514600" y="97149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2</a:t>
              </a:r>
              <a:endParaRPr/>
            </a:p>
          </p:txBody>
        </p:sp>
        <p:sp>
          <p:nvSpPr>
            <p:cNvPr id="1576" name="Shape 1576"/>
            <p:cNvSpPr txBox="1"/>
            <p:nvPr/>
          </p:nvSpPr>
          <p:spPr>
            <a:xfrm>
              <a:off x="3810000" y="100806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1577" name="Shape 1577"/>
            <p:cNvSpPr txBox="1"/>
            <p:nvPr/>
          </p:nvSpPr>
          <p:spPr>
            <a:xfrm>
              <a:off x="4800600" y="100806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7</a:t>
              </a:r>
              <a:endParaRPr/>
            </a:p>
          </p:txBody>
        </p:sp>
        <p:sp>
          <p:nvSpPr>
            <p:cNvPr id="1578" name="Shape 1578"/>
            <p:cNvSpPr txBox="1"/>
            <p:nvPr/>
          </p:nvSpPr>
          <p:spPr>
            <a:xfrm>
              <a:off x="304800" y="268446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1579" name="Shape 1579"/>
            <p:cNvSpPr txBox="1"/>
            <p:nvPr/>
          </p:nvSpPr>
          <p:spPr>
            <a:xfrm>
              <a:off x="2522538" y="222726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a:t>
              </a:r>
              <a:endParaRPr/>
            </a:p>
          </p:txBody>
        </p:sp>
        <p:sp>
          <p:nvSpPr>
            <p:cNvPr id="1580" name="Shape 1580"/>
            <p:cNvSpPr txBox="1"/>
            <p:nvPr/>
          </p:nvSpPr>
          <p:spPr>
            <a:xfrm>
              <a:off x="3352800" y="2913061"/>
              <a:ext cx="5516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11</a:t>
              </a:r>
              <a:endParaRPr/>
            </a:p>
          </p:txBody>
        </p:sp>
        <p:sp>
          <p:nvSpPr>
            <p:cNvPr id="1581" name="Shape 1581"/>
            <p:cNvSpPr txBox="1"/>
            <p:nvPr/>
          </p:nvSpPr>
          <p:spPr>
            <a:xfrm>
              <a:off x="4419600" y="207486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8</a:t>
              </a:r>
              <a:endParaRPr/>
            </a:p>
          </p:txBody>
        </p:sp>
        <p:sp>
          <p:nvSpPr>
            <p:cNvPr id="1582" name="Shape 1582"/>
            <p:cNvSpPr txBox="1"/>
            <p:nvPr/>
          </p:nvSpPr>
          <p:spPr>
            <a:xfrm>
              <a:off x="1600200" y="113347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583" name="Shape 1583"/>
            <p:cNvSpPr txBox="1"/>
            <p:nvPr/>
          </p:nvSpPr>
          <p:spPr>
            <a:xfrm>
              <a:off x="3048000" y="1158548"/>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584" name="Shape 1584"/>
            <p:cNvSpPr txBox="1"/>
            <p:nvPr/>
          </p:nvSpPr>
          <p:spPr>
            <a:xfrm>
              <a:off x="4267200" y="1237199"/>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3</a:t>
              </a:r>
              <a:endParaRPr/>
            </a:p>
          </p:txBody>
        </p:sp>
        <p:sp>
          <p:nvSpPr>
            <p:cNvPr id="1585" name="Shape 1585"/>
            <p:cNvSpPr txBox="1"/>
            <p:nvPr/>
          </p:nvSpPr>
          <p:spPr>
            <a:xfrm>
              <a:off x="4648200" y="18176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586" name="Shape 1586"/>
            <p:cNvSpPr txBox="1"/>
            <p:nvPr/>
          </p:nvSpPr>
          <p:spPr>
            <a:xfrm>
              <a:off x="3008681" y="1894181"/>
              <a:ext cx="576300"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10</a:t>
              </a:r>
              <a:endParaRPr/>
            </a:p>
          </p:txBody>
        </p:sp>
        <p:sp>
          <p:nvSpPr>
            <p:cNvPr id="1587" name="Shape 1587"/>
            <p:cNvSpPr txBox="1"/>
            <p:nvPr/>
          </p:nvSpPr>
          <p:spPr>
            <a:xfrm>
              <a:off x="3757530" y="1779107"/>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588" name="Shape 1588"/>
            <p:cNvSpPr txBox="1"/>
            <p:nvPr/>
          </p:nvSpPr>
          <p:spPr>
            <a:xfrm>
              <a:off x="3565459" y="2161264"/>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3</a:t>
              </a:r>
              <a:endParaRPr/>
            </a:p>
          </p:txBody>
        </p:sp>
        <p:sp>
          <p:nvSpPr>
            <p:cNvPr id="1589" name="Shape 1589"/>
            <p:cNvSpPr txBox="1"/>
            <p:nvPr/>
          </p:nvSpPr>
          <p:spPr>
            <a:xfrm>
              <a:off x="3900704" y="2678177"/>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590" name="Shape 1590"/>
            <p:cNvSpPr txBox="1"/>
            <p:nvPr/>
          </p:nvSpPr>
          <p:spPr>
            <a:xfrm>
              <a:off x="2667000" y="2503486"/>
              <a:ext cx="6113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11</a:t>
              </a:r>
              <a:endParaRPr/>
            </a:p>
          </p:txBody>
        </p:sp>
        <p:sp>
          <p:nvSpPr>
            <p:cNvPr id="1591" name="Shape 1591"/>
            <p:cNvSpPr txBox="1"/>
            <p:nvPr/>
          </p:nvSpPr>
          <p:spPr>
            <a:xfrm>
              <a:off x="2133600" y="29606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7</a:t>
              </a:r>
              <a:endParaRPr/>
            </a:p>
          </p:txBody>
        </p:sp>
        <p:sp>
          <p:nvSpPr>
            <p:cNvPr id="1592" name="Shape 1592"/>
            <p:cNvSpPr txBox="1"/>
            <p:nvPr/>
          </p:nvSpPr>
          <p:spPr>
            <a:xfrm>
              <a:off x="1698378" y="1685295"/>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593" name="Shape 1593"/>
            <p:cNvSpPr txBox="1"/>
            <p:nvPr/>
          </p:nvSpPr>
          <p:spPr>
            <a:xfrm>
              <a:off x="1260928" y="1999544"/>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9</a:t>
              </a:r>
              <a:endParaRPr/>
            </a:p>
          </p:txBody>
        </p:sp>
        <p:sp>
          <p:nvSpPr>
            <p:cNvPr id="1594" name="Shape 1594"/>
            <p:cNvSpPr txBox="1"/>
            <p:nvPr/>
          </p:nvSpPr>
          <p:spPr>
            <a:xfrm>
              <a:off x="1219200" y="24272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595" name="Shape 1595"/>
            <p:cNvSpPr txBox="1"/>
            <p:nvPr/>
          </p:nvSpPr>
          <p:spPr>
            <a:xfrm>
              <a:off x="533400" y="19700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4</a:t>
              </a:r>
              <a:endParaRPr/>
            </a:p>
          </p:txBody>
        </p:sp>
        <p:sp>
          <p:nvSpPr>
            <p:cNvPr id="1596" name="Shape 1596"/>
            <p:cNvSpPr txBox="1"/>
            <p:nvPr/>
          </p:nvSpPr>
          <p:spPr>
            <a:xfrm>
              <a:off x="2438400" y="188589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5</a:t>
              </a:r>
              <a:endParaRPr/>
            </a:p>
          </p:txBody>
        </p:sp>
      </p:grpSp>
      <p:cxnSp>
        <p:nvCxnSpPr>
          <p:cNvPr id="1597" name="Shape 1597"/>
          <p:cNvCxnSpPr/>
          <p:nvPr/>
        </p:nvCxnSpPr>
        <p:spPr>
          <a:xfrm>
            <a:off x="798171" y="1979680"/>
            <a:ext cx="1093800" cy="831000"/>
          </a:xfrm>
          <a:prstGeom prst="straightConnector1">
            <a:avLst/>
          </a:prstGeom>
          <a:noFill/>
          <a:ln w="28575" cap="flat" cmpd="sng">
            <a:solidFill>
              <a:schemeClr val="dk1"/>
            </a:solidFill>
            <a:prstDash val="solid"/>
            <a:round/>
            <a:headEnd type="none" w="med" len="med"/>
            <a:tailEnd type="triangle" w="lg" len="lg"/>
          </a:ln>
        </p:spPr>
      </p:cxnSp>
      <p:cxnSp>
        <p:nvCxnSpPr>
          <p:cNvPr id="1598" name="Shape 1598"/>
          <p:cNvCxnSpPr/>
          <p:nvPr/>
        </p:nvCxnSpPr>
        <p:spPr>
          <a:xfrm rot="10800000">
            <a:off x="612323" y="2164583"/>
            <a:ext cx="1224900" cy="777000"/>
          </a:xfrm>
          <a:prstGeom prst="straightConnector1">
            <a:avLst/>
          </a:prstGeom>
          <a:noFill/>
          <a:ln w="28575" cap="flat" cmpd="sng">
            <a:solidFill>
              <a:schemeClr val="dk1"/>
            </a:solidFill>
            <a:prstDash val="solid"/>
            <a:round/>
            <a:headEnd type="none" w="med" len="med"/>
            <a:tailEnd type="triangle" w="lg" len="lg"/>
          </a:ln>
        </p:spPr>
      </p:cxnSp>
      <p:cxnSp>
        <p:nvCxnSpPr>
          <p:cNvPr id="1599" name="Shape 1599"/>
          <p:cNvCxnSpPr/>
          <p:nvPr/>
        </p:nvCxnSpPr>
        <p:spPr>
          <a:xfrm flipH="1">
            <a:off x="2913274" y="2719606"/>
            <a:ext cx="779399" cy="407100"/>
          </a:xfrm>
          <a:prstGeom prst="straightConnector1">
            <a:avLst/>
          </a:prstGeom>
          <a:noFill/>
          <a:ln w="28575" cap="flat" cmpd="sng">
            <a:solidFill>
              <a:schemeClr val="dk1"/>
            </a:solidFill>
            <a:prstDash val="solid"/>
            <a:round/>
            <a:headEnd type="none" w="med" len="med"/>
            <a:tailEnd type="triangle" w="lg" len="lg"/>
          </a:ln>
        </p:spPr>
      </p:cxnSp>
      <p:cxnSp>
        <p:nvCxnSpPr>
          <p:cNvPr id="1600" name="Shape 1600"/>
          <p:cNvCxnSpPr/>
          <p:nvPr/>
        </p:nvCxnSpPr>
        <p:spPr>
          <a:xfrm rot="10800000" flipH="1">
            <a:off x="3098930" y="2904446"/>
            <a:ext cx="779399" cy="407100"/>
          </a:xfrm>
          <a:prstGeom prst="straightConnector1">
            <a:avLst/>
          </a:prstGeom>
          <a:noFill/>
          <a:ln w="28575" cap="flat" cmpd="sng">
            <a:solidFill>
              <a:schemeClr val="dk1"/>
            </a:solidFill>
            <a:prstDash val="solid"/>
            <a:round/>
            <a:headEnd type="none" w="med" len="med"/>
            <a:tailEnd type="triangle" w="lg" len="lg"/>
          </a:ln>
        </p:spPr>
      </p:cxnSp>
      <p:cxnSp>
        <p:nvCxnSpPr>
          <p:cNvPr id="1601" name="Shape 1601"/>
          <p:cNvCxnSpPr/>
          <p:nvPr/>
        </p:nvCxnSpPr>
        <p:spPr>
          <a:xfrm flipH="1">
            <a:off x="464626" y="2110482"/>
            <a:ext cx="16799" cy="867899"/>
          </a:xfrm>
          <a:prstGeom prst="straightConnector1">
            <a:avLst/>
          </a:prstGeom>
          <a:noFill/>
          <a:ln w="28575" cap="flat" cmpd="sng">
            <a:solidFill>
              <a:schemeClr val="dk1"/>
            </a:solidFill>
            <a:prstDash val="solid"/>
            <a:round/>
            <a:headEnd type="none" w="med" len="med"/>
            <a:tailEnd type="triangle" w="lg" len="lg"/>
          </a:ln>
        </p:spPr>
      </p:cxnSp>
      <p:cxnSp>
        <p:nvCxnSpPr>
          <p:cNvPr id="1602" name="Shape 1602"/>
          <p:cNvCxnSpPr/>
          <p:nvPr/>
        </p:nvCxnSpPr>
        <p:spPr>
          <a:xfrm rot="10800000" flipH="1">
            <a:off x="649735" y="3072361"/>
            <a:ext cx="1241699" cy="91200"/>
          </a:xfrm>
          <a:prstGeom prst="straightConnector1">
            <a:avLst/>
          </a:prstGeom>
          <a:noFill/>
          <a:ln w="28575" cap="flat" cmpd="sng">
            <a:solidFill>
              <a:schemeClr val="dk1"/>
            </a:solidFill>
            <a:prstDash val="solid"/>
            <a:round/>
            <a:headEnd type="none" w="med" len="med"/>
            <a:tailEnd type="triangle" w="lg" len="lg"/>
          </a:ln>
        </p:spPr>
      </p:cxnSp>
      <p:cxnSp>
        <p:nvCxnSpPr>
          <p:cNvPr id="1603" name="Shape 1603"/>
          <p:cNvCxnSpPr/>
          <p:nvPr/>
        </p:nvCxnSpPr>
        <p:spPr>
          <a:xfrm>
            <a:off x="743826" y="1848878"/>
            <a:ext cx="1316099" cy="56999"/>
          </a:xfrm>
          <a:prstGeom prst="straightConnector1">
            <a:avLst/>
          </a:prstGeom>
          <a:noFill/>
          <a:ln w="28575" cap="flat" cmpd="sng">
            <a:solidFill>
              <a:schemeClr val="dk1"/>
            </a:solidFill>
            <a:prstDash val="solid"/>
            <a:round/>
            <a:headEnd type="none" w="med" len="med"/>
            <a:tailEnd type="triangle" w="lg" len="lg"/>
          </a:ln>
        </p:spPr>
      </p:cxnSp>
      <p:cxnSp>
        <p:nvCxnSpPr>
          <p:cNvPr id="1604" name="Shape 1604"/>
          <p:cNvCxnSpPr/>
          <p:nvPr/>
        </p:nvCxnSpPr>
        <p:spPr>
          <a:xfrm>
            <a:off x="2430968" y="1905687"/>
            <a:ext cx="890999" cy="73799"/>
          </a:xfrm>
          <a:prstGeom prst="straightConnector1">
            <a:avLst/>
          </a:prstGeom>
          <a:noFill/>
          <a:ln w="28575" cap="flat" cmpd="sng">
            <a:solidFill>
              <a:schemeClr val="dk1"/>
            </a:solidFill>
            <a:prstDash val="solid"/>
            <a:round/>
            <a:headEnd type="none" w="med" len="med"/>
            <a:tailEnd type="triangle" w="lg" len="lg"/>
          </a:ln>
        </p:spPr>
      </p:cxnSp>
      <p:cxnSp>
        <p:nvCxnSpPr>
          <p:cNvPr id="1605" name="Shape 1605"/>
          <p:cNvCxnSpPr/>
          <p:nvPr/>
        </p:nvCxnSpPr>
        <p:spPr>
          <a:xfrm>
            <a:off x="3692674" y="1979680"/>
            <a:ext cx="593699" cy="0"/>
          </a:xfrm>
          <a:prstGeom prst="straightConnector1">
            <a:avLst/>
          </a:prstGeom>
          <a:noFill/>
          <a:ln w="28575" cap="flat" cmpd="sng">
            <a:solidFill>
              <a:schemeClr val="dk1"/>
            </a:solidFill>
            <a:prstDash val="solid"/>
            <a:round/>
            <a:headEnd type="none" w="med" len="med"/>
            <a:tailEnd type="triangle" w="lg" len="lg"/>
          </a:ln>
        </p:spPr>
      </p:cxnSp>
      <p:cxnSp>
        <p:nvCxnSpPr>
          <p:cNvPr id="1606" name="Shape 1606"/>
          <p:cNvCxnSpPr/>
          <p:nvPr/>
        </p:nvCxnSpPr>
        <p:spPr>
          <a:xfrm rot="10800000">
            <a:off x="3507019" y="2164904"/>
            <a:ext cx="239999" cy="423899"/>
          </a:xfrm>
          <a:prstGeom prst="straightConnector1">
            <a:avLst/>
          </a:prstGeom>
          <a:noFill/>
          <a:ln w="28575" cap="flat" cmpd="sng">
            <a:solidFill>
              <a:schemeClr val="dk1"/>
            </a:solidFill>
            <a:prstDash val="solid"/>
            <a:round/>
            <a:headEnd type="none" w="med" len="med"/>
            <a:tailEnd type="triangle" w="lg" len="lg"/>
          </a:ln>
        </p:spPr>
      </p:cxnSp>
      <p:cxnSp>
        <p:nvCxnSpPr>
          <p:cNvPr id="1607" name="Shape 1607"/>
          <p:cNvCxnSpPr/>
          <p:nvPr/>
        </p:nvCxnSpPr>
        <p:spPr>
          <a:xfrm flipH="1">
            <a:off x="4009364" y="2164661"/>
            <a:ext cx="462600" cy="423899"/>
          </a:xfrm>
          <a:prstGeom prst="straightConnector1">
            <a:avLst/>
          </a:prstGeom>
          <a:noFill/>
          <a:ln w="28575" cap="flat" cmpd="sng">
            <a:solidFill>
              <a:schemeClr val="dk1"/>
            </a:solidFill>
            <a:prstDash val="solid"/>
            <a:round/>
            <a:headEnd type="none" w="med" len="med"/>
            <a:tailEnd type="triangle" w="lg" len="lg"/>
          </a:ln>
        </p:spPr>
      </p:cxnSp>
      <p:cxnSp>
        <p:nvCxnSpPr>
          <p:cNvPr id="1608" name="Shape 1608"/>
          <p:cNvCxnSpPr/>
          <p:nvPr/>
        </p:nvCxnSpPr>
        <p:spPr>
          <a:xfrm>
            <a:off x="2376623" y="2036489"/>
            <a:ext cx="405599" cy="1144500"/>
          </a:xfrm>
          <a:prstGeom prst="straightConnector1">
            <a:avLst/>
          </a:prstGeom>
          <a:noFill/>
          <a:ln w="28575" cap="flat" cmpd="sng">
            <a:solidFill>
              <a:schemeClr val="dk1"/>
            </a:solidFill>
            <a:prstDash val="solid"/>
            <a:round/>
            <a:headEnd type="none" w="med" len="med"/>
            <a:tailEnd type="triangle" w="lg" len="lg"/>
          </a:ln>
        </p:spPr>
      </p:cxnSp>
      <p:cxnSp>
        <p:nvCxnSpPr>
          <p:cNvPr id="1609" name="Shape 1609"/>
          <p:cNvCxnSpPr/>
          <p:nvPr/>
        </p:nvCxnSpPr>
        <p:spPr>
          <a:xfrm flipH="1">
            <a:off x="2023123" y="2090669"/>
            <a:ext cx="222300" cy="665700"/>
          </a:xfrm>
          <a:prstGeom prst="straightConnector1">
            <a:avLst/>
          </a:prstGeom>
          <a:noFill/>
          <a:ln w="28575" cap="flat" cmpd="sng">
            <a:solidFill>
              <a:schemeClr val="dk1"/>
            </a:solidFill>
            <a:prstDash val="solid"/>
            <a:round/>
            <a:headEnd type="none" w="med" len="med"/>
            <a:tailEnd type="triangle" w="lg" len="lg"/>
          </a:ln>
        </p:spPr>
      </p:cxnSp>
      <p:cxnSp>
        <p:nvCxnSpPr>
          <p:cNvPr id="1610" name="Shape 1610"/>
          <p:cNvCxnSpPr/>
          <p:nvPr/>
        </p:nvCxnSpPr>
        <p:spPr>
          <a:xfrm>
            <a:off x="2153969" y="3072385"/>
            <a:ext cx="573900" cy="239100"/>
          </a:xfrm>
          <a:prstGeom prst="straightConnector1">
            <a:avLst/>
          </a:prstGeom>
          <a:noFill/>
          <a:ln w="28575" cap="flat" cmpd="sng">
            <a:solidFill>
              <a:schemeClr val="dk1"/>
            </a:solidFill>
            <a:prstDash val="solid"/>
            <a:round/>
            <a:headEnd type="none" w="med" len="med"/>
            <a:tailEnd type="triangle" w="lg" len="lg"/>
          </a:ln>
        </p:spPr>
      </p:cxnSp>
      <p:cxnSp>
        <p:nvCxnSpPr>
          <p:cNvPr id="1611" name="Shape 1611"/>
          <p:cNvCxnSpPr/>
          <p:nvPr/>
        </p:nvCxnSpPr>
        <p:spPr>
          <a:xfrm rot="10800000">
            <a:off x="595485" y="3294448"/>
            <a:ext cx="2186700" cy="147900"/>
          </a:xfrm>
          <a:prstGeom prst="straightConnector1">
            <a:avLst/>
          </a:prstGeom>
          <a:noFill/>
          <a:ln w="28575" cap="flat" cmpd="sng">
            <a:solidFill>
              <a:schemeClr val="dk1"/>
            </a:solidFill>
            <a:prstDash val="solid"/>
            <a:round/>
            <a:headEnd type="none" w="med" len="med"/>
            <a:tailEnd type="triangle" w="lg" len="lg"/>
          </a:ln>
        </p:spPr>
      </p:cxnSp>
      <p:sp>
        <p:nvSpPr>
          <p:cNvPr id="1612" name="Shape 1612"/>
          <p:cNvSpPr txBox="1">
            <a:spLocks noGrp="1"/>
          </p:cNvSpPr>
          <p:nvPr>
            <p:ph type="title" idx="4294967295"/>
          </p:nvPr>
        </p:nvSpPr>
        <p:spPr>
          <a:xfrm>
            <a:off x="822960" y="286605"/>
            <a:ext cx="7543800" cy="932596"/>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Interpreting the Results</a:t>
            </a:r>
            <a:endParaRPr sz="4800" b="0" i="0" u="none" strike="noStrike" cap="none">
              <a:solidFill>
                <a:srgbClr val="3F3F3F"/>
              </a:solidFill>
              <a:latin typeface="Calibri"/>
              <a:ea typeface="Calibri"/>
              <a:cs typeface="Calibri"/>
              <a:sym typeface="Calibri"/>
            </a:endParaRPr>
          </a:p>
        </p:txBody>
      </p:sp>
      <p:graphicFrame>
        <p:nvGraphicFramePr>
          <p:cNvPr id="1613" name="Shape 1613"/>
          <p:cNvGraphicFramePr/>
          <p:nvPr/>
        </p:nvGraphicFramePr>
        <p:xfrm>
          <a:off x="4800600" y="1508670"/>
          <a:ext cx="4267200" cy="3291930"/>
        </p:xfrm>
        <a:graphic>
          <a:graphicData uri="http://schemas.openxmlformats.org/drawingml/2006/table">
            <a:tbl>
              <a:tblPr>
                <a:noFill/>
                <a:tableStyleId>{C75C6467-92EE-42D9-8249-70E0839E9777}</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vertex</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known?</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cost</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path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0</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2</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276225">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E</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8</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7</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614" name="Shape 1614"/>
          <p:cNvSpPr/>
          <p:nvPr/>
        </p:nvSpPr>
        <p:spPr>
          <a:xfrm>
            <a:off x="450434" y="4262803"/>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1615" name="Shape 1615"/>
          <p:cNvSpPr/>
          <p:nvPr/>
        </p:nvSpPr>
        <p:spPr>
          <a:xfrm>
            <a:off x="2070879" y="4188978"/>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1616" name="Shape 1616"/>
          <p:cNvSpPr/>
          <p:nvPr/>
        </p:nvSpPr>
        <p:spPr>
          <a:xfrm>
            <a:off x="303121" y="5443997"/>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1617" name="Shape 1617"/>
          <p:cNvSpPr/>
          <p:nvPr/>
        </p:nvSpPr>
        <p:spPr>
          <a:xfrm>
            <a:off x="1849909" y="5222523"/>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1618" name="Shape 1618"/>
          <p:cNvSpPr/>
          <p:nvPr/>
        </p:nvSpPr>
        <p:spPr>
          <a:xfrm>
            <a:off x="3323041" y="4262803"/>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1619" name="Shape 1619"/>
          <p:cNvSpPr/>
          <p:nvPr/>
        </p:nvSpPr>
        <p:spPr>
          <a:xfrm>
            <a:off x="4280577" y="4262803"/>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H</a:t>
            </a:r>
            <a:endParaRPr/>
          </a:p>
        </p:txBody>
      </p:sp>
      <p:sp>
        <p:nvSpPr>
          <p:cNvPr id="1620" name="Shape 1620"/>
          <p:cNvSpPr txBox="1"/>
          <p:nvPr/>
        </p:nvSpPr>
        <p:spPr>
          <a:xfrm>
            <a:off x="2129190" y="3830621"/>
            <a:ext cx="178002" cy="3845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1" name="Shape 1621"/>
          <p:cNvSpPr txBox="1"/>
          <p:nvPr/>
        </p:nvSpPr>
        <p:spPr>
          <a:xfrm>
            <a:off x="1260656" y="4042867"/>
            <a:ext cx="302461" cy="387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622" name="Shape 1622"/>
          <p:cNvSpPr txBox="1"/>
          <p:nvPr/>
        </p:nvSpPr>
        <p:spPr>
          <a:xfrm>
            <a:off x="2660132" y="4038600"/>
            <a:ext cx="302461" cy="387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623" name="Shape 1623"/>
          <p:cNvSpPr txBox="1"/>
          <p:nvPr/>
        </p:nvSpPr>
        <p:spPr>
          <a:xfrm>
            <a:off x="3838637" y="4114800"/>
            <a:ext cx="302461" cy="387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3</a:t>
            </a:r>
            <a:endParaRPr/>
          </a:p>
        </p:txBody>
      </p:sp>
      <p:sp>
        <p:nvSpPr>
          <p:cNvPr id="1624" name="Shape 1624"/>
          <p:cNvSpPr txBox="1"/>
          <p:nvPr/>
        </p:nvSpPr>
        <p:spPr>
          <a:xfrm>
            <a:off x="1355557" y="4577486"/>
            <a:ext cx="302455" cy="3877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625" name="Shape 1625"/>
          <p:cNvSpPr txBox="1"/>
          <p:nvPr/>
        </p:nvSpPr>
        <p:spPr>
          <a:xfrm>
            <a:off x="229464" y="4853399"/>
            <a:ext cx="302461" cy="387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4</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29"/>
        <p:cNvGrpSpPr/>
        <p:nvPr/>
      </p:nvGrpSpPr>
      <p:grpSpPr>
        <a:xfrm>
          <a:off x="0" y="0"/>
          <a:ext cx="0" cy="0"/>
          <a:chOff x="0" y="0"/>
          <a:chExt cx="0" cy="0"/>
        </a:xfrm>
      </p:grpSpPr>
      <p:cxnSp>
        <p:nvCxnSpPr>
          <p:cNvPr id="1630" name="Shape 1630"/>
          <p:cNvCxnSpPr/>
          <p:nvPr/>
        </p:nvCxnSpPr>
        <p:spPr>
          <a:xfrm flipH="1">
            <a:off x="4017858" y="4631619"/>
            <a:ext cx="462600" cy="423899"/>
          </a:xfrm>
          <a:prstGeom prst="straightConnector1">
            <a:avLst/>
          </a:prstGeom>
          <a:noFill/>
          <a:ln w="28575" cap="flat" cmpd="sng">
            <a:solidFill>
              <a:schemeClr val="dk1"/>
            </a:solidFill>
            <a:prstDash val="solid"/>
            <a:round/>
            <a:headEnd type="none" w="med" len="med"/>
            <a:tailEnd type="triangle" w="lg" len="lg"/>
          </a:ln>
        </p:spPr>
      </p:cxnSp>
      <p:cxnSp>
        <p:nvCxnSpPr>
          <p:cNvPr id="1631" name="Shape 1631"/>
          <p:cNvCxnSpPr/>
          <p:nvPr/>
        </p:nvCxnSpPr>
        <p:spPr>
          <a:xfrm>
            <a:off x="3701168" y="4446638"/>
            <a:ext cx="593699" cy="0"/>
          </a:xfrm>
          <a:prstGeom prst="straightConnector1">
            <a:avLst/>
          </a:prstGeom>
          <a:noFill/>
          <a:ln w="28575" cap="flat" cmpd="sng">
            <a:solidFill>
              <a:schemeClr val="dk1"/>
            </a:solidFill>
            <a:prstDash val="solid"/>
            <a:round/>
            <a:headEnd type="none" w="med" len="med"/>
            <a:tailEnd type="triangle" w="lg" len="lg"/>
          </a:ln>
        </p:spPr>
      </p:cxnSp>
      <p:cxnSp>
        <p:nvCxnSpPr>
          <p:cNvPr id="1632" name="Shape 1632"/>
          <p:cNvCxnSpPr/>
          <p:nvPr/>
        </p:nvCxnSpPr>
        <p:spPr>
          <a:xfrm>
            <a:off x="2439462" y="4372645"/>
            <a:ext cx="890999" cy="73799"/>
          </a:xfrm>
          <a:prstGeom prst="straightConnector1">
            <a:avLst/>
          </a:prstGeom>
          <a:noFill/>
          <a:ln w="28575" cap="flat" cmpd="sng">
            <a:solidFill>
              <a:schemeClr val="dk1"/>
            </a:solidFill>
            <a:prstDash val="solid"/>
            <a:round/>
            <a:headEnd type="none" w="med" len="med"/>
            <a:tailEnd type="triangle" w="lg" len="lg"/>
          </a:ln>
        </p:spPr>
      </p:cxnSp>
      <p:cxnSp>
        <p:nvCxnSpPr>
          <p:cNvPr id="1633" name="Shape 1633"/>
          <p:cNvCxnSpPr/>
          <p:nvPr/>
        </p:nvCxnSpPr>
        <p:spPr>
          <a:xfrm>
            <a:off x="752320" y="4315836"/>
            <a:ext cx="1316099" cy="56999"/>
          </a:xfrm>
          <a:prstGeom prst="straightConnector1">
            <a:avLst/>
          </a:prstGeom>
          <a:noFill/>
          <a:ln w="28575" cap="flat" cmpd="sng">
            <a:solidFill>
              <a:schemeClr val="dk1"/>
            </a:solidFill>
            <a:prstDash val="solid"/>
            <a:round/>
            <a:headEnd type="none" w="med" len="med"/>
            <a:tailEnd type="triangle" w="lg" len="lg"/>
          </a:ln>
        </p:spPr>
      </p:cxnSp>
      <p:cxnSp>
        <p:nvCxnSpPr>
          <p:cNvPr id="1634" name="Shape 1634"/>
          <p:cNvCxnSpPr/>
          <p:nvPr/>
        </p:nvCxnSpPr>
        <p:spPr>
          <a:xfrm>
            <a:off x="806665" y="4446638"/>
            <a:ext cx="1093800" cy="831000"/>
          </a:xfrm>
          <a:prstGeom prst="straightConnector1">
            <a:avLst/>
          </a:prstGeom>
          <a:noFill/>
          <a:ln w="28575" cap="flat" cmpd="sng">
            <a:solidFill>
              <a:schemeClr val="dk1"/>
            </a:solidFill>
            <a:prstDash val="solid"/>
            <a:round/>
            <a:headEnd type="none" w="med" len="med"/>
            <a:tailEnd type="triangle" w="lg" len="lg"/>
          </a:ln>
        </p:spPr>
      </p:cxnSp>
      <p:cxnSp>
        <p:nvCxnSpPr>
          <p:cNvPr id="1635" name="Shape 1635"/>
          <p:cNvCxnSpPr/>
          <p:nvPr/>
        </p:nvCxnSpPr>
        <p:spPr>
          <a:xfrm flipH="1">
            <a:off x="473120" y="4577440"/>
            <a:ext cx="16799" cy="867899"/>
          </a:xfrm>
          <a:prstGeom prst="straightConnector1">
            <a:avLst/>
          </a:prstGeom>
          <a:noFill/>
          <a:ln w="28575" cap="flat" cmpd="sng">
            <a:solidFill>
              <a:schemeClr val="dk1"/>
            </a:solidFill>
            <a:prstDash val="solid"/>
            <a:round/>
            <a:headEnd type="none" w="med" len="med"/>
            <a:tailEnd type="triangle" w="lg" len="lg"/>
          </a:ln>
        </p:spPr>
      </p:cxnSp>
      <p:grpSp>
        <p:nvGrpSpPr>
          <p:cNvPr id="1636" name="Shape 1636"/>
          <p:cNvGrpSpPr/>
          <p:nvPr/>
        </p:nvGrpSpPr>
        <p:grpSpPr>
          <a:xfrm>
            <a:off x="0" y="1363663"/>
            <a:ext cx="4648200" cy="2370136"/>
            <a:chOff x="304800" y="914400"/>
            <a:chExt cx="4808705" cy="2446395"/>
          </a:xfrm>
        </p:grpSpPr>
        <p:sp>
          <p:nvSpPr>
            <p:cNvPr id="1637" name="Shape 1637"/>
            <p:cNvSpPr/>
            <p:nvPr/>
          </p:nvSpPr>
          <p:spPr>
            <a:xfrm>
              <a:off x="762000" y="13604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1638" name="Shape 1638"/>
            <p:cNvSpPr/>
            <p:nvPr/>
          </p:nvSpPr>
          <p:spPr>
            <a:xfrm>
              <a:off x="2438400" y="12842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1639" name="Shape 1639"/>
            <p:cNvSpPr/>
            <p:nvPr/>
          </p:nvSpPr>
          <p:spPr>
            <a:xfrm>
              <a:off x="609600" y="25796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1640" name="Shape 1640"/>
            <p:cNvSpPr/>
            <p:nvPr/>
          </p:nvSpPr>
          <p:spPr>
            <a:xfrm>
              <a:off x="2209800" y="23510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1641" name="Shape 1641"/>
            <p:cNvSpPr/>
            <p:nvPr/>
          </p:nvSpPr>
          <p:spPr>
            <a:xfrm>
              <a:off x="3733800" y="13604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1642" name="Shape 1642"/>
            <p:cNvSpPr/>
            <p:nvPr/>
          </p:nvSpPr>
          <p:spPr>
            <a:xfrm>
              <a:off x="4724400" y="13604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H</a:t>
              </a:r>
              <a:endParaRPr/>
            </a:p>
          </p:txBody>
        </p:sp>
        <p:sp>
          <p:nvSpPr>
            <p:cNvPr id="1643" name="Shape 1643"/>
            <p:cNvSpPr/>
            <p:nvPr/>
          </p:nvSpPr>
          <p:spPr>
            <a:xfrm>
              <a:off x="3124200" y="27320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E</a:t>
              </a:r>
              <a:endParaRPr/>
            </a:p>
          </p:txBody>
        </p:sp>
        <p:sp>
          <p:nvSpPr>
            <p:cNvPr id="1644" name="Shape 1644"/>
            <p:cNvSpPr/>
            <p:nvPr/>
          </p:nvSpPr>
          <p:spPr>
            <a:xfrm>
              <a:off x="4114800" y="21224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cxnSp>
          <p:nvCxnSpPr>
            <p:cNvPr id="1645" name="Shape 1645"/>
            <p:cNvCxnSpPr/>
            <p:nvPr/>
          </p:nvCxnSpPr>
          <p:spPr>
            <a:xfrm>
              <a:off x="1152525" y="1550987"/>
              <a:ext cx="1112837" cy="846137"/>
            </a:xfrm>
            <a:prstGeom prst="straightConnector1">
              <a:avLst/>
            </a:prstGeom>
            <a:noFill/>
            <a:ln w="9525" cap="flat" cmpd="sng">
              <a:solidFill>
                <a:schemeClr val="dk1"/>
              </a:solidFill>
              <a:prstDash val="solid"/>
              <a:round/>
              <a:headEnd type="none" w="med" len="med"/>
              <a:tailEnd type="triangle" w="lg" len="lg"/>
            </a:ln>
          </p:spPr>
        </p:cxnSp>
        <p:cxnSp>
          <p:nvCxnSpPr>
            <p:cNvPr id="1646" name="Shape 1646"/>
            <p:cNvCxnSpPr/>
            <p:nvPr/>
          </p:nvCxnSpPr>
          <p:spPr>
            <a:xfrm rot="10800000">
              <a:off x="952500" y="1751011"/>
              <a:ext cx="1247774" cy="790575"/>
            </a:xfrm>
            <a:prstGeom prst="straightConnector1">
              <a:avLst/>
            </a:prstGeom>
            <a:noFill/>
            <a:ln w="9525" cap="flat" cmpd="sng">
              <a:solidFill>
                <a:schemeClr val="dk1"/>
              </a:solidFill>
              <a:prstDash val="solid"/>
              <a:round/>
              <a:headEnd type="none" w="med" len="med"/>
              <a:tailEnd type="triangle" w="lg" len="lg"/>
            </a:ln>
          </p:spPr>
        </p:cxnSp>
        <p:cxnSp>
          <p:nvCxnSpPr>
            <p:cNvPr id="1647" name="Shape 1647"/>
            <p:cNvCxnSpPr/>
            <p:nvPr/>
          </p:nvCxnSpPr>
          <p:spPr>
            <a:xfrm flipH="1">
              <a:off x="3314700" y="2312986"/>
              <a:ext cx="800099" cy="419099"/>
            </a:xfrm>
            <a:prstGeom prst="straightConnector1">
              <a:avLst/>
            </a:prstGeom>
            <a:noFill/>
            <a:ln w="9525" cap="flat" cmpd="sng">
              <a:solidFill>
                <a:schemeClr val="dk1"/>
              </a:solidFill>
              <a:prstDash val="solid"/>
              <a:round/>
              <a:headEnd type="none" w="med" len="med"/>
              <a:tailEnd type="triangle" w="lg" len="lg"/>
            </a:ln>
          </p:spPr>
        </p:cxnSp>
        <p:cxnSp>
          <p:nvCxnSpPr>
            <p:cNvPr id="1648" name="Shape 1648"/>
            <p:cNvCxnSpPr/>
            <p:nvPr/>
          </p:nvCxnSpPr>
          <p:spPr>
            <a:xfrm rot="10800000" flipH="1">
              <a:off x="3505200" y="2503486"/>
              <a:ext cx="800099" cy="419099"/>
            </a:xfrm>
            <a:prstGeom prst="straightConnector1">
              <a:avLst/>
            </a:prstGeom>
            <a:noFill/>
            <a:ln w="9525" cap="flat" cmpd="sng">
              <a:solidFill>
                <a:schemeClr val="dk1"/>
              </a:solidFill>
              <a:prstDash val="solid"/>
              <a:round/>
              <a:headEnd type="none" w="med" len="med"/>
              <a:tailEnd type="triangle" w="lg" len="lg"/>
            </a:ln>
          </p:spPr>
        </p:cxnSp>
        <p:cxnSp>
          <p:nvCxnSpPr>
            <p:cNvPr id="1649" name="Shape 1649"/>
            <p:cNvCxnSpPr/>
            <p:nvPr/>
          </p:nvCxnSpPr>
          <p:spPr>
            <a:xfrm flipH="1">
              <a:off x="800099" y="1695450"/>
              <a:ext cx="17462" cy="874711"/>
            </a:xfrm>
            <a:prstGeom prst="straightConnector1">
              <a:avLst/>
            </a:prstGeom>
            <a:noFill/>
            <a:ln w="9525" cap="flat" cmpd="sng">
              <a:solidFill>
                <a:schemeClr val="dk1"/>
              </a:solidFill>
              <a:prstDash val="solid"/>
              <a:round/>
              <a:headEnd type="none" w="med" len="med"/>
              <a:tailEnd type="triangle" w="lg" len="lg"/>
            </a:ln>
          </p:spPr>
        </p:cxnSp>
        <p:cxnSp>
          <p:nvCxnSpPr>
            <p:cNvPr id="1650" name="Shape 1650"/>
            <p:cNvCxnSpPr/>
            <p:nvPr/>
          </p:nvCxnSpPr>
          <p:spPr>
            <a:xfrm rot="10800000" flipH="1">
              <a:off x="1000125" y="2686049"/>
              <a:ext cx="1265237" cy="84137"/>
            </a:xfrm>
            <a:prstGeom prst="straightConnector1">
              <a:avLst/>
            </a:prstGeom>
            <a:noFill/>
            <a:ln w="9525" cap="flat" cmpd="sng">
              <a:solidFill>
                <a:schemeClr val="dk1"/>
              </a:solidFill>
              <a:prstDash val="solid"/>
              <a:round/>
              <a:headEnd type="none" w="med" len="med"/>
              <a:tailEnd type="triangle" w="lg" len="lg"/>
            </a:ln>
          </p:spPr>
        </p:cxnSp>
        <p:cxnSp>
          <p:nvCxnSpPr>
            <p:cNvPr id="1651" name="Shape 1651"/>
            <p:cNvCxnSpPr/>
            <p:nvPr/>
          </p:nvCxnSpPr>
          <p:spPr>
            <a:xfrm>
              <a:off x="1087437" y="1406525"/>
              <a:ext cx="1341437" cy="68262"/>
            </a:xfrm>
            <a:prstGeom prst="straightConnector1">
              <a:avLst/>
            </a:prstGeom>
            <a:noFill/>
            <a:ln w="9525" cap="flat" cmpd="sng">
              <a:solidFill>
                <a:schemeClr val="dk1"/>
              </a:solidFill>
              <a:prstDash val="solid"/>
              <a:round/>
              <a:headEnd type="none" w="med" len="med"/>
              <a:tailEnd type="triangle" w="lg" len="lg"/>
            </a:ln>
          </p:spPr>
        </p:cxnSp>
        <p:cxnSp>
          <p:nvCxnSpPr>
            <p:cNvPr id="1652" name="Shape 1652"/>
            <p:cNvCxnSpPr/>
            <p:nvPr/>
          </p:nvCxnSpPr>
          <p:spPr>
            <a:xfrm>
              <a:off x="2828925" y="1474787"/>
              <a:ext cx="895349" cy="76199"/>
            </a:xfrm>
            <a:prstGeom prst="straightConnector1">
              <a:avLst/>
            </a:prstGeom>
            <a:noFill/>
            <a:ln w="9525" cap="flat" cmpd="sng">
              <a:solidFill>
                <a:schemeClr val="dk1"/>
              </a:solidFill>
              <a:prstDash val="solid"/>
              <a:round/>
              <a:headEnd type="none" w="med" len="med"/>
              <a:tailEnd type="triangle" w="lg" len="lg"/>
            </a:ln>
          </p:spPr>
        </p:cxnSp>
        <p:cxnSp>
          <p:nvCxnSpPr>
            <p:cNvPr id="1653" name="Shape 1653"/>
            <p:cNvCxnSpPr/>
            <p:nvPr/>
          </p:nvCxnSpPr>
          <p:spPr>
            <a:xfrm>
              <a:off x="4124325" y="1550987"/>
              <a:ext cx="590550" cy="0"/>
            </a:xfrm>
            <a:prstGeom prst="straightConnector1">
              <a:avLst/>
            </a:prstGeom>
            <a:noFill/>
            <a:ln w="9525" cap="flat" cmpd="sng">
              <a:solidFill>
                <a:schemeClr val="dk1"/>
              </a:solidFill>
              <a:prstDash val="solid"/>
              <a:round/>
              <a:headEnd type="none" w="med" len="med"/>
              <a:tailEnd type="triangle" w="lg" len="lg"/>
            </a:ln>
          </p:spPr>
        </p:cxnSp>
        <p:cxnSp>
          <p:nvCxnSpPr>
            <p:cNvPr id="1654" name="Shape 1654"/>
            <p:cNvCxnSpPr/>
            <p:nvPr/>
          </p:nvCxnSpPr>
          <p:spPr>
            <a:xfrm rot="10800000">
              <a:off x="3924299" y="1751011"/>
              <a:ext cx="246062" cy="417513"/>
            </a:xfrm>
            <a:prstGeom prst="straightConnector1">
              <a:avLst/>
            </a:prstGeom>
            <a:noFill/>
            <a:ln w="9525" cap="flat" cmpd="sng">
              <a:solidFill>
                <a:schemeClr val="dk1"/>
              </a:solidFill>
              <a:prstDash val="solid"/>
              <a:round/>
              <a:headEnd type="none" w="med" len="med"/>
              <a:tailEnd type="triangle" w="lg" len="lg"/>
            </a:ln>
          </p:spPr>
        </p:cxnSp>
        <p:cxnSp>
          <p:nvCxnSpPr>
            <p:cNvPr id="1655" name="Shape 1655"/>
            <p:cNvCxnSpPr/>
            <p:nvPr/>
          </p:nvCxnSpPr>
          <p:spPr>
            <a:xfrm flipH="1">
              <a:off x="4440238" y="1751011"/>
              <a:ext cx="474661" cy="417513"/>
            </a:xfrm>
            <a:prstGeom prst="straightConnector1">
              <a:avLst/>
            </a:prstGeom>
            <a:noFill/>
            <a:ln w="9525" cap="flat" cmpd="sng">
              <a:solidFill>
                <a:schemeClr val="dk1"/>
              </a:solidFill>
              <a:prstDash val="solid"/>
              <a:round/>
              <a:headEnd type="none" w="med" len="med"/>
              <a:tailEnd type="triangle" w="lg" len="lg"/>
            </a:ln>
          </p:spPr>
        </p:cxnSp>
        <p:cxnSp>
          <p:nvCxnSpPr>
            <p:cNvPr id="1656" name="Shape 1656"/>
            <p:cNvCxnSpPr/>
            <p:nvPr/>
          </p:nvCxnSpPr>
          <p:spPr>
            <a:xfrm rot="-5400000" flipH="1">
              <a:off x="2382603" y="1990491"/>
              <a:ext cx="1178391" cy="416391"/>
            </a:xfrm>
            <a:prstGeom prst="straightConnector1">
              <a:avLst/>
            </a:prstGeom>
            <a:noFill/>
            <a:ln w="9525" cap="flat" cmpd="sng">
              <a:solidFill>
                <a:schemeClr val="dk1"/>
              </a:solidFill>
              <a:prstDash val="solid"/>
              <a:round/>
              <a:headEnd type="none" w="med" len="med"/>
              <a:tailEnd type="triangle" w="lg" len="lg"/>
            </a:ln>
          </p:spPr>
        </p:cxnSp>
        <p:cxnSp>
          <p:nvCxnSpPr>
            <p:cNvPr id="1657" name="Shape 1657"/>
            <p:cNvCxnSpPr/>
            <p:nvPr/>
          </p:nvCxnSpPr>
          <p:spPr>
            <a:xfrm flipH="1">
              <a:off x="2400299" y="1674811"/>
              <a:ext cx="228600" cy="666749"/>
            </a:xfrm>
            <a:prstGeom prst="straightConnector1">
              <a:avLst/>
            </a:prstGeom>
            <a:noFill/>
            <a:ln w="9525" cap="flat" cmpd="sng">
              <a:solidFill>
                <a:schemeClr val="dk1"/>
              </a:solidFill>
              <a:prstDash val="solid"/>
              <a:round/>
              <a:headEnd type="none" w="med" len="med"/>
              <a:tailEnd type="triangle" w="lg" len="lg"/>
            </a:ln>
          </p:spPr>
        </p:cxnSp>
        <p:cxnSp>
          <p:nvCxnSpPr>
            <p:cNvPr id="1658" name="Shape 1658"/>
            <p:cNvCxnSpPr/>
            <p:nvPr/>
          </p:nvCxnSpPr>
          <p:spPr>
            <a:xfrm rot="-5400000" flipH="1">
              <a:off x="2706453" y="2504841"/>
              <a:ext cx="246296" cy="589195"/>
            </a:xfrm>
            <a:prstGeom prst="straightConnector1">
              <a:avLst/>
            </a:prstGeom>
            <a:noFill/>
            <a:ln w="9525" cap="flat" cmpd="sng">
              <a:solidFill>
                <a:schemeClr val="dk1"/>
              </a:solidFill>
              <a:prstDash val="solid"/>
              <a:round/>
              <a:headEnd type="none" w="med" len="med"/>
              <a:tailEnd type="triangle" w="lg" len="lg"/>
            </a:ln>
          </p:spPr>
        </p:cxnSp>
        <p:cxnSp>
          <p:nvCxnSpPr>
            <p:cNvPr id="1659" name="Shape 1659"/>
            <p:cNvCxnSpPr/>
            <p:nvPr/>
          </p:nvCxnSpPr>
          <p:spPr>
            <a:xfrm rot="5400000" flipH="1">
              <a:off x="1981200" y="1858494"/>
              <a:ext cx="152399" cy="2245192"/>
            </a:xfrm>
            <a:prstGeom prst="straightConnector1">
              <a:avLst/>
            </a:prstGeom>
            <a:noFill/>
            <a:ln w="9525" cap="flat" cmpd="sng">
              <a:solidFill>
                <a:schemeClr val="dk1"/>
              </a:solidFill>
              <a:prstDash val="solid"/>
              <a:round/>
              <a:headEnd type="none" w="med" len="med"/>
              <a:tailEnd type="triangle" w="lg" len="lg"/>
            </a:ln>
          </p:spPr>
        </p:cxnSp>
        <p:sp>
          <p:nvSpPr>
            <p:cNvPr id="1660" name="Shape 1660"/>
            <p:cNvSpPr txBox="1"/>
            <p:nvPr/>
          </p:nvSpPr>
          <p:spPr>
            <a:xfrm>
              <a:off x="822325" y="103981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0</a:t>
              </a:r>
              <a:endParaRPr/>
            </a:p>
          </p:txBody>
        </p:sp>
        <p:sp>
          <p:nvSpPr>
            <p:cNvPr id="1661" name="Shape 1661"/>
            <p:cNvSpPr txBox="1"/>
            <p:nvPr/>
          </p:nvSpPr>
          <p:spPr>
            <a:xfrm>
              <a:off x="2498725" y="914400"/>
              <a:ext cx="184149" cy="396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2" name="Shape 1662"/>
            <p:cNvSpPr txBox="1"/>
            <p:nvPr/>
          </p:nvSpPr>
          <p:spPr>
            <a:xfrm>
              <a:off x="2514600" y="97149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2</a:t>
              </a:r>
              <a:endParaRPr/>
            </a:p>
          </p:txBody>
        </p:sp>
        <p:sp>
          <p:nvSpPr>
            <p:cNvPr id="1663" name="Shape 1663"/>
            <p:cNvSpPr txBox="1"/>
            <p:nvPr/>
          </p:nvSpPr>
          <p:spPr>
            <a:xfrm>
              <a:off x="3810000" y="100806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1664" name="Shape 1664"/>
            <p:cNvSpPr txBox="1"/>
            <p:nvPr/>
          </p:nvSpPr>
          <p:spPr>
            <a:xfrm>
              <a:off x="4800600" y="100806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7</a:t>
              </a:r>
              <a:endParaRPr/>
            </a:p>
          </p:txBody>
        </p:sp>
        <p:sp>
          <p:nvSpPr>
            <p:cNvPr id="1665" name="Shape 1665"/>
            <p:cNvSpPr txBox="1"/>
            <p:nvPr/>
          </p:nvSpPr>
          <p:spPr>
            <a:xfrm>
              <a:off x="304800" y="268446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1666" name="Shape 1666"/>
            <p:cNvSpPr txBox="1"/>
            <p:nvPr/>
          </p:nvSpPr>
          <p:spPr>
            <a:xfrm>
              <a:off x="2522538" y="222726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a:t>
              </a:r>
              <a:endParaRPr/>
            </a:p>
          </p:txBody>
        </p:sp>
        <p:sp>
          <p:nvSpPr>
            <p:cNvPr id="1667" name="Shape 1667"/>
            <p:cNvSpPr txBox="1"/>
            <p:nvPr/>
          </p:nvSpPr>
          <p:spPr>
            <a:xfrm>
              <a:off x="3352800" y="2913061"/>
              <a:ext cx="5516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11</a:t>
              </a:r>
              <a:endParaRPr/>
            </a:p>
          </p:txBody>
        </p:sp>
        <p:sp>
          <p:nvSpPr>
            <p:cNvPr id="1668" name="Shape 1668"/>
            <p:cNvSpPr txBox="1"/>
            <p:nvPr/>
          </p:nvSpPr>
          <p:spPr>
            <a:xfrm>
              <a:off x="4419600" y="207486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8</a:t>
              </a:r>
              <a:endParaRPr/>
            </a:p>
          </p:txBody>
        </p:sp>
        <p:sp>
          <p:nvSpPr>
            <p:cNvPr id="1669" name="Shape 1669"/>
            <p:cNvSpPr txBox="1"/>
            <p:nvPr/>
          </p:nvSpPr>
          <p:spPr>
            <a:xfrm>
              <a:off x="1600200" y="113347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670" name="Shape 1670"/>
            <p:cNvSpPr txBox="1"/>
            <p:nvPr/>
          </p:nvSpPr>
          <p:spPr>
            <a:xfrm>
              <a:off x="3048000" y="1158548"/>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671" name="Shape 1671"/>
            <p:cNvSpPr txBox="1"/>
            <p:nvPr/>
          </p:nvSpPr>
          <p:spPr>
            <a:xfrm>
              <a:off x="4267200" y="1237199"/>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3</a:t>
              </a:r>
              <a:endParaRPr/>
            </a:p>
          </p:txBody>
        </p:sp>
        <p:sp>
          <p:nvSpPr>
            <p:cNvPr id="1672" name="Shape 1672"/>
            <p:cNvSpPr txBox="1"/>
            <p:nvPr/>
          </p:nvSpPr>
          <p:spPr>
            <a:xfrm>
              <a:off x="4648200" y="18176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673" name="Shape 1673"/>
            <p:cNvSpPr txBox="1"/>
            <p:nvPr/>
          </p:nvSpPr>
          <p:spPr>
            <a:xfrm>
              <a:off x="3008681" y="1894181"/>
              <a:ext cx="576300"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10</a:t>
              </a:r>
              <a:endParaRPr/>
            </a:p>
          </p:txBody>
        </p:sp>
        <p:sp>
          <p:nvSpPr>
            <p:cNvPr id="1674" name="Shape 1674"/>
            <p:cNvSpPr txBox="1"/>
            <p:nvPr/>
          </p:nvSpPr>
          <p:spPr>
            <a:xfrm>
              <a:off x="3757530" y="1779107"/>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675" name="Shape 1675"/>
            <p:cNvSpPr txBox="1"/>
            <p:nvPr/>
          </p:nvSpPr>
          <p:spPr>
            <a:xfrm>
              <a:off x="3565459" y="2161264"/>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3</a:t>
              </a:r>
              <a:endParaRPr/>
            </a:p>
          </p:txBody>
        </p:sp>
        <p:sp>
          <p:nvSpPr>
            <p:cNvPr id="1676" name="Shape 1676"/>
            <p:cNvSpPr txBox="1"/>
            <p:nvPr/>
          </p:nvSpPr>
          <p:spPr>
            <a:xfrm>
              <a:off x="3900704" y="2678177"/>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677" name="Shape 1677"/>
            <p:cNvSpPr txBox="1"/>
            <p:nvPr/>
          </p:nvSpPr>
          <p:spPr>
            <a:xfrm>
              <a:off x="2667000" y="2503486"/>
              <a:ext cx="6113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11</a:t>
              </a:r>
              <a:endParaRPr/>
            </a:p>
          </p:txBody>
        </p:sp>
        <p:sp>
          <p:nvSpPr>
            <p:cNvPr id="1678" name="Shape 1678"/>
            <p:cNvSpPr txBox="1"/>
            <p:nvPr/>
          </p:nvSpPr>
          <p:spPr>
            <a:xfrm>
              <a:off x="2133600" y="29606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7</a:t>
              </a:r>
              <a:endParaRPr/>
            </a:p>
          </p:txBody>
        </p:sp>
        <p:sp>
          <p:nvSpPr>
            <p:cNvPr id="1679" name="Shape 1679"/>
            <p:cNvSpPr txBox="1"/>
            <p:nvPr/>
          </p:nvSpPr>
          <p:spPr>
            <a:xfrm>
              <a:off x="1698378" y="1685295"/>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680" name="Shape 1680"/>
            <p:cNvSpPr txBox="1"/>
            <p:nvPr/>
          </p:nvSpPr>
          <p:spPr>
            <a:xfrm>
              <a:off x="1260928" y="1999544"/>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9</a:t>
              </a:r>
              <a:endParaRPr/>
            </a:p>
          </p:txBody>
        </p:sp>
        <p:sp>
          <p:nvSpPr>
            <p:cNvPr id="1681" name="Shape 1681"/>
            <p:cNvSpPr txBox="1"/>
            <p:nvPr/>
          </p:nvSpPr>
          <p:spPr>
            <a:xfrm>
              <a:off x="1219200" y="24272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682" name="Shape 1682"/>
            <p:cNvSpPr txBox="1"/>
            <p:nvPr/>
          </p:nvSpPr>
          <p:spPr>
            <a:xfrm>
              <a:off x="533400" y="19700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4</a:t>
              </a:r>
              <a:endParaRPr/>
            </a:p>
          </p:txBody>
        </p:sp>
        <p:sp>
          <p:nvSpPr>
            <p:cNvPr id="1683" name="Shape 1683"/>
            <p:cNvSpPr txBox="1"/>
            <p:nvPr/>
          </p:nvSpPr>
          <p:spPr>
            <a:xfrm>
              <a:off x="2438400" y="188589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5</a:t>
              </a:r>
              <a:endParaRPr/>
            </a:p>
          </p:txBody>
        </p:sp>
      </p:grpSp>
      <p:cxnSp>
        <p:nvCxnSpPr>
          <p:cNvPr id="1684" name="Shape 1684"/>
          <p:cNvCxnSpPr/>
          <p:nvPr/>
        </p:nvCxnSpPr>
        <p:spPr>
          <a:xfrm>
            <a:off x="798171" y="1979680"/>
            <a:ext cx="1093800" cy="831000"/>
          </a:xfrm>
          <a:prstGeom prst="straightConnector1">
            <a:avLst/>
          </a:prstGeom>
          <a:noFill/>
          <a:ln w="28575" cap="flat" cmpd="sng">
            <a:solidFill>
              <a:schemeClr val="dk1"/>
            </a:solidFill>
            <a:prstDash val="solid"/>
            <a:round/>
            <a:headEnd type="none" w="med" len="med"/>
            <a:tailEnd type="triangle" w="lg" len="lg"/>
          </a:ln>
        </p:spPr>
      </p:cxnSp>
      <p:cxnSp>
        <p:nvCxnSpPr>
          <p:cNvPr id="1685" name="Shape 1685"/>
          <p:cNvCxnSpPr/>
          <p:nvPr/>
        </p:nvCxnSpPr>
        <p:spPr>
          <a:xfrm rot="10800000">
            <a:off x="612323" y="2164583"/>
            <a:ext cx="1224900" cy="777000"/>
          </a:xfrm>
          <a:prstGeom prst="straightConnector1">
            <a:avLst/>
          </a:prstGeom>
          <a:noFill/>
          <a:ln w="28575" cap="flat" cmpd="sng">
            <a:solidFill>
              <a:schemeClr val="dk1"/>
            </a:solidFill>
            <a:prstDash val="solid"/>
            <a:round/>
            <a:headEnd type="none" w="med" len="med"/>
            <a:tailEnd type="triangle" w="lg" len="lg"/>
          </a:ln>
        </p:spPr>
      </p:cxnSp>
      <p:cxnSp>
        <p:nvCxnSpPr>
          <p:cNvPr id="1686" name="Shape 1686"/>
          <p:cNvCxnSpPr/>
          <p:nvPr/>
        </p:nvCxnSpPr>
        <p:spPr>
          <a:xfrm flipH="1">
            <a:off x="2913274" y="2719606"/>
            <a:ext cx="779399" cy="407100"/>
          </a:xfrm>
          <a:prstGeom prst="straightConnector1">
            <a:avLst/>
          </a:prstGeom>
          <a:noFill/>
          <a:ln w="28575" cap="flat" cmpd="sng">
            <a:solidFill>
              <a:schemeClr val="dk1"/>
            </a:solidFill>
            <a:prstDash val="solid"/>
            <a:round/>
            <a:headEnd type="none" w="med" len="med"/>
            <a:tailEnd type="triangle" w="lg" len="lg"/>
          </a:ln>
        </p:spPr>
      </p:cxnSp>
      <p:cxnSp>
        <p:nvCxnSpPr>
          <p:cNvPr id="1687" name="Shape 1687"/>
          <p:cNvCxnSpPr/>
          <p:nvPr/>
        </p:nvCxnSpPr>
        <p:spPr>
          <a:xfrm rot="10800000" flipH="1">
            <a:off x="3098930" y="2904446"/>
            <a:ext cx="779399" cy="407100"/>
          </a:xfrm>
          <a:prstGeom prst="straightConnector1">
            <a:avLst/>
          </a:prstGeom>
          <a:noFill/>
          <a:ln w="28575" cap="flat" cmpd="sng">
            <a:solidFill>
              <a:schemeClr val="dk1"/>
            </a:solidFill>
            <a:prstDash val="solid"/>
            <a:round/>
            <a:headEnd type="none" w="med" len="med"/>
            <a:tailEnd type="triangle" w="lg" len="lg"/>
          </a:ln>
        </p:spPr>
      </p:cxnSp>
      <p:cxnSp>
        <p:nvCxnSpPr>
          <p:cNvPr id="1688" name="Shape 1688"/>
          <p:cNvCxnSpPr/>
          <p:nvPr/>
        </p:nvCxnSpPr>
        <p:spPr>
          <a:xfrm flipH="1">
            <a:off x="464626" y="2110482"/>
            <a:ext cx="16799" cy="867899"/>
          </a:xfrm>
          <a:prstGeom prst="straightConnector1">
            <a:avLst/>
          </a:prstGeom>
          <a:noFill/>
          <a:ln w="28575" cap="flat" cmpd="sng">
            <a:solidFill>
              <a:schemeClr val="dk1"/>
            </a:solidFill>
            <a:prstDash val="solid"/>
            <a:round/>
            <a:headEnd type="none" w="med" len="med"/>
            <a:tailEnd type="triangle" w="lg" len="lg"/>
          </a:ln>
        </p:spPr>
      </p:cxnSp>
      <p:cxnSp>
        <p:nvCxnSpPr>
          <p:cNvPr id="1689" name="Shape 1689"/>
          <p:cNvCxnSpPr/>
          <p:nvPr/>
        </p:nvCxnSpPr>
        <p:spPr>
          <a:xfrm rot="10800000" flipH="1">
            <a:off x="649735" y="3072361"/>
            <a:ext cx="1241699" cy="91200"/>
          </a:xfrm>
          <a:prstGeom prst="straightConnector1">
            <a:avLst/>
          </a:prstGeom>
          <a:noFill/>
          <a:ln w="28575" cap="flat" cmpd="sng">
            <a:solidFill>
              <a:schemeClr val="dk1"/>
            </a:solidFill>
            <a:prstDash val="solid"/>
            <a:round/>
            <a:headEnd type="none" w="med" len="med"/>
            <a:tailEnd type="triangle" w="lg" len="lg"/>
          </a:ln>
        </p:spPr>
      </p:cxnSp>
      <p:cxnSp>
        <p:nvCxnSpPr>
          <p:cNvPr id="1690" name="Shape 1690"/>
          <p:cNvCxnSpPr/>
          <p:nvPr/>
        </p:nvCxnSpPr>
        <p:spPr>
          <a:xfrm>
            <a:off x="743826" y="1848878"/>
            <a:ext cx="1316099" cy="56999"/>
          </a:xfrm>
          <a:prstGeom prst="straightConnector1">
            <a:avLst/>
          </a:prstGeom>
          <a:noFill/>
          <a:ln w="28575" cap="flat" cmpd="sng">
            <a:solidFill>
              <a:schemeClr val="dk1"/>
            </a:solidFill>
            <a:prstDash val="solid"/>
            <a:round/>
            <a:headEnd type="none" w="med" len="med"/>
            <a:tailEnd type="triangle" w="lg" len="lg"/>
          </a:ln>
        </p:spPr>
      </p:cxnSp>
      <p:cxnSp>
        <p:nvCxnSpPr>
          <p:cNvPr id="1691" name="Shape 1691"/>
          <p:cNvCxnSpPr/>
          <p:nvPr/>
        </p:nvCxnSpPr>
        <p:spPr>
          <a:xfrm>
            <a:off x="2430968" y="1905687"/>
            <a:ext cx="890999" cy="73799"/>
          </a:xfrm>
          <a:prstGeom prst="straightConnector1">
            <a:avLst/>
          </a:prstGeom>
          <a:noFill/>
          <a:ln w="28575" cap="flat" cmpd="sng">
            <a:solidFill>
              <a:schemeClr val="dk1"/>
            </a:solidFill>
            <a:prstDash val="solid"/>
            <a:round/>
            <a:headEnd type="none" w="med" len="med"/>
            <a:tailEnd type="triangle" w="lg" len="lg"/>
          </a:ln>
        </p:spPr>
      </p:cxnSp>
      <p:cxnSp>
        <p:nvCxnSpPr>
          <p:cNvPr id="1692" name="Shape 1692"/>
          <p:cNvCxnSpPr/>
          <p:nvPr/>
        </p:nvCxnSpPr>
        <p:spPr>
          <a:xfrm>
            <a:off x="3692674" y="1979680"/>
            <a:ext cx="593699" cy="0"/>
          </a:xfrm>
          <a:prstGeom prst="straightConnector1">
            <a:avLst/>
          </a:prstGeom>
          <a:noFill/>
          <a:ln w="28575" cap="flat" cmpd="sng">
            <a:solidFill>
              <a:schemeClr val="dk1"/>
            </a:solidFill>
            <a:prstDash val="solid"/>
            <a:round/>
            <a:headEnd type="none" w="med" len="med"/>
            <a:tailEnd type="triangle" w="lg" len="lg"/>
          </a:ln>
        </p:spPr>
      </p:cxnSp>
      <p:cxnSp>
        <p:nvCxnSpPr>
          <p:cNvPr id="1693" name="Shape 1693"/>
          <p:cNvCxnSpPr/>
          <p:nvPr/>
        </p:nvCxnSpPr>
        <p:spPr>
          <a:xfrm rot="10800000">
            <a:off x="3507019" y="2164904"/>
            <a:ext cx="239999" cy="423899"/>
          </a:xfrm>
          <a:prstGeom prst="straightConnector1">
            <a:avLst/>
          </a:prstGeom>
          <a:noFill/>
          <a:ln w="28575" cap="flat" cmpd="sng">
            <a:solidFill>
              <a:schemeClr val="dk1"/>
            </a:solidFill>
            <a:prstDash val="solid"/>
            <a:round/>
            <a:headEnd type="none" w="med" len="med"/>
            <a:tailEnd type="triangle" w="lg" len="lg"/>
          </a:ln>
        </p:spPr>
      </p:cxnSp>
      <p:cxnSp>
        <p:nvCxnSpPr>
          <p:cNvPr id="1694" name="Shape 1694"/>
          <p:cNvCxnSpPr/>
          <p:nvPr/>
        </p:nvCxnSpPr>
        <p:spPr>
          <a:xfrm flipH="1">
            <a:off x="4009364" y="2164661"/>
            <a:ext cx="462600" cy="423899"/>
          </a:xfrm>
          <a:prstGeom prst="straightConnector1">
            <a:avLst/>
          </a:prstGeom>
          <a:noFill/>
          <a:ln w="28575" cap="flat" cmpd="sng">
            <a:solidFill>
              <a:schemeClr val="dk1"/>
            </a:solidFill>
            <a:prstDash val="solid"/>
            <a:round/>
            <a:headEnd type="none" w="med" len="med"/>
            <a:tailEnd type="triangle" w="lg" len="lg"/>
          </a:ln>
        </p:spPr>
      </p:cxnSp>
      <p:cxnSp>
        <p:nvCxnSpPr>
          <p:cNvPr id="1695" name="Shape 1695"/>
          <p:cNvCxnSpPr/>
          <p:nvPr/>
        </p:nvCxnSpPr>
        <p:spPr>
          <a:xfrm>
            <a:off x="2376623" y="2036489"/>
            <a:ext cx="405599" cy="1144500"/>
          </a:xfrm>
          <a:prstGeom prst="straightConnector1">
            <a:avLst/>
          </a:prstGeom>
          <a:noFill/>
          <a:ln w="28575" cap="flat" cmpd="sng">
            <a:solidFill>
              <a:schemeClr val="dk1"/>
            </a:solidFill>
            <a:prstDash val="solid"/>
            <a:round/>
            <a:headEnd type="none" w="med" len="med"/>
            <a:tailEnd type="triangle" w="lg" len="lg"/>
          </a:ln>
        </p:spPr>
      </p:cxnSp>
      <p:cxnSp>
        <p:nvCxnSpPr>
          <p:cNvPr id="1696" name="Shape 1696"/>
          <p:cNvCxnSpPr/>
          <p:nvPr/>
        </p:nvCxnSpPr>
        <p:spPr>
          <a:xfrm flipH="1">
            <a:off x="2023123" y="2090669"/>
            <a:ext cx="222300" cy="665700"/>
          </a:xfrm>
          <a:prstGeom prst="straightConnector1">
            <a:avLst/>
          </a:prstGeom>
          <a:noFill/>
          <a:ln w="28575" cap="flat" cmpd="sng">
            <a:solidFill>
              <a:schemeClr val="dk1"/>
            </a:solidFill>
            <a:prstDash val="solid"/>
            <a:round/>
            <a:headEnd type="none" w="med" len="med"/>
            <a:tailEnd type="triangle" w="lg" len="lg"/>
          </a:ln>
        </p:spPr>
      </p:cxnSp>
      <p:cxnSp>
        <p:nvCxnSpPr>
          <p:cNvPr id="1697" name="Shape 1697"/>
          <p:cNvCxnSpPr/>
          <p:nvPr/>
        </p:nvCxnSpPr>
        <p:spPr>
          <a:xfrm>
            <a:off x="2153969" y="3072385"/>
            <a:ext cx="573900" cy="239100"/>
          </a:xfrm>
          <a:prstGeom prst="straightConnector1">
            <a:avLst/>
          </a:prstGeom>
          <a:noFill/>
          <a:ln w="28575" cap="flat" cmpd="sng">
            <a:solidFill>
              <a:schemeClr val="dk1"/>
            </a:solidFill>
            <a:prstDash val="solid"/>
            <a:round/>
            <a:headEnd type="none" w="med" len="med"/>
            <a:tailEnd type="triangle" w="lg" len="lg"/>
          </a:ln>
        </p:spPr>
      </p:cxnSp>
      <p:cxnSp>
        <p:nvCxnSpPr>
          <p:cNvPr id="1698" name="Shape 1698"/>
          <p:cNvCxnSpPr/>
          <p:nvPr/>
        </p:nvCxnSpPr>
        <p:spPr>
          <a:xfrm rot="10800000">
            <a:off x="595485" y="3294448"/>
            <a:ext cx="2186700" cy="147900"/>
          </a:xfrm>
          <a:prstGeom prst="straightConnector1">
            <a:avLst/>
          </a:prstGeom>
          <a:noFill/>
          <a:ln w="28575" cap="flat" cmpd="sng">
            <a:solidFill>
              <a:schemeClr val="dk1"/>
            </a:solidFill>
            <a:prstDash val="solid"/>
            <a:round/>
            <a:headEnd type="none" w="med" len="med"/>
            <a:tailEnd type="triangle" w="lg" len="lg"/>
          </a:ln>
        </p:spPr>
      </p:cxnSp>
      <p:sp>
        <p:nvSpPr>
          <p:cNvPr id="1699" name="Shape 1699"/>
          <p:cNvSpPr txBox="1">
            <a:spLocks noGrp="1"/>
          </p:cNvSpPr>
          <p:nvPr>
            <p:ph type="title" idx="4294967295"/>
          </p:nvPr>
        </p:nvSpPr>
        <p:spPr>
          <a:xfrm>
            <a:off x="822960" y="286605"/>
            <a:ext cx="7543800" cy="932596"/>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Interpreting the Results</a:t>
            </a:r>
            <a:endParaRPr sz="4800" b="0" i="0" u="none" strike="noStrike" cap="none">
              <a:solidFill>
                <a:srgbClr val="3F3F3F"/>
              </a:solidFill>
              <a:latin typeface="Calibri"/>
              <a:ea typeface="Calibri"/>
              <a:cs typeface="Calibri"/>
              <a:sym typeface="Calibri"/>
            </a:endParaRPr>
          </a:p>
        </p:txBody>
      </p:sp>
      <p:graphicFrame>
        <p:nvGraphicFramePr>
          <p:cNvPr id="1700" name="Shape 1700"/>
          <p:cNvGraphicFramePr/>
          <p:nvPr/>
        </p:nvGraphicFramePr>
        <p:xfrm>
          <a:off x="4800600" y="1508670"/>
          <a:ext cx="4267200" cy="3291930"/>
        </p:xfrm>
        <a:graphic>
          <a:graphicData uri="http://schemas.openxmlformats.org/drawingml/2006/table">
            <a:tbl>
              <a:tblPr>
                <a:noFill/>
                <a:tableStyleId>{C75C6467-92EE-42D9-8249-70E0839E9777}</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vertex</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known?</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cost</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path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0</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2</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276225">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E</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8</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7</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701" name="Shape 1701"/>
          <p:cNvSpPr/>
          <p:nvPr/>
        </p:nvSpPr>
        <p:spPr>
          <a:xfrm>
            <a:off x="450434" y="4262803"/>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1702" name="Shape 1702"/>
          <p:cNvSpPr/>
          <p:nvPr/>
        </p:nvSpPr>
        <p:spPr>
          <a:xfrm>
            <a:off x="2070879" y="4188978"/>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1703" name="Shape 1703"/>
          <p:cNvSpPr/>
          <p:nvPr/>
        </p:nvSpPr>
        <p:spPr>
          <a:xfrm>
            <a:off x="303121" y="5443997"/>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1704" name="Shape 1704"/>
          <p:cNvSpPr/>
          <p:nvPr/>
        </p:nvSpPr>
        <p:spPr>
          <a:xfrm>
            <a:off x="1849909" y="5222523"/>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1705" name="Shape 1705"/>
          <p:cNvSpPr/>
          <p:nvPr/>
        </p:nvSpPr>
        <p:spPr>
          <a:xfrm>
            <a:off x="3323041" y="4262803"/>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1706" name="Shape 1706"/>
          <p:cNvSpPr/>
          <p:nvPr/>
        </p:nvSpPr>
        <p:spPr>
          <a:xfrm>
            <a:off x="4280577" y="4262803"/>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H</a:t>
            </a:r>
            <a:endParaRPr/>
          </a:p>
        </p:txBody>
      </p:sp>
      <p:sp>
        <p:nvSpPr>
          <p:cNvPr id="1707" name="Shape 1707"/>
          <p:cNvSpPr/>
          <p:nvPr/>
        </p:nvSpPr>
        <p:spPr>
          <a:xfrm>
            <a:off x="3691324" y="5001049"/>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sp>
        <p:nvSpPr>
          <p:cNvPr id="1708" name="Shape 1708"/>
          <p:cNvSpPr txBox="1"/>
          <p:nvPr/>
        </p:nvSpPr>
        <p:spPr>
          <a:xfrm>
            <a:off x="2129190" y="3830621"/>
            <a:ext cx="178002" cy="3845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Shape 1709"/>
          <p:cNvSpPr txBox="1"/>
          <p:nvPr/>
        </p:nvSpPr>
        <p:spPr>
          <a:xfrm>
            <a:off x="1260656" y="4042867"/>
            <a:ext cx="302461" cy="387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710" name="Shape 1710"/>
          <p:cNvSpPr txBox="1"/>
          <p:nvPr/>
        </p:nvSpPr>
        <p:spPr>
          <a:xfrm>
            <a:off x="2660132" y="4038600"/>
            <a:ext cx="302461" cy="387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711" name="Shape 1711"/>
          <p:cNvSpPr txBox="1"/>
          <p:nvPr/>
        </p:nvSpPr>
        <p:spPr>
          <a:xfrm>
            <a:off x="3838637" y="4114800"/>
            <a:ext cx="302461" cy="387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3</a:t>
            </a:r>
            <a:endParaRPr/>
          </a:p>
        </p:txBody>
      </p:sp>
      <p:sp>
        <p:nvSpPr>
          <p:cNvPr id="1712" name="Shape 1712"/>
          <p:cNvSpPr txBox="1"/>
          <p:nvPr/>
        </p:nvSpPr>
        <p:spPr>
          <a:xfrm>
            <a:off x="4206920" y="4705750"/>
            <a:ext cx="302461" cy="387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713" name="Shape 1713"/>
          <p:cNvSpPr txBox="1"/>
          <p:nvPr/>
        </p:nvSpPr>
        <p:spPr>
          <a:xfrm>
            <a:off x="1355557" y="4577486"/>
            <a:ext cx="302455" cy="3877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714" name="Shape 1714"/>
          <p:cNvSpPr txBox="1"/>
          <p:nvPr/>
        </p:nvSpPr>
        <p:spPr>
          <a:xfrm>
            <a:off x="229464" y="4853399"/>
            <a:ext cx="302461" cy="387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4</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18"/>
        <p:cNvGrpSpPr/>
        <p:nvPr/>
      </p:nvGrpSpPr>
      <p:grpSpPr>
        <a:xfrm>
          <a:off x="0" y="0"/>
          <a:ext cx="0" cy="0"/>
          <a:chOff x="0" y="0"/>
          <a:chExt cx="0" cy="0"/>
        </a:xfrm>
      </p:grpSpPr>
      <p:cxnSp>
        <p:nvCxnSpPr>
          <p:cNvPr id="1719" name="Shape 1719"/>
          <p:cNvCxnSpPr/>
          <p:nvPr/>
        </p:nvCxnSpPr>
        <p:spPr>
          <a:xfrm flipH="1">
            <a:off x="2921768" y="5186564"/>
            <a:ext cx="779399" cy="407100"/>
          </a:xfrm>
          <a:prstGeom prst="straightConnector1">
            <a:avLst/>
          </a:prstGeom>
          <a:noFill/>
          <a:ln w="28575" cap="flat" cmpd="sng">
            <a:solidFill>
              <a:schemeClr val="dk1"/>
            </a:solidFill>
            <a:prstDash val="solid"/>
            <a:round/>
            <a:headEnd type="none" w="med" len="med"/>
            <a:tailEnd type="triangle" w="lg" len="lg"/>
          </a:ln>
        </p:spPr>
      </p:cxnSp>
      <p:cxnSp>
        <p:nvCxnSpPr>
          <p:cNvPr id="1720" name="Shape 1720"/>
          <p:cNvCxnSpPr/>
          <p:nvPr/>
        </p:nvCxnSpPr>
        <p:spPr>
          <a:xfrm flipH="1">
            <a:off x="4017858" y="4631619"/>
            <a:ext cx="462600" cy="423899"/>
          </a:xfrm>
          <a:prstGeom prst="straightConnector1">
            <a:avLst/>
          </a:prstGeom>
          <a:noFill/>
          <a:ln w="28575" cap="flat" cmpd="sng">
            <a:solidFill>
              <a:schemeClr val="dk1"/>
            </a:solidFill>
            <a:prstDash val="solid"/>
            <a:round/>
            <a:headEnd type="none" w="med" len="med"/>
            <a:tailEnd type="triangle" w="lg" len="lg"/>
          </a:ln>
        </p:spPr>
      </p:cxnSp>
      <p:cxnSp>
        <p:nvCxnSpPr>
          <p:cNvPr id="1721" name="Shape 1721"/>
          <p:cNvCxnSpPr/>
          <p:nvPr/>
        </p:nvCxnSpPr>
        <p:spPr>
          <a:xfrm>
            <a:off x="3701168" y="4446638"/>
            <a:ext cx="593699" cy="0"/>
          </a:xfrm>
          <a:prstGeom prst="straightConnector1">
            <a:avLst/>
          </a:prstGeom>
          <a:noFill/>
          <a:ln w="28575" cap="flat" cmpd="sng">
            <a:solidFill>
              <a:schemeClr val="dk1"/>
            </a:solidFill>
            <a:prstDash val="solid"/>
            <a:round/>
            <a:headEnd type="none" w="med" len="med"/>
            <a:tailEnd type="triangle" w="lg" len="lg"/>
          </a:ln>
        </p:spPr>
      </p:cxnSp>
      <p:cxnSp>
        <p:nvCxnSpPr>
          <p:cNvPr id="1722" name="Shape 1722"/>
          <p:cNvCxnSpPr/>
          <p:nvPr/>
        </p:nvCxnSpPr>
        <p:spPr>
          <a:xfrm>
            <a:off x="2439462" y="4372645"/>
            <a:ext cx="890999" cy="73799"/>
          </a:xfrm>
          <a:prstGeom prst="straightConnector1">
            <a:avLst/>
          </a:prstGeom>
          <a:noFill/>
          <a:ln w="28575" cap="flat" cmpd="sng">
            <a:solidFill>
              <a:schemeClr val="dk1"/>
            </a:solidFill>
            <a:prstDash val="solid"/>
            <a:round/>
            <a:headEnd type="none" w="med" len="med"/>
            <a:tailEnd type="triangle" w="lg" len="lg"/>
          </a:ln>
        </p:spPr>
      </p:cxnSp>
      <p:cxnSp>
        <p:nvCxnSpPr>
          <p:cNvPr id="1723" name="Shape 1723"/>
          <p:cNvCxnSpPr/>
          <p:nvPr/>
        </p:nvCxnSpPr>
        <p:spPr>
          <a:xfrm>
            <a:off x="752320" y="4315836"/>
            <a:ext cx="1316099" cy="56999"/>
          </a:xfrm>
          <a:prstGeom prst="straightConnector1">
            <a:avLst/>
          </a:prstGeom>
          <a:noFill/>
          <a:ln w="28575" cap="flat" cmpd="sng">
            <a:solidFill>
              <a:schemeClr val="dk1"/>
            </a:solidFill>
            <a:prstDash val="solid"/>
            <a:round/>
            <a:headEnd type="none" w="med" len="med"/>
            <a:tailEnd type="triangle" w="lg" len="lg"/>
          </a:ln>
        </p:spPr>
      </p:cxnSp>
      <p:cxnSp>
        <p:nvCxnSpPr>
          <p:cNvPr id="1724" name="Shape 1724"/>
          <p:cNvCxnSpPr/>
          <p:nvPr/>
        </p:nvCxnSpPr>
        <p:spPr>
          <a:xfrm>
            <a:off x="806665" y="4446638"/>
            <a:ext cx="1093800" cy="831000"/>
          </a:xfrm>
          <a:prstGeom prst="straightConnector1">
            <a:avLst/>
          </a:prstGeom>
          <a:noFill/>
          <a:ln w="28575" cap="flat" cmpd="sng">
            <a:solidFill>
              <a:schemeClr val="dk1"/>
            </a:solidFill>
            <a:prstDash val="solid"/>
            <a:round/>
            <a:headEnd type="none" w="med" len="med"/>
            <a:tailEnd type="triangle" w="lg" len="lg"/>
          </a:ln>
        </p:spPr>
      </p:cxnSp>
      <p:cxnSp>
        <p:nvCxnSpPr>
          <p:cNvPr id="1725" name="Shape 1725"/>
          <p:cNvCxnSpPr/>
          <p:nvPr/>
        </p:nvCxnSpPr>
        <p:spPr>
          <a:xfrm flipH="1">
            <a:off x="473120" y="4577440"/>
            <a:ext cx="16799" cy="867899"/>
          </a:xfrm>
          <a:prstGeom prst="straightConnector1">
            <a:avLst/>
          </a:prstGeom>
          <a:noFill/>
          <a:ln w="28575" cap="flat" cmpd="sng">
            <a:solidFill>
              <a:schemeClr val="dk1"/>
            </a:solidFill>
            <a:prstDash val="solid"/>
            <a:round/>
            <a:headEnd type="none" w="med" len="med"/>
            <a:tailEnd type="triangle" w="lg" len="lg"/>
          </a:ln>
        </p:spPr>
      </p:cxnSp>
      <p:grpSp>
        <p:nvGrpSpPr>
          <p:cNvPr id="1726" name="Shape 1726"/>
          <p:cNvGrpSpPr/>
          <p:nvPr/>
        </p:nvGrpSpPr>
        <p:grpSpPr>
          <a:xfrm>
            <a:off x="0" y="1363663"/>
            <a:ext cx="4648200" cy="2370136"/>
            <a:chOff x="304800" y="914400"/>
            <a:chExt cx="4808705" cy="2446395"/>
          </a:xfrm>
        </p:grpSpPr>
        <p:sp>
          <p:nvSpPr>
            <p:cNvPr id="1727" name="Shape 1727"/>
            <p:cNvSpPr/>
            <p:nvPr/>
          </p:nvSpPr>
          <p:spPr>
            <a:xfrm>
              <a:off x="762000" y="13604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1728" name="Shape 1728"/>
            <p:cNvSpPr/>
            <p:nvPr/>
          </p:nvSpPr>
          <p:spPr>
            <a:xfrm>
              <a:off x="2438400" y="12842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1729" name="Shape 1729"/>
            <p:cNvSpPr/>
            <p:nvPr/>
          </p:nvSpPr>
          <p:spPr>
            <a:xfrm>
              <a:off x="609600" y="25796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1730" name="Shape 1730"/>
            <p:cNvSpPr/>
            <p:nvPr/>
          </p:nvSpPr>
          <p:spPr>
            <a:xfrm>
              <a:off x="2209800" y="23510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1731" name="Shape 1731"/>
            <p:cNvSpPr/>
            <p:nvPr/>
          </p:nvSpPr>
          <p:spPr>
            <a:xfrm>
              <a:off x="3733800" y="13604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1732" name="Shape 1732"/>
            <p:cNvSpPr/>
            <p:nvPr/>
          </p:nvSpPr>
          <p:spPr>
            <a:xfrm>
              <a:off x="4724400" y="13604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H</a:t>
              </a:r>
              <a:endParaRPr/>
            </a:p>
          </p:txBody>
        </p:sp>
        <p:sp>
          <p:nvSpPr>
            <p:cNvPr id="1733" name="Shape 1733"/>
            <p:cNvSpPr/>
            <p:nvPr/>
          </p:nvSpPr>
          <p:spPr>
            <a:xfrm>
              <a:off x="3124200" y="27320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E</a:t>
              </a:r>
              <a:endParaRPr/>
            </a:p>
          </p:txBody>
        </p:sp>
        <p:sp>
          <p:nvSpPr>
            <p:cNvPr id="1734" name="Shape 1734"/>
            <p:cNvSpPr/>
            <p:nvPr/>
          </p:nvSpPr>
          <p:spPr>
            <a:xfrm>
              <a:off x="4114800" y="21224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cxnSp>
          <p:nvCxnSpPr>
            <p:cNvPr id="1735" name="Shape 1735"/>
            <p:cNvCxnSpPr/>
            <p:nvPr/>
          </p:nvCxnSpPr>
          <p:spPr>
            <a:xfrm>
              <a:off x="1152525" y="1550987"/>
              <a:ext cx="1112837" cy="846137"/>
            </a:xfrm>
            <a:prstGeom prst="straightConnector1">
              <a:avLst/>
            </a:prstGeom>
            <a:noFill/>
            <a:ln w="9525" cap="flat" cmpd="sng">
              <a:solidFill>
                <a:schemeClr val="dk1"/>
              </a:solidFill>
              <a:prstDash val="solid"/>
              <a:round/>
              <a:headEnd type="none" w="med" len="med"/>
              <a:tailEnd type="triangle" w="lg" len="lg"/>
            </a:ln>
          </p:spPr>
        </p:cxnSp>
        <p:cxnSp>
          <p:nvCxnSpPr>
            <p:cNvPr id="1736" name="Shape 1736"/>
            <p:cNvCxnSpPr/>
            <p:nvPr/>
          </p:nvCxnSpPr>
          <p:spPr>
            <a:xfrm rot="10800000">
              <a:off x="952500" y="1751011"/>
              <a:ext cx="1247774" cy="790575"/>
            </a:xfrm>
            <a:prstGeom prst="straightConnector1">
              <a:avLst/>
            </a:prstGeom>
            <a:noFill/>
            <a:ln w="9525" cap="flat" cmpd="sng">
              <a:solidFill>
                <a:schemeClr val="dk1"/>
              </a:solidFill>
              <a:prstDash val="solid"/>
              <a:round/>
              <a:headEnd type="none" w="med" len="med"/>
              <a:tailEnd type="triangle" w="lg" len="lg"/>
            </a:ln>
          </p:spPr>
        </p:cxnSp>
        <p:cxnSp>
          <p:nvCxnSpPr>
            <p:cNvPr id="1737" name="Shape 1737"/>
            <p:cNvCxnSpPr/>
            <p:nvPr/>
          </p:nvCxnSpPr>
          <p:spPr>
            <a:xfrm flipH="1">
              <a:off x="3314700" y="2312986"/>
              <a:ext cx="800099" cy="419099"/>
            </a:xfrm>
            <a:prstGeom prst="straightConnector1">
              <a:avLst/>
            </a:prstGeom>
            <a:noFill/>
            <a:ln w="9525" cap="flat" cmpd="sng">
              <a:solidFill>
                <a:schemeClr val="dk1"/>
              </a:solidFill>
              <a:prstDash val="solid"/>
              <a:round/>
              <a:headEnd type="none" w="med" len="med"/>
              <a:tailEnd type="triangle" w="lg" len="lg"/>
            </a:ln>
          </p:spPr>
        </p:cxnSp>
        <p:cxnSp>
          <p:nvCxnSpPr>
            <p:cNvPr id="1738" name="Shape 1738"/>
            <p:cNvCxnSpPr/>
            <p:nvPr/>
          </p:nvCxnSpPr>
          <p:spPr>
            <a:xfrm rot="10800000" flipH="1">
              <a:off x="3505200" y="2503486"/>
              <a:ext cx="800099" cy="419099"/>
            </a:xfrm>
            <a:prstGeom prst="straightConnector1">
              <a:avLst/>
            </a:prstGeom>
            <a:noFill/>
            <a:ln w="9525" cap="flat" cmpd="sng">
              <a:solidFill>
                <a:schemeClr val="dk1"/>
              </a:solidFill>
              <a:prstDash val="solid"/>
              <a:round/>
              <a:headEnd type="none" w="med" len="med"/>
              <a:tailEnd type="triangle" w="lg" len="lg"/>
            </a:ln>
          </p:spPr>
        </p:cxnSp>
        <p:cxnSp>
          <p:nvCxnSpPr>
            <p:cNvPr id="1739" name="Shape 1739"/>
            <p:cNvCxnSpPr/>
            <p:nvPr/>
          </p:nvCxnSpPr>
          <p:spPr>
            <a:xfrm flipH="1">
              <a:off x="800099" y="1695450"/>
              <a:ext cx="17462" cy="874711"/>
            </a:xfrm>
            <a:prstGeom prst="straightConnector1">
              <a:avLst/>
            </a:prstGeom>
            <a:noFill/>
            <a:ln w="9525" cap="flat" cmpd="sng">
              <a:solidFill>
                <a:schemeClr val="dk1"/>
              </a:solidFill>
              <a:prstDash val="solid"/>
              <a:round/>
              <a:headEnd type="none" w="med" len="med"/>
              <a:tailEnd type="triangle" w="lg" len="lg"/>
            </a:ln>
          </p:spPr>
        </p:cxnSp>
        <p:cxnSp>
          <p:nvCxnSpPr>
            <p:cNvPr id="1740" name="Shape 1740"/>
            <p:cNvCxnSpPr/>
            <p:nvPr/>
          </p:nvCxnSpPr>
          <p:spPr>
            <a:xfrm rot="10800000" flipH="1">
              <a:off x="1000125" y="2686049"/>
              <a:ext cx="1265237" cy="84137"/>
            </a:xfrm>
            <a:prstGeom prst="straightConnector1">
              <a:avLst/>
            </a:prstGeom>
            <a:noFill/>
            <a:ln w="9525" cap="flat" cmpd="sng">
              <a:solidFill>
                <a:schemeClr val="dk1"/>
              </a:solidFill>
              <a:prstDash val="solid"/>
              <a:round/>
              <a:headEnd type="none" w="med" len="med"/>
              <a:tailEnd type="triangle" w="lg" len="lg"/>
            </a:ln>
          </p:spPr>
        </p:cxnSp>
        <p:cxnSp>
          <p:nvCxnSpPr>
            <p:cNvPr id="1741" name="Shape 1741"/>
            <p:cNvCxnSpPr/>
            <p:nvPr/>
          </p:nvCxnSpPr>
          <p:spPr>
            <a:xfrm>
              <a:off x="1087437" y="1406525"/>
              <a:ext cx="1341437" cy="68262"/>
            </a:xfrm>
            <a:prstGeom prst="straightConnector1">
              <a:avLst/>
            </a:prstGeom>
            <a:noFill/>
            <a:ln w="9525" cap="flat" cmpd="sng">
              <a:solidFill>
                <a:schemeClr val="dk1"/>
              </a:solidFill>
              <a:prstDash val="solid"/>
              <a:round/>
              <a:headEnd type="none" w="med" len="med"/>
              <a:tailEnd type="triangle" w="lg" len="lg"/>
            </a:ln>
          </p:spPr>
        </p:cxnSp>
        <p:cxnSp>
          <p:nvCxnSpPr>
            <p:cNvPr id="1742" name="Shape 1742"/>
            <p:cNvCxnSpPr/>
            <p:nvPr/>
          </p:nvCxnSpPr>
          <p:spPr>
            <a:xfrm>
              <a:off x="2828925" y="1474787"/>
              <a:ext cx="895349" cy="76199"/>
            </a:xfrm>
            <a:prstGeom prst="straightConnector1">
              <a:avLst/>
            </a:prstGeom>
            <a:noFill/>
            <a:ln w="9525" cap="flat" cmpd="sng">
              <a:solidFill>
                <a:schemeClr val="dk1"/>
              </a:solidFill>
              <a:prstDash val="solid"/>
              <a:round/>
              <a:headEnd type="none" w="med" len="med"/>
              <a:tailEnd type="triangle" w="lg" len="lg"/>
            </a:ln>
          </p:spPr>
        </p:cxnSp>
        <p:cxnSp>
          <p:nvCxnSpPr>
            <p:cNvPr id="1743" name="Shape 1743"/>
            <p:cNvCxnSpPr/>
            <p:nvPr/>
          </p:nvCxnSpPr>
          <p:spPr>
            <a:xfrm>
              <a:off x="4124325" y="1550987"/>
              <a:ext cx="590550" cy="0"/>
            </a:xfrm>
            <a:prstGeom prst="straightConnector1">
              <a:avLst/>
            </a:prstGeom>
            <a:noFill/>
            <a:ln w="9525" cap="flat" cmpd="sng">
              <a:solidFill>
                <a:schemeClr val="dk1"/>
              </a:solidFill>
              <a:prstDash val="solid"/>
              <a:round/>
              <a:headEnd type="none" w="med" len="med"/>
              <a:tailEnd type="triangle" w="lg" len="lg"/>
            </a:ln>
          </p:spPr>
        </p:cxnSp>
        <p:cxnSp>
          <p:nvCxnSpPr>
            <p:cNvPr id="1744" name="Shape 1744"/>
            <p:cNvCxnSpPr/>
            <p:nvPr/>
          </p:nvCxnSpPr>
          <p:spPr>
            <a:xfrm rot="10800000">
              <a:off x="3924299" y="1751011"/>
              <a:ext cx="246062" cy="417513"/>
            </a:xfrm>
            <a:prstGeom prst="straightConnector1">
              <a:avLst/>
            </a:prstGeom>
            <a:noFill/>
            <a:ln w="9525" cap="flat" cmpd="sng">
              <a:solidFill>
                <a:schemeClr val="dk1"/>
              </a:solidFill>
              <a:prstDash val="solid"/>
              <a:round/>
              <a:headEnd type="none" w="med" len="med"/>
              <a:tailEnd type="triangle" w="lg" len="lg"/>
            </a:ln>
          </p:spPr>
        </p:cxnSp>
        <p:cxnSp>
          <p:nvCxnSpPr>
            <p:cNvPr id="1745" name="Shape 1745"/>
            <p:cNvCxnSpPr/>
            <p:nvPr/>
          </p:nvCxnSpPr>
          <p:spPr>
            <a:xfrm flipH="1">
              <a:off x="4440238" y="1751011"/>
              <a:ext cx="474661" cy="417513"/>
            </a:xfrm>
            <a:prstGeom prst="straightConnector1">
              <a:avLst/>
            </a:prstGeom>
            <a:noFill/>
            <a:ln w="9525" cap="flat" cmpd="sng">
              <a:solidFill>
                <a:schemeClr val="dk1"/>
              </a:solidFill>
              <a:prstDash val="solid"/>
              <a:round/>
              <a:headEnd type="none" w="med" len="med"/>
              <a:tailEnd type="triangle" w="lg" len="lg"/>
            </a:ln>
          </p:spPr>
        </p:cxnSp>
        <p:cxnSp>
          <p:nvCxnSpPr>
            <p:cNvPr id="1746" name="Shape 1746"/>
            <p:cNvCxnSpPr/>
            <p:nvPr/>
          </p:nvCxnSpPr>
          <p:spPr>
            <a:xfrm rot="-5400000" flipH="1">
              <a:off x="2382603" y="1990491"/>
              <a:ext cx="1178391" cy="416391"/>
            </a:xfrm>
            <a:prstGeom prst="straightConnector1">
              <a:avLst/>
            </a:prstGeom>
            <a:noFill/>
            <a:ln w="9525" cap="flat" cmpd="sng">
              <a:solidFill>
                <a:schemeClr val="dk1"/>
              </a:solidFill>
              <a:prstDash val="solid"/>
              <a:round/>
              <a:headEnd type="none" w="med" len="med"/>
              <a:tailEnd type="triangle" w="lg" len="lg"/>
            </a:ln>
          </p:spPr>
        </p:cxnSp>
        <p:cxnSp>
          <p:nvCxnSpPr>
            <p:cNvPr id="1747" name="Shape 1747"/>
            <p:cNvCxnSpPr/>
            <p:nvPr/>
          </p:nvCxnSpPr>
          <p:spPr>
            <a:xfrm flipH="1">
              <a:off x="2400299" y="1674811"/>
              <a:ext cx="228600" cy="666749"/>
            </a:xfrm>
            <a:prstGeom prst="straightConnector1">
              <a:avLst/>
            </a:prstGeom>
            <a:noFill/>
            <a:ln w="9525" cap="flat" cmpd="sng">
              <a:solidFill>
                <a:schemeClr val="dk1"/>
              </a:solidFill>
              <a:prstDash val="solid"/>
              <a:round/>
              <a:headEnd type="none" w="med" len="med"/>
              <a:tailEnd type="triangle" w="lg" len="lg"/>
            </a:ln>
          </p:spPr>
        </p:cxnSp>
        <p:cxnSp>
          <p:nvCxnSpPr>
            <p:cNvPr id="1748" name="Shape 1748"/>
            <p:cNvCxnSpPr/>
            <p:nvPr/>
          </p:nvCxnSpPr>
          <p:spPr>
            <a:xfrm rot="-5400000" flipH="1">
              <a:off x="2706453" y="2504841"/>
              <a:ext cx="246296" cy="589195"/>
            </a:xfrm>
            <a:prstGeom prst="straightConnector1">
              <a:avLst/>
            </a:prstGeom>
            <a:noFill/>
            <a:ln w="9525" cap="flat" cmpd="sng">
              <a:solidFill>
                <a:schemeClr val="dk1"/>
              </a:solidFill>
              <a:prstDash val="solid"/>
              <a:round/>
              <a:headEnd type="none" w="med" len="med"/>
              <a:tailEnd type="triangle" w="lg" len="lg"/>
            </a:ln>
          </p:spPr>
        </p:cxnSp>
        <p:cxnSp>
          <p:nvCxnSpPr>
            <p:cNvPr id="1749" name="Shape 1749"/>
            <p:cNvCxnSpPr/>
            <p:nvPr/>
          </p:nvCxnSpPr>
          <p:spPr>
            <a:xfrm rot="5400000" flipH="1">
              <a:off x="1981200" y="1858494"/>
              <a:ext cx="152399" cy="2245192"/>
            </a:xfrm>
            <a:prstGeom prst="straightConnector1">
              <a:avLst/>
            </a:prstGeom>
            <a:noFill/>
            <a:ln w="9525" cap="flat" cmpd="sng">
              <a:solidFill>
                <a:schemeClr val="dk1"/>
              </a:solidFill>
              <a:prstDash val="solid"/>
              <a:round/>
              <a:headEnd type="none" w="med" len="med"/>
              <a:tailEnd type="triangle" w="lg" len="lg"/>
            </a:ln>
          </p:spPr>
        </p:cxnSp>
        <p:sp>
          <p:nvSpPr>
            <p:cNvPr id="1750" name="Shape 1750"/>
            <p:cNvSpPr txBox="1"/>
            <p:nvPr/>
          </p:nvSpPr>
          <p:spPr>
            <a:xfrm>
              <a:off x="822325" y="103981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0</a:t>
              </a:r>
              <a:endParaRPr/>
            </a:p>
          </p:txBody>
        </p:sp>
        <p:sp>
          <p:nvSpPr>
            <p:cNvPr id="1751" name="Shape 1751"/>
            <p:cNvSpPr txBox="1"/>
            <p:nvPr/>
          </p:nvSpPr>
          <p:spPr>
            <a:xfrm>
              <a:off x="2498725" y="914400"/>
              <a:ext cx="184149" cy="396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2" name="Shape 1752"/>
            <p:cNvSpPr txBox="1"/>
            <p:nvPr/>
          </p:nvSpPr>
          <p:spPr>
            <a:xfrm>
              <a:off x="2514600" y="97149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2</a:t>
              </a:r>
              <a:endParaRPr/>
            </a:p>
          </p:txBody>
        </p:sp>
        <p:sp>
          <p:nvSpPr>
            <p:cNvPr id="1753" name="Shape 1753"/>
            <p:cNvSpPr txBox="1"/>
            <p:nvPr/>
          </p:nvSpPr>
          <p:spPr>
            <a:xfrm>
              <a:off x="3810000" y="100806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1754" name="Shape 1754"/>
            <p:cNvSpPr txBox="1"/>
            <p:nvPr/>
          </p:nvSpPr>
          <p:spPr>
            <a:xfrm>
              <a:off x="4800600" y="100806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7</a:t>
              </a:r>
              <a:endParaRPr/>
            </a:p>
          </p:txBody>
        </p:sp>
        <p:sp>
          <p:nvSpPr>
            <p:cNvPr id="1755" name="Shape 1755"/>
            <p:cNvSpPr txBox="1"/>
            <p:nvPr/>
          </p:nvSpPr>
          <p:spPr>
            <a:xfrm>
              <a:off x="304800" y="268446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1756" name="Shape 1756"/>
            <p:cNvSpPr txBox="1"/>
            <p:nvPr/>
          </p:nvSpPr>
          <p:spPr>
            <a:xfrm>
              <a:off x="2522538" y="222726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a:t>
              </a:r>
              <a:endParaRPr/>
            </a:p>
          </p:txBody>
        </p:sp>
        <p:sp>
          <p:nvSpPr>
            <p:cNvPr id="1757" name="Shape 1757"/>
            <p:cNvSpPr txBox="1"/>
            <p:nvPr/>
          </p:nvSpPr>
          <p:spPr>
            <a:xfrm>
              <a:off x="3352800" y="2913061"/>
              <a:ext cx="5516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11</a:t>
              </a:r>
              <a:endParaRPr/>
            </a:p>
          </p:txBody>
        </p:sp>
        <p:sp>
          <p:nvSpPr>
            <p:cNvPr id="1758" name="Shape 1758"/>
            <p:cNvSpPr txBox="1"/>
            <p:nvPr/>
          </p:nvSpPr>
          <p:spPr>
            <a:xfrm>
              <a:off x="4419600" y="207486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8</a:t>
              </a:r>
              <a:endParaRPr/>
            </a:p>
          </p:txBody>
        </p:sp>
        <p:sp>
          <p:nvSpPr>
            <p:cNvPr id="1759" name="Shape 1759"/>
            <p:cNvSpPr txBox="1"/>
            <p:nvPr/>
          </p:nvSpPr>
          <p:spPr>
            <a:xfrm>
              <a:off x="1600200" y="113347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760" name="Shape 1760"/>
            <p:cNvSpPr txBox="1"/>
            <p:nvPr/>
          </p:nvSpPr>
          <p:spPr>
            <a:xfrm>
              <a:off x="3048000" y="1158548"/>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761" name="Shape 1761"/>
            <p:cNvSpPr txBox="1"/>
            <p:nvPr/>
          </p:nvSpPr>
          <p:spPr>
            <a:xfrm>
              <a:off x="4267200" y="1237199"/>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3</a:t>
              </a:r>
              <a:endParaRPr/>
            </a:p>
          </p:txBody>
        </p:sp>
        <p:sp>
          <p:nvSpPr>
            <p:cNvPr id="1762" name="Shape 1762"/>
            <p:cNvSpPr txBox="1"/>
            <p:nvPr/>
          </p:nvSpPr>
          <p:spPr>
            <a:xfrm>
              <a:off x="4648200" y="18176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763" name="Shape 1763"/>
            <p:cNvSpPr txBox="1"/>
            <p:nvPr/>
          </p:nvSpPr>
          <p:spPr>
            <a:xfrm>
              <a:off x="3008681" y="1894181"/>
              <a:ext cx="576300"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10</a:t>
              </a:r>
              <a:endParaRPr/>
            </a:p>
          </p:txBody>
        </p:sp>
        <p:sp>
          <p:nvSpPr>
            <p:cNvPr id="1764" name="Shape 1764"/>
            <p:cNvSpPr txBox="1"/>
            <p:nvPr/>
          </p:nvSpPr>
          <p:spPr>
            <a:xfrm>
              <a:off x="3757530" y="1779107"/>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765" name="Shape 1765"/>
            <p:cNvSpPr txBox="1"/>
            <p:nvPr/>
          </p:nvSpPr>
          <p:spPr>
            <a:xfrm>
              <a:off x="3565459" y="2161264"/>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3</a:t>
              </a:r>
              <a:endParaRPr/>
            </a:p>
          </p:txBody>
        </p:sp>
        <p:sp>
          <p:nvSpPr>
            <p:cNvPr id="1766" name="Shape 1766"/>
            <p:cNvSpPr txBox="1"/>
            <p:nvPr/>
          </p:nvSpPr>
          <p:spPr>
            <a:xfrm>
              <a:off x="3900704" y="2678177"/>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767" name="Shape 1767"/>
            <p:cNvSpPr txBox="1"/>
            <p:nvPr/>
          </p:nvSpPr>
          <p:spPr>
            <a:xfrm>
              <a:off x="2667000" y="2503486"/>
              <a:ext cx="6113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11</a:t>
              </a:r>
              <a:endParaRPr/>
            </a:p>
          </p:txBody>
        </p:sp>
        <p:sp>
          <p:nvSpPr>
            <p:cNvPr id="1768" name="Shape 1768"/>
            <p:cNvSpPr txBox="1"/>
            <p:nvPr/>
          </p:nvSpPr>
          <p:spPr>
            <a:xfrm>
              <a:off x="2133600" y="29606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7</a:t>
              </a:r>
              <a:endParaRPr/>
            </a:p>
          </p:txBody>
        </p:sp>
        <p:sp>
          <p:nvSpPr>
            <p:cNvPr id="1769" name="Shape 1769"/>
            <p:cNvSpPr txBox="1"/>
            <p:nvPr/>
          </p:nvSpPr>
          <p:spPr>
            <a:xfrm>
              <a:off x="1698378" y="1685295"/>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770" name="Shape 1770"/>
            <p:cNvSpPr txBox="1"/>
            <p:nvPr/>
          </p:nvSpPr>
          <p:spPr>
            <a:xfrm>
              <a:off x="1260928" y="1999544"/>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9</a:t>
              </a:r>
              <a:endParaRPr/>
            </a:p>
          </p:txBody>
        </p:sp>
        <p:sp>
          <p:nvSpPr>
            <p:cNvPr id="1771" name="Shape 1771"/>
            <p:cNvSpPr txBox="1"/>
            <p:nvPr/>
          </p:nvSpPr>
          <p:spPr>
            <a:xfrm>
              <a:off x="1219200" y="24272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772" name="Shape 1772"/>
            <p:cNvSpPr txBox="1"/>
            <p:nvPr/>
          </p:nvSpPr>
          <p:spPr>
            <a:xfrm>
              <a:off x="533400" y="19700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4</a:t>
              </a:r>
              <a:endParaRPr/>
            </a:p>
          </p:txBody>
        </p:sp>
        <p:sp>
          <p:nvSpPr>
            <p:cNvPr id="1773" name="Shape 1773"/>
            <p:cNvSpPr txBox="1"/>
            <p:nvPr/>
          </p:nvSpPr>
          <p:spPr>
            <a:xfrm>
              <a:off x="2438400" y="188589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5</a:t>
              </a:r>
              <a:endParaRPr/>
            </a:p>
          </p:txBody>
        </p:sp>
      </p:grpSp>
      <p:cxnSp>
        <p:nvCxnSpPr>
          <p:cNvPr id="1774" name="Shape 1774"/>
          <p:cNvCxnSpPr/>
          <p:nvPr/>
        </p:nvCxnSpPr>
        <p:spPr>
          <a:xfrm>
            <a:off x="798171" y="1979680"/>
            <a:ext cx="1093800" cy="831000"/>
          </a:xfrm>
          <a:prstGeom prst="straightConnector1">
            <a:avLst/>
          </a:prstGeom>
          <a:noFill/>
          <a:ln w="28575" cap="flat" cmpd="sng">
            <a:solidFill>
              <a:schemeClr val="dk1"/>
            </a:solidFill>
            <a:prstDash val="solid"/>
            <a:round/>
            <a:headEnd type="none" w="med" len="med"/>
            <a:tailEnd type="triangle" w="lg" len="lg"/>
          </a:ln>
        </p:spPr>
      </p:cxnSp>
      <p:cxnSp>
        <p:nvCxnSpPr>
          <p:cNvPr id="1775" name="Shape 1775"/>
          <p:cNvCxnSpPr/>
          <p:nvPr/>
        </p:nvCxnSpPr>
        <p:spPr>
          <a:xfrm rot="10800000">
            <a:off x="612323" y="2164583"/>
            <a:ext cx="1224900" cy="777000"/>
          </a:xfrm>
          <a:prstGeom prst="straightConnector1">
            <a:avLst/>
          </a:prstGeom>
          <a:noFill/>
          <a:ln w="28575" cap="flat" cmpd="sng">
            <a:solidFill>
              <a:schemeClr val="dk1"/>
            </a:solidFill>
            <a:prstDash val="solid"/>
            <a:round/>
            <a:headEnd type="none" w="med" len="med"/>
            <a:tailEnd type="triangle" w="lg" len="lg"/>
          </a:ln>
        </p:spPr>
      </p:cxnSp>
      <p:cxnSp>
        <p:nvCxnSpPr>
          <p:cNvPr id="1776" name="Shape 1776"/>
          <p:cNvCxnSpPr/>
          <p:nvPr/>
        </p:nvCxnSpPr>
        <p:spPr>
          <a:xfrm flipH="1">
            <a:off x="2913274" y="2719606"/>
            <a:ext cx="779399" cy="407100"/>
          </a:xfrm>
          <a:prstGeom prst="straightConnector1">
            <a:avLst/>
          </a:prstGeom>
          <a:noFill/>
          <a:ln w="28575" cap="flat" cmpd="sng">
            <a:solidFill>
              <a:schemeClr val="dk1"/>
            </a:solidFill>
            <a:prstDash val="solid"/>
            <a:round/>
            <a:headEnd type="none" w="med" len="med"/>
            <a:tailEnd type="triangle" w="lg" len="lg"/>
          </a:ln>
        </p:spPr>
      </p:cxnSp>
      <p:cxnSp>
        <p:nvCxnSpPr>
          <p:cNvPr id="1777" name="Shape 1777"/>
          <p:cNvCxnSpPr/>
          <p:nvPr/>
        </p:nvCxnSpPr>
        <p:spPr>
          <a:xfrm rot="10800000" flipH="1">
            <a:off x="3098930" y="2904446"/>
            <a:ext cx="779399" cy="407100"/>
          </a:xfrm>
          <a:prstGeom prst="straightConnector1">
            <a:avLst/>
          </a:prstGeom>
          <a:noFill/>
          <a:ln w="28575" cap="flat" cmpd="sng">
            <a:solidFill>
              <a:schemeClr val="dk1"/>
            </a:solidFill>
            <a:prstDash val="solid"/>
            <a:round/>
            <a:headEnd type="none" w="med" len="med"/>
            <a:tailEnd type="triangle" w="lg" len="lg"/>
          </a:ln>
        </p:spPr>
      </p:cxnSp>
      <p:cxnSp>
        <p:nvCxnSpPr>
          <p:cNvPr id="1778" name="Shape 1778"/>
          <p:cNvCxnSpPr/>
          <p:nvPr/>
        </p:nvCxnSpPr>
        <p:spPr>
          <a:xfrm flipH="1">
            <a:off x="464626" y="2110482"/>
            <a:ext cx="16799" cy="867899"/>
          </a:xfrm>
          <a:prstGeom prst="straightConnector1">
            <a:avLst/>
          </a:prstGeom>
          <a:noFill/>
          <a:ln w="28575" cap="flat" cmpd="sng">
            <a:solidFill>
              <a:schemeClr val="dk1"/>
            </a:solidFill>
            <a:prstDash val="solid"/>
            <a:round/>
            <a:headEnd type="none" w="med" len="med"/>
            <a:tailEnd type="triangle" w="lg" len="lg"/>
          </a:ln>
        </p:spPr>
      </p:cxnSp>
      <p:cxnSp>
        <p:nvCxnSpPr>
          <p:cNvPr id="1779" name="Shape 1779"/>
          <p:cNvCxnSpPr/>
          <p:nvPr/>
        </p:nvCxnSpPr>
        <p:spPr>
          <a:xfrm rot="10800000" flipH="1">
            <a:off x="649735" y="3072361"/>
            <a:ext cx="1241699" cy="91200"/>
          </a:xfrm>
          <a:prstGeom prst="straightConnector1">
            <a:avLst/>
          </a:prstGeom>
          <a:noFill/>
          <a:ln w="28575" cap="flat" cmpd="sng">
            <a:solidFill>
              <a:schemeClr val="dk1"/>
            </a:solidFill>
            <a:prstDash val="solid"/>
            <a:round/>
            <a:headEnd type="none" w="med" len="med"/>
            <a:tailEnd type="triangle" w="lg" len="lg"/>
          </a:ln>
        </p:spPr>
      </p:cxnSp>
      <p:cxnSp>
        <p:nvCxnSpPr>
          <p:cNvPr id="1780" name="Shape 1780"/>
          <p:cNvCxnSpPr/>
          <p:nvPr/>
        </p:nvCxnSpPr>
        <p:spPr>
          <a:xfrm>
            <a:off x="743826" y="1848878"/>
            <a:ext cx="1316099" cy="56999"/>
          </a:xfrm>
          <a:prstGeom prst="straightConnector1">
            <a:avLst/>
          </a:prstGeom>
          <a:noFill/>
          <a:ln w="28575" cap="flat" cmpd="sng">
            <a:solidFill>
              <a:schemeClr val="dk1"/>
            </a:solidFill>
            <a:prstDash val="solid"/>
            <a:round/>
            <a:headEnd type="none" w="med" len="med"/>
            <a:tailEnd type="triangle" w="lg" len="lg"/>
          </a:ln>
        </p:spPr>
      </p:cxnSp>
      <p:cxnSp>
        <p:nvCxnSpPr>
          <p:cNvPr id="1781" name="Shape 1781"/>
          <p:cNvCxnSpPr/>
          <p:nvPr/>
        </p:nvCxnSpPr>
        <p:spPr>
          <a:xfrm>
            <a:off x="2430968" y="1905687"/>
            <a:ext cx="890999" cy="73799"/>
          </a:xfrm>
          <a:prstGeom prst="straightConnector1">
            <a:avLst/>
          </a:prstGeom>
          <a:noFill/>
          <a:ln w="28575" cap="flat" cmpd="sng">
            <a:solidFill>
              <a:schemeClr val="dk1"/>
            </a:solidFill>
            <a:prstDash val="solid"/>
            <a:round/>
            <a:headEnd type="none" w="med" len="med"/>
            <a:tailEnd type="triangle" w="lg" len="lg"/>
          </a:ln>
        </p:spPr>
      </p:cxnSp>
      <p:cxnSp>
        <p:nvCxnSpPr>
          <p:cNvPr id="1782" name="Shape 1782"/>
          <p:cNvCxnSpPr/>
          <p:nvPr/>
        </p:nvCxnSpPr>
        <p:spPr>
          <a:xfrm>
            <a:off x="3692674" y="1979680"/>
            <a:ext cx="593699" cy="0"/>
          </a:xfrm>
          <a:prstGeom prst="straightConnector1">
            <a:avLst/>
          </a:prstGeom>
          <a:noFill/>
          <a:ln w="28575" cap="flat" cmpd="sng">
            <a:solidFill>
              <a:schemeClr val="dk1"/>
            </a:solidFill>
            <a:prstDash val="solid"/>
            <a:round/>
            <a:headEnd type="none" w="med" len="med"/>
            <a:tailEnd type="triangle" w="lg" len="lg"/>
          </a:ln>
        </p:spPr>
      </p:cxnSp>
      <p:cxnSp>
        <p:nvCxnSpPr>
          <p:cNvPr id="1783" name="Shape 1783"/>
          <p:cNvCxnSpPr/>
          <p:nvPr/>
        </p:nvCxnSpPr>
        <p:spPr>
          <a:xfrm rot="10800000">
            <a:off x="3507019" y="2164904"/>
            <a:ext cx="239999" cy="423899"/>
          </a:xfrm>
          <a:prstGeom prst="straightConnector1">
            <a:avLst/>
          </a:prstGeom>
          <a:noFill/>
          <a:ln w="28575" cap="flat" cmpd="sng">
            <a:solidFill>
              <a:schemeClr val="dk1"/>
            </a:solidFill>
            <a:prstDash val="solid"/>
            <a:round/>
            <a:headEnd type="none" w="med" len="med"/>
            <a:tailEnd type="triangle" w="lg" len="lg"/>
          </a:ln>
        </p:spPr>
      </p:cxnSp>
      <p:cxnSp>
        <p:nvCxnSpPr>
          <p:cNvPr id="1784" name="Shape 1784"/>
          <p:cNvCxnSpPr/>
          <p:nvPr/>
        </p:nvCxnSpPr>
        <p:spPr>
          <a:xfrm flipH="1">
            <a:off x="4009364" y="2164661"/>
            <a:ext cx="462600" cy="423899"/>
          </a:xfrm>
          <a:prstGeom prst="straightConnector1">
            <a:avLst/>
          </a:prstGeom>
          <a:noFill/>
          <a:ln w="28575" cap="flat" cmpd="sng">
            <a:solidFill>
              <a:schemeClr val="dk1"/>
            </a:solidFill>
            <a:prstDash val="solid"/>
            <a:round/>
            <a:headEnd type="none" w="med" len="med"/>
            <a:tailEnd type="triangle" w="lg" len="lg"/>
          </a:ln>
        </p:spPr>
      </p:cxnSp>
      <p:cxnSp>
        <p:nvCxnSpPr>
          <p:cNvPr id="1785" name="Shape 1785"/>
          <p:cNvCxnSpPr/>
          <p:nvPr/>
        </p:nvCxnSpPr>
        <p:spPr>
          <a:xfrm>
            <a:off x="2376623" y="2036489"/>
            <a:ext cx="405599" cy="1144500"/>
          </a:xfrm>
          <a:prstGeom prst="straightConnector1">
            <a:avLst/>
          </a:prstGeom>
          <a:noFill/>
          <a:ln w="28575" cap="flat" cmpd="sng">
            <a:solidFill>
              <a:schemeClr val="dk1"/>
            </a:solidFill>
            <a:prstDash val="solid"/>
            <a:round/>
            <a:headEnd type="none" w="med" len="med"/>
            <a:tailEnd type="triangle" w="lg" len="lg"/>
          </a:ln>
        </p:spPr>
      </p:cxnSp>
      <p:cxnSp>
        <p:nvCxnSpPr>
          <p:cNvPr id="1786" name="Shape 1786"/>
          <p:cNvCxnSpPr/>
          <p:nvPr/>
        </p:nvCxnSpPr>
        <p:spPr>
          <a:xfrm flipH="1">
            <a:off x="2023123" y="2090669"/>
            <a:ext cx="222300" cy="665700"/>
          </a:xfrm>
          <a:prstGeom prst="straightConnector1">
            <a:avLst/>
          </a:prstGeom>
          <a:noFill/>
          <a:ln w="28575" cap="flat" cmpd="sng">
            <a:solidFill>
              <a:schemeClr val="dk1"/>
            </a:solidFill>
            <a:prstDash val="solid"/>
            <a:round/>
            <a:headEnd type="none" w="med" len="med"/>
            <a:tailEnd type="triangle" w="lg" len="lg"/>
          </a:ln>
        </p:spPr>
      </p:cxnSp>
      <p:cxnSp>
        <p:nvCxnSpPr>
          <p:cNvPr id="1787" name="Shape 1787"/>
          <p:cNvCxnSpPr/>
          <p:nvPr/>
        </p:nvCxnSpPr>
        <p:spPr>
          <a:xfrm>
            <a:off x="2153969" y="3072385"/>
            <a:ext cx="573900" cy="239100"/>
          </a:xfrm>
          <a:prstGeom prst="straightConnector1">
            <a:avLst/>
          </a:prstGeom>
          <a:noFill/>
          <a:ln w="28575" cap="flat" cmpd="sng">
            <a:solidFill>
              <a:schemeClr val="dk1"/>
            </a:solidFill>
            <a:prstDash val="solid"/>
            <a:round/>
            <a:headEnd type="none" w="med" len="med"/>
            <a:tailEnd type="triangle" w="lg" len="lg"/>
          </a:ln>
        </p:spPr>
      </p:cxnSp>
      <p:cxnSp>
        <p:nvCxnSpPr>
          <p:cNvPr id="1788" name="Shape 1788"/>
          <p:cNvCxnSpPr/>
          <p:nvPr/>
        </p:nvCxnSpPr>
        <p:spPr>
          <a:xfrm rot="10800000">
            <a:off x="595485" y="3294448"/>
            <a:ext cx="2186700" cy="147900"/>
          </a:xfrm>
          <a:prstGeom prst="straightConnector1">
            <a:avLst/>
          </a:prstGeom>
          <a:noFill/>
          <a:ln w="28575" cap="flat" cmpd="sng">
            <a:solidFill>
              <a:schemeClr val="dk1"/>
            </a:solidFill>
            <a:prstDash val="solid"/>
            <a:round/>
            <a:headEnd type="none" w="med" len="med"/>
            <a:tailEnd type="triangle" w="lg" len="lg"/>
          </a:ln>
        </p:spPr>
      </p:cxnSp>
      <p:sp>
        <p:nvSpPr>
          <p:cNvPr id="1789" name="Shape 1789"/>
          <p:cNvSpPr txBox="1">
            <a:spLocks noGrp="1"/>
          </p:cNvSpPr>
          <p:nvPr>
            <p:ph type="title" idx="4294967295"/>
          </p:nvPr>
        </p:nvSpPr>
        <p:spPr>
          <a:xfrm>
            <a:off x="822960" y="286605"/>
            <a:ext cx="7543800" cy="932596"/>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Interpreting the Results</a:t>
            </a:r>
            <a:endParaRPr sz="4800" b="0" i="0" u="none" strike="noStrike" cap="none">
              <a:solidFill>
                <a:srgbClr val="3F3F3F"/>
              </a:solidFill>
              <a:latin typeface="Calibri"/>
              <a:ea typeface="Calibri"/>
              <a:cs typeface="Calibri"/>
              <a:sym typeface="Calibri"/>
            </a:endParaRPr>
          </a:p>
        </p:txBody>
      </p:sp>
      <p:graphicFrame>
        <p:nvGraphicFramePr>
          <p:cNvPr id="1790" name="Shape 1790"/>
          <p:cNvGraphicFramePr/>
          <p:nvPr/>
        </p:nvGraphicFramePr>
        <p:xfrm>
          <a:off x="4800600" y="1508670"/>
          <a:ext cx="4267200" cy="3291930"/>
        </p:xfrm>
        <a:graphic>
          <a:graphicData uri="http://schemas.openxmlformats.org/drawingml/2006/table">
            <a:tbl>
              <a:tblPr>
                <a:noFill/>
                <a:tableStyleId>{C75C6467-92EE-42D9-8249-70E0839E9777}</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vertex</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known?</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cost</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path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0</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2</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276225">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E</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11</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8</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H</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7</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791" name="Shape 1791"/>
          <p:cNvSpPr/>
          <p:nvPr/>
        </p:nvSpPr>
        <p:spPr>
          <a:xfrm>
            <a:off x="450434" y="4262803"/>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1792" name="Shape 1792"/>
          <p:cNvSpPr/>
          <p:nvPr/>
        </p:nvSpPr>
        <p:spPr>
          <a:xfrm>
            <a:off x="2070879" y="4188978"/>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1793" name="Shape 1793"/>
          <p:cNvSpPr/>
          <p:nvPr/>
        </p:nvSpPr>
        <p:spPr>
          <a:xfrm>
            <a:off x="303121" y="5443997"/>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1794" name="Shape 1794"/>
          <p:cNvSpPr/>
          <p:nvPr/>
        </p:nvSpPr>
        <p:spPr>
          <a:xfrm>
            <a:off x="1849909" y="5222523"/>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1795" name="Shape 1795"/>
          <p:cNvSpPr/>
          <p:nvPr/>
        </p:nvSpPr>
        <p:spPr>
          <a:xfrm>
            <a:off x="3323041" y="4262803"/>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1796" name="Shape 1796"/>
          <p:cNvSpPr/>
          <p:nvPr/>
        </p:nvSpPr>
        <p:spPr>
          <a:xfrm>
            <a:off x="4280577" y="4262803"/>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H</a:t>
            </a:r>
            <a:endParaRPr/>
          </a:p>
        </p:txBody>
      </p:sp>
      <p:sp>
        <p:nvSpPr>
          <p:cNvPr id="1797" name="Shape 1797"/>
          <p:cNvSpPr/>
          <p:nvPr/>
        </p:nvSpPr>
        <p:spPr>
          <a:xfrm>
            <a:off x="2733788" y="5591646"/>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E</a:t>
            </a:r>
            <a:endParaRPr/>
          </a:p>
        </p:txBody>
      </p:sp>
      <p:sp>
        <p:nvSpPr>
          <p:cNvPr id="1798" name="Shape 1798"/>
          <p:cNvSpPr/>
          <p:nvPr/>
        </p:nvSpPr>
        <p:spPr>
          <a:xfrm>
            <a:off x="3691324" y="5001049"/>
            <a:ext cx="368283" cy="369124"/>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sp>
        <p:nvSpPr>
          <p:cNvPr id="1799" name="Shape 1799"/>
          <p:cNvSpPr txBox="1"/>
          <p:nvPr/>
        </p:nvSpPr>
        <p:spPr>
          <a:xfrm>
            <a:off x="2129190" y="3830621"/>
            <a:ext cx="178002" cy="3845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0" name="Shape 1800"/>
          <p:cNvSpPr txBox="1"/>
          <p:nvPr/>
        </p:nvSpPr>
        <p:spPr>
          <a:xfrm>
            <a:off x="1260656" y="4042867"/>
            <a:ext cx="302461" cy="387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801" name="Shape 1801"/>
          <p:cNvSpPr txBox="1"/>
          <p:nvPr/>
        </p:nvSpPr>
        <p:spPr>
          <a:xfrm>
            <a:off x="2660132" y="4038600"/>
            <a:ext cx="302461" cy="387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2</a:t>
            </a:r>
            <a:endParaRPr/>
          </a:p>
        </p:txBody>
      </p:sp>
      <p:sp>
        <p:nvSpPr>
          <p:cNvPr id="1802" name="Shape 1802"/>
          <p:cNvSpPr txBox="1"/>
          <p:nvPr/>
        </p:nvSpPr>
        <p:spPr>
          <a:xfrm>
            <a:off x="3838637" y="4114800"/>
            <a:ext cx="302461" cy="387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3</a:t>
            </a:r>
            <a:endParaRPr/>
          </a:p>
        </p:txBody>
      </p:sp>
      <p:sp>
        <p:nvSpPr>
          <p:cNvPr id="1803" name="Shape 1803"/>
          <p:cNvSpPr txBox="1"/>
          <p:nvPr/>
        </p:nvSpPr>
        <p:spPr>
          <a:xfrm>
            <a:off x="4206920" y="4705750"/>
            <a:ext cx="302461" cy="387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804" name="Shape 1804"/>
          <p:cNvSpPr txBox="1"/>
          <p:nvPr/>
        </p:nvSpPr>
        <p:spPr>
          <a:xfrm>
            <a:off x="3160319" y="5038618"/>
            <a:ext cx="302455" cy="3877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3</a:t>
            </a:r>
            <a:endParaRPr/>
          </a:p>
        </p:txBody>
      </p:sp>
      <p:sp>
        <p:nvSpPr>
          <p:cNvPr id="1805" name="Shape 1805"/>
          <p:cNvSpPr txBox="1"/>
          <p:nvPr/>
        </p:nvSpPr>
        <p:spPr>
          <a:xfrm>
            <a:off x="1355557" y="4577486"/>
            <a:ext cx="302455" cy="3877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1</a:t>
            </a:r>
            <a:endParaRPr/>
          </a:p>
        </p:txBody>
      </p:sp>
      <p:sp>
        <p:nvSpPr>
          <p:cNvPr id="1806" name="Shape 1806"/>
          <p:cNvSpPr txBox="1"/>
          <p:nvPr/>
        </p:nvSpPr>
        <p:spPr>
          <a:xfrm>
            <a:off x="229464" y="4853399"/>
            <a:ext cx="302461" cy="387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4</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sp>
        <p:nvSpPr>
          <p:cNvPr id="1812" name="Shape 1812"/>
          <p:cNvSpPr/>
          <p:nvPr/>
        </p:nvSpPr>
        <p:spPr>
          <a:xfrm>
            <a:off x="762000" y="13604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1813" name="Shape 1813"/>
          <p:cNvSpPr/>
          <p:nvPr/>
        </p:nvSpPr>
        <p:spPr>
          <a:xfrm>
            <a:off x="2438400" y="1284287"/>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1814" name="Shape 1814"/>
          <p:cNvSpPr/>
          <p:nvPr/>
        </p:nvSpPr>
        <p:spPr>
          <a:xfrm>
            <a:off x="609600" y="2579686"/>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1815" name="Shape 1815"/>
          <p:cNvSpPr/>
          <p:nvPr/>
        </p:nvSpPr>
        <p:spPr>
          <a:xfrm>
            <a:off x="2209800" y="2351086"/>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1816" name="Shape 1816"/>
          <p:cNvSpPr/>
          <p:nvPr/>
        </p:nvSpPr>
        <p:spPr>
          <a:xfrm>
            <a:off x="1524000" y="3429000"/>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1817" name="Shape 1817"/>
          <p:cNvSpPr/>
          <p:nvPr/>
        </p:nvSpPr>
        <p:spPr>
          <a:xfrm>
            <a:off x="3505200" y="1981200"/>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E</a:t>
            </a:r>
            <a:endParaRPr/>
          </a:p>
        </p:txBody>
      </p:sp>
      <p:sp>
        <p:nvSpPr>
          <p:cNvPr id="1818" name="Shape 1818"/>
          <p:cNvSpPr/>
          <p:nvPr/>
        </p:nvSpPr>
        <p:spPr>
          <a:xfrm>
            <a:off x="3352800" y="2971800"/>
            <a:ext cx="381000" cy="381000"/>
          </a:xfrm>
          <a:prstGeom prst="ellipse">
            <a:avLst/>
          </a:prstGeom>
          <a:no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cxnSp>
        <p:nvCxnSpPr>
          <p:cNvPr id="1819" name="Shape 1819"/>
          <p:cNvCxnSpPr>
            <a:stCxn id="1812" idx="3"/>
            <a:endCxn id="1814" idx="0"/>
          </p:cNvCxnSpPr>
          <p:nvPr/>
        </p:nvCxnSpPr>
        <p:spPr>
          <a:xfrm flipH="1">
            <a:off x="800096" y="1685691"/>
            <a:ext cx="17700" cy="894000"/>
          </a:xfrm>
          <a:prstGeom prst="straightConnector1">
            <a:avLst/>
          </a:prstGeom>
          <a:noFill/>
          <a:ln w="28575" cap="flat" cmpd="sng">
            <a:solidFill>
              <a:schemeClr val="dk1"/>
            </a:solidFill>
            <a:prstDash val="solid"/>
            <a:round/>
            <a:headEnd type="none" w="med" len="med"/>
            <a:tailEnd type="triangle" w="lg" len="lg"/>
          </a:ln>
        </p:spPr>
      </p:cxnSp>
      <p:cxnSp>
        <p:nvCxnSpPr>
          <p:cNvPr id="1820" name="Shape 1820"/>
          <p:cNvCxnSpPr>
            <a:stCxn id="1813" idx="2"/>
            <a:endCxn id="1812" idx="6"/>
          </p:cNvCxnSpPr>
          <p:nvPr/>
        </p:nvCxnSpPr>
        <p:spPr>
          <a:xfrm flipH="1">
            <a:off x="1143000" y="1474787"/>
            <a:ext cx="1295400" cy="76200"/>
          </a:xfrm>
          <a:prstGeom prst="straightConnector1">
            <a:avLst/>
          </a:prstGeom>
          <a:noFill/>
          <a:ln w="28575" cap="flat" cmpd="sng">
            <a:solidFill>
              <a:schemeClr val="dk1"/>
            </a:solidFill>
            <a:prstDash val="solid"/>
            <a:round/>
            <a:headEnd type="none" w="med" len="med"/>
            <a:tailEnd type="triangle" w="lg" len="lg"/>
          </a:ln>
        </p:spPr>
      </p:cxnSp>
      <p:cxnSp>
        <p:nvCxnSpPr>
          <p:cNvPr id="1821" name="Shape 1821"/>
          <p:cNvCxnSpPr>
            <a:stCxn id="1815" idx="0"/>
            <a:endCxn id="1813" idx="4"/>
          </p:cNvCxnSpPr>
          <p:nvPr/>
        </p:nvCxnSpPr>
        <p:spPr>
          <a:xfrm rot="10800000" flipH="1">
            <a:off x="2400300" y="1665286"/>
            <a:ext cx="228600" cy="685800"/>
          </a:xfrm>
          <a:prstGeom prst="straightConnector1">
            <a:avLst/>
          </a:prstGeom>
          <a:noFill/>
          <a:ln w="28575" cap="flat" cmpd="sng">
            <a:solidFill>
              <a:schemeClr val="dk1"/>
            </a:solidFill>
            <a:prstDash val="solid"/>
            <a:round/>
            <a:headEnd type="none" w="med" len="med"/>
            <a:tailEnd type="triangle" w="lg" len="lg"/>
          </a:ln>
        </p:spPr>
      </p:cxnSp>
      <p:sp>
        <p:nvSpPr>
          <p:cNvPr id="1822" name="Shape 1822"/>
          <p:cNvSpPr txBox="1"/>
          <p:nvPr/>
        </p:nvSpPr>
        <p:spPr>
          <a:xfrm>
            <a:off x="822325" y="103981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0</a:t>
            </a:r>
            <a:endParaRPr/>
          </a:p>
        </p:txBody>
      </p:sp>
      <p:sp>
        <p:nvSpPr>
          <p:cNvPr id="1823" name="Shape 1823"/>
          <p:cNvSpPr txBox="1"/>
          <p:nvPr/>
        </p:nvSpPr>
        <p:spPr>
          <a:xfrm>
            <a:off x="2498725" y="914400"/>
            <a:ext cx="184149" cy="396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4" name="Shape 1824"/>
          <p:cNvSpPr txBox="1"/>
          <p:nvPr/>
        </p:nvSpPr>
        <p:spPr>
          <a:xfrm>
            <a:off x="2514600" y="971490"/>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1825" name="Shape 1825"/>
          <p:cNvSpPr txBox="1"/>
          <p:nvPr/>
        </p:nvSpPr>
        <p:spPr>
          <a:xfrm>
            <a:off x="1447800" y="3124200"/>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1826" name="Shape 1826"/>
          <p:cNvSpPr txBox="1"/>
          <p:nvPr/>
        </p:nvSpPr>
        <p:spPr>
          <a:xfrm>
            <a:off x="304800" y="2684461"/>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1827" name="Shape 1827"/>
          <p:cNvSpPr txBox="1"/>
          <p:nvPr/>
        </p:nvSpPr>
        <p:spPr>
          <a:xfrm>
            <a:off x="2100703" y="2057400"/>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1828" name="Shape 1828"/>
          <p:cNvSpPr txBox="1"/>
          <p:nvPr/>
        </p:nvSpPr>
        <p:spPr>
          <a:xfrm>
            <a:off x="3657600" y="1676400"/>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1829" name="Shape 1829"/>
          <p:cNvSpPr txBox="1"/>
          <p:nvPr/>
        </p:nvSpPr>
        <p:spPr>
          <a:xfrm>
            <a:off x="3657600" y="2819400"/>
            <a:ext cx="413896"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a:t>
            </a:r>
            <a:endParaRPr/>
          </a:p>
        </p:txBody>
      </p:sp>
      <p:sp>
        <p:nvSpPr>
          <p:cNvPr id="1830" name="Shape 1830"/>
          <p:cNvSpPr txBox="1"/>
          <p:nvPr/>
        </p:nvSpPr>
        <p:spPr>
          <a:xfrm>
            <a:off x="1600200" y="113347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1831" name="Shape 1831"/>
          <p:cNvSpPr txBox="1"/>
          <p:nvPr/>
        </p:nvSpPr>
        <p:spPr>
          <a:xfrm>
            <a:off x="1676400" y="175260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1832" name="Shape 1832"/>
          <p:cNvSpPr txBox="1"/>
          <p:nvPr/>
        </p:nvSpPr>
        <p:spPr>
          <a:xfrm>
            <a:off x="533400" y="19700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1833" name="Shape 1833"/>
          <p:cNvSpPr txBox="1"/>
          <p:nvPr/>
        </p:nvSpPr>
        <p:spPr>
          <a:xfrm>
            <a:off x="2438400" y="188589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5</a:t>
            </a:r>
            <a:endParaRPr/>
          </a:p>
        </p:txBody>
      </p:sp>
      <p:cxnSp>
        <p:nvCxnSpPr>
          <p:cNvPr id="1834" name="Shape 1834"/>
          <p:cNvCxnSpPr>
            <a:stCxn id="1812" idx="5"/>
            <a:endCxn id="1815" idx="1"/>
          </p:cNvCxnSpPr>
          <p:nvPr/>
        </p:nvCxnSpPr>
        <p:spPr>
          <a:xfrm>
            <a:off x="1087204" y="1685691"/>
            <a:ext cx="1178400" cy="721200"/>
          </a:xfrm>
          <a:prstGeom prst="straightConnector1">
            <a:avLst/>
          </a:prstGeom>
          <a:noFill/>
          <a:ln w="28575" cap="flat" cmpd="sng">
            <a:solidFill>
              <a:schemeClr val="dk1"/>
            </a:solidFill>
            <a:prstDash val="solid"/>
            <a:round/>
            <a:headEnd type="none" w="med" len="med"/>
            <a:tailEnd type="triangle" w="lg" len="lg"/>
          </a:ln>
        </p:spPr>
      </p:cxnSp>
      <p:cxnSp>
        <p:nvCxnSpPr>
          <p:cNvPr id="1835" name="Shape 1835"/>
          <p:cNvCxnSpPr>
            <a:stCxn id="1814" idx="6"/>
            <a:endCxn id="1815" idx="3"/>
          </p:cNvCxnSpPr>
          <p:nvPr/>
        </p:nvCxnSpPr>
        <p:spPr>
          <a:xfrm rot="10800000" flipH="1">
            <a:off x="990600" y="2676286"/>
            <a:ext cx="1275000" cy="93900"/>
          </a:xfrm>
          <a:prstGeom prst="straightConnector1">
            <a:avLst/>
          </a:prstGeom>
          <a:noFill/>
          <a:ln w="28575" cap="flat" cmpd="sng">
            <a:solidFill>
              <a:schemeClr val="dk1"/>
            </a:solidFill>
            <a:prstDash val="solid"/>
            <a:round/>
            <a:headEnd type="none" w="med" len="med"/>
            <a:tailEnd type="triangle" w="lg" len="lg"/>
          </a:ln>
        </p:spPr>
      </p:cxnSp>
      <p:sp>
        <p:nvSpPr>
          <p:cNvPr id="1836" name="Shape 1836"/>
          <p:cNvSpPr txBox="1"/>
          <p:nvPr/>
        </p:nvSpPr>
        <p:spPr>
          <a:xfrm>
            <a:off x="1287294" y="241929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cxnSp>
        <p:nvCxnSpPr>
          <p:cNvPr id="1837" name="Shape 1837"/>
          <p:cNvCxnSpPr>
            <a:stCxn id="1815" idx="6"/>
            <a:endCxn id="1817" idx="3"/>
          </p:cNvCxnSpPr>
          <p:nvPr/>
        </p:nvCxnSpPr>
        <p:spPr>
          <a:xfrm rot="10800000" flipH="1">
            <a:off x="2590800" y="2306386"/>
            <a:ext cx="970200" cy="235200"/>
          </a:xfrm>
          <a:prstGeom prst="straightConnector1">
            <a:avLst/>
          </a:prstGeom>
          <a:noFill/>
          <a:ln w="28575" cap="flat" cmpd="sng">
            <a:solidFill>
              <a:schemeClr val="dk1"/>
            </a:solidFill>
            <a:prstDash val="solid"/>
            <a:round/>
            <a:headEnd type="none" w="med" len="med"/>
            <a:tailEnd type="triangle" w="lg" len="lg"/>
          </a:ln>
        </p:spPr>
      </p:cxnSp>
      <p:sp>
        <p:nvSpPr>
          <p:cNvPr id="1838" name="Shape 1838"/>
          <p:cNvSpPr txBox="1"/>
          <p:nvPr/>
        </p:nvSpPr>
        <p:spPr>
          <a:xfrm>
            <a:off x="2887493" y="211449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cxnSp>
        <p:nvCxnSpPr>
          <p:cNvPr id="1839" name="Shape 1839"/>
          <p:cNvCxnSpPr>
            <a:stCxn id="1817" idx="1"/>
            <a:endCxn id="1813" idx="6"/>
          </p:cNvCxnSpPr>
          <p:nvPr/>
        </p:nvCxnSpPr>
        <p:spPr>
          <a:xfrm rot="10800000">
            <a:off x="2819396" y="1474796"/>
            <a:ext cx="741600" cy="562200"/>
          </a:xfrm>
          <a:prstGeom prst="straightConnector1">
            <a:avLst/>
          </a:prstGeom>
          <a:noFill/>
          <a:ln w="28575" cap="flat" cmpd="sng">
            <a:solidFill>
              <a:schemeClr val="dk1"/>
            </a:solidFill>
            <a:prstDash val="solid"/>
            <a:round/>
            <a:headEnd type="none" w="med" len="med"/>
            <a:tailEnd type="triangle" w="lg" len="lg"/>
          </a:ln>
        </p:spPr>
      </p:cxnSp>
      <p:sp>
        <p:nvSpPr>
          <p:cNvPr id="1840" name="Shape 1840"/>
          <p:cNvSpPr txBox="1"/>
          <p:nvPr/>
        </p:nvSpPr>
        <p:spPr>
          <a:xfrm>
            <a:off x="3116093" y="137160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cxnSp>
        <p:nvCxnSpPr>
          <p:cNvPr id="1841" name="Shape 1841"/>
          <p:cNvCxnSpPr>
            <a:stCxn id="1814" idx="5"/>
            <a:endCxn id="1816" idx="1"/>
          </p:cNvCxnSpPr>
          <p:nvPr/>
        </p:nvCxnSpPr>
        <p:spPr>
          <a:xfrm>
            <a:off x="934804" y="2904890"/>
            <a:ext cx="645000" cy="579900"/>
          </a:xfrm>
          <a:prstGeom prst="straightConnector1">
            <a:avLst/>
          </a:prstGeom>
          <a:noFill/>
          <a:ln w="28575" cap="flat" cmpd="sng">
            <a:solidFill>
              <a:schemeClr val="dk1"/>
            </a:solidFill>
            <a:prstDash val="solid"/>
            <a:round/>
            <a:headEnd type="none" w="med" len="med"/>
            <a:tailEnd type="triangle" w="lg" len="lg"/>
          </a:ln>
        </p:spPr>
      </p:cxnSp>
      <p:sp>
        <p:nvSpPr>
          <p:cNvPr id="1842" name="Shape 1842"/>
          <p:cNvSpPr txBox="1"/>
          <p:nvPr/>
        </p:nvSpPr>
        <p:spPr>
          <a:xfrm>
            <a:off x="982494" y="302889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cxnSp>
        <p:nvCxnSpPr>
          <p:cNvPr id="1843" name="Shape 1843"/>
          <p:cNvCxnSpPr>
            <a:stCxn id="1815" idx="4"/>
            <a:endCxn id="1816" idx="7"/>
          </p:cNvCxnSpPr>
          <p:nvPr/>
        </p:nvCxnSpPr>
        <p:spPr>
          <a:xfrm flipH="1">
            <a:off x="1849200" y="2732086"/>
            <a:ext cx="551100" cy="752700"/>
          </a:xfrm>
          <a:prstGeom prst="straightConnector1">
            <a:avLst/>
          </a:prstGeom>
          <a:noFill/>
          <a:ln w="28575" cap="flat" cmpd="sng">
            <a:solidFill>
              <a:schemeClr val="dk1"/>
            </a:solidFill>
            <a:prstDash val="solid"/>
            <a:round/>
            <a:headEnd type="none" w="med" len="med"/>
            <a:tailEnd type="triangle" w="lg" len="lg"/>
          </a:ln>
        </p:spPr>
      </p:cxnSp>
      <p:sp>
        <p:nvSpPr>
          <p:cNvPr id="1844" name="Shape 1844"/>
          <p:cNvSpPr txBox="1"/>
          <p:nvPr/>
        </p:nvSpPr>
        <p:spPr>
          <a:xfrm>
            <a:off x="1828800" y="289560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6</a:t>
            </a:r>
            <a:endParaRPr/>
          </a:p>
        </p:txBody>
      </p:sp>
      <p:sp>
        <p:nvSpPr>
          <p:cNvPr id="1845" name="Shape 1845"/>
          <p:cNvSpPr txBox="1"/>
          <p:nvPr/>
        </p:nvSpPr>
        <p:spPr>
          <a:xfrm>
            <a:off x="2963693" y="251460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5</a:t>
            </a:r>
            <a:endParaRPr/>
          </a:p>
        </p:txBody>
      </p:sp>
      <p:cxnSp>
        <p:nvCxnSpPr>
          <p:cNvPr id="1846" name="Shape 1846"/>
          <p:cNvCxnSpPr>
            <a:stCxn id="1815" idx="5"/>
            <a:endCxn id="1818" idx="1"/>
          </p:cNvCxnSpPr>
          <p:nvPr/>
        </p:nvCxnSpPr>
        <p:spPr>
          <a:xfrm>
            <a:off x="2535004" y="2676290"/>
            <a:ext cx="873600" cy="351300"/>
          </a:xfrm>
          <a:prstGeom prst="straightConnector1">
            <a:avLst/>
          </a:prstGeom>
          <a:noFill/>
          <a:ln w="28575" cap="flat" cmpd="sng">
            <a:solidFill>
              <a:schemeClr val="dk1"/>
            </a:solidFill>
            <a:prstDash val="solid"/>
            <a:round/>
            <a:headEnd type="none" w="med" len="med"/>
            <a:tailEnd type="triangle" w="lg" len="lg"/>
          </a:ln>
        </p:spPr>
      </p:cxnSp>
      <p:cxnSp>
        <p:nvCxnSpPr>
          <p:cNvPr id="1847" name="Shape 1847"/>
          <p:cNvCxnSpPr>
            <a:stCxn id="1818" idx="0"/>
            <a:endCxn id="1817" idx="4"/>
          </p:cNvCxnSpPr>
          <p:nvPr/>
        </p:nvCxnSpPr>
        <p:spPr>
          <a:xfrm rot="10800000" flipH="1">
            <a:off x="3543300" y="2362200"/>
            <a:ext cx="152400" cy="609600"/>
          </a:xfrm>
          <a:prstGeom prst="straightConnector1">
            <a:avLst/>
          </a:prstGeom>
          <a:noFill/>
          <a:ln w="28575" cap="flat" cmpd="sng">
            <a:solidFill>
              <a:schemeClr val="dk1"/>
            </a:solidFill>
            <a:prstDash val="solid"/>
            <a:round/>
            <a:headEnd type="none" w="med" len="med"/>
            <a:tailEnd type="triangle" w="lg" len="lg"/>
          </a:ln>
        </p:spPr>
      </p:cxnSp>
      <p:sp>
        <p:nvSpPr>
          <p:cNvPr id="1848" name="Shape 1848"/>
          <p:cNvSpPr txBox="1"/>
          <p:nvPr/>
        </p:nvSpPr>
        <p:spPr>
          <a:xfrm>
            <a:off x="3581400" y="243840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cxnSp>
        <p:nvCxnSpPr>
          <p:cNvPr id="1849" name="Shape 1849"/>
          <p:cNvCxnSpPr>
            <a:stCxn id="1816" idx="6"/>
            <a:endCxn id="1818" idx="3"/>
          </p:cNvCxnSpPr>
          <p:nvPr/>
        </p:nvCxnSpPr>
        <p:spPr>
          <a:xfrm rot="10800000" flipH="1">
            <a:off x="1905000" y="3297000"/>
            <a:ext cx="1503600" cy="322500"/>
          </a:xfrm>
          <a:prstGeom prst="straightConnector1">
            <a:avLst/>
          </a:prstGeom>
          <a:noFill/>
          <a:ln w="28575" cap="flat" cmpd="sng">
            <a:solidFill>
              <a:schemeClr val="dk1"/>
            </a:solidFill>
            <a:prstDash val="solid"/>
            <a:round/>
            <a:headEnd type="none" w="med" len="med"/>
            <a:tailEnd type="triangle" w="lg" len="lg"/>
          </a:ln>
        </p:spPr>
      </p:cxnSp>
      <p:sp>
        <p:nvSpPr>
          <p:cNvPr id="1850" name="Shape 1850"/>
          <p:cNvSpPr txBox="1"/>
          <p:nvPr/>
        </p:nvSpPr>
        <p:spPr>
          <a:xfrm>
            <a:off x="2430293" y="3124200"/>
            <a:ext cx="583800"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10</a:t>
            </a:r>
            <a:endParaRPr/>
          </a:p>
        </p:txBody>
      </p:sp>
      <p:sp>
        <p:nvSpPr>
          <p:cNvPr id="1851" name="Shape 1851"/>
          <p:cNvSpPr txBox="1"/>
          <p:nvPr/>
        </p:nvSpPr>
        <p:spPr>
          <a:xfrm>
            <a:off x="381000" y="4648200"/>
            <a:ext cx="3302764"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sng" strike="noStrike" cap="none">
                <a:solidFill>
                  <a:schemeClr val="dk1"/>
                </a:solidFill>
                <a:latin typeface="Calibri"/>
                <a:ea typeface="Calibri"/>
                <a:cs typeface="Calibri"/>
                <a:sym typeface="Calibri"/>
              </a:rPr>
              <a:t>Order Added to Known Set:</a:t>
            </a:r>
            <a:endParaRPr/>
          </a:p>
          <a:p>
            <a:pPr marL="0" marR="0" lvl="0" indent="0" algn="l" rtl="0">
              <a:lnSpc>
                <a:spcPct val="100000"/>
              </a:lnSpc>
              <a:spcBef>
                <a:spcPts val="0"/>
              </a:spcBef>
              <a:spcAft>
                <a:spcPts val="0"/>
              </a:spcAft>
              <a:buClr>
                <a:srgbClr val="000000"/>
              </a:buClr>
              <a:buSzPts val="2000"/>
              <a:buFont typeface="Arial"/>
              <a:buNone/>
            </a:pPr>
            <a:endParaRPr sz="2000" b="0" i="0" u="sng" strike="noStrike" cap="none">
              <a:solidFill>
                <a:schemeClr val="dk1"/>
              </a:solidFill>
              <a:latin typeface="Calibri"/>
              <a:ea typeface="Calibri"/>
              <a:cs typeface="Calibri"/>
              <a:sym typeface="Calibri"/>
            </a:endParaRPr>
          </a:p>
        </p:txBody>
      </p:sp>
      <p:sp>
        <p:nvSpPr>
          <p:cNvPr id="1852" name="Shape 1852"/>
          <p:cNvSpPr txBox="1">
            <a:spLocks noGrp="1"/>
          </p:cNvSpPr>
          <p:nvPr>
            <p:ph type="title" idx="4294967295"/>
          </p:nvPr>
        </p:nvSpPr>
        <p:spPr>
          <a:xfrm>
            <a:off x="822960" y="286604"/>
            <a:ext cx="7543800" cy="813765"/>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Example #2</a:t>
            </a:r>
            <a:endParaRPr sz="4800" b="0" i="0" u="none" strike="noStrike" cap="none">
              <a:solidFill>
                <a:srgbClr val="3F3F3F"/>
              </a:solidFill>
              <a:latin typeface="Calibri"/>
              <a:ea typeface="Calibri"/>
              <a:cs typeface="Calibri"/>
              <a:sym typeface="Calibri"/>
            </a:endParaRPr>
          </a:p>
        </p:txBody>
      </p:sp>
      <p:graphicFrame>
        <p:nvGraphicFramePr>
          <p:cNvPr id="1853" name="Shape 1853"/>
          <p:cNvGraphicFramePr/>
          <p:nvPr/>
        </p:nvGraphicFramePr>
        <p:xfrm>
          <a:off x="4419600" y="3032670"/>
          <a:ext cx="4267200" cy="2926160"/>
        </p:xfrm>
        <a:graphic>
          <a:graphicData uri="http://schemas.openxmlformats.org/drawingml/2006/table">
            <a:tbl>
              <a:tblPr>
                <a:noFill/>
                <a:tableStyleId>{C75C6467-92EE-42D9-8249-70E0839E9777}</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vertex</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known?</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cost</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path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0</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276225">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E</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58"/>
        <p:cNvGrpSpPr/>
        <p:nvPr/>
      </p:nvGrpSpPr>
      <p:grpSpPr>
        <a:xfrm>
          <a:off x="0" y="0"/>
          <a:ext cx="0" cy="0"/>
          <a:chOff x="0" y="0"/>
          <a:chExt cx="0" cy="0"/>
        </a:xfrm>
      </p:grpSpPr>
      <p:sp>
        <p:nvSpPr>
          <p:cNvPr id="1859" name="Shape 1859"/>
          <p:cNvSpPr/>
          <p:nvPr/>
        </p:nvSpPr>
        <p:spPr>
          <a:xfrm>
            <a:off x="762000" y="13604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a:t>
            </a:r>
            <a:endParaRPr/>
          </a:p>
        </p:txBody>
      </p:sp>
      <p:sp>
        <p:nvSpPr>
          <p:cNvPr id="1860" name="Shape 1860"/>
          <p:cNvSpPr/>
          <p:nvPr/>
        </p:nvSpPr>
        <p:spPr>
          <a:xfrm>
            <a:off x="2438400" y="1284287"/>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B</a:t>
            </a:r>
            <a:endParaRPr/>
          </a:p>
        </p:txBody>
      </p:sp>
      <p:sp>
        <p:nvSpPr>
          <p:cNvPr id="1861" name="Shape 1861"/>
          <p:cNvSpPr/>
          <p:nvPr/>
        </p:nvSpPr>
        <p:spPr>
          <a:xfrm>
            <a:off x="609600" y="25796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C</a:t>
            </a:r>
            <a:endParaRPr/>
          </a:p>
        </p:txBody>
      </p:sp>
      <p:sp>
        <p:nvSpPr>
          <p:cNvPr id="1862" name="Shape 1862"/>
          <p:cNvSpPr/>
          <p:nvPr/>
        </p:nvSpPr>
        <p:spPr>
          <a:xfrm>
            <a:off x="2209800" y="2351086"/>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D</a:t>
            </a:r>
            <a:endParaRPr/>
          </a:p>
        </p:txBody>
      </p:sp>
      <p:sp>
        <p:nvSpPr>
          <p:cNvPr id="1863" name="Shape 1863"/>
          <p:cNvSpPr/>
          <p:nvPr/>
        </p:nvSpPr>
        <p:spPr>
          <a:xfrm>
            <a:off x="1524000" y="3429000"/>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F</a:t>
            </a:r>
            <a:endParaRPr/>
          </a:p>
        </p:txBody>
      </p:sp>
      <p:sp>
        <p:nvSpPr>
          <p:cNvPr id="1864" name="Shape 1864"/>
          <p:cNvSpPr/>
          <p:nvPr/>
        </p:nvSpPr>
        <p:spPr>
          <a:xfrm>
            <a:off x="3505200" y="1981200"/>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E</a:t>
            </a:r>
            <a:endParaRPr/>
          </a:p>
        </p:txBody>
      </p:sp>
      <p:sp>
        <p:nvSpPr>
          <p:cNvPr id="1865" name="Shape 1865"/>
          <p:cNvSpPr/>
          <p:nvPr/>
        </p:nvSpPr>
        <p:spPr>
          <a:xfrm>
            <a:off x="3352800" y="2971800"/>
            <a:ext cx="381000" cy="381000"/>
          </a:xfrm>
          <a:prstGeom prst="ellipse">
            <a:avLst/>
          </a:prstGeom>
          <a:solidFill>
            <a:srgbClr val="92D050"/>
          </a:solidFill>
          <a:ln w="1905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G</a:t>
            </a:r>
            <a:endParaRPr/>
          </a:p>
        </p:txBody>
      </p:sp>
      <p:cxnSp>
        <p:nvCxnSpPr>
          <p:cNvPr id="1866" name="Shape 1866"/>
          <p:cNvCxnSpPr>
            <a:stCxn id="1859" idx="3"/>
            <a:endCxn id="1861" idx="0"/>
          </p:cNvCxnSpPr>
          <p:nvPr/>
        </p:nvCxnSpPr>
        <p:spPr>
          <a:xfrm flipH="1">
            <a:off x="800096" y="1685691"/>
            <a:ext cx="17700" cy="894000"/>
          </a:xfrm>
          <a:prstGeom prst="straightConnector1">
            <a:avLst/>
          </a:prstGeom>
          <a:noFill/>
          <a:ln w="28575" cap="flat" cmpd="sng">
            <a:solidFill>
              <a:schemeClr val="dk1"/>
            </a:solidFill>
            <a:prstDash val="solid"/>
            <a:round/>
            <a:headEnd type="none" w="med" len="med"/>
            <a:tailEnd type="triangle" w="lg" len="lg"/>
          </a:ln>
        </p:spPr>
      </p:cxnSp>
      <p:cxnSp>
        <p:nvCxnSpPr>
          <p:cNvPr id="1867" name="Shape 1867"/>
          <p:cNvCxnSpPr>
            <a:stCxn id="1860" idx="2"/>
            <a:endCxn id="1859" idx="6"/>
          </p:cNvCxnSpPr>
          <p:nvPr/>
        </p:nvCxnSpPr>
        <p:spPr>
          <a:xfrm flipH="1">
            <a:off x="1143000" y="1474787"/>
            <a:ext cx="1295400" cy="76200"/>
          </a:xfrm>
          <a:prstGeom prst="straightConnector1">
            <a:avLst/>
          </a:prstGeom>
          <a:noFill/>
          <a:ln w="28575" cap="flat" cmpd="sng">
            <a:solidFill>
              <a:schemeClr val="dk1"/>
            </a:solidFill>
            <a:prstDash val="solid"/>
            <a:round/>
            <a:headEnd type="none" w="med" len="med"/>
            <a:tailEnd type="triangle" w="lg" len="lg"/>
          </a:ln>
        </p:spPr>
      </p:cxnSp>
      <p:cxnSp>
        <p:nvCxnSpPr>
          <p:cNvPr id="1868" name="Shape 1868"/>
          <p:cNvCxnSpPr>
            <a:stCxn id="1862" idx="0"/>
            <a:endCxn id="1860" idx="4"/>
          </p:cNvCxnSpPr>
          <p:nvPr/>
        </p:nvCxnSpPr>
        <p:spPr>
          <a:xfrm rot="10800000" flipH="1">
            <a:off x="2400300" y="1665286"/>
            <a:ext cx="228600" cy="685800"/>
          </a:xfrm>
          <a:prstGeom prst="straightConnector1">
            <a:avLst/>
          </a:prstGeom>
          <a:noFill/>
          <a:ln w="28575" cap="flat" cmpd="sng">
            <a:solidFill>
              <a:schemeClr val="dk1"/>
            </a:solidFill>
            <a:prstDash val="solid"/>
            <a:round/>
            <a:headEnd type="none" w="med" len="med"/>
            <a:tailEnd type="triangle" w="lg" len="lg"/>
          </a:ln>
        </p:spPr>
      </p:cxnSp>
      <p:sp>
        <p:nvSpPr>
          <p:cNvPr id="1869" name="Shape 1869"/>
          <p:cNvSpPr txBox="1"/>
          <p:nvPr/>
        </p:nvSpPr>
        <p:spPr>
          <a:xfrm>
            <a:off x="822325" y="1039812"/>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0</a:t>
            </a:r>
            <a:endParaRPr/>
          </a:p>
        </p:txBody>
      </p:sp>
      <p:sp>
        <p:nvSpPr>
          <p:cNvPr id="1870" name="Shape 1870"/>
          <p:cNvSpPr txBox="1"/>
          <p:nvPr/>
        </p:nvSpPr>
        <p:spPr>
          <a:xfrm>
            <a:off x="2498725" y="914400"/>
            <a:ext cx="184149" cy="396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1" name="Shape 1871"/>
          <p:cNvSpPr txBox="1"/>
          <p:nvPr/>
        </p:nvSpPr>
        <p:spPr>
          <a:xfrm>
            <a:off x="2514600" y="97149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3</a:t>
            </a:r>
            <a:endParaRPr/>
          </a:p>
        </p:txBody>
      </p:sp>
      <p:sp>
        <p:nvSpPr>
          <p:cNvPr id="1872" name="Shape 1872"/>
          <p:cNvSpPr txBox="1"/>
          <p:nvPr/>
        </p:nvSpPr>
        <p:spPr>
          <a:xfrm>
            <a:off x="1447800" y="312420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4</a:t>
            </a:r>
            <a:endParaRPr/>
          </a:p>
        </p:txBody>
      </p:sp>
      <p:sp>
        <p:nvSpPr>
          <p:cNvPr id="1873" name="Shape 1873"/>
          <p:cNvSpPr txBox="1"/>
          <p:nvPr/>
        </p:nvSpPr>
        <p:spPr>
          <a:xfrm>
            <a:off x="304800" y="2684461"/>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2</a:t>
            </a:r>
            <a:endParaRPr/>
          </a:p>
        </p:txBody>
      </p:sp>
      <p:sp>
        <p:nvSpPr>
          <p:cNvPr id="1874" name="Shape 1874"/>
          <p:cNvSpPr txBox="1"/>
          <p:nvPr/>
        </p:nvSpPr>
        <p:spPr>
          <a:xfrm>
            <a:off x="2100703" y="205740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1</a:t>
            </a:r>
            <a:endParaRPr/>
          </a:p>
        </p:txBody>
      </p:sp>
      <p:sp>
        <p:nvSpPr>
          <p:cNvPr id="1875" name="Shape 1875"/>
          <p:cNvSpPr txBox="1"/>
          <p:nvPr/>
        </p:nvSpPr>
        <p:spPr>
          <a:xfrm>
            <a:off x="3657600" y="167640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2</a:t>
            </a:r>
            <a:endParaRPr/>
          </a:p>
        </p:txBody>
      </p:sp>
      <p:sp>
        <p:nvSpPr>
          <p:cNvPr id="1876" name="Shape 1876"/>
          <p:cNvSpPr txBox="1"/>
          <p:nvPr/>
        </p:nvSpPr>
        <p:spPr>
          <a:xfrm>
            <a:off x="3657600" y="281940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500"/>
              <a:buFont typeface="Calibri"/>
              <a:buNone/>
            </a:pPr>
            <a:r>
              <a:rPr lang="en-US" sz="2000" b="0" i="0" u="none" strike="noStrike" cap="none">
                <a:solidFill>
                  <a:srgbClr val="FF0000"/>
                </a:solidFill>
                <a:latin typeface="Calibri"/>
                <a:ea typeface="Calibri"/>
                <a:cs typeface="Calibri"/>
                <a:sym typeface="Calibri"/>
              </a:rPr>
              <a:t>6</a:t>
            </a:r>
            <a:endParaRPr/>
          </a:p>
        </p:txBody>
      </p:sp>
      <p:sp>
        <p:nvSpPr>
          <p:cNvPr id="1877" name="Shape 1877"/>
          <p:cNvSpPr txBox="1"/>
          <p:nvPr/>
        </p:nvSpPr>
        <p:spPr>
          <a:xfrm>
            <a:off x="1600200" y="1133475"/>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1878" name="Shape 1878"/>
          <p:cNvSpPr txBox="1"/>
          <p:nvPr/>
        </p:nvSpPr>
        <p:spPr>
          <a:xfrm>
            <a:off x="1676400" y="175260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sp>
        <p:nvSpPr>
          <p:cNvPr id="1879" name="Shape 1879"/>
          <p:cNvSpPr txBox="1"/>
          <p:nvPr/>
        </p:nvSpPr>
        <p:spPr>
          <a:xfrm>
            <a:off x="533400" y="1970086"/>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sp>
        <p:nvSpPr>
          <p:cNvPr id="1880" name="Shape 1880"/>
          <p:cNvSpPr txBox="1"/>
          <p:nvPr/>
        </p:nvSpPr>
        <p:spPr>
          <a:xfrm>
            <a:off x="2438400" y="188589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5</a:t>
            </a:r>
            <a:endParaRPr/>
          </a:p>
        </p:txBody>
      </p:sp>
      <p:cxnSp>
        <p:nvCxnSpPr>
          <p:cNvPr id="1881" name="Shape 1881"/>
          <p:cNvCxnSpPr>
            <a:stCxn id="1859" idx="5"/>
            <a:endCxn id="1862" idx="1"/>
          </p:cNvCxnSpPr>
          <p:nvPr/>
        </p:nvCxnSpPr>
        <p:spPr>
          <a:xfrm>
            <a:off x="1087204" y="1685691"/>
            <a:ext cx="1178400" cy="721200"/>
          </a:xfrm>
          <a:prstGeom prst="straightConnector1">
            <a:avLst/>
          </a:prstGeom>
          <a:noFill/>
          <a:ln w="28575" cap="flat" cmpd="sng">
            <a:solidFill>
              <a:schemeClr val="dk1"/>
            </a:solidFill>
            <a:prstDash val="solid"/>
            <a:round/>
            <a:headEnd type="none" w="med" len="med"/>
            <a:tailEnd type="triangle" w="lg" len="lg"/>
          </a:ln>
        </p:spPr>
      </p:cxnSp>
      <p:cxnSp>
        <p:nvCxnSpPr>
          <p:cNvPr id="1882" name="Shape 1882"/>
          <p:cNvCxnSpPr>
            <a:stCxn id="1861" idx="6"/>
            <a:endCxn id="1862" idx="3"/>
          </p:cNvCxnSpPr>
          <p:nvPr/>
        </p:nvCxnSpPr>
        <p:spPr>
          <a:xfrm rot="10800000" flipH="1">
            <a:off x="990600" y="2676286"/>
            <a:ext cx="1275000" cy="93900"/>
          </a:xfrm>
          <a:prstGeom prst="straightConnector1">
            <a:avLst/>
          </a:prstGeom>
          <a:noFill/>
          <a:ln w="28575" cap="flat" cmpd="sng">
            <a:solidFill>
              <a:schemeClr val="dk1"/>
            </a:solidFill>
            <a:prstDash val="solid"/>
            <a:round/>
            <a:headEnd type="none" w="med" len="med"/>
            <a:tailEnd type="triangle" w="lg" len="lg"/>
          </a:ln>
        </p:spPr>
      </p:cxnSp>
      <p:sp>
        <p:nvSpPr>
          <p:cNvPr id="1883" name="Shape 1883"/>
          <p:cNvSpPr txBox="1"/>
          <p:nvPr/>
        </p:nvSpPr>
        <p:spPr>
          <a:xfrm>
            <a:off x="1287294" y="241929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cxnSp>
        <p:nvCxnSpPr>
          <p:cNvPr id="1884" name="Shape 1884"/>
          <p:cNvCxnSpPr>
            <a:stCxn id="1862" idx="6"/>
            <a:endCxn id="1864" idx="3"/>
          </p:cNvCxnSpPr>
          <p:nvPr/>
        </p:nvCxnSpPr>
        <p:spPr>
          <a:xfrm rot="10800000" flipH="1">
            <a:off x="2590800" y="2306386"/>
            <a:ext cx="970200" cy="235200"/>
          </a:xfrm>
          <a:prstGeom prst="straightConnector1">
            <a:avLst/>
          </a:prstGeom>
          <a:noFill/>
          <a:ln w="28575" cap="flat" cmpd="sng">
            <a:solidFill>
              <a:schemeClr val="dk1"/>
            </a:solidFill>
            <a:prstDash val="solid"/>
            <a:round/>
            <a:headEnd type="none" w="med" len="med"/>
            <a:tailEnd type="triangle" w="lg" len="lg"/>
          </a:ln>
        </p:spPr>
      </p:cxnSp>
      <p:sp>
        <p:nvSpPr>
          <p:cNvPr id="1885" name="Shape 1885"/>
          <p:cNvSpPr txBox="1"/>
          <p:nvPr/>
        </p:nvSpPr>
        <p:spPr>
          <a:xfrm>
            <a:off x="2887493" y="211449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cxnSp>
        <p:nvCxnSpPr>
          <p:cNvPr id="1886" name="Shape 1886"/>
          <p:cNvCxnSpPr>
            <a:stCxn id="1864" idx="1"/>
            <a:endCxn id="1860" idx="6"/>
          </p:cNvCxnSpPr>
          <p:nvPr/>
        </p:nvCxnSpPr>
        <p:spPr>
          <a:xfrm rot="10800000">
            <a:off x="2819396" y="1474796"/>
            <a:ext cx="741600" cy="562200"/>
          </a:xfrm>
          <a:prstGeom prst="straightConnector1">
            <a:avLst/>
          </a:prstGeom>
          <a:noFill/>
          <a:ln w="28575" cap="flat" cmpd="sng">
            <a:solidFill>
              <a:schemeClr val="dk1"/>
            </a:solidFill>
            <a:prstDash val="solid"/>
            <a:round/>
            <a:headEnd type="none" w="med" len="med"/>
            <a:tailEnd type="triangle" w="lg" len="lg"/>
          </a:ln>
        </p:spPr>
      </p:cxnSp>
      <p:sp>
        <p:nvSpPr>
          <p:cNvPr id="1887" name="Shape 1887"/>
          <p:cNvSpPr txBox="1"/>
          <p:nvPr/>
        </p:nvSpPr>
        <p:spPr>
          <a:xfrm>
            <a:off x="3116093" y="137160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a:t>
            </a:r>
            <a:endParaRPr/>
          </a:p>
        </p:txBody>
      </p:sp>
      <p:cxnSp>
        <p:nvCxnSpPr>
          <p:cNvPr id="1888" name="Shape 1888"/>
          <p:cNvCxnSpPr>
            <a:stCxn id="1861" idx="5"/>
            <a:endCxn id="1863" idx="1"/>
          </p:cNvCxnSpPr>
          <p:nvPr/>
        </p:nvCxnSpPr>
        <p:spPr>
          <a:xfrm>
            <a:off x="934804" y="2904890"/>
            <a:ext cx="645000" cy="579900"/>
          </a:xfrm>
          <a:prstGeom prst="straightConnector1">
            <a:avLst/>
          </a:prstGeom>
          <a:noFill/>
          <a:ln w="28575" cap="flat" cmpd="sng">
            <a:solidFill>
              <a:schemeClr val="dk1"/>
            </a:solidFill>
            <a:prstDash val="solid"/>
            <a:round/>
            <a:headEnd type="none" w="med" len="med"/>
            <a:tailEnd type="triangle" w="lg" len="lg"/>
          </a:ln>
        </p:spPr>
      </p:cxnSp>
      <p:sp>
        <p:nvSpPr>
          <p:cNvPr id="1889" name="Shape 1889"/>
          <p:cNvSpPr txBox="1"/>
          <p:nvPr/>
        </p:nvSpPr>
        <p:spPr>
          <a:xfrm>
            <a:off x="982494" y="302889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2</a:t>
            </a:r>
            <a:endParaRPr/>
          </a:p>
        </p:txBody>
      </p:sp>
      <p:cxnSp>
        <p:nvCxnSpPr>
          <p:cNvPr id="1890" name="Shape 1890"/>
          <p:cNvCxnSpPr>
            <a:stCxn id="1862" idx="4"/>
            <a:endCxn id="1863" idx="7"/>
          </p:cNvCxnSpPr>
          <p:nvPr/>
        </p:nvCxnSpPr>
        <p:spPr>
          <a:xfrm flipH="1">
            <a:off x="1849200" y="2732086"/>
            <a:ext cx="551100" cy="752700"/>
          </a:xfrm>
          <a:prstGeom prst="straightConnector1">
            <a:avLst/>
          </a:prstGeom>
          <a:noFill/>
          <a:ln w="28575" cap="flat" cmpd="sng">
            <a:solidFill>
              <a:schemeClr val="dk1"/>
            </a:solidFill>
            <a:prstDash val="solid"/>
            <a:round/>
            <a:headEnd type="none" w="med" len="med"/>
            <a:tailEnd type="triangle" w="lg" len="lg"/>
          </a:ln>
        </p:spPr>
      </p:cxnSp>
      <p:sp>
        <p:nvSpPr>
          <p:cNvPr id="1891" name="Shape 1891"/>
          <p:cNvSpPr txBox="1"/>
          <p:nvPr/>
        </p:nvSpPr>
        <p:spPr>
          <a:xfrm>
            <a:off x="1828800" y="289560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6</a:t>
            </a:r>
            <a:endParaRPr/>
          </a:p>
        </p:txBody>
      </p:sp>
      <p:sp>
        <p:nvSpPr>
          <p:cNvPr id="1892" name="Shape 1892"/>
          <p:cNvSpPr txBox="1"/>
          <p:nvPr/>
        </p:nvSpPr>
        <p:spPr>
          <a:xfrm>
            <a:off x="2963693" y="2514600"/>
            <a:ext cx="312905"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5</a:t>
            </a:r>
            <a:endParaRPr/>
          </a:p>
        </p:txBody>
      </p:sp>
      <p:cxnSp>
        <p:nvCxnSpPr>
          <p:cNvPr id="1893" name="Shape 1893"/>
          <p:cNvCxnSpPr>
            <a:stCxn id="1862" idx="5"/>
            <a:endCxn id="1865" idx="1"/>
          </p:cNvCxnSpPr>
          <p:nvPr/>
        </p:nvCxnSpPr>
        <p:spPr>
          <a:xfrm>
            <a:off x="2535004" y="2676290"/>
            <a:ext cx="873600" cy="351300"/>
          </a:xfrm>
          <a:prstGeom prst="straightConnector1">
            <a:avLst/>
          </a:prstGeom>
          <a:noFill/>
          <a:ln w="28575" cap="flat" cmpd="sng">
            <a:solidFill>
              <a:schemeClr val="dk1"/>
            </a:solidFill>
            <a:prstDash val="solid"/>
            <a:round/>
            <a:headEnd type="none" w="med" len="med"/>
            <a:tailEnd type="triangle" w="lg" len="lg"/>
          </a:ln>
        </p:spPr>
      </p:cxnSp>
      <p:cxnSp>
        <p:nvCxnSpPr>
          <p:cNvPr id="1894" name="Shape 1894"/>
          <p:cNvCxnSpPr>
            <a:stCxn id="1865" idx="0"/>
            <a:endCxn id="1864" idx="4"/>
          </p:cNvCxnSpPr>
          <p:nvPr/>
        </p:nvCxnSpPr>
        <p:spPr>
          <a:xfrm rot="10800000" flipH="1">
            <a:off x="3543300" y="2362200"/>
            <a:ext cx="152400" cy="609600"/>
          </a:xfrm>
          <a:prstGeom prst="straightConnector1">
            <a:avLst/>
          </a:prstGeom>
          <a:noFill/>
          <a:ln w="28575" cap="flat" cmpd="sng">
            <a:solidFill>
              <a:schemeClr val="dk1"/>
            </a:solidFill>
            <a:prstDash val="solid"/>
            <a:round/>
            <a:headEnd type="none" w="med" len="med"/>
            <a:tailEnd type="triangle" w="lg" len="lg"/>
          </a:ln>
        </p:spPr>
      </p:cxnSp>
      <p:sp>
        <p:nvSpPr>
          <p:cNvPr id="1895" name="Shape 1895"/>
          <p:cNvSpPr txBox="1"/>
          <p:nvPr/>
        </p:nvSpPr>
        <p:spPr>
          <a:xfrm>
            <a:off x="3657603" y="2419245"/>
            <a:ext cx="3128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3</a:t>
            </a:r>
            <a:endParaRPr/>
          </a:p>
        </p:txBody>
      </p:sp>
      <p:cxnSp>
        <p:nvCxnSpPr>
          <p:cNvPr id="1896" name="Shape 1896"/>
          <p:cNvCxnSpPr>
            <a:stCxn id="1863" idx="6"/>
            <a:endCxn id="1865" idx="3"/>
          </p:cNvCxnSpPr>
          <p:nvPr/>
        </p:nvCxnSpPr>
        <p:spPr>
          <a:xfrm rot="10800000" flipH="1">
            <a:off x="1905000" y="3297000"/>
            <a:ext cx="1503600" cy="322500"/>
          </a:xfrm>
          <a:prstGeom prst="straightConnector1">
            <a:avLst/>
          </a:prstGeom>
          <a:noFill/>
          <a:ln w="28575" cap="flat" cmpd="sng">
            <a:solidFill>
              <a:schemeClr val="dk1"/>
            </a:solidFill>
            <a:prstDash val="solid"/>
            <a:round/>
            <a:headEnd type="none" w="med" len="med"/>
            <a:tailEnd type="triangle" w="lg" len="lg"/>
          </a:ln>
        </p:spPr>
      </p:cxnSp>
      <p:sp>
        <p:nvSpPr>
          <p:cNvPr id="1897" name="Shape 1897"/>
          <p:cNvSpPr txBox="1"/>
          <p:nvPr/>
        </p:nvSpPr>
        <p:spPr>
          <a:xfrm>
            <a:off x="2430293" y="3124200"/>
            <a:ext cx="619499" cy="400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Times New Roman"/>
              <a:buNone/>
            </a:pPr>
            <a:r>
              <a:rPr lang="en-US" sz="2000" b="0" i="0" u="none" strike="noStrike" cap="none">
                <a:solidFill>
                  <a:schemeClr val="dk1"/>
                </a:solidFill>
                <a:latin typeface="Times New Roman"/>
                <a:ea typeface="Times New Roman"/>
                <a:cs typeface="Times New Roman"/>
                <a:sym typeface="Times New Roman"/>
              </a:rPr>
              <a:t>10</a:t>
            </a:r>
            <a:endParaRPr/>
          </a:p>
        </p:txBody>
      </p:sp>
      <p:sp>
        <p:nvSpPr>
          <p:cNvPr id="1898" name="Shape 1898"/>
          <p:cNvSpPr txBox="1"/>
          <p:nvPr/>
        </p:nvSpPr>
        <p:spPr>
          <a:xfrm>
            <a:off x="381000" y="4648200"/>
            <a:ext cx="3302764" cy="10156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n-US" sz="2000" b="0" i="0" u="sng" strike="noStrike" cap="none">
                <a:solidFill>
                  <a:schemeClr val="dk1"/>
                </a:solidFill>
                <a:latin typeface="Calibri"/>
                <a:ea typeface="Calibri"/>
                <a:cs typeface="Calibri"/>
                <a:sym typeface="Calibri"/>
              </a:rPr>
              <a:t>Order Added to Known Set:</a:t>
            </a:r>
            <a:endParaRPr/>
          </a:p>
          <a:p>
            <a:pPr marL="0" marR="0" lvl="0" indent="0" algn="l" rtl="0">
              <a:lnSpc>
                <a:spcPct val="100000"/>
              </a:lnSpc>
              <a:spcBef>
                <a:spcPts val="0"/>
              </a:spcBef>
              <a:spcAft>
                <a:spcPts val="0"/>
              </a:spcAft>
              <a:buClr>
                <a:srgbClr val="000000"/>
              </a:buClr>
              <a:buSzPts val="2000"/>
              <a:buFont typeface="Arial"/>
              <a:buNone/>
            </a:pPr>
            <a:endParaRPr sz="20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Calibri"/>
              <a:buNone/>
            </a:pPr>
            <a:r>
              <a:rPr lang="en-US" sz="2000" b="0" i="0" u="none" strike="noStrike" cap="none">
                <a:solidFill>
                  <a:schemeClr val="dk1"/>
                </a:solidFill>
                <a:latin typeface="Calibri"/>
                <a:ea typeface="Calibri"/>
                <a:cs typeface="Calibri"/>
                <a:sym typeface="Calibri"/>
              </a:rPr>
              <a:t>A, D, C, E, B, F, G</a:t>
            </a:r>
            <a:endParaRPr/>
          </a:p>
        </p:txBody>
      </p:sp>
      <p:sp>
        <p:nvSpPr>
          <p:cNvPr id="1899" name="Shape 1899"/>
          <p:cNvSpPr txBox="1">
            <a:spLocks noGrp="1"/>
          </p:cNvSpPr>
          <p:nvPr>
            <p:ph type="title" idx="4294967295"/>
          </p:nvPr>
        </p:nvSpPr>
        <p:spPr>
          <a:xfrm>
            <a:off x="822960" y="286604"/>
            <a:ext cx="7543800" cy="804475"/>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Example #2</a:t>
            </a:r>
            <a:endParaRPr sz="4800" b="0" i="0" u="none" strike="noStrike" cap="none">
              <a:solidFill>
                <a:srgbClr val="3F3F3F"/>
              </a:solidFill>
              <a:latin typeface="Calibri"/>
              <a:ea typeface="Calibri"/>
              <a:cs typeface="Calibri"/>
              <a:sym typeface="Calibri"/>
            </a:endParaRPr>
          </a:p>
        </p:txBody>
      </p:sp>
      <p:graphicFrame>
        <p:nvGraphicFramePr>
          <p:cNvPr id="1900" name="Shape 1900"/>
          <p:cNvGraphicFramePr/>
          <p:nvPr/>
        </p:nvGraphicFramePr>
        <p:xfrm>
          <a:off x="4419600" y="3032670"/>
          <a:ext cx="4267200" cy="2926160"/>
        </p:xfrm>
        <a:graphic>
          <a:graphicData uri="http://schemas.openxmlformats.org/drawingml/2006/table">
            <a:tbl>
              <a:tblPr>
                <a:noFill/>
                <a:tableStyleId>{C75C6467-92EE-42D9-8249-70E0839E9777}</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vertex</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known?</a:t>
                      </a:r>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cost</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path</a:t>
                      </a:r>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0</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B</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3</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E</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2</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3254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1</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A</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276225">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E</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2</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F</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4</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C</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323850">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G</a:t>
                      </a:r>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Y</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6</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450"/>
                        <a:buFont typeface="Arial"/>
                        <a:buNone/>
                      </a:pPr>
                      <a:r>
                        <a:rPr lang="en-US" sz="1800" b="0" i="0" u="none" strike="noStrike" cap="none">
                          <a:solidFill>
                            <a:schemeClr val="dk1"/>
                          </a:solidFill>
                          <a:latin typeface="Arial"/>
                          <a:ea typeface="Arial"/>
                          <a:cs typeface="Arial"/>
                          <a:sym typeface="Arial"/>
                        </a:rPr>
                        <a:t>D</a:t>
                      </a: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sp>
        <p:nvSpPr>
          <p:cNvPr id="1906" name="Shape 1906"/>
          <p:cNvSpPr txBox="1"/>
          <p:nvPr/>
        </p:nvSpPr>
        <p:spPr>
          <a:xfrm>
            <a:off x="381000" y="1524000"/>
            <a:ext cx="8488680" cy="4648200"/>
          </a:xfrm>
          <a:prstGeom prst="rect">
            <a:avLst/>
          </a:prstGeom>
          <a:solidFill>
            <a:srgbClr val="FFFF99"/>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500"/>
              <a:buFont typeface="Courier New"/>
              <a:buNone/>
            </a:pPr>
            <a:r>
              <a:rPr lang="en-US" sz="2000" b="0" i="0" u="none" strike="noStrike" cap="none">
                <a:solidFill>
                  <a:schemeClr val="dk1"/>
                </a:solidFill>
                <a:latin typeface="Courier New"/>
                <a:ea typeface="Courier New"/>
                <a:cs typeface="Courier New"/>
                <a:sym typeface="Courier New"/>
              </a:rPr>
              <a:t>	// pre-condition: </a:t>
            </a:r>
            <a:r>
              <a:rPr lang="en-US" sz="2000" b="1" i="0" u="none" strike="noStrike" cap="none">
                <a:solidFill>
                  <a:schemeClr val="dk1"/>
                </a:solidFill>
                <a:latin typeface="Courier New"/>
                <a:ea typeface="Courier New"/>
                <a:cs typeface="Courier New"/>
                <a:sym typeface="Courier New"/>
              </a:rPr>
              <a:t>start</a:t>
            </a:r>
            <a:r>
              <a:rPr lang="en-US" sz="2000" b="0" i="0" u="none" strike="noStrike" cap="none">
                <a:solidFill>
                  <a:schemeClr val="dk1"/>
                </a:solidFill>
                <a:latin typeface="Courier New"/>
                <a:ea typeface="Courier New"/>
                <a:cs typeface="Courier New"/>
                <a:sym typeface="Courier New"/>
              </a:rPr>
              <a:t> is the node to start at</a:t>
            </a:r>
            <a:endParaRPr/>
          </a:p>
          <a:p>
            <a:pPr marL="342900" marR="0" lvl="0" indent="-342900" algn="l" rtl="0">
              <a:lnSpc>
                <a:spcPct val="100000"/>
              </a:lnSpc>
              <a:spcBef>
                <a:spcPts val="400"/>
              </a:spcBef>
              <a:spcAft>
                <a:spcPts val="0"/>
              </a:spcAft>
              <a:buClr>
                <a:schemeClr val="dk1"/>
              </a:buClr>
              <a:buSzPts val="500"/>
              <a:buFont typeface="Courier New"/>
              <a:buNone/>
            </a:pPr>
            <a:r>
              <a:rPr lang="en-US" sz="2000" b="0" i="0" u="none" strike="noStrike" cap="none">
                <a:solidFill>
                  <a:schemeClr val="dk1"/>
                </a:solidFill>
                <a:latin typeface="Courier New"/>
                <a:ea typeface="Courier New"/>
                <a:cs typeface="Courier New"/>
                <a:sym typeface="Courier New"/>
              </a:rPr>
              <a:t>	// initialize things</a:t>
            </a:r>
            <a:r>
              <a:rPr lang="en-US" sz="2000" b="1" i="0" u="none" strike="noStrike" cap="none">
                <a:solidFill>
                  <a:schemeClr val="dk1"/>
                </a:solidFill>
                <a:latin typeface="Courier New"/>
                <a:ea typeface="Courier New"/>
                <a:cs typeface="Courier New"/>
                <a:sym typeface="Courier New"/>
              </a:rPr>
              <a:t>	</a:t>
            </a:r>
            <a:endParaRPr sz="2000" b="1" i="0" u="none" strike="noStrike" cap="none">
              <a:solidFill>
                <a:schemeClr val="dk1"/>
              </a:solidFill>
              <a:latin typeface="Courier New"/>
              <a:ea typeface="Courier New"/>
              <a:cs typeface="Courier New"/>
              <a:sym typeface="Courier New"/>
            </a:endParaRPr>
          </a:p>
          <a:p>
            <a:pPr marL="342900" marR="0" lvl="0" indent="-342900" algn="l" rtl="0">
              <a:lnSpc>
                <a:spcPct val="100000"/>
              </a:lnSpc>
              <a:spcBef>
                <a:spcPts val="400"/>
              </a:spcBef>
              <a:spcAft>
                <a:spcPts val="0"/>
              </a:spcAft>
              <a:buClr>
                <a:schemeClr val="dk1"/>
              </a:buClr>
              <a:buSzPts val="500"/>
              <a:buFont typeface="Courier New"/>
              <a:buNone/>
            </a:pPr>
            <a:r>
              <a:rPr lang="en-US" sz="2000" b="0" i="0"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active = </a:t>
            </a:r>
            <a:r>
              <a:rPr lang="en-US" sz="2000" b="0" i="0" u="none" strike="noStrike" cap="none">
                <a:solidFill>
                  <a:schemeClr val="dk1"/>
                </a:solidFill>
                <a:latin typeface="Courier New"/>
                <a:ea typeface="Courier New"/>
                <a:cs typeface="Courier New"/>
                <a:sym typeface="Courier New"/>
              </a:rPr>
              <a:t>new empty priority queue of paths </a:t>
            </a:r>
            <a:endParaRPr/>
          </a:p>
          <a:p>
            <a:pPr marL="342900" marR="0" lvl="0" indent="-342900" algn="l" rtl="0">
              <a:lnSpc>
                <a:spcPct val="100000"/>
              </a:lnSpc>
              <a:spcBef>
                <a:spcPts val="400"/>
              </a:spcBef>
              <a:spcAft>
                <a:spcPts val="0"/>
              </a:spcAft>
              <a:buClr>
                <a:schemeClr val="dk1"/>
              </a:buClr>
              <a:buSzPts val="500"/>
              <a:buFont typeface="Courier New"/>
              <a:buNone/>
            </a:pPr>
            <a:r>
              <a:rPr lang="en-US" sz="2000" b="0" i="0" u="none" strike="noStrike" cap="none">
                <a:solidFill>
                  <a:schemeClr val="dk1"/>
                </a:solidFill>
                <a:latin typeface="Courier New"/>
                <a:ea typeface="Courier New"/>
                <a:cs typeface="Courier New"/>
                <a:sym typeface="Courier New"/>
              </a:rPr>
              <a:t>		from start to a given node</a:t>
            </a:r>
            <a:endParaRPr/>
          </a:p>
          <a:p>
            <a:pPr marL="342900" marR="0" lvl="0" indent="-342900" algn="l" rtl="0">
              <a:lnSpc>
                <a:spcPct val="100000"/>
              </a:lnSpc>
              <a:spcBef>
                <a:spcPts val="400"/>
              </a:spcBef>
              <a:spcAft>
                <a:spcPts val="0"/>
              </a:spcAft>
              <a:buClr>
                <a:schemeClr val="dk1"/>
              </a:buClr>
              <a:buSzPts val="500"/>
              <a:buFont typeface="Courier New"/>
              <a:buNone/>
            </a:pPr>
            <a:r>
              <a:rPr lang="en-US" sz="2000" b="0" i="0" u="none" strike="noStrike" cap="none">
                <a:solidFill>
                  <a:schemeClr val="dk1"/>
                </a:solidFill>
                <a:latin typeface="Courier New"/>
                <a:ea typeface="Courier New"/>
                <a:cs typeface="Courier New"/>
                <a:sym typeface="Courier New"/>
              </a:rPr>
              <a:t>		// A path's “priority” in the queue is the total </a:t>
            </a:r>
            <a:endParaRPr sz="2000" b="0" i="0" u="none" strike="noStrike" cap="none">
              <a:solidFill>
                <a:schemeClr val="dk1"/>
              </a:solidFill>
              <a:latin typeface="Courier New"/>
              <a:ea typeface="Courier New"/>
              <a:cs typeface="Courier New"/>
              <a:sym typeface="Courier New"/>
            </a:endParaRPr>
          </a:p>
          <a:p>
            <a:pPr marL="342900" marR="0" lvl="0" indent="-342900" algn="l" rtl="0">
              <a:lnSpc>
                <a:spcPct val="100000"/>
              </a:lnSpc>
              <a:spcBef>
                <a:spcPts val="400"/>
              </a:spcBef>
              <a:spcAft>
                <a:spcPts val="0"/>
              </a:spcAft>
              <a:buClr>
                <a:schemeClr val="dk1"/>
              </a:buClr>
              <a:buSzPts val="500"/>
              <a:buFont typeface="Courier New"/>
              <a:buNone/>
            </a:pPr>
            <a:r>
              <a:rPr lang="en-US" sz="2000" b="0" i="0" u="none" strike="noStrike" cap="none">
                <a:solidFill>
                  <a:schemeClr val="dk1"/>
                </a:solidFill>
                <a:latin typeface="Courier New"/>
                <a:ea typeface="Courier New"/>
                <a:cs typeface="Courier New"/>
                <a:sym typeface="Courier New"/>
              </a:rPr>
              <a:t>		// cost of that path. </a:t>
            </a:r>
            <a:endParaRPr sz="2000" b="0" i="0" u="none" strike="noStrike" cap="none">
              <a:solidFill>
                <a:schemeClr val="dk1"/>
              </a:solidFill>
              <a:latin typeface="Courier New"/>
              <a:ea typeface="Courier New"/>
              <a:cs typeface="Courier New"/>
              <a:sym typeface="Courier New"/>
            </a:endParaRPr>
          </a:p>
          <a:p>
            <a:pPr marL="342900" marR="0" lvl="0" indent="-342900" algn="l" rtl="0">
              <a:lnSpc>
                <a:spcPct val="100000"/>
              </a:lnSpc>
              <a:spcBef>
                <a:spcPts val="400"/>
              </a:spcBef>
              <a:spcAft>
                <a:spcPts val="0"/>
              </a:spcAft>
              <a:buClr>
                <a:schemeClr val="dk1"/>
              </a:buClr>
              <a:buSzPts val="500"/>
              <a:buFont typeface="Arial"/>
              <a:buNone/>
            </a:pPr>
            <a:endParaRPr sz="2000" b="0" i="0" u="none" strike="noStrike" cap="none">
              <a:solidFill>
                <a:schemeClr val="dk1"/>
              </a:solidFill>
              <a:latin typeface="Courier New"/>
              <a:ea typeface="Courier New"/>
              <a:cs typeface="Courier New"/>
              <a:sym typeface="Courier New"/>
            </a:endParaRPr>
          </a:p>
          <a:p>
            <a:pPr marL="342900" marR="0" lvl="0" indent="-342900" algn="l" rtl="0">
              <a:lnSpc>
                <a:spcPct val="100000"/>
              </a:lnSpc>
              <a:spcBef>
                <a:spcPts val="400"/>
              </a:spcBef>
              <a:spcAft>
                <a:spcPts val="0"/>
              </a:spcAft>
              <a:buClr>
                <a:schemeClr val="dk1"/>
              </a:buClr>
              <a:buSzPts val="500"/>
              <a:buFont typeface="Courier New"/>
              <a:buNone/>
            </a:pPr>
            <a:r>
              <a:rPr lang="en-US" sz="2000" b="0" i="0"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finished = </a:t>
            </a:r>
            <a:r>
              <a:rPr lang="en-US" sz="2000" b="0" i="0" u="none" strike="noStrike" cap="none">
                <a:solidFill>
                  <a:schemeClr val="dk1"/>
                </a:solidFill>
                <a:latin typeface="Courier New"/>
                <a:ea typeface="Courier New"/>
                <a:cs typeface="Courier New"/>
                <a:sym typeface="Courier New"/>
              </a:rPr>
              <a:t>new empty set of nodes</a:t>
            </a:r>
            <a:endParaRPr/>
          </a:p>
          <a:p>
            <a:pPr marL="342900" marR="0" lvl="0" indent="-342900" algn="l" rtl="0">
              <a:lnSpc>
                <a:spcPct val="100000"/>
              </a:lnSpc>
              <a:spcBef>
                <a:spcPts val="400"/>
              </a:spcBef>
              <a:spcAft>
                <a:spcPts val="0"/>
              </a:spcAft>
              <a:buClr>
                <a:schemeClr val="dk1"/>
              </a:buClr>
              <a:buSzPts val="500"/>
              <a:buFont typeface="Courier New"/>
              <a:buNone/>
            </a:pPr>
            <a:r>
              <a:rPr lang="en-US" sz="2000" b="0" i="0" u="none" strike="noStrike" cap="none">
                <a:solidFill>
                  <a:schemeClr val="dk1"/>
                </a:solidFill>
                <a:latin typeface="Courier New"/>
                <a:ea typeface="Courier New"/>
                <a:cs typeface="Courier New"/>
                <a:sym typeface="Courier New"/>
              </a:rPr>
              <a:t>		// Holds nodes for which we know the </a:t>
            </a:r>
            <a:endParaRPr sz="2000" b="0" i="0" u="none" strike="noStrike" cap="none">
              <a:solidFill>
                <a:schemeClr val="dk1"/>
              </a:solidFill>
              <a:latin typeface="Courier New"/>
              <a:ea typeface="Courier New"/>
              <a:cs typeface="Courier New"/>
              <a:sym typeface="Courier New"/>
            </a:endParaRPr>
          </a:p>
          <a:p>
            <a:pPr marL="342900" marR="0" lvl="0" indent="-342900" algn="l" rtl="0">
              <a:lnSpc>
                <a:spcPct val="100000"/>
              </a:lnSpc>
              <a:spcBef>
                <a:spcPts val="400"/>
              </a:spcBef>
              <a:spcAft>
                <a:spcPts val="0"/>
              </a:spcAft>
              <a:buClr>
                <a:schemeClr val="dk1"/>
              </a:buClr>
              <a:buSzPts val="500"/>
              <a:buFont typeface="Courier New"/>
              <a:buNone/>
            </a:pPr>
            <a:r>
              <a:rPr lang="en-US" sz="2000" b="0" i="0" u="none" strike="noStrike" cap="none">
                <a:solidFill>
                  <a:schemeClr val="dk1"/>
                </a:solidFill>
                <a:latin typeface="Courier New"/>
                <a:ea typeface="Courier New"/>
                <a:cs typeface="Courier New"/>
                <a:sym typeface="Courier New"/>
              </a:rPr>
              <a:t>		// minimum-cost path from start.</a:t>
            </a:r>
            <a:endParaRPr/>
          </a:p>
          <a:p>
            <a:pPr marL="342900" marR="0" lvl="0" indent="-342900" algn="l" rtl="0">
              <a:lnSpc>
                <a:spcPct val="100000"/>
              </a:lnSpc>
              <a:spcBef>
                <a:spcPts val="400"/>
              </a:spcBef>
              <a:spcAft>
                <a:spcPts val="0"/>
              </a:spcAft>
              <a:buClr>
                <a:schemeClr val="dk1"/>
              </a:buClr>
              <a:buSzPts val="500"/>
              <a:buFont typeface="Courier New"/>
              <a:buNone/>
            </a:pPr>
            <a:endParaRPr sz="2000" b="0" i="0" u="none" strike="noStrike" cap="none">
              <a:solidFill>
                <a:schemeClr val="dk1"/>
              </a:solidFill>
              <a:latin typeface="Courier New"/>
              <a:ea typeface="Courier New"/>
              <a:cs typeface="Courier New"/>
              <a:sym typeface="Courier New"/>
            </a:endParaRPr>
          </a:p>
          <a:p>
            <a:pPr marL="342900" marR="0" lvl="0" indent="-342900" algn="l" rtl="0">
              <a:lnSpc>
                <a:spcPct val="100000"/>
              </a:lnSpc>
              <a:spcBef>
                <a:spcPts val="400"/>
              </a:spcBef>
              <a:spcAft>
                <a:spcPts val="0"/>
              </a:spcAft>
              <a:buClr>
                <a:schemeClr val="dk1"/>
              </a:buClr>
              <a:buSzPts val="500"/>
              <a:buFont typeface="Courier New"/>
              <a:buNone/>
            </a:pPr>
            <a:r>
              <a:rPr lang="en-US" sz="2000" b="0" i="0" u="none" strike="noStrike" cap="none">
                <a:solidFill>
                  <a:schemeClr val="dk1"/>
                </a:solidFill>
                <a:latin typeface="Courier New"/>
                <a:ea typeface="Courier New"/>
                <a:cs typeface="Courier New"/>
                <a:sym typeface="Courier New"/>
              </a:rPr>
              <a:t> 	// We know path start-&gt;start has cost 0</a:t>
            </a:r>
            <a:endParaRPr/>
          </a:p>
          <a:p>
            <a:pPr marL="342900" marR="0" lvl="0" indent="-342900" algn="l" rtl="0">
              <a:lnSpc>
                <a:spcPct val="100000"/>
              </a:lnSpc>
              <a:spcBef>
                <a:spcPts val="400"/>
              </a:spcBef>
              <a:spcAft>
                <a:spcPts val="0"/>
              </a:spcAft>
              <a:buClr>
                <a:schemeClr val="dk1"/>
              </a:buClr>
              <a:buSzPts val="500"/>
              <a:buFont typeface="Courier New"/>
              <a:buNone/>
            </a:pPr>
            <a:r>
              <a:rPr lang="en-US" sz="2000" b="0" i="0"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Add a path </a:t>
            </a:r>
            <a:r>
              <a:rPr lang="en-US" sz="2000" b="0" i="0" u="none" strike="noStrike" cap="none">
                <a:solidFill>
                  <a:schemeClr val="dk1"/>
                </a:solidFill>
                <a:latin typeface="Courier New"/>
                <a:ea typeface="Courier New"/>
                <a:cs typeface="Courier New"/>
                <a:sym typeface="Courier New"/>
              </a:rPr>
              <a:t>from start to itself to active</a:t>
            </a:r>
            <a:endParaRPr sz="2000" b="0" i="0" u="none" strike="noStrike" cap="none">
              <a:solidFill>
                <a:schemeClr val="dk1"/>
              </a:solidFill>
              <a:latin typeface="Courier New"/>
              <a:ea typeface="Courier New"/>
              <a:cs typeface="Courier New"/>
              <a:sym typeface="Courier New"/>
            </a:endParaRPr>
          </a:p>
          <a:p>
            <a:pPr marL="342900" marR="0" lvl="0" indent="-342900" algn="l" rtl="0">
              <a:lnSpc>
                <a:spcPct val="100000"/>
              </a:lnSpc>
              <a:spcBef>
                <a:spcPts val="400"/>
              </a:spcBef>
              <a:spcAft>
                <a:spcPts val="0"/>
              </a:spcAft>
              <a:buClr>
                <a:schemeClr val="dk1"/>
              </a:buClr>
              <a:buSzPts val="500"/>
              <a:buFont typeface="Courier New"/>
              <a:buNone/>
            </a:pPr>
            <a:endParaRPr sz="2000" b="0" i="0" u="none" strike="noStrike" cap="none">
              <a:solidFill>
                <a:schemeClr val="dk1"/>
              </a:solidFill>
              <a:latin typeface="Courier New"/>
              <a:ea typeface="Courier New"/>
              <a:cs typeface="Courier New"/>
              <a:sym typeface="Courier New"/>
            </a:endParaRPr>
          </a:p>
          <a:p>
            <a:pPr marL="342900" marR="0" lvl="0" indent="-342900" algn="l" rtl="0">
              <a:lnSpc>
                <a:spcPct val="100000"/>
              </a:lnSpc>
              <a:spcBef>
                <a:spcPts val="400"/>
              </a:spcBef>
              <a:spcAft>
                <a:spcPts val="0"/>
              </a:spcAft>
              <a:buClr>
                <a:schemeClr val="dk1"/>
              </a:buClr>
              <a:buSzPts val="500"/>
              <a:buFont typeface="Courier New"/>
              <a:buNone/>
            </a:pPr>
            <a:endParaRPr sz="2000" b="0" i="0" u="none" strike="noStrike" cap="none">
              <a:solidFill>
                <a:schemeClr val="dk1"/>
              </a:solidFill>
              <a:latin typeface="Courier New"/>
              <a:ea typeface="Courier New"/>
              <a:cs typeface="Courier New"/>
              <a:sym typeface="Courier New"/>
            </a:endParaRPr>
          </a:p>
        </p:txBody>
      </p:sp>
      <p:sp>
        <p:nvSpPr>
          <p:cNvPr id="1907" name="Shape 1907"/>
          <p:cNvSpPr txBox="1">
            <a:spLocks noGrp="1"/>
          </p:cNvSpPr>
          <p:nvPr>
            <p:ph type="title"/>
          </p:nvPr>
        </p:nvSpPr>
        <p:spPr>
          <a:xfrm>
            <a:off x="822960" y="286605"/>
            <a:ext cx="7543800" cy="1084996"/>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Pseudocode</a:t>
            </a:r>
            <a:endParaRPr sz="4800" b="0" i="0" u="none" strike="noStrike" cap="none">
              <a:solidFill>
                <a:srgbClr val="3F3F3F"/>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13" name="Shape 1913"/>
          <p:cNvSpPr txBox="1"/>
          <p:nvPr/>
        </p:nvSpPr>
        <p:spPr>
          <a:xfrm>
            <a:off x="381000" y="1524000"/>
            <a:ext cx="8488680" cy="4648200"/>
          </a:xfrm>
          <a:prstGeom prst="rect">
            <a:avLst/>
          </a:prstGeom>
          <a:solidFill>
            <a:srgbClr val="FFFF99"/>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500"/>
              <a:buFont typeface="Courier New"/>
              <a:buNone/>
            </a:pPr>
            <a:r>
              <a:rPr lang="en-US" sz="2000" b="0" i="0"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while active is non-empty:</a:t>
            </a:r>
            <a:endParaRPr/>
          </a:p>
          <a:p>
            <a:pPr marL="342900" marR="0" lvl="0" indent="-342900" algn="l" rtl="0">
              <a:lnSpc>
                <a:spcPct val="100000"/>
              </a:lnSpc>
              <a:spcBef>
                <a:spcPts val="400"/>
              </a:spcBef>
              <a:spcAft>
                <a:spcPts val="0"/>
              </a:spcAft>
              <a:buClr>
                <a:schemeClr val="dk1"/>
              </a:buClr>
              <a:buSzPts val="500"/>
              <a:buFont typeface="Courier New"/>
              <a:buNone/>
            </a:pPr>
            <a:r>
              <a:rPr lang="en-US" sz="2000" b="0" i="0" u="none" strike="noStrike" cap="none">
                <a:solidFill>
                  <a:schemeClr val="dk1"/>
                </a:solidFill>
                <a:latin typeface="Courier New"/>
                <a:ea typeface="Courier New"/>
                <a:cs typeface="Courier New"/>
                <a:sym typeface="Courier New"/>
              </a:rPr>
              <a:t>		  minPath = active.removeMin()</a:t>
            </a:r>
            <a:endParaRPr/>
          </a:p>
          <a:p>
            <a:pPr marL="342900" marR="0" lvl="0" indent="-342900" algn="l" rtl="0">
              <a:lnSpc>
                <a:spcPct val="100000"/>
              </a:lnSpc>
              <a:spcBef>
                <a:spcPts val="400"/>
              </a:spcBef>
              <a:spcAft>
                <a:spcPts val="0"/>
              </a:spcAft>
              <a:buClr>
                <a:schemeClr val="dk1"/>
              </a:buClr>
              <a:buSzPts val="500"/>
              <a:buFont typeface="Courier New"/>
              <a:buNone/>
            </a:pPr>
            <a:r>
              <a:rPr lang="en-US" sz="2000" b="0" i="0" u="none" strike="noStrike" cap="none">
                <a:solidFill>
                  <a:schemeClr val="dk1"/>
                </a:solidFill>
                <a:latin typeface="Courier New"/>
                <a:ea typeface="Courier New"/>
                <a:cs typeface="Courier New"/>
                <a:sym typeface="Courier New"/>
              </a:rPr>
              <a:t>        minDest = destination node in minPath</a:t>
            </a:r>
            <a:endParaRPr sz="2000" b="0" i="0" u="none" strike="noStrike" cap="none">
              <a:solidFill>
                <a:schemeClr val="dk1"/>
              </a:solidFill>
              <a:latin typeface="Courier New"/>
              <a:ea typeface="Courier New"/>
              <a:cs typeface="Courier New"/>
              <a:sym typeface="Courier New"/>
            </a:endParaRPr>
          </a:p>
          <a:p>
            <a:pPr marL="342900" marR="0" lvl="0" indent="-342900" algn="l" rtl="0">
              <a:lnSpc>
                <a:spcPct val="100000"/>
              </a:lnSpc>
              <a:spcBef>
                <a:spcPts val="400"/>
              </a:spcBef>
              <a:spcAft>
                <a:spcPts val="0"/>
              </a:spcAft>
              <a:buClr>
                <a:schemeClr val="dk1"/>
              </a:buClr>
              <a:buSzPts val="500"/>
              <a:buFont typeface="Courier New"/>
              <a:buNone/>
            </a:pPr>
            <a:r>
              <a:rPr lang="en-US" sz="2000" b="0" i="0" u="none" strike="noStrike" cap="none">
                <a:solidFill>
                  <a:schemeClr val="dk1"/>
                </a:solidFill>
                <a:latin typeface="Courier New"/>
                <a:ea typeface="Courier New"/>
                <a:cs typeface="Courier New"/>
                <a:sym typeface="Courier New"/>
              </a:rPr>
              <a:t>			</a:t>
            </a:r>
            <a:endParaRPr/>
          </a:p>
          <a:p>
            <a:pPr marL="342900" marR="0" lvl="0" indent="-342900" algn="l" rtl="0">
              <a:lnSpc>
                <a:spcPct val="100000"/>
              </a:lnSpc>
              <a:spcBef>
                <a:spcPts val="400"/>
              </a:spcBef>
              <a:spcAft>
                <a:spcPts val="0"/>
              </a:spcAft>
              <a:buClr>
                <a:schemeClr val="dk1"/>
              </a:buClr>
              <a:buSzPts val="500"/>
              <a:buFont typeface="Courier New"/>
              <a:buNone/>
            </a:pPr>
            <a:r>
              <a:rPr lang="en-US" sz="2000" b="0" i="0"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if minDest is in finished:</a:t>
            </a:r>
            <a:endParaRPr sz="2000" b="0" i="0" u="none" strike="noStrike" cap="none">
              <a:solidFill>
                <a:schemeClr val="dk1"/>
              </a:solidFill>
              <a:latin typeface="Courier New"/>
              <a:ea typeface="Courier New"/>
              <a:cs typeface="Courier New"/>
              <a:sym typeface="Courier New"/>
            </a:endParaRPr>
          </a:p>
          <a:p>
            <a:pPr marL="342900" marR="0" lvl="0" indent="-342900" algn="l" rtl="0">
              <a:lnSpc>
                <a:spcPct val="100000"/>
              </a:lnSpc>
              <a:spcBef>
                <a:spcPts val="400"/>
              </a:spcBef>
              <a:spcAft>
                <a:spcPts val="0"/>
              </a:spcAft>
              <a:buClr>
                <a:schemeClr val="dk1"/>
              </a:buClr>
              <a:buSzPts val="500"/>
              <a:buFont typeface="Courier New"/>
              <a:buNone/>
            </a:pPr>
            <a:r>
              <a:rPr lang="en-US" sz="2000" b="0" i="0" u="none" strike="noStrike" cap="none">
                <a:solidFill>
                  <a:schemeClr val="dk1"/>
                </a:solidFill>
                <a:latin typeface="Courier New"/>
                <a:ea typeface="Courier New"/>
                <a:cs typeface="Courier New"/>
                <a:sym typeface="Courier New"/>
              </a:rPr>
              <a:t>            continue</a:t>
            </a:r>
            <a:endParaRPr/>
          </a:p>
          <a:p>
            <a:pPr marL="342900" marR="0" lvl="0" indent="-342900" algn="l" rtl="0">
              <a:lnSpc>
                <a:spcPct val="100000"/>
              </a:lnSpc>
              <a:spcBef>
                <a:spcPts val="400"/>
              </a:spcBef>
              <a:spcAft>
                <a:spcPts val="0"/>
              </a:spcAft>
              <a:buClr>
                <a:schemeClr val="dk1"/>
              </a:buClr>
              <a:buSzPts val="500"/>
              <a:buFont typeface="Arial"/>
              <a:buNone/>
            </a:pPr>
            <a:endParaRPr sz="2000" b="0" i="0" u="none" strike="noStrike" cap="none">
              <a:solidFill>
                <a:schemeClr val="dk1"/>
              </a:solidFill>
              <a:latin typeface="Courier New"/>
              <a:ea typeface="Courier New"/>
              <a:cs typeface="Courier New"/>
              <a:sym typeface="Courier New"/>
            </a:endParaRPr>
          </a:p>
          <a:p>
            <a:pPr marL="342900" marR="0" lvl="0" indent="-342900" algn="l" rtl="0">
              <a:lnSpc>
                <a:spcPct val="100000"/>
              </a:lnSpc>
              <a:spcBef>
                <a:spcPts val="400"/>
              </a:spcBef>
              <a:spcAft>
                <a:spcPts val="0"/>
              </a:spcAft>
              <a:buClr>
                <a:schemeClr val="dk1"/>
              </a:buClr>
              <a:buSzPts val="500"/>
              <a:buFont typeface="Courier New"/>
              <a:buNone/>
            </a:pPr>
            <a:r>
              <a:rPr lang="en-US" sz="2000" b="0" i="0"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for each edge e = ⟨minDest, child⟩:</a:t>
            </a:r>
            <a:endParaRPr/>
          </a:p>
          <a:p>
            <a:pPr marL="342900" marR="0" lvl="0" indent="-342900" algn="l" rtl="0">
              <a:lnSpc>
                <a:spcPct val="100000"/>
              </a:lnSpc>
              <a:spcBef>
                <a:spcPts val="400"/>
              </a:spcBef>
              <a:spcAft>
                <a:spcPts val="0"/>
              </a:spcAft>
              <a:buClr>
                <a:schemeClr val="dk1"/>
              </a:buClr>
              <a:buSzPts val="500"/>
              <a:buFont typeface="Courier New"/>
              <a:buNone/>
            </a:pPr>
            <a:r>
              <a:rPr lang="en-US" sz="2000" b="0" i="0"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if child is not in finished: </a:t>
            </a:r>
            <a:endParaRPr/>
          </a:p>
          <a:p>
            <a:pPr marL="342900" marR="0" lvl="0" indent="-342900" algn="l" rtl="0">
              <a:lnSpc>
                <a:spcPct val="100000"/>
              </a:lnSpc>
              <a:spcBef>
                <a:spcPts val="400"/>
              </a:spcBef>
              <a:spcAft>
                <a:spcPts val="0"/>
              </a:spcAft>
              <a:buClr>
                <a:schemeClr val="dk1"/>
              </a:buClr>
              <a:buSzPts val="500"/>
              <a:buFont typeface="Courier New"/>
              <a:buNone/>
            </a:pPr>
            <a:r>
              <a:rPr lang="en-US" sz="2000" b="0" i="0" u="none" strike="noStrike" cap="none">
                <a:solidFill>
                  <a:schemeClr val="dk1"/>
                </a:solidFill>
                <a:latin typeface="Courier New"/>
                <a:ea typeface="Courier New"/>
                <a:cs typeface="Courier New"/>
                <a:sym typeface="Courier New"/>
              </a:rPr>
              <a:t>                newPath = minPath + e</a:t>
            </a:r>
            <a:endParaRPr/>
          </a:p>
          <a:p>
            <a:pPr marL="342900" marR="0" lvl="0" indent="-342900" algn="l" rtl="0">
              <a:lnSpc>
                <a:spcPct val="100000"/>
              </a:lnSpc>
              <a:spcBef>
                <a:spcPts val="400"/>
              </a:spcBef>
              <a:spcAft>
                <a:spcPts val="0"/>
              </a:spcAft>
              <a:buClr>
                <a:schemeClr val="dk1"/>
              </a:buClr>
              <a:buSzPts val="500"/>
              <a:buFont typeface="Courier New"/>
              <a:buNone/>
            </a:pPr>
            <a:r>
              <a:rPr lang="en-US" sz="2000" b="0" i="0" u="none" strike="noStrike" cap="none">
                <a:solidFill>
                  <a:schemeClr val="dk1"/>
                </a:solidFill>
                <a:latin typeface="Courier New"/>
                <a:ea typeface="Courier New"/>
                <a:cs typeface="Courier New"/>
                <a:sym typeface="Courier New"/>
              </a:rPr>
              <a:t>                add newPath to active</a:t>
            </a:r>
            <a:endParaRPr/>
          </a:p>
          <a:p>
            <a:pPr marL="342900" marR="0" lvl="0" indent="-342900" algn="l" rtl="0">
              <a:lnSpc>
                <a:spcPct val="100000"/>
              </a:lnSpc>
              <a:spcBef>
                <a:spcPts val="400"/>
              </a:spcBef>
              <a:spcAft>
                <a:spcPts val="0"/>
              </a:spcAft>
              <a:buClr>
                <a:schemeClr val="dk1"/>
              </a:buClr>
              <a:buSzPts val="500"/>
              <a:buFont typeface="Arial"/>
              <a:buNone/>
            </a:pPr>
            <a:endParaRPr sz="2000" b="0" i="0" u="none" strike="noStrike" cap="none">
              <a:solidFill>
                <a:schemeClr val="dk1"/>
              </a:solidFill>
              <a:latin typeface="Courier New"/>
              <a:ea typeface="Courier New"/>
              <a:cs typeface="Courier New"/>
              <a:sym typeface="Courier New"/>
            </a:endParaRPr>
          </a:p>
          <a:p>
            <a:pPr marL="342900" marR="0" lvl="0" indent="-342900" algn="l" rtl="0">
              <a:lnSpc>
                <a:spcPct val="100000"/>
              </a:lnSpc>
              <a:spcBef>
                <a:spcPts val="400"/>
              </a:spcBef>
              <a:spcAft>
                <a:spcPts val="0"/>
              </a:spcAft>
              <a:buClr>
                <a:schemeClr val="dk1"/>
              </a:buClr>
              <a:buSzPts val="500"/>
              <a:buFont typeface="Courier New"/>
              <a:buNone/>
            </a:pPr>
            <a:r>
              <a:rPr lang="en-US" sz="2000" b="0" i="0" u="none" strike="noStrike" cap="none">
                <a:solidFill>
                  <a:schemeClr val="dk1"/>
                </a:solidFill>
                <a:latin typeface="Courier New"/>
                <a:ea typeface="Courier New"/>
                <a:cs typeface="Courier New"/>
                <a:sym typeface="Courier New"/>
              </a:rPr>
              <a:t>		  add minDest to finished</a:t>
            </a:r>
            <a:endParaRPr sz="2000" b="0" i="0" u="none" strike="noStrike" cap="none">
              <a:solidFill>
                <a:schemeClr val="dk1"/>
              </a:solidFill>
              <a:latin typeface="Courier New"/>
              <a:ea typeface="Courier New"/>
              <a:cs typeface="Courier New"/>
              <a:sym typeface="Courier New"/>
            </a:endParaRPr>
          </a:p>
          <a:p>
            <a:pPr marL="342900" marR="0" lvl="0" indent="-342900" algn="l" rtl="0">
              <a:lnSpc>
                <a:spcPct val="100000"/>
              </a:lnSpc>
              <a:spcBef>
                <a:spcPts val="400"/>
              </a:spcBef>
              <a:spcAft>
                <a:spcPts val="0"/>
              </a:spcAft>
              <a:buClr>
                <a:schemeClr val="dk1"/>
              </a:buClr>
              <a:buSzPts val="500"/>
              <a:buFont typeface="Courier New"/>
              <a:buNone/>
            </a:pPr>
            <a:endParaRPr sz="2000" b="0" i="0" u="none" strike="noStrike" cap="none">
              <a:solidFill>
                <a:schemeClr val="dk1"/>
              </a:solidFill>
              <a:latin typeface="Courier New"/>
              <a:ea typeface="Courier New"/>
              <a:cs typeface="Courier New"/>
              <a:sym typeface="Courier New"/>
            </a:endParaRPr>
          </a:p>
        </p:txBody>
      </p:sp>
      <p:sp>
        <p:nvSpPr>
          <p:cNvPr id="1914" name="Shape 1914"/>
          <p:cNvSpPr txBox="1">
            <a:spLocks noGrp="1"/>
          </p:cNvSpPr>
          <p:nvPr>
            <p:ph type="title"/>
          </p:nvPr>
        </p:nvSpPr>
        <p:spPr>
          <a:xfrm>
            <a:off x="822960" y="286605"/>
            <a:ext cx="7543800" cy="1084996"/>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Pseudocode (cont.)</a:t>
            </a:r>
            <a:endParaRPr sz="4800" b="0" i="0" u="none" strike="noStrike" cap="none">
              <a:solidFill>
                <a:srgbClr val="3F3F3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dirty="0">
                <a:solidFill>
                  <a:srgbClr val="3F3F3F"/>
                </a:solidFill>
                <a:latin typeface="Calibri"/>
                <a:ea typeface="Calibri"/>
                <a:cs typeface="Calibri"/>
                <a:sym typeface="Calibri"/>
              </a:rPr>
              <a:t>Agenda</a:t>
            </a:r>
            <a:endParaRPr sz="4800" b="0" i="0" u="none" strike="noStrike" cap="none" dirty="0">
              <a:solidFill>
                <a:srgbClr val="3F3F3F"/>
              </a:solidFill>
              <a:latin typeface="Calibri"/>
              <a:ea typeface="Calibri"/>
              <a:cs typeface="Calibri"/>
              <a:sym typeface="Calibri"/>
            </a:endParaRPr>
          </a:p>
        </p:txBody>
      </p:sp>
      <p:sp>
        <p:nvSpPr>
          <p:cNvPr id="118" name="Shape 118"/>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Autofit/>
          </a:bodyPr>
          <a:lstStyle/>
          <a:p>
            <a:pPr marL="0" indent="-457200">
              <a:lnSpc>
                <a:spcPct val="100000"/>
              </a:lnSpc>
              <a:spcBef>
                <a:spcPts val="0"/>
              </a:spcBef>
              <a:buSzPts val="3200"/>
              <a:buFont typeface="Arial" panose="020B0604020202020204" pitchFamily="34" charset="0"/>
              <a:buChar char="•"/>
            </a:pPr>
            <a:r>
              <a:rPr lang="en-US" sz="3200" dirty="0"/>
              <a:t>Reminders</a:t>
            </a:r>
          </a:p>
          <a:p>
            <a:pPr marL="914400" lvl="3" indent="-457200">
              <a:lnSpc>
                <a:spcPct val="100000"/>
              </a:lnSpc>
              <a:spcBef>
                <a:spcPts val="0"/>
              </a:spcBef>
              <a:buSzPts val="3200"/>
              <a:buFont typeface="Arial" panose="020B0604020202020204" pitchFamily="34" charset="0"/>
              <a:buChar char="•"/>
            </a:pPr>
            <a:r>
              <a:rPr lang="en-US" sz="2600" dirty="0"/>
              <a:t>HW 6 due tonight (7/26)</a:t>
            </a:r>
          </a:p>
          <a:p>
            <a:pPr marL="914400" lvl="3" indent="-457200">
              <a:lnSpc>
                <a:spcPct val="100000"/>
              </a:lnSpc>
              <a:spcBef>
                <a:spcPts val="0"/>
              </a:spcBef>
              <a:buSzPts val="3200"/>
              <a:buFont typeface="Arial" panose="020B0604020202020204" pitchFamily="34" charset="0"/>
              <a:buChar char="•"/>
            </a:pPr>
            <a:r>
              <a:rPr lang="en-US" sz="2600" dirty="0"/>
              <a:t>HW 7 due next Thursday (8/2)</a:t>
            </a:r>
          </a:p>
          <a:p>
            <a:pPr marL="457200" lvl="2" indent="-457200">
              <a:lnSpc>
                <a:spcPct val="100000"/>
              </a:lnSpc>
              <a:spcBef>
                <a:spcPts val="0"/>
              </a:spcBef>
              <a:buSzPts val="3200"/>
              <a:buFont typeface="Arial" panose="020B0604020202020204" pitchFamily="34" charset="0"/>
              <a:buChar char="•"/>
            </a:pPr>
            <a:r>
              <a:rPr lang="en-US" sz="3200" dirty="0"/>
              <a:t>Regression Testing</a:t>
            </a:r>
          </a:p>
          <a:p>
            <a:pPr marL="0" indent="-457200">
              <a:lnSpc>
                <a:spcPct val="100000"/>
              </a:lnSpc>
              <a:spcBef>
                <a:spcPts val="0"/>
              </a:spcBef>
              <a:buSzPts val="3200"/>
              <a:buFont typeface="Arial" panose="020B0604020202020204" pitchFamily="34" charset="0"/>
              <a:buChar char="•"/>
            </a:pPr>
            <a:r>
              <a:rPr lang="en-US" sz="3200" dirty="0"/>
              <a:t>Subtyping</a:t>
            </a:r>
          </a:p>
          <a:p>
            <a:pPr marL="0" indent="-457200">
              <a:lnSpc>
                <a:spcPct val="100000"/>
              </a:lnSpc>
              <a:spcBef>
                <a:spcPts val="0"/>
              </a:spcBef>
              <a:buSzPts val="3200"/>
              <a:buFont typeface="Arial" panose="020B0604020202020204" pitchFamily="34" charset="0"/>
              <a:buChar char="•"/>
            </a:pPr>
            <a:r>
              <a:rPr lang="en-US" sz="3200" dirty="0"/>
              <a:t>Dijkstra’s Algorithm</a:t>
            </a:r>
            <a:endParaRPr sz="3200" dirty="0"/>
          </a:p>
          <a:p>
            <a:pPr marL="0" indent="-457200">
              <a:lnSpc>
                <a:spcPct val="100000"/>
              </a:lnSpc>
              <a:spcBef>
                <a:spcPts val="0"/>
              </a:spcBef>
              <a:buSzPts val="3200"/>
              <a:buFont typeface="Arial" panose="020B0604020202020204" pitchFamily="34" charset="0"/>
              <a:buChar char="•"/>
            </a:pPr>
            <a:r>
              <a:rPr lang="en-US" sz="3200" b="0" i="0" u="none" strike="noStrike" cap="none" dirty="0">
                <a:solidFill>
                  <a:srgbClr val="3F3F3F"/>
                </a:solidFill>
                <a:latin typeface="Calibri"/>
                <a:ea typeface="Calibri"/>
                <a:cs typeface="Calibri"/>
                <a:sym typeface="Calibri"/>
              </a:rPr>
              <a:t>HW 7</a:t>
            </a:r>
          </a:p>
          <a:p>
            <a:pPr marL="0" indent="0">
              <a:lnSpc>
                <a:spcPct val="100000"/>
              </a:lnSpc>
              <a:spcBef>
                <a:spcPts val="0"/>
              </a:spcBef>
              <a:buSzPts val="3200"/>
              <a:buNone/>
            </a:pPr>
            <a:endParaRPr sz="3200" dirty="0"/>
          </a:p>
        </p:txBody>
      </p:sp>
    </p:spTree>
    <p:extLst>
      <p:ext uri="{BB962C8B-B14F-4D97-AF65-F5344CB8AC3E}">
        <p14:creationId xmlns:p14="http://schemas.microsoft.com/office/powerpoint/2010/main" val="1081510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19"/>
        <p:cNvGrpSpPr/>
        <p:nvPr/>
      </p:nvGrpSpPr>
      <p:grpSpPr>
        <a:xfrm>
          <a:off x="0" y="0"/>
          <a:ext cx="0" cy="0"/>
          <a:chOff x="0" y="0"/>
          <a:chExt cx="0" cy="0"/>
        </a:xfrm>
      </p:grpSpPr>
      <p:sp>
        <p:nvSpPr>
          <p:cNvPr id="1920" name="Shape 1920"/>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Priority Queue</a:t>
            </a:r>
            <a:endParaRPr sz="4800" b="0" i="0" u="none" strike="noStrike" cap="none">
              <a:solidFill>
                <a:srgbClr val="3F3F3F"/>
              </a:solidFill>
              <a:latin typeface="Calibri"/>
              <a:ea typeface="Calibri"/>
              <a:cs typeface="Calibri"/>
              <a:sym typeface="Calibri"/>
            </a:endParaRPr>
          </a:p>
        </p:txBody>
      </p:sp>
      <p:sp>
        <p:nvSpPr>
          <p:cNvPr id="1921" name="Shape 1921"/>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Autofit/>
          </a:bodyPr>
          <a:lstStyle/>
          <a:p>
            <a:pPr marL="91440" marR="0" lvl="0" indent="-91440" algn="l" rtl="0">
              <a:lnSpc>
                <a:spcPct val="90000"/>
              </a:lnSpc>
              <a:spcBef>
                <a:spcPts val="0"/>
              </a:spcBef>
              <a:spcAft>
                <a:spcPts val="0"/>
              </a:spcAft>
              <a:buClr>
                <a:schemeClr val="accent1"/>
              </a:buClr>
              <a:buSzPts val="2400"/>
              <a:buFont typeface="Calibri"/>
              <a:buChar char=" "/>
            </a:pPr>
            <a:r>
              <a:rPr lang="en-US" sz="2400" b="0" i="0" u="none" strike="noStrike" cap="none">
                <a:solidFill>
                  <a:srgbClr val="3F3F3F"/>
                </a:solidFill>
                <a:latin typeface="Calibri"/>
                <a:ea typeface="Calibri"/>
                <a:cs typeface="Calibri"/>
                <a:sym typeface="Calibri"/>
              </a:rPr>
              <a:t>Increase efficiency by considering lowest cost unknown vertex with sorting instead of looking at all vertices</a:t>
            </a:r>
            <a:endParaRPr/>
          </a:p>
          <a:p>
            <a:pPr marL="91440" marR="0" lvl="0" indent="-91440" algn="l" rtl="0">
              <a:lnSpc>
                <a:spcPct val="90000"/>
              </a:lnSpc>
              <a:spcBef>
                <a:spcPts val="1400"/>
              </a:spcBef>
              <a:spcAft>
                <a:spcPts val="0"/>
              </a:spcAft>
              <a:buClr>
                <a:schemeClr val="accent1"/>
              </a:buClr>
              <a:buSzPts val="2400"/>
              <a:buFont typeface="Calibri"/>
              <a:buChar char=" "/>
            </a:pPr>
            <a:r>
              <a:rPr lang="en-US" sz="2400" b="0" i="0" u="none" strike="noStrike" cap="none">
                <a:solidFill>
                  <a:srgbClr val="3F3F3F"/>
                </a:solidFill>
                <a:latin typeface="Calibri"/>
                <a:ea typeface="Calibri"/>
                <a:cs typeface="Calibri"/>
                <a:sym typeface="Calibri"/>
              </a:rPr>
              <a:t>PriorityQueue is like a queue, but returns elements by lowest value instead of FIFO</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26"/>
        <p:cNvGrpSpPr/>
        <p:nvPr/>
      </p:nvGrpSpPr>
      <p:grpSpPr>
        <a:xfrm>
          <a:off x="0" y="0"/>
          <a:ext cx="0" cy="0"/>
          <a:chOff x="0" y="0"/>
          <a:chExt cx="0" cy="0"/>
        </a:xfrm>
      </p:grpSpPr>
      <p:sp>
        <p:nvSpPr>
          <p:cNvPr id="1927" name="Shape 192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Priority Queue</a:t>
            </a:r>
            <a:endParaRPr sz="4800" b="0" i="0" u="none" strike="noStrike" cap="none">
              <a:solidFill>
                <a:srgbClr val="3F3F3F"/>
              </a:solidFill>
              <a:latin typeface="Calibri"/>
              <a:ea typeface="Calibri"/>
              <a:cs typeface="Calibri"/>
              <a:sym typeface="Calibri"/>
            </a:endParaRPr>
          </a:p>
        </p:txBody>
      </p:sp>
      <p:sp>
        <p:nvSpPr>
          <p:cNvPr id="1928" name="Shape 1928"/>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Autofit/>
          </a:bodyPr>
          <a:lstStyle/>
          <a:p>
            <a:pPr marL="91440" marR="0" lvl="0" indent="-91440" algn="l" rtl="0">
              <a:lnSpc>
                <a:spcPct val="90000"/>
              </a:lnSpc>
              <a:spcBef>
                <a:spcPts val="0"/>
              </a:spcBef>
              <a:spcAft>
                <a:spcPts val="0"/>
              </a:spcAft>
              <a:buClr>
                <a:schemeClr val="accent1"/>
              </a:buClr>
              <a:buSzPts val="2400"/>
              <a:buFont typeface="Calibri"/>
              <a:buChar char=" "/>
            </a:pPr>
            <a:r>
              <a:rPr lang="en-US" sz="2400" b="0" i="0" u="none" strike="noStrike" cap="none">
                <a:solidFill>
                  <a:srgbClr val="3F3F3F"/>
                </a:solidFill>
                <a:latin typeface="Calibri"/>
                <a:ea typeface="Calibri"/>
                <a:cs typeface="Calibri"/>
                <a:sym typeface="Calibri"/>
              </a:rPr>
              <a:t>Increase efficiency by considering lowest cost unknown vertex with sorting instead of looking at all vertices</a:t>
            </a:r>
            <a:endParaRPr/>
          </a:p>
          <a:p>
            <a:pPr marL="91440" marR="0" lvl="0" indent="-91440" algn="l" rtl="0">
              <a:lnSpc>
                <a:spcPct val="90000"/>
              </a:lnSpc>
              <a:spcBef>
                <a:spcPts val="1400"/>
              </a:spcBef>
              <a:spcAft>
                <a:spcPts val="0"/>
              </a:spcAft>
              <a:buClr>
                <a:schemeClr val="accent1"/>
              </a:buClr>
              <a:buSzPts val="2400"/>
              <a:buFont typeface="Calibri"/>
              <a:buChar char=" "/>
            </a:pPr>
            <a:r>
              <a:rPr lang="en-US" sz="2400" b="0" i="0" u="none" strike="noStrike" cap="none">
                <a:solidFill>
                  <a:srgbClr val="3F3F3F"/>
                </a:solidFill>
                <a:latin typeface="Calibri"/>
                <a:ea typeface="Calibri"/>
                <a:cs typeface="Calibri"/>
                <a:sym typeface="Calibri"/>
              </a:rPr>
              <a:t>PriorityQueue is like a queue, but returns elements by lowest value instead of FIFO</a:t>
            </a:r>
            <a:endParaRPr/>
          </a:p>
          <a:p>
            <a:pPr marL="91440" marR="0" lvl="0" indent="-91440" algn="l" rtl="0">
              <a:lnSpc>
                <a:spcPct val="90000"/>
              </a:lnSpc>
              <a:spcBef>
                <a:spcPts val="1400"/>
              </a:spcBef>
              <a:spcAft>
                <a:spcPts val="0"/>
              </a:spcAft>
              <a:buClr>
                <a:schemeClr val="accent1"/>
              </a:buClr>
              <a:buSzPts val="2400"/>
              <a:buFont typeface="Calibri"/>
              <a:buChar char=" "/>
            </a:pPr>
            <a:r>
              <a:rPr lang="en-US" sz="2400" b="0" i="0" u="none" strike="noStrike" cap="none">
                <a:solidFill>
                  <a:srgbClr val="3F3F3F"/>
                </a:solidFill>
                <a:latin typeface="Calibri"/>
                <a:ea typeface="Calibri"/>
                <a:cs typeface="Calibri"/>
                <a:sym typeface="Calibri"/>
              </a:rPr>
              <a:t>Two ways to implement:</a:t>
            </a:r>
            <a:endParaRPr/>
          </a:p>
          <a:p>
            <a:pPr marL="914400" marR="0" lvl="1" indent="-457200" algn="l" rtl="0">
              <a:lnSpc>
                <a:spcPct val="90000"/>
              </a:lnSpc>
              <a:spcBef>
                <a:spcPts val="400"/>
              </a:spcBef>
              <a:spcAft>
                <a:spcPts val="0"/>
              </a:spcAft>
              <a:buClr>
                <a:schemeClr val="accent1"/>
              </a:buClr>
              <a:buSzPts val="2400"/>
              <a:buFont typeface="Calibri"/>
              <a:buAutoNum type="arabicPeriod"/>
            </a:pPr>
            <a:r>
              <a:rPr lang="en-US" sz="2400" b="0" i="0" u="none" strike="noStrike" cap="none">
                <a:solidFill>
                  <a:srgbClr val="3F3F3F"/>
                </a:solidFill>
                <a:latin typeface="Calibri"/>
                <a:ea typeface="Calibri"/>
                <a:cs typeface="Calibri"/>
                <a:sym typeface="Calibri"/>
              </a:rPr>
              <a:t>Comparable</a:t>
            </a:r>
            <a:endParaRPr/>
          </a:p>
          <a:p>
            <a:pPr marL="1314450" marR="0" lvl="2" indent="-457200" algn="l" rtl="0">
              <a:lnSpc>
                <a:spcPct val="90000"/>
              </a:lnSpc>
              <a:spcBef>
                <a:spcPts val="600"/>
              </a:spcBef>
              <a:spcAft>
                <a:spcPts val="0"/>
              </a:spcAft>
              <a:buClr>
                <a:schemeClr val="accent1"/>
              </a:buClr>
              <a:buSzPts val="1400"/>
              <a:buFont typeface="Calibri"/>
              <a:buAutoNum type="alphaLcParenR"/>
            </a:pPr>
            <a:r>
              <a:rPr lang="en-US" sz="1400" b="0" i="0" u="none" strike="noStrike" cap="none">
                <a:solidFill>
                  <a:srgbClr val="3F3F3F"/>
                </a:solidFill>
                <a:latin typeface="Calibri"/>
                <a:ea typeface="Calibri"/>
                <a:cs typeface="Calibri"/>
                <a:sym typeface="Calibri"/>
              </a:rPr>
              <a:t>class Node implements Comparable&lt;Node&gt;</a:t>
            </a:r>
            <a:endParaRPr/>
          </a:p>
          <a:p>
            <a:pPr marL="1314450" marR="0" lvl="2" indent="-457200" algn="l" rtl="0">
              <a:lnSpc>
                <a:spcPct val="90000"/>
              </a:lnSpc>
              <a:spcBef>
                <a:spcPts val="600"/>
              </a:spcBef>
              <a:spcAft>
                <a:spcPts val="0"/>
              </a:spcAft>
              <a:buClr>
                <a:schemeClr val="accent1"/>
              </a:buClr>
              <a:buSzPts val="1400"/>
              <a:buFont typeface="Calibri"/>
              <a:buAutoNum type="alphaLcParenR"/>
            </a:pPr>
            <a:r>
              <a:rPr lang="en-US" sz="1400" b="0" i="0" u="none" strike="noStrike" cap="none">
                <a:solidFill>
                  <a:srgbClr val="3F3F3F"/>
                </a:solidFill>
                <a:latin typeface="Calibri"/>
                <a:ea typeface="Calibri"/>
                <a:cs typeface="Calibri"/>
                <a:sym typeface="Calibri"/>
              </a:rPr>
              <a:t>public int compareTo(other)</a:t>
            </a:r>
            <a:endParaRPr/>
          </a:p>
          <a:p>
            <a:pPr marL="914400" marR="0" lvl="1" indent="-457200" algn="l" rtl="0">
              <a:lnSpc>
                <a:spcPct val="90000"/>
              </a:lnSpc>
              <a:spcBef>
                <a:spcPts val="600"/>
              </a:spcBef>
              <a:spcAft>
                <a:spcPts val="0"/>
              </a:spcAft>
              <a:buClr>
                <a:schemeClr val="accent1"/>
              </a:buClr>
              <a:buSzPts val="2400"/>
              <a:buFont typeface="Calibri"/>
              <a:buAutoNum type="arabicPeriod"/>
            </a:pPr>
            <a:r>
              <a:rPr lang="en-US" sz="2400" b="0" i="0" u="none" strike="noStrike" cap="none">
                <a:solidFill>
                  <a:srgbClr val="3F3F3F"/>
                </a:solidFill>
                <a:latin typeface="Calibri"/>
                <a:ea typeface="Calibri"/>
                <a:cs typeface="Calibri"/>
                <a:sym typeface="Calibri"/>
              </a:rPr>
              <a:t>Comparator</a:t>
            </a:r>
            <a:endParaRPr/>
          </a:p>
          <a:p>
            <a:pPr marL="1314450" marR="0" lvl="2" indent="-457200" algn="l" rtl="0">
              <a:lnSpc>
                <a:spcPct val="90000"/>
              </a:lnSpc>
              <a:spcBef>
                <a:spcPts val="600"/>
              </a:spcBef>
              <a:spcAft>
                <a:spcPts val="0"/>
              </a:spcAft>
              <a:buClr>
                <a:schemeClr val="accent1"/>
              </a:buClr>
              <a:buSzPts val="1400"/>
              <a:buFont typeface="Calibri"/>
              <a:buAutoNum type="alphaLcParenR"/>
            </a:pPr>
            <a:r>
              <a:rPr lang="en-US" sz="1400" b="0" i="0" u="none" strike="noStrike" cap="none">
                <a:solidFill>
                  <a:srgbClr val="3F3F3F"/>
                </a:solidFill>
                <a:latin typeface="Calibri"/>
                <a:ea typeface="Calibri"/>
                <a:cs typeface="Calibri"/>
                <a:sym typeface="Calibri"/>
              </a:rPr>
              <a:t>class NodeComparator extends Comparator&lt;Node&gt;</a:t>
            </a:r>
            <a:endParaRPr/>
          </a:p>
          <a:p>
            <a:pPr marL="1314450" marR="0" lvl="2" indent="-457200" algn="l" rtl="0">
              <a:lnSpc>
                <a:spcPct val="90000"/>
              </a:lnSpc>
              <a:spcBef>
                <a:spcPts val="600"/>
              </a:spcBef>
              <a:spcAft>
                <a:spcPts val="0"/>
              </a:spcAft>
              <a:buClr>
                <a:schemeClr val="accent1"/>
              </a:buClr>
              <a:buSzPts val="1400"/>
              <a:buFont typeface="Calibri"/>
              <a:buAutoNum type="alphaLcParenR"/>
            </a:pPr>
            <a:r>
              <a:rPr lang="en-US" sz="1400" b="0" i="0" u="none" strike="noStrike" cap="none">
                <a:solidFill>
                  <a:srgbClr val="3F3F3F"/>
                </a:solidFill>
                <a:latin typeface="Calibri"/>
                <a:ea typeface="Calibri"/>
                <a:cs typeface="Calibri"/>
                <a:sym typeface="Calibri"/>
              </a:rPr>
              <a:t>new PriorityQueue(new NodeComparator())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32"/>
        <p:cNvGrpSpPr/>
        <p:nvPr/>
      </p:nvGrpSpPr>
      <p:grpSpPr>
        <a:xfrm>
          <a:off x="0" y="0"/>
          <a:ext cx="0" cy="0"/>
          <a:chOff x="0" y="0"/>
          <a:chExt cx="0" cy="0"/>
        </a:xfrm>
      </p:grpSpPr>
      <p:sp>
        <p:nvSpPr>
          <p:cNvPr id="1933" name="Shape 1933"/>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Homework 7</a:t>
            </a:r>
            <a:endParaRPr sz="4800" b="0" i="0" u="none" strike="noStrike" cap="none">
              <a:solidFill>
                <a:srgbClr val="3F3F3F"/>
              </a:solidFill>
              <a:latin typeface="Calibri"/>
              <a:ea typeface="Calibri"/>
              <a:cs typeface="Calibri"/>
              <a:sym typeface="Calibri"/>
            </a:endParaRPr>
          </a:p>
        </p:txBody>
      </p:sp>
      <p:sp>
        <p:nvSpPr>
          <p:cNvPr id="1934" name="Shape 1934"/>
          <p:cNvSpPr txBox="1">
            <a:spLocks noGrp="1"/>
          </p:cNvSpPr>
          <p:nvPr>
            <p:ph type="body" idx="1"/>
          </p:nvPr>
        </p:nvSpPr>
        <p:spPr>
          <a:xfrm>
            <a:off x="822959" y="1845734"/>
            <a:ext cx="7543800" cy="4023300"/>
          </a:xfrm>
          <a:prstGeom prst="rect">
            <a:avLst/>
          </a:prstGeom>
          <a:noFill/>
          <a:ln>
            <a:noFill/>
          </a:ln>
        </p:spPr>
        <p:txBody>
          <a:bodyPr spcFirstLastPara="1" wrap="square" lIns="0" tIns="45700" rIns="0" bIns="45700" anchor="t" anchorCtr="0">
            <a:noAutofit/>
          </a:bodyPr>
          <a:lstStyle/>
          <a:p>
            <a:pPr marL="91440" marR="0" lvl="0" indent="-91440" algn="l" rtl="0">
              <a:lnSpc>
                <a:spcPct val="90000"/>
              </a:lnSpc>
              <a:spcBef>
                <a:spcPts val="0"/>
              </a:spcBef>
              <a:spcAft>
                <a:spcPts val="0"/>
              </a:spcAft>
              <a:buClr>
                <a:schemeClr val="accent1"/>
              </a:buClr>
              <a:buSzPts val="2000"/>
              <a:buFont typeface="Calibri"/>
              <a:buChar char=" "/>
            </a:pPr>
            <a:r>
              <a:rPr lang="en-US" sz="2000" b="0" i="0" u="none" strike="noStrike" cap="none" dirty="0">
                <a:solidFill>
                  <a:srgbClr val="3F3F3F"/>
                </a:solidFill>
                <a:latin typeface="Calibri"/>
                <a:ea typeface="Calibri"/>
                <a:cs typeface="Calibri"/>
                <a:sym typeface="Calibri"/>
              </a:rPr>
              <a:t>Modify your graph to use generics</a:t>
            </a:r>
            <a:endParaRPr dirty="0"/>
          </a:p>
          <a:p>
            <a:pPr marL="384048" marR="0" lvl="1" indent="-182880" algn="l" rtl="0">
              <a:lnSpc>
                <a:spcPct val="90000"/>
              </a:lnSpc>
              <a:spcBef>
                <a:spcPts val="400"/>
              </a:spcBef>
              <a:spcAft>
                <a:spcPts val="0"/>
              </a:spcAft>
              <a:buClr>
                <a:schemeClr val="accent1"/>
              </a:buClr>
              <a:buSzPts val="1800"/>
              <a:buFont typeface="Calibri"/>
              <a:buChar char="◦"/>
            </a:pPr>
            <a:r>
              <a:rPr lang="en-US" sz="1800" b="1" i="0" strike="noStrike" cap="none" dirty="0">
                <a:solidFill>
                  <a:srgbClr val="3F3F3F"/>
                </a:solidFill>
                <a:latin typeface="Calibri"/>
                <a:ea typeface="Calibri"/>
                <a:cs typeface="Calibri"/>
                <a:sym typeface="Calibri"/>
              </a:rPr>
              <a:t>Will have to</a:t>
            </a:r>
            <a:r>
              <a:rPr lang="en-US" b="1" dirty="0"/>
              <a:t> update graph and old tests!</a:t>
            </a:r>
          </a:p>
          <a:p>
            <a:pPr marL="384048" marR="0" lvl="1" indent="-182880" algn="l" rtl="0">
              <a:lnSpc>
                <a:spcPct val="90000"/>
              </a:lnSpc>
              <a:spcBef>
                <a:spcPts val="400"/>
              </a:spcBef>
              <a:spcAft>
                <a:spcPts val="0"/>
              </a:spcAft>
              <a:buClr>
                <a:schemeClr val="accent1"/>
              </a:buClr>
              <a:buSzPts val="1800"/>
              <a:buFont typeface="Calibri"/>
              <a:buChar char="◦"/>
            </a:pPr>
            <a:r>
              <a:rPr lang="en-US" dirty="0"/>
              <a:t>(</a:t>
            </a:r>
            <a:r>
              <a:rPr lang="en-US" b="1" u="sng" dirty="0"/>
              <a:t>all</a:t>
            </a:r>
            <a:r>
              <a:rPr lang="en-US" dirty="0"/>
              <a:t> of your old tests should still pass)</a:t>
            </a:r>
            <a:endParaRPr dirty="0"/>
          </a:p>
          <a:p>
            <a:pPr marL="91440" marR="0" lvl="0" indent="-91440" algn="l" rtl="0">
              <a:lnSpc>
                <a:spcPct val="90000"/>
              </a:lnSpc>
              <a:spcBef>
                <a:spcPts val="1600"/>
              </a:spcBef>
              <a:spcAft>
                <a:spcPts val="0"/>
              </a:spcAft>
              <a:buClr>
                <a:schemeClr val="accent1"/>
              </a:buClr>
              <a:buSzPts val="2000"/>
              <a:buFont typeface="Calibri"/>
              <a:buChar char=" "/>
            </a:pPr>
            <a:r>
              <a:rPr lang="en-US" sz="2000" b="0" i="0" u="none" strike="noStrike" cap="none" dirty="0">
                <a:solidFill>
                  <a:srgbClr val="3F3F3F"/>
                </a:solidFill>
                <a:latin typeface="Calibri"/>
                <a:ea typeface="Calibri"/>
                <a:cs typeface="Calibri"/>
                <a:sym typeface="Calibri"/>
              </a:rPr>
              <a:t>Implement Dijkstra’s algorithm</a:t>
            </a:r>
            <a:endParaRPr dirty="0"/>
          </a:p>
          <a:p>
            <a:pPr marL="384048" marR="0" lvl="1" indent="-182880" algn="l" rtl="0">
              <a:lnSpc>
                <a:spcPct val="90000"/>
              </a:lnSpc>
              <a:spcBef>
                <a:spcPts val="600"/>
              </a:spcBef>
              <a:spcAft>
                <a:spcPts val="0"/>
              </a:spcAft>
              <a:buClr>
                <a:schemeClr val="accent1"/>
              </a:buClr>
              <a:buSzPts val="1800"/>
              <a:buFont typeface="Calibri"/>
              <a:buChar char="◦"/>
            </a:pPr>
            <a:r>
              <a:rPr lang="en-US" sz="1800" b="0" i="0" u="none" strike="noStrike" cap="none" dirty="0">
                <a:solidFill>
                  <a:srgbClr val="3F3F3F"/>
                </a:solidFill>
                <a:latin typeface="Calibri"/>
                <a:ea typeface="Calibri"/>
                <a:cs typeface="Calibri"/>
                <a:sym typeface="Calibri"/>
              </a:rPr>
              <a:t>Note: This should not change your implementation of Graph. Dijkstra’s is performed </a:t>
            </a:r>
            <a:r>
              <a:rPr lang="en-US" sz="1800" b="0" i="0" u="sng" strike="noStrike" cap="none" dirty="0">
                <a:solidFill>
                  <a:srgbClr val="3F3F3F"/>
                </a:solidFill>
                <a:latin typeface="Calibri"/>
                <a:ea typeface="Calibri"/>
                <a:cs typeface="Calibri"/>
                <a:sym typeface="Calibri"/>
              </a:rPr>
              <a:t>on</a:t>
            </a:r>
            <a:r>
              <a:rPr lang="en-US" sz="1800" b="0" i="0" u="none" strike="noStrike" cap="none" dirty="0">
                <a:solidFill>
                  <a:srgbClr val="3F3F3F"/>
                </a:solidFill>
                <a:latin typeface="Calibri"/>
                <a:ea typeface="Calibri"/>
                <a:cs typeface="Calibri"/>
                <a:sym typeface="Calibri"/>
              </a:rPr>
              <a:t> a Graph, not </a:t>
            </a:r>
            <a:r>
              <a:rPr lang="en-US" sz="1800" b="0" i="0" u="sng" strike="noStrike" cap="none" dirty="0">
                <a:solidFill>
                  <a:srgbClr val="3F3F3F"/>
                </a:solidFill>
                <a:latin typeface="Calibri"/>
                <a:ea typeface="Calibri"/>
                <a:cs typeface="Calibri"/>
                <a:sym typeface="Calibri"/>
              </a:rPr>
              <a:t>within</a:t>
            </a:r>
            <a:r>
              <a:rPr lang="en-US" sz="1800" b="0" i="0" u="none" strike="noStrike" cap="none" dirty="0">
                <a:solidFill>
                  <a:srgbClr val="3F3F3F"/>
                </a:solidFill>
                <a:latin typeface="Calibri"/>
                <a:ea typeface="Calibri"/>
                <a:cs typeface="Calibri"/>
                <a:sym typeface="Calibri"/>
              </a:rPr>
              <a:t> a Graph.</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38"/>
        <p:cNvGrpSpPr/>
        <p:nvPr/>
      </p:nvGrpSpPr>
      <p:grpSpPr>
        <a:xfrm>
          <a:off x="0" y="0"/>
          <a:ext cx="0" cy="0"/>
          <a:chOff x="0" y="0"/>
          <a:chExt cx="0" cy="0"/>
        </a:xfrm>
      </p:grpSpPr>
      <p:sp>
        <p:nvSpPr>
          <p:cNvPr id="1939" name="Shape 1939"/>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Homework 7</a:t>
            </a:r>
            <a:endParaRPr sz="4800" b="0" i="0" u="none" strike="noStrike" cap="none">
              <a:solidFill>
                <a:srgbClr val="3F3F3F"/>
              </a:solidFill>
              <a:latin typeface="Calibri"/>
              <a:ea typeface="Calibri"/>
              <a:cs typeface="Calibri"/>
              <a:sym typeface="Calibri"/>
            </a:endParaRPr>
          </a:p>
        </p:txBody>
      </p:sp>
      <p:sp>
        <p:nvSpPr>
          <p:cNvPr id="1940" name="Shape 1940"/>
          <p:cNvSpPr txBox="1">
            <a:spLocks noGrp="1"/>
          </p:cNvSpPr>
          <p:nvPr>
            <p:ph type="body" idx="1"/>
          </p:nvPr>
        </p:nvSpPr>
        <p:spPr>
          <a:xfrm>
            <a:off x="822959" y="1845734"/>
            <a:ext cx="7543800" cy="4023300"/>
          </a:xfrm>
          <a:prstGeom prst="rect">
            <a:avLst/>
          </a:prstGeom>
          <a:noFill/>
          <a:ln>
            <a:noFill/>
          </a:ln>
        </p:spPr>
        <p:txBody>
          <a:bodyPr spcFirstLastPara="1" wrap="square" lIns="0" tIns="45700" rIns="0" bIns="45700" anchor="t" anchorCtr="0">
            <a:noAutofit/>
          </a:bodyPr>
          <a:lstStyle/>
          <a:p>
            <a:pPr marL="91440" marR="0" lvl="0" indent="-91440" algn="l" rtl="0">
              <a:lnSpc>
                <a:spcPct val="90000"/>
              </a:lnSpc>
              <a:spcBef>
                <a:spcPts val="0"/>
              </a:spcBef>
              <a:spcAft>
                <a:spcPts val="0"/>
              </a:spcAft>
              <a:buClr>
                <a:schemeClr val="accent1"/>
              </a:buClr>
              <a:buSzPts val="2000"/>
              <a:buFont typeface="Calibri"/>
              <a:buChar char=" "/>
            </a:pPr>
            <a:r>
              <a:rPr lang="en-US" sz="2000" b="0" i="0" u="none" strike="noStrike" cap="none">
                <a:solidFill>
                  <a:srgbClr val="3F3F3F"/>
                </a:solidFill>
                <a:latin typeface="Calibri"/>
                <a:ea typeface="Calibri"/>
                <a:cs typeface="Calibri"/>
                <a:sym typeface="Calibri"/>
              </a:rPr>
              <a:t>The more well-connected two characters are, the lower the weight and the more likely that a path is taken through them</a:t>
            </a:r>
            <a:endParaRPr/>
          </a:p>
          <a:p>
            <a:pPr marL="384048" marR="0" lvl="1" indent="-182880" algn="l" rtl="0">
              <a:lnSpc>
                <a:spcPct val="90000"/>
              </a:lnSpc>
              <a:spcBef>
                <a:spcPts val="400"/>
              </a:spcBef>
              <a:spcAft>
                <a:spcPts val="0"/>
              </a:spcAft>
              <a:buClr>
                <a:schemeClr val="accent1"/>
              </a:buClr>
              <a:buSzPts val="1800"/>
              <a:buFont typeface="Calibri"/>
              <a:buChar char="◦"/>
            </a:pPr>
            <a:r>
              <a:rPr lang="en-US" sz="1800" b="0" i="0" u="none" strike="noStrike" cap="none">
                <a:solidFill>
                  <a:srgbClr val="3F3F3F"/>
                </a:solidFill>
                <a:latin typeface="Calibri"/>
                <a:ea typeface="Calibri"/>
                <a:cs typeface="Calibri"/>
                <a:sym typeface="Calibri"/>
              </a:rPr>
              <a:t>The weight of an edge is equal to the inverse of how many comic books the two characters share</a:t>
            </a:r>
            <a:endParaRPr/>
          </a:p>
          <a:p>
            <a:pPr marL="384048" marR="0" lvl="1" indent="-182880" algn="l" rtl="0">
              <a:lnSpc>
                <a:spcPct val="90000"/>
              </a:lnSpc>
              <a:spcBef>
                <a:spcPts val="600"/>
              </a:spcBef>
              <a:spcAft>
                <a:spcPts val="0"/>
              </a:spcAft>
              <a:buClr>
                <a:schemeClr val="accent1"/>
              </a:buClr>
              <a:buSzPts val="1800"/>
              <a:buFont typeface="Calibri"/>
              <a:buChar char="◦"/>
            </a:pPr>
            <a:r>
              <a:rPr lang="en-US" sz="1800" b="0" i="0" u="none" strike="noStrike" cap="none">
                <a:solidFill>
                  <a:srgbClr val="3F3F3F"/>
                </a:solidFill>
                <a:latin typeface="Calibri"/>
                <a:ea typeface="Calibri"/>
                <a:cs typeface="Calibri"/>
                <a:sym typeface="Calibri"/>
              </a:rPr>
              <a:t>Ex: If Amazing Amoeba and Zany Zebra appeared in 5 comic books together, the weight of their edge would be 1/5</a:t>
            </a:r>
            <a:endParaRPr/>
          </a:p>
          <a:p>
            <a:pPr marL="91440" marR="0" lvl="0" indent="35560" algn="l" rtl="0">
              <a:lnSpc>
                <a:spcPct val="90000"/>
              </a:lnSpc>
              <a:spcBef>
                <a:spcPts val="1600"/>
              </a:spcBef>
              <a:spcAft>
                <a:spcPts val="0"/>
              </a:spcAft>
              <a:buClr>
                <a:schemeClr val="accent1"/>
              </a:buClr>
              <a:buSzPts val="2000"/>
              <a:buFont typeface="Calibri"/>
              <a:buNone/>
            </a:pPr>
            <a:endParaRPr sz="2000" b="0" i="0" u="none" strike="noStrike" cap="none">
              <a:solidFill>
                <a:srgbClr val="3F3F3F"/>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44"/>
        <p:cNvGrpSpPr/>
        <p:nvPr/>
      </p:nvGrpSpPr>
      <p:grpSpPr>
        <a:xfrm>
          <a:off x="0" y="0"/>
          <a:ext cx="0" cy="0"/>
          <a:chOff x="0" y="0"/>
          <a:chExt cx="0" cy="0"/>
        </a:xfrm>
      </p:grpSpPr>
      <p:sp>
        <p:nvSpPr>
          <p:cNvPr id="1945" name="Shape 1945"/>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Hw7 Important Notes!!!</a:t>
            </a:r>
            <a:endParaRPr sz="4800" b="0" i="0" u="none" strike="noStrike" cap="none">
              <a:solidFill>
                <a:srgbClr val="3F3F3F"/>
              </a:solidFill>
              <a:latin typeface="Calibri"/>
              <a:ea typeface="Calibri"/>
              <a:cs typeface="Calibri"/>
              <a:sym typeface="Calibri"/>
            </a:endParaRPr>
          </a:p>
        </p:txBody>
      </p:sp>
      <p:sp>
        <p:nvSpPr>
          <p:cNvPr id="1946" name="Shape 1946"/>
          <p:cNvSpPr txBox="1">
            <a:spLocks noGrp="1"/>
          </p:cNvSpPr>
          <p:nvPr>
            <p:ph type="body" idx="1"/>
          </p:nvPr>
        </p:nvSpPr>
        <p:spPr>
          <a:xfrm>
            <a:off x="822959" y="1845734"/>
            <a:ext cx="7543800" cy="4023300"/>
          </a:xfrm>
          <a:prstGeom prst="rect">
            <a:avLst/>
          </a:prstGeom>
          <a:noFill/>
          <a:ln>
            <a:noFill/>
          </a:ln>
        </p:spPr>
        <p:txBody>
          <a:bodyPr spcFirstLastPara="1" wrap="square" lIns="0" tIns="45700" rIns="0" bIns="45700" anchor="t" anchorCtr="0">
            <a:noAutofit/>
          </a:bodyPr>
          <a:lstStyle/>
          <a:p>
            <a:pPr marL="91440" marR="0" lvl="0" indent="-91440" algn="l" rtl="0">
              <a:lnSpc>
                <a:spcPct val="90000"/>
              </a:lnSpc>
              <a:spcBef>
                <a:spcPts val="0"/>
              </a:spcBef>
              <a:spcAft>
                <a:spcPts val="0"/>
              </a:spcAft>
              <a:buClr>
                <a:schemeClr val="accent1"/>
              </a:buClr>
              <a:buSzPts val="2000"/>
              <a:buFont typeface="Calibri"/>
              <a:buChar char=" "/>
            </a:pPr>
            <a:r>
              <a:rPr lang="en-US" sz="2000" b="0" i="0" u="sng" strike="noStrike" cap="none">
                <a:solidFill>
                  <a:srgbClr val="3F3F3F"/>
                </a:solidFill>
                <a:latin typeface="Calibri"/>
                <a:ea typeface="Calibri"/>
                <a:cs typeface="Calibri"/>
                <a:sym typeface="Calibri"/>
              </a:rPr>
              <a:t>DO NOT</a:t>
            </a:r>
            <a:r>
              <a:rPr lang="en-US" sz="2000" b="0" i="0" u="none" strike="noStrike" cap="none">
                <a:solidFill>
                  <a:srgbClr val="3F3F3F"/>
                </a:solidFill>
                <a:latin typeface="Calibri"/>
                <a:ea typeface="Calibri"/>
                <a:cs typeface="Calibri"/>
                <a:sym typeface="Calibri"/>
              </a:rPr>
              <a:t> access data from hw6/src/data</a:t>
            </a:r>
            <a:endParaRPr/>
          </a:p>
          <a:p>
            <a:pPr marL="384048" marR="0" lvl="1" indent="-182880" algn="l" rtl="0">
              <a:lnSpc>
                <a:spcPct val="90000"/>
              </a:lnSpc>
              <a:spcBef>
                <a:spcPts val="400"/>
              </a:spcBef>
              <a:spcAft>
                <a:spcPts val="0"/>
              </a:spcAft>
              <a:buClr>
                <a:schemeClr val="accent1"/>
              </a:buClr>
              <a:buSzPts val="1800"/>
              <a:buFont typeface="Calibri"/>
              <a:buChar char="◦"/>
            </a:pPr>
            <a:r>
              <a:rPr lang="en-US" sz="1800" b="0" i="0" u="none" strike="noStrike" cap="none">
                <a:solidFill>
                  <a:srgbClr val="3F3F3F"/>
                </a:solidFill>
                <a:latin typeface="Calibri"/>
                <a:ea typeface="Calibri"/>
                <a:cs typeface="Calibri"/>
                <a:sym typeface="Calibri"/>
              </a:rPr>
              <a:t>Copy over data files from hw6/src/data into hw7/src/data, and </a:t>
            </a:r>
            <a:r>
              <a:rPr lang="en-US" sz="1800" b="0" i="0" u="sng" strike="noStrike" cap="none">
                <a:solidFill>
                  <a:srgbClr val="3F3F3F"/>
                </a:solidFill>
                <a:latin typeface="Calibri"/>
                <a:ea typeface="Calibri"/>
                <a:cs typeface="Calibri"/>
                <a:sym typeface="Calibri"/>
              </a:rPr>
              <a:t>access data in hw7 from there instead</a:t>
            </a:r>
            <a:endParaRPr/>
          </a:p>
          <a:p>
            <a:pPr marL="384048" marR="0" lvl="1" indent="-182880" algn="l" rtl="0">
              <a:lnSpc>
                <a:spcPct val="90000"/>
              </a:lnSpc>
              <a:spcBef>
                <a:spcPts val="600"/>
              </a:spcBef>
              <a:spcAft>
                <a:spcPts val="0"/>
              </a:spcAft>
              <a:buClr>
                <a:schemeClr val="accent1"/>
              </a:buClr>
              <a:buSzPts val="1800"/>
              <a:buFont typeface="Calibri"/>
              <a:buChar char="◦"/>
            </a:pPr>
            <a:r>
              <a:rPr lang="en-US" sz="1800" b="0" i="0" u="none" strike="noStrike" cap="none">
                <a:solidFill>
                  <a:srgbClr val="3F3F3F"/>
                </a:solidFill>
                <a:latin typeface="Calibri"/>
                <a:ea typeface="Calibri"/>
                <a:cs typeface="Calibri"/>
                <a:sym typeface="Calibri"/>
              </a:rPr>
              <a:t>Remember to do this! Or tests will fail when grading.</a:t>
            </a:r>
            <a:endParaRPr/>
          </a:p>
          <a:p>
            <a:pPr marL="457200" marR="0" lvl="1" indent="0" algn="l" rtl="0">
              <a:lnSpc>
                <a:spcPct val="90000"/>
              </a:lnSpc>
              <a:spcBef>
                <a:spcPts val="600"/>
              </a:spcBef>
              <a:spcAft>
                <a:spcPts val="0"/>
              </a:spcAft>
              <a:buClr>
                <a:schemeClr val="accent1"/>
              </a:buClr>
              <a:buSzPts val="1800"/>
              <a:buFont typeface="Calibri"/>
              <a:buNone/>
            </a:pPr>
            <a:endParaRPr sz="1800" b="0" i="0" u="none" strike="noStrike" cap="none">
              <a:solidFill>
                <a:srgbClr val="3F3F3F"/>
              </a:solidFill>
              <a:latin typeface="Calibri"/>
              <a:ea typeface="Calibri"/>
              <a:cs typeface="Calibri"/>
              <a:sym typeface="Calibri"/>
            </a:endParaRPr>
          </a:p>
          <a:p>
            <a:pPr marL="91440" marR="0" lvl="0" indent="-91440" algn="l" rtl="0">
              <a:lnSpc>
                <a:spcPct val="90000"/>
              </a:lnSpc>
              <a:spcBef>
                <a:spcPts val="1600"/>
              </a:spcBef>
              <a:spcAft>
                <a:spcPts val="0"/>
              </a:spcAft>
              <a:buClr>
                <a:schemeClr val="accent1"/>
              </a:buClr>
              <a:buSzPts val="2000"/>
              <a:buFont typeface="Calibri"/>
              <a:buChar char=" "/>
            </a:pPr>
            <a:r>
              <a:rPr lang="en-US" sz="2000" b="0" i="0" u="sng" strike="noStrike" cap="none">
                <a:solidFill>
                  <a:srgbClr val="3F3F3F"/>
                </a:solidFill>
                <a:latin typeface="Calibri"/>
                <a:ea typeface="Calibri"/>
                <a:cs typeface="Calibri"/>
                <a:sym typeface="Calibri"/>
              </a:rPr>
              <a:t>DO NOT</a:t>
            </a:r>
            <a:r>
              <a:rPr lang="en-US" sz="2000" b="0" i="0" u="none" strike="noStrike" cap="none">
                <a:solidFill>
                  <a:srgbClr val="3F3F3F"/>
                </a:solidFill>
                <a:latin typeface="Calibri"/>
                <a:ea typeface="Calibri"/>
                <a:cs typeface="Calibri"/>
                <a:sym typeface="Calibri"/>
              </a:rPr>
              <a:t> modify ScriptFileTests.java</a:t>
            </a:r>
            <a:endParaRPr sz="2000" b="0" i="0" u="none" strike="noStrike" cap="none">
              <a:solidFill>
                <a:srgbClr val="3F3F3F"/>
              </a:solidFill>
              <a:latin typeface="Calibri"/>
              <a:ea typeface="Calibri"/>
              <a:cs typeface="Calibri"/>
              <a:sym typeface="Calibri"/>
            </a:endParaRPr>
          </a:p>
          <a:p>
            <a:pPr marL="91440" marR="0" lvl="0" indent="35560" algn="l" rtl="0">
              <a:lnSpc>
                <a:spcPct val="90000"/>
              </a:lnSpc>
              <a:spcBef>
                <a:spcPts val="1400"/>
              </a:spcBef>
              <a:spcAft>
                <a:spcPts val="0"/>
              </a:spcAft>
              <a:buClr>
                <a:schemeClr val="accent1"/>
              </a:buClr>
              <a:buSzPts val="2000"/>
              <a:buFont typeface="Calibri"/>
              <a:buNone/>
            </a:pPr>
            <a:endParaRPr sz="2000" b="0" i="0" u="none" strike="noStrike" cap="none">
              <a:solidFill>
                <a:srgbClr val="3F3F3F"/>
              </a:solidFill>
              <a:latin typeface="Calibri"/>
              <a:ea typeface="Calibri"/>
              <a:cs typeface="Calibri"/>
              <a:sym typeface="Calibri"/>
            </a:endParaRPr>
          </a:p>
          <a:p>
            <a:pPr marL="91440" marR="0" lvl="0" indent="35560" algn="l" rtl="0">
              <a:lnSpc>
                <a:spcPct val="90000"/>
              </a:lnSpc>
              <a:spcBef>
                <a:spcPts val="1400"/>
              </a:spcBef>
              <a:spcAft>
                <a:spcPts val="0"/>
              </a:spcAft>
              <a:buClr>
                <a:schemeClr val="accent1"/>
              </a:buClr>
              <a:buSzPts val="2000"/>
              <a:buFont typeface="Calibri"/>
              <a:buNone/>
            </a:pPr>
            <a:endParaRPr sz="2000" b="0" i="0" u="none" strike="noStrike" cap="none">
              <a:solidFill>
                <a:srgbClr val="3F3F3F"/>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50"/>
        <p:cNvGrpSpPr/>
        <p:nvPr/>
      </p:nvGrpSpPr>
      <p:grpSpPr>
        <a:xfrm>
          <a:off x="0" y="0"/>
          <a:ext cx="0" cy="0"/>
          <a:chOff x="0" y="0"/>
          <a:chExt cx="0" cy="0"/>
        </a:xfrm>
      </p:grpSpPr>
      <p:sp>
        <p:nvSpPr>
          <p:cNvPr id="1951" name="Shape 1951"/>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Hw7 Test script Command Notes</a:t>
            </a:r>
            <a:endParaRPr sz="4800" b="0" i="0" u="none" strike="noStrike" cap="none">
              <a:solidFill>
                <a:srgbClr val="3F3F3F"/>
              </a:solidFill>
              <a:latin typeface="Calibri"/>
              <a:ea typeface="Calibri"/>
              <a:cs typeface="Calibri"/>
              <a:sym typeface="Calibri"/>
            </a:endParaRPr>
          </a:p>
        </p:txBody>
      </p:sp>
      <p:sp>
        <p:nvSpPr>
          <p:cNvPr id="1952" name="Shape 1952"/>
          <p:cNvSpPr txBox="1">
            <a:spLocks noGrp="1"/>
          </p:cNvSpPr>
          <p:nvPr>
            <p:ph type="body" idx="1"/>
          </p:nvPr>
        </p:nvSpPr>
        <p:spPr>
          <a:xfrm>
            <a:off x="822959" y="1845734"/>
            <a:ext cx="7543800" cy="4023300"/>
          </a:xfrm>
          <a:prstGeom prst="rect">
            <a:avLst/>
          </a:prstGeom>
          <a:noFill/>
          <a:ln>
            <a:noFill/>
          </a:ln>
        </p:spPr>
        <p:txBody>
          <a:bodyPr spcFirstLastPara="1" wrap="square" lIns="0" tIns="45700" rIns="0" bIns="45700" anchor="t" anchorCtr="0">
            <a:noAutofit/>
          </a:bodyPr>
          <a:lstStyle/>
          <a:p>
            <a:pPr marL="91440" marR="0" lvl="0" indent="-91440" algn="l" rtl="0">
              <a:lnSpc>
                <a:spcPct val="90000"/>
              </a:lnSpc>
              <a:spcBef>
                <a:spcPts val="0"/>
              </a:spcBef>
              <a:spcAft>
                <a:spcPts val="0"/>
              </a:spcAft>
              <a:buClr>
                <a:schemeClr val="accent1"/>
              </a:buClr>
              <a:buSzPts val="2000"/>
              <a:buFont typeface="Calibri"/>
              <a:buChar char=" "/>
            </a:pPr>
            <a:r>
              <a:rPr lang="en-US" sz="2000" b="0" i="0" u="none" strike="noStrike" cap="none">
                <a:solidFill>
                  <a:srgbClr val="3F3F3F"/>
                </a:solidFill>
                <a:latin typeface="Calibri"/>
                <a:ea typeface="Calibri"/>
                <a:cs typeface="Calibri"/>
                <a:sym typeface="Calibri"/>
              </a:rPr>
              <a:t>HW7</a:t>
            </a:r>
            <a:r>
              <a:rPr lang="en-US" sz="2000" b="0" i="1" u="none" strike="noStrike" cap="none">
                <a:solidFill>
                  <a:srgbClr val="3F3F3F"/>
                </a:solidFill>
                <a:latin typeface="Calibri"/>
                <a:ea typeface="Calibri"/>
                <a:cs typeface="Calibri"/>
                <a:sym typeface="Calibri"/>
              </a:rPr>
              <a:t> </a:t>
            </a:r>
            <a:r>
              <a:rPr lang="en-US" sz="2000" b="1" i="1" u="none" strike="noStrike" cap="none">
                <a:solidFill>
                  <a:srgbClr val="3F3F3F"/>
                </a:solidFill>
                <a:latin typeface="Calibri"/>
                <a:ea typeface="Calibri"/>
                <a:cs typeface="Calibri"/>
                <a:sym typeface="Calibri"/>
              </a:rPr>
              <a:t>LoadGraph</a:t>
            </a:r>
            <a:r>
              <a:rPr lang="en-US" sz="2000" b="0" i="1" u="none" strike="noStrike" cap="none">
                <a:solidFill>
                  <a:srgbClr val="3F3F3F"/>
                </a:solidFill>
                <a:latin typeface="Calibri"/>
                <a:ea typeface="Calibri"/>
                <a:cs typeface="Calibri"/>
                <a:sym typeface="Calibri"/>
              </a:rPr>
              <a:t> </a:t>
            </a:r>
            <a:r>
              <a:rPr lang="en-US" sz="2000" b="0" i="0" u="none" strike="noStrike" cap="none">
                <a:solidFill>
                  <a:srgbClr val="3F3F3F"/>
                </a:solidFill>
                <a:latin typeface="Calibri"/>
                <a:ea typeface="Calibri"/>
                <a:cs typeface="Calibri"/>
                <a:sym typeface="Calibri"/>
              </a:rPr>
              <a:t>command is slightly different from HW6</a:t>
            </a:r>
            <a:endParaRPr/>
          </a:p>
          <a:p>
            <a:pPr marL="384048" marR="0" lvl="1" indent="-182880" algn="l" rtl="0">
              <a:lnSpc>
                <a:spcPct val="90000"/>
              </a:lnSpc>
              <a:spcBef>
                <a:spcPts val="400"/>
              </a:spcBef>
              <a:spcAft>
                <a:spcPts val="0"/>
              </a:spcAft>
              <a:buClr>
                <a:schemeClr val="accent1"/>
              </a:buClr>
              <a:buSzPts val="1800"/>
              <a:buFont typeface="Calibri"/>
              <a:buChar char="◦"/>
            </a:pPr>
            <a:r>
              <a:rPr lang="en-US" sz="1800" b="0" i="0" u="none" strike="noStrike" cap="none">
                <a:solidFill>
                  <a:srgbClr val="3F3F3F"/>
                </a:solidFill>
                <a:latin typeface="Calibri"/>
                <a:ea typeface="Calibri"/>
                <a:cs typeface="Calibri"/>
                <a:sym typeface="Calibri"/>
              </a:rPr>
              <a:t>After graph is loaded, there should be at most one directed edge from one node to another, with the edge label being the multiplicative inverse of the number of books shared</a:t>
            </a:r>
            <a:endParaRPr/>
          </a:p>
          <a:p>
            <a:pPr marL="384048" marR="0" lvl="1" indent="-68579" algn="l" rtl="0">
              <a:lnSpc>
                <a:spcPct val="90000"/>
              </a:lnSpc>
              <a:spcBef>
                <a:spcPts val="600"/>
              </a:spcBef>
              <a:spcAft>
                <a:spcPts val="0"/>
              </a:spcAft>
              <a:buClr>
                <a:schemeClr val="accent1"/>
              </a:buClr>
              <a:buSzPts val="1800"/>
              <a:buFont typeface="Calibri"/>
              <a:buNone/>
            </a:pPr>
            <a:endParaRPr sz="1800" b="0" i="0" u="none" strike="noStrike" cap="none">
              <a:solidFill>
                <a:srgbClr val="3F3F3F"/>
              </a:solidFill>
              <a:latin typeface="Calibri"/>
              <a:ea typeface="Calibri"/>
              <a:cs typeface="Calibri"/>
              <a:sym typeface="Calibri"/>
            </a:endParaRPr>
          </a:p>
          <a:p>
            <a:pPr marL="384048" marR="0" lvl="1" indent="-182880" algn="l" rtl="0">
              <a:lnSpc>
                <a:spcPct val="90000"/>
              </a:lnSpc>
              <a:spcBef>
                <a:spcPts val="600"/>
              </a:spcBef>
              <a:spcAft>
                <a:spcPts val="0"/>
              </a:spcAft>
              <a:buClr>
                <a:schemeClr val="accent1"/>
              </a:buClr>
              <a:buSzPts val="1800"/>
              <a:buFont typeface="Calibri"/>
              <a:buChar char="◦"/>
            </a:pPr>
            <a:r>
              <a:rPr lang="en-US" sz="1800" b="0" i="0" u="none" strike="noStrike" cap="none">
                <a:solidFill>
                  <a:srgbClr val="3F3F3F"/>
                </a:solidFill>
                <a:latin typeface="Calibri"/>
                <a:ea typeface="Calibri"/>
                <a:cs typeface="Calibri"/>
                <a:sym typeface="Calibri"/>
              </a:rPr>
              <a:t>Example: If 8 books are shared between two nodes, the edge label will be 1/8</a:t>
            </a:r>
            <a:endParaRPr/>
          </a:p>
          <a:p>
            <a:pPr marL="384048" marR="0" lvl="1" indent="-68579" algn="l" rtl="0">
              <a:lnSpc>
                <a:spcPct val="90000"/>
              </a:lnSpc>
              <a:spcBef>
                <a:spcPts val="600"/>
              </a:spcBef>
              <a:spcAft>
                <a:spcPts val="0"/>
              </a:spcAft>
              <a:buClr>
                <a:schemeClr val="accent1"/>
              </a:buClr>
              <a:buSzPts val="1800"/>
              <a:buFont typeface="Calibri"/>
              <a:buNone/>
            </a:pPr>
            <a:endParaRPr sz="1800" b="0" i="0" u="none" strike="noStrike" cap="none">
              <a:solidFill>
                <a:srgbClr val="3F3F3F"/>
              </a:solidFill>
              <a:latin typeface="Calibri"/>
              <a:ea typeface="Calibri"/>
              <a:cs typeface="Calibri"/>
              <a:sym typeface="Calibri"/>
            </a:endParaRPr>
          </a:p>
          <a:p>
            <a:pPr marL="384048" marR="0" lvl="1" indent="-182880" algn="l" rtl="0">
              <a:lnSpc>
                <a:spcPct val="90000"/>
              </a:lnSpc>
              <a:spcBef>
                <a:spcPts val="600"/>
              </a:spcBef>
              <a:spcAft>
                <a:spcPts val="0"/>
              </a:spcAft>
              <a:buClr>
                <a:schemeClr val="accent1"/>
              </a:buClr>
              <a:buSzPts val="1800"/>
              <a:buFont typeface="Calibri"/>
              <a:buChar char="◦"/>
            </a:pPr>
            <a:r>
              <a:rPr lang="en-US" sz="1800" b="0" i="0" u="none" strike="noStrike" cap="none">
                <a:solidFill>
                  <a:srgbClr val="3F3F3F"/>
                </a:solidFill>
                <a:latin typeface="Calibri"/>
                <a:ea typeface="Calibri"/>
                <a:cs typeface="Calibri"/>
                <a:sym typeface="Calibri"/>
              </a:rPr>
              <a:t>Since the edge relationship is symmetric, there would be another edge going the other direction with the same edge label</a:t>
            </a:r>
            <a:endParaRPr sz="1800" b="0" i="0" u="none" strike="noStrike" cap="none">
              <a:solidFill>
                <a:srgbClr val="3F3F3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dirty="0">
                <a:solidFill>
                  <a:srgbClr val="3F3F3F"/>
                </a:solidFill>
                <a:latin typeface="Calibri"/>
                <a:ea typeface="Calibri"/>
                <a:cs typeface="Calibri"/>
                <a:sym typeface="Calibri"/>
              </a:rPr>
              <a:t>Regression testing</a:t>
            </a:r>
            <a:endParaRPr sz="4800" b="0" i="0" u="none" strike="noStrike" cap="none" dirty="0">
              <a:solidFill>
                <a:srgbClr val="3F3F3F"/>
              </a:solidFill>
              <a:latin typeface="Calibri"/>
              <a:ea typeface="Calibri"/>
              <a:cs typeface="Calibri"/>
              <a:sym typeface="Calibri"/>
            </a:endParaRPr>
          </a:p>
        </p:txBody>
      </p:sp>
      <p:sp>
        <p:nvSpPr>
          <p:cNvPr id="118" name="Shape 118"/>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Autofit/>
          </a:bodyPr>
          <a:lstStyle/>
          <a:p>
            <a:pPr marL="0" indent="-457200">
              <a:lnSpc>
                <a:spcPct val="120000"/>
              </a:lnSpc>
              <a:spcBef>
                <a:spcPts val="0"/>
              </a:spcBef>
              <a:buSzPts val="3200"/>
              <a:buFont typeface="Courier New" panose="02070309020205020404" pitchFamily="49" charset="0"/>
              <a:buChar char="o"/>
            </a:pPr>
            <a:r>
              <a:rPr lang="en-US" sz="2400" dirty="0"/>
              <a:t>It’s important to make sure software still performs well after changes!</a:t>
            </a:r>
          </a:p>
          <a:p>
            <a:pPr marL="0" indent="-457200">
              <a:lnSpc>
                <a:spcPct val="120000"/>
              </a:lnSpc>
              <a:spcBef>
                <a:spcPts val="0"/>
              </a:spcBef>
              <a:buSzPts val="3200"/>
              <a:buFont typeface="Courier New" panose="02070309020205020404" pitchFamily="49" charset="0"/>
              <a:buChar char="o"/>
            </a:pPr>
            <a:r>
              <a:rPr lang="en-US" sz="2400" dirty="0">
                <a:solidFill>
                  <a:schemeClr val="accent2"/>
                </a:solidFill>
              </a:rPr>
              <a:t>Regression Testing </a:t>
            </a:r>
            <a:r>
              <a:rPr lang="en-US" sz="2400" dirty="0"/>
              <a:t>is the practice of running existing tests after making changes</a:t>
            </a:r>
          </a:p>
          <a:p>
            <a:pPr marL="914400" lvl="2" indent="-457200">
              <a:lnSpc>
                <a:spcPct val="120000"/>
              </a:lnSpc>
              <a:spcBef>
                <a:spcPts val="0"/>
              </a:spcBef>
              <a:buSzPts val="3200"/>
              <a:buFont typeface="Courier New" panose="02070309020205020404" pitchFamily="49" charset="0"/>
              <a:buChar char="o"/>
            </a:pPr>
            <a:r>
              <a:rPr lang="en-US" sz="1800" dirty="0"/>
              <a:t>Your HW5 tests should still pass after you update your graph for HW6!</a:t>
            </a:r>
          </a:p>
          <a:p>
            <a:pPr marL="1371600" lvl="3" indent="-457200">
              <a:lnSpc>
                <a:spcPct val="120000"/>
              </a:lnSpc>
              <a:spcBef>
                <a:spcPts val="0"/>
              </a:spcBef>
              <a:buSzPts val="3200"/>
              <a:buFont typeface="Courier New" panose="02070309020205020404" pitchFamily="49" charset="0"/>
              <a:buChar char="o"/>
            </a:pPr>
            <a:r>
              <a:rPr lang="en-US" sz="1800" dirty="0"/>
              <a:t>You will be graded on this!</a:t>
            </a:r>
          </a:p>
          <a:p>
            <a:pPr marL="914400" lvl="2" indent="-457200">
              <a:lnSpc>
                <a:spcPct val="120000"/>
              </a:lnSpc>
              <a:spcBef>
                <a:spcPts val="0"/>
              </a:spcBef>
              <a:buSzPts val="3200"/>
              <a:buFont typeface="Courier New" panose="02070309020205020404" pitchFamily="49" charset="0"/>
              <a:buChar char="o"/>
            </a:pPr>
            <a:r>
              <a:rPr lang="en-US" sz="1800" dirty="0"/>
              <a:t>You may update your HW5 tests</a:t>
            </a:r>
          </a:p>
          <a:p>
            <a:pPr marL="914400" lvl="2" indent="-457200">
              <a:lnSpc>
                <a:spcPct val="120000"/>
              </a:lnSpc>
              <a:spcBef>
                <a:spcPts val="0"/>
              </a:spcBef>
              <a:buSzPts val="3200"/>
              <a:buFont typeface="Courier New" panose="02070309020205020404" pitchFamily="49" charset="0"/>
              <a:buChar char="o"/>
            </a:pPr>
            <a:endParaRPr lang="en-US" sz="2400" dirty="0"/>
          </a:p>
        </p:txBody>
      </p:sp>
    </p:spTree>
    <p:extLst>
      <p:ext uri="{BB962C8B-B14F-4D97-AF65-F5344CB8AC3E}">
        <p14:creationId xmlns:p14="http://schemas.microsoft.com/office/powerpoint/2010/main" val="3092987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dirty="0">
                <a:solidFill>
                  <a:srgbClr val="3F3F3F"/>
                </a:solidFill>
                <a:latin typeface="Calibri"/>
                <a:ea typeface="Calibri"/>
                <a:cs typeface="Calibri"/>
                <a:sym typeface="Calibri"/>
              </a:rPr>
              <a:t>Subtyping: </a:t>
            </a:r>
            <a:br>
              <a:rPr lang="en-US" sz="4800" b="0" i="0" u="none" strike="noStrike" cap="none" dirty="0">
                <a:solidFill>
                  <a:srgbClr val="3F3F3F"/>
                </a:solidFill>
                <a:latin typeface="Calibri"/>
                <a:ea typeface="Calibri"/>
                <a:cs typeface="Calibri"/>
                <a:sym typeface="Calibri"/>
              </a:rPr>
            </a:br>
            <a:r>
              <a:rPr lang="en-US" sz="4800" b="0" i="0" u="none" strike="noStrike" cap="none" dirty="0">
                <a:solidFill>
                  <a:srgbClr val="3F3F3F"/>
                </a:solidFill>
                <a:latin typeface="Calibri"/>
                <a:ea typeface="Calibri"/>
                <a:cs typeface="Calibri"/>
                <a:sym typeface="Calibri"/>
              </a:rPr>
              <a:t>Liskov Substitution Principle</a:t>
            </a:r>
            <a:endParaRPr sz="4800" b="0" i="0" u="none" strike="noStrike" cap="none" dirty="0">
              <a:solidFill>
                <a:srgbClr val="3F3F3F"/>
              </a:solidFill>
              <a:latin typeface="Calibri"/>
              <a:ea typeface="Calibri"/>
              <a:cs typeface="Calibri"/>
              <a:sym typeface="Calibri"/>
            </a:endParaRPr>
          </a:p>
        </p:txBody>
      </p:sp>
      <p:sp>
        <p:nvSpPr>
          <p:cNvPr id="118" name="Shape 118"/>
          <p:cNvSpPr txBox="1">
            <a:spLocks noGrp="1"/>
          </p:cNvSpPr>
          <p:nvPr>
            <p:ph type="body" idx="1"/>
          </p:nvPr>
        </p:nvSpPr>
        <p:spPr>
          <a:xfrm>
            <a:off x="822959" y="1845734"/>
            <a:ext cx="5532121" cy="4023360"/>
          </a:xfrm>
          <a:prstGeom prst="rect">
            <a:avLst/>
          </a:prstGeom>
          <a:noFill/>
          <a:ln>
            <a:noFill/>
          </a:ln>
        </p:spPr>
        <p:txBody>
          <a:bodyPr spcFirstLastPara="1" wrap="square" lIns="0" tIns="45700" rIns="0" bIns="45700" anchor="t" anchorCtr="0">
            <a:noAutofit/>
          </a:bodyPr>
          <a:lstStyle/>
          <a:p>
            <a:pPr marL="0" indent="-457200">
              <a:lnSpc>
                <a:spcPct val="120000"/>
              </a:lnSpc>
              <a:spcBef>
                <a:spcPts val="0"/>
              </a:spcBef>
              <a:buSzPts val="3200"/>
              <a:buFont typeface="Courier New" panose="02070309020205020404" pitchFamily="49" charset="0"/>
              <a:buChar char="o"/>
            </a:pPr>
            <a:r>
              <a:rPr lang="en-US" sz="2400" dirty="0"/>
              <a:t>Refer to your worksheet...</a:t>
            </a:r>
          </a:p>
          <a:p>
            <a:pPr marL="0" indent="-457200">
              <a:lnSpc>
                <a:spcPct val="120000"/>
              </a:lnSpc>
              <a:spcBef>
                <a:spcPts val="0"/>
              </a:spcBef>
              <a:buSzPts val="3200"/>
              <a:buFont typeface="Courier New" panose="02070309020205020404" pitchFamily="49" charset="0"/>
              <a:buChar char="o"/>
            </a:pPr>
            <a:endParaRPr lang="en-US" sz="2400" dirty="0"/>
          </a:p>
          <a:p>
            <a:pPr marL="0" indent="-457200">
              <a:lnSpc>
                <a:spcPct val="120000"/>
              </a:lnSpc>
              <a:spcBef>
                <a:spcPts val="0"/>
              </a:spcBef>
              <a:buSzPts val="3200"/>
              <a:buFont typeface="Courier New" panose="02070309020205020404" pitchFamily="49" charset="0"/>
              <a:buChar char="o"/>
            </a:pPr>
            <a:r>
              <a:rPr lang="en-US" sz="2400" dirty="0"/>
              <a:t>LSP: If B is a true subtype of A, then B is substitutable for A.</a:t>
            </a:r>
          </a:p>
          <a:p>
            <a:pPr marL="914400" lvl="2" indent="-457200">
              <a:lnSpc>
                <a:spcPct val="120000"/>
              </a:lnSpc>
              <a:spcBef>
                <a:spcPts val="0"/>
              </a:spcBef>
              <a:buSzPts val="3200"/>
              <a:buFont typeface="Courier New" panose="02070309020205020404" pitchFamily="49" charset="0"/>
              <a:buChar char="o"/>
            </a:pPr>
            <a:r>
              <a:rPr lang="en-US" dirty="0"/>
              <a:t>Follows Principle of Least Surprise</a:t>
            </a:r>
          </a:p>
          <a:p>
            <a:pPr marL="0" indent="-469900">
              <a:lnSpc>
                <a:spcPct val="120000"/>
              </a:lnSpc>
              <a:spcBef>
                <a:spcPts val="0"/>
              </a:spcBef>
              <a:buSzPts val="3200"/>
              <a:buFont typeface="Courier New" panose="02070309020205020404" pitchFamily="49" charset="0"/>
              <a:buChar char="o"/>
            </a:pPr>
            <a:r>
              <a:rPr lang="en-US" dirty="0"/>
              <a:t>Is it enough to say “every B is an A”?</a:t>
            </a:r>
          </a:p>
          <a:p>
            <a:pPr marL="914400" lvl="2" indent="-457200">
              <a:lnSpc>
                <a:spcPct val="120000"/>
              </a:lnSpc>
              <a:spcBef>
                <a:spcPts val="0"/>
              </a:spcBef>
              <a:buSzPts val="3200"/>
              <a:buFont typeface="Courier New" panose="02070309020205020404" pitchFamily="49" charset="0"/>
              <a:buChar char="o"/>
            </a:pPr>
            <a:r>
              <a:rPr lang="en-US" dirty="0"/>
              <a:t>This is necessary but not sufficient for B to be a true subtype of A</a:t>
            </a:r>
          </a:p>
          <a:p>
            <a:pPr marL="0" indent="-457200">
              <a:lnSpc>
                <a:spcPct val="120000"/>
              </a:lnSpc>
              <a:spcBef>
                <a:spcPts val="0"/>
              </a:spcBef>
              <a:buSzPts val="3200"/>
              <a:buFont typeface="Courier New" panose="02070309020205020404" pitchFamily="49" charset="0"/>
              <a:buChar char="o"/>
            </a:pPr>
            <a:endParaRPr lang="en-US" sz="2400" dirty="0"/>
          </a:p>
          <a:p>
            <a:pPr marL="0" indent="-457200">
              <a:lnSpc>
                <a:spcPct val="120000"/>
              </a:lnSpc>
              <a:spcBef>
                <a:spcPts val="0"/>
              </a:spcBef>
              <a:buSzPts val="3200"/>
              <a:buFont typeface="Courier New" panose="02070309020205020404" pitchFamily="49" charset="0"/>
              <a:buChar char="o"/>
            </a:pPr>
            <a:endParaRPr lang="en-US" sz="2400" dirty="0"/>
          </a:p>
        </p:txBody>
      </p:sp>
      <p:pic>
        <p:nvPicPr>
          <p:cNvPr id="4" name="Picture 3">
            <a:extLst>
              <a:ext uri="{FF2B5EF4-FFF2-40B4-BE49-F238E27FC236}">
                <a16:creationId xmlns:a16="http://schemas.microsoft.com/office/drawing/2014/main" id="{C4CC2DEB-0615-524D-ABC3-7CE85B06E220}"/>
              </a:ext>
            </a:extLst>
          </p:cNvPr>
          <p:cNvPicPr>
            <a:picLocks noChangeAspect="1"/>
          </p:cNvPicPr>
          <p:nvPr/>
        </p:nvPicPr>
        <p:blipFill rotWithShape="1">
          <a:blip r:embed="rId3"/>
          <a:srcRect l="16924" b="25964"/>
          <a:stretch/>
        </p:blipFill>
        <p:spPr>
          <a:xfrm>
            <a:off x="6684337" y="2382481"/>
            <a:ext cx="1461197" cy="1273197"/>
          </a:xfrm>
          <a:prstGeom prst="rect">
            <a:avLst/>
          </a:prstGeom>
        </p:spPr>
      </p:pic>
      <p:sp>
        <p:nvSpPr>
          <p:cNvPr id="2" name="Oval Callout 1">
            <a:extLst>
              <a:ext uri="{FF2B5EF4-FFF2-40B4-BE49-F238E27FC236}">
                <a16:creationId xmlns:a16="http://schemas.microsoft.com/office/drawing/2014/main" id="{85324563-BEAC-3F4C-ABCA-423FA46F1907}"/>
              </a:ext>
            </a:extLst>
          </p:cNvPr>
          <p:cNvSpPr/>
          <p:nvPr/>
        </p:nvSpPr>
        <p:spPr>
          <a:xfrm>
            <a:off x="7544169" y="1577360"/>
            <a:ext cx="1423956" cy="1073495"/>
          </a:xfrm>
          <a:prstGeom prst="wedgeEllipseCallout">
            <a:avLst>
              <a:gd name="adj1" fmla="val -37690"/>
              <a:gd name="adj2" fmla="val 518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Hello again!</a:t>
            </a:r>
          </a:p>
        </p:txBody>
      </p:sp>
      <p:sp>
        <p:nvSpPr>
          <p:cNvPr id="3" name="Rectangle 2">
            <a:extLst>
              <a:ext uri="{FF2B5EF4-FFF2-40B4-BE49-F238E27FC236}">
                <a16:creationId xmlns:a16="http://schemas.microsoft.com/office/drawing/2014/main" id="{5C3CE474-299F-1244-BFD8-4D9A43AF68A9}"/>
              </a:ext>
            </a:extLst>
          </p:cNvPr>
          <p:cNvSpPr/>
          <p:nvPr/>
        </p:nvSpPr>
        <p:spPr>
          <a:xfrm>
            <a:off x="6703403" y="3703525"/>
            <a:ext cx="1378904" cy="307777"/>
          </a:xfrm>
          <a:prstGeom prst="rect">
            <a:avLst/>
          </a:prstGeom>
        </p:spPr>
        <p:txBody>
          <a:bodyPr wrap="none">
            <a:spAutoFit/>
          </a:bodyPr>
          <a:lstStyle/>
          <a:p>
            <a:r>
              <a:rPr lang="en-US" dirty="0"/>
              <a:t>Barbara Liskov</a:t>
            </a:r>
            <a:endParaRPr lang="en-US"/>
          </a:p>
        </p:txBody>
      </p:sp>
    </p:spTree>
    <p:extLst>
      <p:ext uri="{BB962C8B-B14F-4D97-AF65-F5344CB8AC3E}">
        <p14:creationId xmlns:p14="http://schemas.microsoft.com/office/powerpoint/2010/main" val="151134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67468-1941-204D-8A32-E00FDEC2A0E1}"/>
              </a:ext>
            </a:extLst>
          </p:cNvPr>
          <p:cNvSpPr>
            <a:spLocks noGrp="1"/>
          </p:cNvSpPr>
          <p:nvPr>
            <p:ph type="title"/>
          </p:nvPr>
        </p:nvSpPr>
        <p:spPr/>
        <p:txBody>
          <a:bodyPr/>
          <a:lstStyle/>
          <a:p>
            <a:r>
              <a:rPr lang="en-US"/>
              <a:t>Subtyping: Specifications</a:t>
            </a:r>
          </a:p>
        </p:txBody>
      </p:sp>
      <p:sp>
        <p:nvSpPr>
          <p:cNvPr id="3" name="Text Placeholder 2">
            <a:extLst>
              <a:ext uri="{FF2B5EF4-FFF2-40B4-BE49-F238E27FC236}">
                <a16:creationId xmlns:a16="http://schemas.microsoft.com/office/drawing/2014/main" id="{D5ACE3E0-08A5-F043-BE60-47872E79033C}"/>
              </a:ext>
            </a:extLst>
          </p:cNvPr>
          <p:cNvSpPr>
            <a:spLocks noGrp="1"/>
          </p:cNvSpPr>
          <p:nvPr>
            <p:ph type="body" idx="1"/>
          </p:nvPr>
        </p:nvSpPr>
        <p:spPr/>
        <p:txBody>
          <a:bodyPr/>
          <a:lstStyle/>
          <a:p>
            <a:pPr>
              <a:buFont typeface="Courier New" panose="02070309020205020404" pitchFamily="49" charset="0"/>
              <a:buChar char="o"/>
            </a:pPr>
            <a:r>
              <a:rPr lang="en-US"/>
              <a:t>If B is a true subtype of A, then B must have a stronger specification than A</a:t>
            </a:r>
          </a:p>
          <a:p>
            <a:pPr lvl="1">
              <a:buFont typeface="Courier New" panose="02070309020205020404" pitchFamily="49" charset="0"/>
              <a:buChar char="o"/>
            </a:pPr>
            <a:r>
              <a:rPr lang="en-US"/>
              <a:t>Each method of B must have a stronger specification than the corresponding method of A (if any)</a:t>
            </a:r>
          </a:p>
          <a:p>
            <a:pPr lvl="1">
              <a:buFont typeface="Courier New" panose="02070309020205020404" pitchFamily="49" charset="0"/>
              <a:buChar char="o"/>
            </a:pPr>
            <a:r>
              <a:rPr lang="en-US"/>
              <a:t>Stronger method spec means:</a:t>
            </a:r>
          </a:p>
          <a:p>
            <a:pPr lvl="2">
              <a:buFont typeface="Courier New" panose="02070309020205020404" pitchFamily="49" charset="0"/>
              <a:buChar char="o"/>
            </a:pPr>
            <a:r>
              <a:rPr lang="en-US"/>
              <a:t>Requires less (weaker precondition)</a:t>
            </a:r>
          </a:p>
          <a:p>
            <a:pPr lvl="2">
              <a:buFont typeface="Courier New" panose="02070309020205020404" pitchFamily="49" charset="0"/>
              <a:buChar char="o"/>
            </a:pPr>
            <a:r>
              <a:rPr lang="en-US"/>
              <a:t>Promises more (stronger postcondition)</a:t>
            </a:r>
          </a:p>
          <a:p>
            <a:pPr lvl="2">
              <a:buFont typeface="Courier New" panose="02070309020205020404" pitchFamily="49" charset="0"/>
              <a:buChar char="o"/>
            </a:pPr>
            <a:endParaRPr lang="en-US"/>
          </a:p>
          <a:p>
            <a:pPr>
              <a:buFont typeface="Courier New" panose="02070309020205020404" pitchFamily="49" charset="0"/>
              <a:buChar char="o"/>
            </a:pPr>
            <a:r>
              <a:rPr lang="en-US"/>
              <a:t>Worksheet time!</a:t>
            </a:r>
          </a:p>
        </p:txBody>
      </p:sp>
    </p:spTree>
    <p:extLst>
      <p:ext uri="{BB962C8B-B14F-4D97-AF65-F5344CB8AC3E}">
        <p14:creationId xmlns:p14="http://schemas.microsoft.com/office/powerpoint/2010/main" val="124878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idx="4294967295"/>
          </p:nvPr>
        </p:nvSpPr>
        <p:spPr>
          <a:xfrm>
            <a:off x="800100" y="344900"/>
            <a:ext cx="7543800" cy="868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400"/>
              <a:buFont typeface="Calibri"/>
              <a:buNone/>
            </a:pPr>
            <a:r>
              <a:rPr lang="en-US" sz="4400" b="0" i="0" u="none" strike="noStrike" cap="none">
                <a:solidFill>
                  <a:srgbClr val="3F3F3F"/>
                </a:solidFill>
                <a:latin typeface="Calibri"/>
                <a:ea typeface="Calibri"/>
                <a:cs typeface="Calibri"/>
                <a:sym typeface="Calibri"/>
              </a:rPr>
              <a:t>Review: Shortest Paths with BFS</a:t>
            </a:r>
            <a:endParaRPr sz="4400" b="0" i="0" u="none" strike="noStrike" cap="none">
              <a:solidFill>
                <a:srgbClr val="3F3F3F"/>
              </a:solidFill>
              <a:latin typeface="Calibri"/>
              <a:ea typeface="Calibri"/>
              <a:cs typeface="Calibri"/>
              <a:sym typeface="Calibri"/>
            </a:endParaRPr>
          </a:p>
        </p:txBody>
      </p:sp>
      <p:graphicFrame>
        <p:nvGraphicFramePr>
          <p:cNvPr id="114" name="Shape 114"/>
          <p:cNvGraphicFramePr/>
          <p:nvPr/>
        </p:nvGraphicFramePr>
        <p:xfrm>
          <a:off x="5257800" y="2438400"/>
          <a:ext cx="3744375" cy="2225100"/>
        </p:xfrm>
        <a:graphic>
          <a:graphicData uri="http://schemas.openxmlformats.org/drawingml/2006/table">
            <a:tbl>
              <a:tblPr firstRow="1" bandRow="1">
                <a:gradFill>
                  <a:gsLst>
                    <a:gs pos="0">
                      <a:srgbClr val="D5FF93"/>
                    </a:gs>
                    <a:gs pos="35000">
                      <a:srgbClr val="E2FFB5"/>
                    </a:gs>
                    <a:gs pos="100000">
                      <a:srgbClr val="F3FFE1"/>
                    </a:gs>
                  </a:gsLst>
                  <a:lin ang="16200000" scaled="0"/>
                </a:gradFill>
                <a:tableStyleId>{5DD4EB7F-66AF-4945-9235-646C791F3588}</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84877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US" sz="1800" u="none" strike="noStrike" cap="none"/>
                        <a:t>Destination</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Path</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Cost</a:t>
                      </a: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rPr>
                        <a:t>A</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&lt;B,A&gt;</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1</a:t>
                      </a: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US" sz="1800" u="none" strike="noStrike" cap="none">
                          <a:solidFill>
                            <a:schemeClr val="dk1"/>
                          </a:solidFill>
                        </a:rPr>
                        <a:t>B</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&lt;B&gt;</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0</a:t>
                      </a: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en-US" sz="1800" u="none" strike="noStrike" cap="none">
                          <a:solidFill>
                            <a:schemeClr val="dk1"/>
                          </a:solidFill>
                        </a:rPr>
                        <a:t>C</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&lt;B,A,C&gt;</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2</a:t>
                      </a: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en-US" sz="1800" u="none" strike="noStrike" cap="none">
                          <a:solidFill>
                            <a:schemeClr val="dk1"/>
                          </a:solidFill>
                        </a:rPr>
                        <a:t>D</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&lt;B,D&gt;</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1</a:t>
                      </a: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ctr" rtl="0">
                        <a:spcBef>
                          <a:spcPts val="0"/>
                        </a:spcBef>
                        <a:spcAft>
                          <a:spcPts val="0"/>
                        </a:spcAft>
                        <a:buNone/>
                      </a:pPr>
                      <a:r>
                        <a:rPr lang="en-US" sz="1800" u="none" strike="noStrike" cap="none">
                          <a:solidFill>
                            <a:schemeClr val="dk1"/>
                          </a:solidFill>
                        </a:rPr>
                        <a:t>E</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&lt;B,D,E&gt;</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2</a:t>
                      </a: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5"/>
                  </a:ext>
                </a:extLst>
              </a:tr>
            </a:tbl>
          </a:graphicData>
        </a:graphic>
      </p:graphicFrame>
      <p:sp>
        <p:nvSpPr>
          <p:cNvPr id="115" name="Shape 115"/>
          <p:cNvSpPr/>
          <p:nvPr/>
        </p:nvSpPr>
        <p:spPr>
          <a:xfrm>
            <a:off x="6248400" y="1948735"/>
            <a:ext cx="1784463"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From Node B</a:t>
            </a:r>
            <a:endParaRPr sz="2000" b="0" i="0" u="none" strike="noStrike" cap="none">
              <a:solidFill>
                <a:srgbClr val="7F7F7F"/>
              </a:solidFill>
              <a:latin typeface="Calibri"/>
              <a:ea typeface="Calibri"/>
              <a:cs typeface="Calibri"/>
              <a:sym typeface="Calibri"/>
            </a:endParaRPr>
          </a:p>
        </p:txBody>
      </p:sp>
      <p:sp>
        <p:nvSpPr>
          <p:cNvPr id="116" name="Shape 116"/>
          <p:cNvSpPr/>
          <p:nvPr/>
        </p:nvSpPr>
        <p:spPr>
          <a:xfrm>
            <a:off x="1466439" y="2272025"/>
            <a:ext cx="914400" cy="914400"/>
          </a:xfrm>
          <a:prstGeom prst="ellipse">
            <a:avLst/>
          </a:prstGeom>
          <a:solidFill>
            <a:schemeClr val="accent1"/>
          </a:solidFill>
          <a:ln w="25400" cap="flat" cmpd="sng">
            <a:solidFill>
              <a:srgbClr val="43434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A</a:t>
            </a:r>
            <a:endParaRPr/>
          </a:p>
        </p:txBody>
      </p:sp>
      <p:sp>
        <p:nvSpPr>
          <p:cNvPr id="117" name="Shape 117"/>
          <p:cNvSpPr/>
          <p:nvPr/>
        </p:nvSpPr>
        <p:spPr>
          <a:xfrm>
            <a:off x="3216675" y="1491535"/>
            <a:ext cx="914400" cy="914400"/>
          </a:xfrm>
          <a:prstGeom prst="ellipse">
            <a:avLst/>
          </a:prstGeom>
          <a:solidFill>
            <a:schemeClr val="accent1"/>
          </a:solidFill>
          <a:ln w="25400" cap="flat" cmpd="sng">
            <a:solidFill>
              <a:srgbClr val="43434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B</a:t>
            </a:r>
            <a:endParaRPr/>
          </a:p>
        </p:txBody>
      </p:sp>
      <p:sp>
        <p:nvSpPr>
          <p:cNvPr id="118" name="Shape 118"/>
          <p:cNvSpPr/>
          <p:nvPr/>
        </p:nvSpPr>
        <p:spPr>
          <a:xfrm>
            <a:off x="381000" y="3787547"/>
            <a:ext cx="914400" cy="914400"/>
          </a:xfrm>
          <a:prstGeom prst="ellipse">
            <a:avLst/>
          </a:prstGeom>
          <a:solidFill>
            <a:schemeClr val="accent1"/>
          </a:solidFill>
          <a:ln w="25400" cap="flat" cmpd="sng">
            <a:solidFill>
              <a:srgbClr val="43434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C</a:t>
            </a:r>
            <a:endParaRPr/>
          </a:p>
        </p:txBody>
      </p:sp>
      <p:sp>
        <p:nvSpPr>
          <p:cNvPr id="119" name="Shape 119"/>
          <p:cNvSpPr/>
          <p:nvPr/>
        </p:nvSpPr>
        <p:spPr>
          <a:xfrm>
            <a:off x="4180425" y="3787547"/>
            <a:ext cx="914400" cy="914400"/>
          </a:xfrm>
          <a:prstGeom prst="ellipse">
            <a:avLst/>
          </a:prstGeom>
          <a:solidFill>
            <a:schemeClr val="accent1"/>
          </a:solidFill>
          <a:ln w="25400" cap="flat" cmpd="sng">
            <a:solidFill>
              <a:srgbClr val="43434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D</a:t>
            </a:r>
            <a:endParaRPr/>
          </a:p>
        </p:txBody>
      </p:sp>
      <p:sp>
        <p:nvSpPr>
          <p:cNvPr id="120" name="Shape 120"/>
          <p:cNvSpPr/>
          <p:nvPr/>
        </p:nvSpPr>
        <p:spPr>
          <a:xfrm>
            <a:off x="1795910" y="5211762"/>
            <a:ext cx="914400" cy="914400"/>
          </a:xfrm>
          <a:prstGeom prst="ellipse">
            <a:avLst/>
          </a:prstGeom>
          <a:solidFill>
            <a:schemeClr val="accent1"/>
          </a:solidFill>
          <a:ln w="25400" cap="flat" cmpd="sng">
            <a:solidFill>
              <a:srgbClr val="43434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E</a:t>
            </a:r>
            <a:endParaRPr/>
          </a:p>
        </p:txBody>
      </p:sp>
      <p:cxnSp>
        <p:nvCxnSpPr>
          <p:cNvPr id="121" name="Shape 121"/>
          <p:cNvCxnSpPr>
            <a:stCxn id="116" idx="3"/>
            <a:endCxn id="118" idx="7"/>
          </p:cNvCxnSpPr>
          <p:nvPr/>
        </p:nvCxnSpPr>
        <p:spPr>
          <a:xfrm flipH="1">
            <a:off x="1161450" y="3052514"/>
            <a:ext cx="438900" cy="868800"/>
          </a:xfrm>
          <a:prstGeom prst="straightConnector1">
            <a:avLst/>
          </a:prstGeom>
          <a:noFill/>
          <a:ln w="28575" cap="flat" cmpd="sng">
            <a:solidFill>
              <a:srgbClr val="4A7DBB"/>
            </a:solidFill>
            <a:prstDash val="solid"/>
            <a:round/>
            <a:headEnd type="none" w="med" len="med"/>
            <a:tailEnd type="stealth" w="lg" len="lg"/>
          </a:ln>
        </p:spPr>
      </p:cxnSp>
      <p:cxnSp>
        <p:nvCxnSpPr>
          <p:cNvPr id="122" name="Shape 122"/>
          <p:cNvCxnSpPr>
            <a:stCxn id="116" idx="5"/>
            <a:endCxn id="119" idx="1"/>
          </p:cNvCxnSpPr>
          <p:nvPr/>
        </p:nvCxnSpPr>
        <p:spPr>
          <a:xfrm>
            <a:off x="2246928" y="3052514"/>
            <a:ext cx="2067300" cy="868800"/>
          </a:xfrm>
          <a:prstGeom prst="straightConnector1">
            <a:avLst/>
          </a:prstGeom>
          <a:noFill/>
          <a:ln w="28575" cap="flat" cmpd="sng">
            <a:solidFill>
              <a:srgbClr val="4A7DBB"/>
            </a:solidFill>
            <a:prstDash val="solid"/>
            <a:round/>
            <a:headEnd type="none" w="med" len="med"/>
            <a:tailEnd type="stealth" w="lg" len="lg"/>
          </a:ln>
        </p:spPr>
      </p:cxnSp>
      <p:cxnSp>
        <p:nvCxnSpPr>
          <p:cNvPr id="123" name="Shape 123"/>
          <p:cNvCxnSpPr>
            <a:stCxn id="117" idx="5"/>
            <a:endCxn id="119" idx="0"/>
          </p:cNvCxnSpPr>
          <p:nvPr/>
        </p:nvCxnSpPr>
        <p:spPr>
          <a:xfrm>
            <a:off x="3997164" y="2272024"/>
            <a:ext cx="640500" cy="1515600"/>
          </a:xfrm>
          <a:prstGeom prst="straightConnector1">
            <a:avLst/>
          </a:prstGeom>
          <a:noFill/>
          <a:ln w="28575" cap="flat" cmpd="sng">
            <a:solidFill>
              <a:srgbClr val="4A7DBB"/>
            </a:solidFill>
            <a:prstDash val="solid"/>
            <a:round/>
            <a:headEnd type="none" w="med" len="med"/>
            <a:tailEnd type="stealth" w="lg" len="lg"/>
          </a:ln>
        </p:spPr>
      </p:cxnSp>
      <p:cxnSp>
        <p:nvCxnSpPr>
          <p:cNvPr id="124" name="Shape 124"/>
          <p:cNvCxnSpPr>
            <a:stCxn id="119" idx="3"/>
            <a:endCxn id="120" idx="7"/>
          </p:cNvCxnSpPr>
          <p:nvPr/>
        </p:nvCxnSpPr>
        <p:spPr>
          <a:xfrm flipH="1">
            <a:off x="2576436" y="4568036"/>
            <a:ext cx="1737900" cy="777600"/>
          </a:xfrm>
          <a:prstGeom prst="straightConnector1">
            <a:avLst/>
          </a:prstGeom>
          <a:noFill/>
          <a:ln w="28575" cap="flat" cmpd="sng">
            <a:solidFill>
              <a:srgbClr val="4A7DBB"/>
            </a:solidFill>
            <a:prstDash val="solid"/>
            <a:round/>
            <a:headEnd type="none" w="med" len="med"/>
            <a:tailEnd type="stealth" w="lg" len="lg"/>
          </a:ln>
        </p:spPr>
      </p:cxnSp>
      <p:cxnSp>
        <p:nvCxnSpPr>
          <p:cNvPr id="125" name="Shape 125"/>
          <p:cNvCxnSpPr>
            <a:stCxn id="120" idx="1"/>
            <a:endCxn id="118" idx="5"/>
          </p:cNvCxnSpPr>
          <p:nvPr/>
        </p:nvCxnSpPr>
        <p:spPr>
          <a:xfrm rot="10800000">
            <a:off x="1161521" y="4568073"/>
            <a:ext cx="768300" cy="777600"/>
          </a:xfrm>
          <a:prstGeom prst="straightConnector1">
            <a:avLst/>
          </a:prstGeom>
          <a:noFill/>
          <a:ln w="28575" cap="flat" cmpd="sng">
            <a:solidFill>
              <a:srgbClr val="4A7DBB"/>
            </a:solidFill>
            <a:prstDash val="solid"/>
            <a:round/>
            <a:headEnd type="stealth" w="med" len="med"/>
            <a:tailEnd type="none" w="med" len="med"/>
          </a:ln>
        </p:spPr>
      </p:cxnSp>
      <p:cxnSp>
        <p:nvCxnSpPr>
          <p:cNvPr id="126" name="Shape 126"/>
          <p:cNvCxnSpPr>
            <a:stCxn id="118" idx="6"/>
            <a:endCxn id="119" idx="2"/>
          </p:cNvCxnSpPr>
          <p:nvPr/>
        </p:nvCxnSpPr>
        <p:spPr>
          <a:xfrm>
            <a:off x="1295400" y="4244747"/>
            <a:ext cx="2885100" cy="0"/>
          </a:xfrm>
          <a:prstGeom prst="straightConnector1">
            <a:avLst/>
          </a:prstGeom>
          <a:noFill/>
          <a:ln w="28575" cap="flat" cmpd="sng">
            <a:solidFill>
              <a:srgbClr val="4A7DBB"/>
            </a:solidFill>
            <a:prstDash val="solid"/>
            <a:round/>
            <a:headEnd type="none" w="med" len="med"/>
            <a:tailEnd type="stealth" w="lg" len="lg"/>
          </a:ln>
        </p:spPr>
      </p:cxnSp>
      <p:cxnSp>
        <p:nvCxnSpPr>
          <p:cNvPr id="127" name="Shape 127"/>
          <p:cNvCxnSpPr>
            <a:stCxn id="117" idx="2"/>
            <a:endCxn id="116" idx="7"/>
          </p:cNvCxnSpPr>
          <p:nvPr/>
        </p:nvCxnSpPr>
        <p:spPr>
          <a:xfrm flipH="1">
            <a:off x="2247075" y="1948735"/>
            <a:ext cx="969600" cy="457200"/>
          </a:xfrm>
          <a:prstGeom prst="straightConnector1">
            <a:avLst/>
          </a:prstGeom>
          <a:noFill/>
          <a:ln w="28575" cap="flat" cmpd="sng">
            <a:solidFill>
              <a:srgbClr val="4A7DBB"/>
            </a:solidFill>
            <a:prstDash val="solid"/>
            <a:round/>
            <a:headEnd type="none" w="med" len="med"/>
            <a:tailEnd type="stealth" w="lg" len="lg"/>
          </a:ln>
        </p:spPr>
      </p:cxnSp>
      <p:sp>
        <p:nvSpPr>
          <p:cNvPr id="128" name="Shape 128"/>
          <p:cNvSpPr/>
          <p:nvPr/>
        </p:nvSpPr>
        <p:spPr>
          <a:xfrm>
            <a:off x="2427497" y="1724055"/>
            <a:ext cx="32733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1</a:t>
            </a:r>
            <a:endParaRPr/>
          </a:p>
        </p:txBody>
      </p:sp>
      <p:sp>
        <p:nvSpPr>
          <p:cNvPr id="129" name="Shape 129"/>
          <p:cNvSpPr/>
          <p:nvPr/>
        </p:nvSpPr>
        <p:spPr>
          <a:xfrm>
            <a:off x="3124199" y="3028890"/>
            <a:ext cx="32733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1</a:t>
            </a:r>
            <a:endParaRPr/>
          </a:p>
        </p:txBody>
      </p:sp>
      <p:sp>
        <p:nvSpPr>
          <p:cNvPr id="130" name="Shape 130"/>
          <p:cNvSpPr/>
          <p:nvPr/>
        </p:nvSpPr>
        <p:spPr>
          <a:xfrm>
            <a:off x="2568266" y="3790890"/>
            <a:ext cx="32733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1</a:t>
            </a:r>
            <a:endParaRPr/>
          </a:p>
        </p:txBody>
      </p:sp>
      <p:sp>
        <p:nvSpPr>
          <p:cNvPr id="131" name="Shape 131"/>
          <p:cNvSpPr/>
          <p:nvPr/>
        </p:nvSpPr>
        <p:spPr>
          <a:xfrm>
            <a:off x="3177866" y="4552890"/>
            <a:ext cx="32733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1</a:t>
            </a:r>
            <a:endParaRPr/>
          </a:p>
        </p:txBody>
      </p:sp>
      <p:sp>
        <p:nvSpPr>
          <p:cNvPr id="132" name="Shape 132"/>
          <p:cNvSpPr/>
          <p:nvPr/>
        </p:nvSpPr>
        <p:spPr>
          <a:xfrm>
            <a:off x="1425266" y="4572000"/>
            <a:ext cx="32733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1</a:t>
            </a:r>
            <a:endParaRPr/>
          </a:p>
        </p:txBody>
      </p:sp>
      <p:sp>
        <p:nvSpPr>
          <p:cNvPr id="133" name="Shape 133"/>
          <p:cNvSpPr/>
          <p:nvPr/>
        </p:nvSpPr>
        <p:spPr>
          <a:xfrm>
            <a:off x="1044266" y="3124200"/>
            <a:ext cx="32733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1</a:t>
            </a:r>
            <a:endParaRPr/>
          </a:p>
        </p:txBody>
      </p:sp>
      <p:sp>
        <p:nvSpPr>
          <p:cNvPr id="134" name="Shape 134"/>
          <p:cNvSpPr/>
          <p:nvPr/>
        </p:nvSpPr>
        <p:spPr>
          <a:xfrm>
            <a:off x="4343399" y="2667000"/>
            <a:ext cx="32733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aphicFrame>
        <p:nvGraphicFramePr>
          <p:cNvPr id="140" name="Shape 140"/>
          <p:cNvGraphicFramePr/>
          <p:nvPr/>
        </p:nvGraphicFramePr>
        <p:xfrm>
          <a:off x="5257800" y="2438400"/>
          <a:ext cx="3744375" cy="2225100"/>
        </p:xfrm>
        <a:graphic>
          <a:graphicData uri="http://schemas.openxmlformats.org/drawingml/2006/table">
            <a:tbl>
              <a:tblPr firstRow="1" bandRow="1">
                <a:noFill/>
                <a:tableStyleId>{5DD4EB7F-66AF-4945-9235-646C791F3588}</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84877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US" sz="1800" u="none" strike="noStrike" cap="none"/>
                        <a:t>Destination</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Path</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Cost</a:t>
                      </a: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u="none" strike="noStrike" cap="none">
                          <a:solidFill>
                            <a:schemeClr val="dk1"/>
                          </a:solidFill>
                        </a:rPr>
                        <a:t>A</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&lt;B,A&gt;</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1</a:t>
                      </a: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US" sz="1800" u="none" strike="noStrike" cap="none">
                          <a:solidFill>
                            <a:schemeClr val="dk1"/>
                          </a:solidFill>
                        </a:rPr>
                        <a:t>B</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&lt;B&gt;</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0</a:t>
                      </a: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en-US" sz="1800" u="none" strike="noStrike" cap="none">
                          <a:solidFill>
                            <a:schemeClr val="dk1"/>
                          </a:solidFill>
                        </a:rPr>
                        <a:t>C</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&lt;B,A,C&gt;</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2</a:t>
                      </a: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en-US" sz="1800" u="none" strike="noStrike" cap="none">
                          <a:solidFill>
                            <a:schemeClr val="dk1"/>
                          </a:solidFill>
                        </a:rPr>
                        <a:t>D</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&lt;B,D&gt;</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1</a:t>
                      </a: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ctr" rtl="0">
                        <a:spcBef>
                          <a:spcPts val="0"/>
                        </a:spcBef>
                        <a:spcAft>
                          <a:spcPts val="0"/>
                        </a:spcAft>
                        <a:buNone/>
                      </a:pPr>
                      <a:r>
                        <a:rPr lang="en-US" sz="1800" u="none" strike="noStrike" cap="none">
                          <a:solidFill>
                            <a:schemeClr val="dk1"/>
                          </a:solidFill>
                        </a:rPr>
                        <a:t>E</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&lt;B,D,E&gt;</a:t>
                      </a:r>
                      <a:endParaRPr sz="1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1800" u="none" strike="noStrike" cap="none">
                          <a:solidFill>
                            <a:schemeClr val="dk1"/>
                          </a:solidFill>
                        </a:rPr>
                        <a:t>2</a:t>
                      </a: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5"/>
                  </a:ext>
                </a:extLst>
              </a:tr>
            </a:tbl>
          </a:graphicData>
        </a:graphic>
      </p:graphicFrame>
      <p:sp>
        <p:nvSpPr>
          <p:cNvPr id="141" name="Shape 141"/>
          <p:cNvSpPr/>
          <p:nvPr/>
        </p:nvSpPr>
        <p:spPr>
          <a:xfrm>
            <a:off x="6248400" y="1948735"/>
            <a:ext cx="1784463"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From Node B</a:t>
            </a:r>
            <a:endParaRPr sz="2000" b="0" i="0" u="none" strike="noStrike" cap="none">
              <a:solidFill>
                <a:srgbClr val="7F7F7F"/>
              </a:solidFill>
              <a:latin typeface="Calibri"/>
              <a:ea typeface="Calibri"/>
              <a:cs typeface="Calibri"/>
              <a:sym typeface="Calibri"/>
            </a:endParaRPr>
          </a:p>
        </p:txBody>
      </p:sp>
      <p:sp>
        <p:nvSpPr>
          <p:cNvPr id="142" name="Shape 142"/>
          <p:cNvSpPr/>
          <p:nvPr/>
        </p:nvSpPr>
        <p:spPr>
          <a:xfrm>
            <a:off x="1466439" y="2272025"/>
            <a:ext cx="914400" cy="914400"/>
          </a:xfrm>
          <a:prstGeom prst="ellipse">
            <a:avLst/>
          </a:prstGeom>
          <a:solidFill>
            <a:schemeClr val="accent1"/>
          </a:solidFill>
          <a:ln w="25400" cap="flat" cmpd="sng">
            <a:solidFill>
              <a:srgbClr val="43434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A</a:t>
            </a:r>
            <a:endParaRPr/>
          </a:p>
        </p:txBody>
      </p:sp>
      <p:sp>
        <p:nvSpPr>
          <p:cNvPr id="143" name="Shape 143"/>
          <p:cNvSpPr/>
          <p:nvPr/>
        </p:nvSpPr>
        <p:spPr>
          <a:xfrm>
            <a:off x="3216675" y="1491535"/>
            <a:ext cx="914400" cy="914400"/>
          </a:xfrm>
          <a:prstGeom prst="ellipse">
            <a:avLst/>
          </a:prstGeom>
          <a:solidFill>
            <a:schemeClr val="accent1"/>
          </a:solidFill>
          <a:ln w="25400" cap="flat" cmpd="sng">
            <a:solidFill>
              <a:srgbClr val="43434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B</a:t>
            </a:r>
            <a:endParaRPr/>
          </a:p>
        </p:txBody>
      </p:sp>
      <p:sp>
        <p:nvSpPr>
          <p:cNvPr id="144" name="Shape 144"/>
          <p:cNvSpPr/>
          <p:nvPr/>
        </p:nvSpPr>
        <p:spPr>
          <a:xfrm>
            <a:off x="381000" y="3787547"/>
            <a:ext cx="914400" cy="914400"/>
          </a:xfrm>
          <a:prstGeom prst="ellipse">
            <a:avLst/>
          </a:prstGeom>
          <a:solidFill>
            <a:schemeClr val="accent1"/>
          </a:solidFill>
          <a:ln w="25400" cap="flat" cmpd="sng">
            <a:solidFill>
              <a:srgbClr val="43434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C</a:t>
            </a:r>
            <a:endParaRPr/>
          </a:p>
        </p:txBody>
      </p:sp>
      <p:sp>
        <p:nvSpPr>
          <p:cNvPr id="145" name="Shape 145"/>
          <p:cNvSpPr/>
          <p:nvPr/>
        </p:nvSpPr>
        <p:spPr>
          <a:xfrm>
            <a:off x="4180425" y="3787547"/>
            <a:ext cx="914400" cy="914400"/>
          </a:xfrm>
          <a:prstGeom prst="ellipse">
            <a:avLst/>
          </a:prstGeom>
          <a:solidFill>
            <a:schemeClr val="accent1"/>
          </a:solidFill>
          <a:ln w="25400" cap="flat" cmpd="sng">
            <a:solidFill>
              <a:srgbClr val="43434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D</a:t>
            </a:r>
            <a:endParaRPr/>
          </a:p>
        </p:txBody>
      </p:sp>
      <p:sp>
        <p:nvSpPr>
          <p:cNvPr id="146" name="Shape 146"/>
          <p:cNvSpPr/>
          <p:nvPr/>
        </p:nvSpPr>
        <p:spPr>
          <a:xfrm>
            <a:off x="1795910" y="5211762"/>
            <a:ext cx="914400" cy="914400"/>
          </a:xfrm>
          <a:prstGeom prst="ellipse">
            <a:avLst/>
          </a:prstGeom>
          <a:solidFill>
            <a:schemeClr val="accent1"/>
          </a:solidFill>
          <a:ln w="25400" cap="flat" cmpd="sng">
            <a:solidFill>
              <a:srgbClr val="43434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E</a:t>
            </a:r>
            <a:endParaRPr/>
          </a:p>
        </p:txBody>
      </p:sp>
      <p:cxnSp>
        <p:nvCxnSpPr>
          <p:cNvPr id="147" name="Shape 147"/>
          <p:cNvCxnSpPr>
            <a:stCxn id="142" idx="3"/>
            <a:endCxn id="144" idx="7"/>
          </p:cNvCxnSpPr>
          <p:nvPr/>
        </p:nvCxnSpPr>
        <p:spPr>
          <a:xfrm flipH="1">
            <a:off x="1161450" y="3052514"/>
            <a:ext cx="438900" cy="868800"/>
          </a:xfrm>
          <a:prstGeom prst="straightConnector1">
            <a:avLst/>
          </a:prstGeom>
          <a:noFill/>
          <a:ln w="28575" cap="flat" cmpd="sng">
            <a:solidFill>
              <a:srgbClr val="4A7DBB"/>
            </a:solidFill>
            <a:prstDash val="solid"/>
            <a:round/>
            <a:headEnd type="none" w="med" len="med"/>
            <a:tailEnd type="stealth" w="lg" len="lg"/>
          </a:ln>
        </p:spPr>
      </p:cxnSp>
      <p:cxnSp>
        <p:nvCxnSpPr>
          <p:cNvPr id="148" name="Shape 148"/>
          <p:cNvCxnSpPr>
            <a:stCxn id="142" idx="5"/>
            <a:endCxn id="145" idx="1"/>
          </p:cNvCxnSpPr>
          <p:nvPr/>
        </p:nvCxnSpPr>
        <p:spPr>
          <a:xfrm>
            <a:off x="2246928" y="3052514"/>
            <a:ext cx="2067300" cy="868800"/>
          </a:xfrm>
          <a:prstGeom prst="straightConnector1">
            <a:avLst/>
          </a:prstGeom>
          <a:noFill/>
          <a:ln w="28575" cap="flat" cmpd="sng">
            <a:solidFill>
              <a:srgbClr val="4A7DBB"/>
            </a:solidFill>
            <a:prstDash val="solid"/>
            <a:round/>
            <a:headEnd type="none" w="med" len="med"/>
            <a:tailEnd type="stealth" w="lg" len="lg"/>
          </a:ln>
        </p:spPr>
      </p:cxnSp>
      <p:cxnSp>
        <p:nvCxnSpPr>
          <p:cNvPr id="149" name="Shape 149"/>
          <p:cNvCxnSpPr>
            <a:stCxn id="143" idx="5"/>
            <a:endCxn id="145" idx="0"/>
          </p:cNvCxnSpPr>
          <p:nvPr/>
        </p:nvCxnSpPr>
        <p:spPr>
          <a:xfrm>
            <a:off x="3997164" y="2272024"/>
            <a:ext cx="640500" cy="1515600"/>
          </a:xfrm>
          <a:prstGeom prst="straightConnector1">
            <a:avLst/>
          </a:prstGeom>
          <a:noFill/>
          <a:ln w="28575" cap="flat" cmpd="sng">
            <a:solidFill>
              <a:srgbClr val="4A7DBB"/>
            </a:solidFill>
            <a:prstDash val="solid"/>
            <a:round/>
            <a:headEnd type="none" w="med" len="med"/>
            <a:tailEnd type="stealth" w="lg" len="lg"/>
          </a:ln>
        </p:spPr>
      </p:cxnSp>
      <p:cxnSp>
        <p:nvCxnSpPr>
          <p:cNvPr id="150" name="Shape 150"/>
          <p:cNvCxnSpPr>
            <a:stCxn id="145" idx="3"/>
            <a:endCxn id="146" idx="7"/>
          </p:cNvCxnSpPr>
          <p:nvPr/>
        </p:nvCxnSpPr>
        <p:spPr>
          <a:xfrm flipH="1">
            <a:off x="2576436" y="4568036"/>
            <a:ext cx="1737900" cy="777600"/>
          </a:xfrm>
          <a:prstGeom prst="straightConnector1">
            <a:avLst/>
          </a:prstGeom>
          <a:noFill/>
          <a:ln w="28575" cap="flat" cmpd="sng">
            <a:solidFill>
              <a:srgbClr val="4A7DBB"/>
            </a:solidFill>
            <a:prstDash val="solid"/>
            <a:round/>
            <a:headEnd type="none" w="med" len="med"/>
            <a:tailEnd type="stealth" w="lg" len="lg"/>
          </a:ln>
        </p:spPr>
      </p:cxnSp>
      <p:cxnSp>
        <p:nvCxnSpPr>
          <p:cNvPr id="151" name="Shape 151"/>
          <p:cNvCxnSpPr>
            <a:stCxn id="146" idx="1"/>
            <a:endCxn id="144" idx="5"/>
          </p:cNvCxnSpPr>
          <p:nvPr/>
        </p:nvCxnSpPr>
        <p:spPr>
          <a:xfrm rot="10800000">
            <a:off x="1161521" y="4568073"/>
            <a:ext cx="768300" cy="777600"/>
          </a:xfrm>
          <a:prstGeom prst="straightConnector1">
            <a:avLst/>
          </a:prstGeom>
          <a:noFill/>
          <a:ln w="28575" cap="flat" cmpd="sng">
            <a:solidFill>
              <a:srgbClr val="4A7DBB"/>
            </a:solidFill>
            <a:prstDash val="solid"/>
            <a:round/>
            <a:headEnd type="stealth" w="med" len="med"/>
            <a:tailEnd type="none" w="med" len="med"/>
          </a:ln>
        </p:spPr>
      </p:cxnSp>
      <p:cxnSp>
        <p:nvCxnSpPr>
          <p:cNvPr id="152" name="Shape 152"/>
          <p:cNvCxnSpPr>
            <a:stCxn id="144" idx="6"/>
            <a:endCxn id="145" idx="2"/>
          </p:cNvCxnSpPr>
          <p:nvPr/>
        </p:nvCxnSpPr>
        <p:spPr>
          <a:xfrm>
            <a:off x="1295400" y="4244747"/>
            <a:ext cx="2885100" cy="0"/>
          </a:xfrm>
          <a:prstGeom prst="straightConnector1">
            <a:avLst/>
          </a:prstGeom>
          <a:noFill/>
          <a:ln w="28575" cap="flat" cmpd="sng">
            <a:solidFill>
              <a:srgbClr val="4A7DBB"/>
            </a:solidFill>
            <a:prstDash val="solid"/>
            <a:round/>
            <a:headEnd type="none" w="med" len="med"/>
            <a:tailEnd type="stealth" w="lg" len="lg"/>
          </a:ln>
        </p:spPr>
      </p:cxnSp>
      <p:cxnSp>
        <p:nvCxnSpPr>
          <p:cNvPr id="153" name="Shape 153"/>
          <p:cNvCxnSpPr>
            <a:stCxn id="143" idx="2"/>
            <a:endCxn id="142" idx="7"/>
          </p:cNvCxnSpPr>
          <p:nvPr/>
        </p:nvCxnSpPr>
        <p:spPr>
          <a:xfrm flipH="1">
            <a:off x="2247075" y="1948735"/>
            <a:ext cx="969600" cy="457200"/>
          </a:xfrm>
          <a:prstGeom prst="straightConnector1">
            <a:avLst/>
          </a:prstGeom>
          <a:noFill/>
          <a:ln w="28575" cap="flat" cmpd="sng">
            <a:solidFill>
              <a:srgbClr val="4A7DBB"/>
            </a:solidFill>
            <a:prstDash val="solid"/>
            <a:round/>
            <a:headEnd type="none" w="med" len="med"/>
            <a:tailEnd type="stealth" w="lg" len="lg"/>
          </a:ln>
        </p:spPr>
      </p:cxnSp>
      <p:sp>
        <p:nvSpPr>
          <p:cNvPr id="154" name="Shape 154"/>
          <p:cNvSpPr/>
          <p:nvPr/>
        </p:nvSpPr>
        <p:spPr>
          <a:xfrm>
            <a:off x="2427497" y="1724055"/>
            <a:ext cx="32733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1</a:t>
            </a:r>
            <a:endParaRPr/>
          </a:p>
        </p:txBody>
      </p:sp>
      <p:sp>
        <p:nvSpPr>
          <p:cNvPr id="155" name="Shape 155"/>
          <p:cNvSpPr/>
          <p:nvPr/>
        </p:nvSpPr>
        <p:spPr>
          <a:xfrm>
            <a:off x="3124199" y="3028890"/>
            <a:ext cx="32733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1</a:t>
            </a:r>
            <a:endParaRPr/>
          </a:p>
        </p:txBody>
      </p:sp>
      <p:sp>
        <p:nvSpPr>
          <p:cNvPr id="156" name="Shape 156"/>
          <p:cNvSpPr/>
          <p:nvPr/>
        </p:nvSpPr>
        <p:spPr>
          <a:xfrm>
            <a:off x="2568266" y="3790890"/>
            <a:ext cx="32733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1</a:t>
            </a:r>
            <a:endParaRPr/>
          </a:p>
        </p:txBody>
      </p:sp>
      <p:sp>
        <p:nvSpPr>
          <p:cNvPr id="157" name="Shape 157"/>
          <p:cNvSpPr/>
          <p:nvPr/>
        </p:nvSpPr>
        <p:spPr>
          <a:xfrm>
            <a:off x="3177866" y="4552890"/>
            <a:ext cx="32733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1</a:t>
            </a:r>
            <a:endParaRPr/>
          </a:p>
        </p:txBody>
      </p:sp>
      <p:sp>
        <p:nvSpPr>
          <p:cNvPr id="158" name="Shape 158"/>
          <p:cNvSpPr/>
          <p:nvPr/>
        </p:nvSpPr>
        <p:spPr>
          <a:xfrm>
            <a:off x="1425266" y="4572000"/>
            <a:ext cx="32733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1</a:t>
            </a:r>
            <a:endParaRPr/>
          </a:p>
        </p:txBody>
      </p:sp>
      <p:sp>
        <p:nvSpPr>
          <p:cNvPr id="159" name="Shape 159"/>
          <p:cNvSpPr/>
          <p:nvPr/>
        </p:nvSpPr>
        <p:spPr>
          <a:xfrm>
            <a:off x="1044266" y="3124200"/>
            <a:ext cx="32733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1</a:t>
            </a:r>
            <a:endParaRPr/>
          </a:p>
        </p:txBody>
      </p:sp>
      <p:sp>
        <p:nvSpPr>
          <p:cNvPr id="160" name="Shape 160"/>
          <p:cNvSpPr/>
          <p:nvPr/>
        </p:nvSpPr>
        <p:spPr>
          <a:xfrm>
            <a:off x="4343399" y="2667000"/>
            <a:ext cx="32733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2000"/>
              <a:buFont typeface="Calibri"/>
              <a:buNone/>
            </a:pPr>
            <a:r>
              <a:rPr lang="en-US" sz="2000" b="0" i="0" u="none" strike="noStrike" cap="none">
                <a:solidFill>
                  <a:srgbClr val="7F7F7F"/>
                </a:solidFill>
                <a:latin typeface="Calibri"/>
                <a:ea typeface="Calibri"/>
                <a:cs typeface="Calibri"/>
                <a:sym typeface="Calibri"/>
              </a:rPr>
              <a:t>1</a:t>
            </a:r>
            <a:endParaRPr/>
          </a:p>
        </p:txBody>
      </p:sp>
      <p:cxnSp>
        <p:nvCxnSpPr>
          <p:cNvPr id="161" name="Shape 161"/>
          <p:cNvCxnSpPr/>
          <p:nvPr/>
        </p:nvCxnSpPr>
        <p:spPr>
          <a:xfrm>
            <a:off x="3815694" y="2407420"/>
            <a:ext cx="622127" cy="1416623"/>
          </a:xfrm>
          <a:prstGeom prst="straightConnector1">
            <a:avLst/>
          </a:prstGeom>
          <a:noFill/>
          <a:ln w="76200" cap="flat" cmpd="sng">
            <a:solidFill>
              <a:srgbClr val="FF0000"/>
            </a:solidFill>
            <a:prstDash val="solid"/>
            <a:round/>
            <a:headEnd type="none" w="med" len="med"/>
            <a:tailEnd type="triangle" w="lg" len="lg"/>
          </a:ln>
        </p:spPr>
      </p:cxnSp>
      <p:cxnSp>
        <p:nvCxnSpPr>
          <p:cNvPr id="162" name="Shape 162"/>
          <p:cNvCxnSpPr>
            <a:endCxn id="146" idx="6"/>
          </p:cNvCxnSpPr>
          <p:nvPr/>
        </p:nvCxnSpPr>
        <p:spPr>
          <a:xfrm flipH="1">
            <a:off x="2710310" y="4753062"/>
            <a:ext cx="1787400" cy="915900"/>
          </a:xfrm>
          <a:prstGeom prst="straightConnector1">
            <a:avLst/>
          </a:prstGeom>
          <a:noFill/>
          <a:ln w="76200" cap="flat" cmpd="sng">
            <a:solidFill>
              <a:srgbClr val="FF0000"/>
            </a:solidFill>
            <a:prstDash val="solid"/>
            <a:round/>
            <a:headEnd type="none" w="med" len="med"/>
            <a:tailEnd type="triangle" w="lg" len="lg"/>
          </a:ln>
        </p:spPr>
      </p:cxnSp>
      <p:sp>
        <p:nvSpPr>
          <p:cNvPr id="163" name="Shape 163"/>
          <p:cNvSpPr txBox="1">
            <a:spLocks noGrp="1"/>
          </p:cNvSpPr>
          <p:nvPr>
            <p:ph type="title" idx="4294967295"/>
          </p:nvPr>
        </p:nvSpPr>
        <p:spPr>
          <a:xfrm>
            <a:off x="800100" y="344900"/>
            <a:ext cx="7543800" cy="868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400"/>
              <a:buFont typeface="Calibri"/>
              <a:buNone/>
            </a:pPr>
            <a:r>
              <a:rPr lang="en-US" sz="4400" b="0" i="0" u="none" strike="noStrike" cap="none">
                <a:solidFill>
                  <a:srgbClr val="3F3F3F"/>
                </a:solidFill>
                <a:latin typeface="Calibri"/>
                <a:ea typeface="Calibri"/>
                <a:cs typeface="Calibri"/>
                <a:sym typeface="Calibri"/>
              </a:rPr>
              <a:t>Review: Shortest Paths with BFS</a:t>
            </a:r>
            <a:endParaRPr sz="4400" b="0" i="0" u="none" strike="noStrike" cap="none">
              <a:solidFill>
                <a:srgbClr val="3F3F3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2921</Words>
  <Application>Microsoft Macintosh PowerPoint</Application>
  <PresentationFormat>On-screen Show (4:3)</PresentationFormat>
  <Paragraphs>1807</Paragraphs>
  <Slides>45</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Courier New</vt:lpstr>
      <vt:lpstr>Times New Roman</vt:lpstr>
      <vt:lpstr>Retrospect</vt:lpstr>
      <vt:lpstr>What do you call 8 Hobbits?</vt:lpstr>
      <vt:lpstr>What do you call 8 HobBITs?</vt:lpstr>
      <vt:lpstr>PowerPoint Presentation</vt:lpstr>
      <vt:lpstr>Agenda</vt:lpstr>
      <vt:lpstr>Regression testing</vt:lpstr>
      <vt:lpstr>Subtyping:  Liskov Substitution Principle</vt:lpstr>
      <vt:lpstr>Subtyping: Specifications</vt:lpstr>
      <vt:lpstr>Review: Shortest Paths with BFS</vt:lpstr>
      <vt:lpstr>Review: Shortest Paths with BFS</vt:lpstr>
      <vt:lpstr>Shortest Paths with Weights</vt:lpstr>
      <vt:lpstr>Shortest Paths with Weights</vt:lpstr>
      <vt:lpstr>BFS vs. Dijkstra’s</vt:lpstr>
      <vt:lpstr>Dijkstra’s Algorithm</vt:lpstr>
      <vt:lpstr>Dijkstra’s Algorithm</vt:lpstr>
      <vt:lpstr>Example #1</vt:lpstr>
      <vt:lpstr>Example #1</vt:lpstr>
      <vt:lpstr>Example #1</vt:lpstr>
      <vt:lpstr>Example #1</vt:lpstr>
      <vt:lpstr>Example #1</vt:lpstr>
      <vt:lpstr>Example #1</vt:lpstr>
      <vt:lpstr>Example #1</vt:lpstr>
      <vt:lpstr>Example #1</vt:lpstr>
      <vt:lpstr>Example #1</vt:lpstr>
      <vt:lpstr>Example #1</vt:lpstr>
      <vt:lpstr>Example #1</vt:lpstr>
      <vt:lpstr>Example #1</vt:lpstr>
      <vt:lpstr>Example #1</vt:lpstr>
      <vt:lpstr>Example #1</vt:lpstr>
      <vt:lpstr>Interpreting the Results</vt:lpstr>
      <vt:lpstr>Interpreting the Results</vt:lpstr>
      <vt:lpstr>Interpreting the Results</vt:lpstr>
      <vt:lpstr>Interpreting the Results</vt:lpstr>
      <vt:lpstr>Interpreting the Results</vt:lpstr>
      <vt:lpstr>Interpreting the Results</vt:lpstr>
      <vt:lpstr>Interpreting the Results</vt:lpstr>
      <vt:lpstr>Example #2</vt:lpstr>
      <vt:lpstr>Example #2</vt:lpstr>
      <vt:lpstr>Pseudocode</vt:lpstr>
      <vt:lpstr>Pseudocode (cont.)</vt:lpstr>
      <vt:lpstr>Priority Queue</vt:lpstr>
      <vt:lpstr>Priority Queue</vt:lpstr>
      <vt:lpstr>Homework 7</vt:lpstr>
      <vt:lpstr>Homework 7</vt:lpstr>
      <vt:lpstr>Hw7 Important Notes!!!</vt:lpstr>
      <vt:lpstr>Hw7 Test script Command Notes</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Java programmers wear glasses?</dc:title>
  <cp:lastModifiedBy>Leah R. Perlmutter</cp:lastModifiedBy>
  <cp:revision>18</cp:revision>
  <cp:lastPrinted>2018-05-09T17:22:59Z</cp:lastPrinted>
  <dcterms:modified xsi:type="dcterms:W3CDTF">2018-08-15T18:05:49Z</dcterms:modified>
</cp:coreProperties>
</file>