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96" r:id="rId6"/>
    <p:sldId id="261" r:id="rId7"/>
    <p:sldId id="262" r:id="rId8"/>
    <p:sldId id="263" r:id="rId9"/>
    <p:sldId id="291" r:id="rId10"/>
    <p:sldId id="292" r:id="rId11"/>
    <p:sldId id="293" r:id="rId12"/>
    <p:sldId id="294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9" r:id="rId38"/>
    <p:sldId id="290" r:id="rId39"/>
    <p:sldId id="295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303"/>
    <a:srgbClr val="79BAD8"/>
    <a:srgbClr val="82C3E3"/>
    <a:srgbClr val="89CDEE"/>
    <a:srgbClr val="93D7FA"/>
    <a:srgbClr val="92D7F7"/>
    <a:srgbClr val="00C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F2C584-F10F-4E84-80C6-1C03ABF5DE10}">
  <a:tblStyle styleId="{6AF2C584-F10F-4E84-80C6-1C03ABF5DE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6E7"/>
          </a:solidFill>
        </a:fill>
      </a:tcStyle>
    </a:wholeTbl>
    <a:band1H>
      <a:tcTxStyle/>
      <a:tcStyle>
        <a:tcBdr/>
        <a:fill>
          <a:solidFill>
            <a:srgbClr val="DDE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E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1"/>
    <p:restoredTop sz="93639"/>
  </p:normalViewPr>
  <p:slideViewPr>
    <p:cSldViewPr snapToGrid="0" snapToObjects="1">
      <p:cViewPr varScale="1">
        <p:scale>
          <a:sx n="109" d="100"/>
          <a:sy n="109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873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7470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603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(Interfaces are a skeleton)</a:t>
            </a: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716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66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6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144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649564" y="2306413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649063" y="391888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228600" y="4876800"/>
            <a:ext cx="694592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endParaRPr sz="1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en-US"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SLIDES ADAPTED FROM ALEX MARIAKAKIS,</a:t>
            </a:r>
            <a:endParaRPr sz="1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en-US"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 MATERIAL FROM KRYSTA YOUSOUFIAN, MIKE ERNST, KELLEN DONOHUE, LEAH PERLMUTTER</a:t>
            </a:r>
            <a:endParaRPr sz="1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685800" y="838200"/>
            <a:ext cx="7772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Section 5:</a:t>
            </a:r>
            <a:br>
              <a:rPr lang="en-US"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HW6 and Interfaces</a:t>
            </a:r>
            <a:endParaRPr sz="5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 (BFS)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994760-54C3-EE43-A1F9-02DA044280AA}"/>
              </a:ext>
            </a:extLst>
          </p:cNvPr>
          <p:cNvSpPr/>
          <p:nvPr/>
        </p:nvSpPr>
        <p:spPr>
          <a:xfrm>
            <a:off x="3114605" y="2582328"/>
            <a:ext cx="2863932" cy="2861953"/>
          </a:xfrm>
          <a:prstGeom prst="ellipse">
            <a:avLst/>
          </a:prstGeom>
          <a:solidFill>
            <a:srgbClr val="93D7FA">
              <a:alpha val="87059"/>
            </a:srgbClr>
          </a:solidFill>
          <a:ln>
            <a:solidFill>
              <a:srgbClr val="79B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CBCB68-AA77-CD4D-AB00-E3DA86EE1246}"/>
              </a:ext>
            </a:extLst>
          </p:cNvPr>
          <p:cNvSpPr/>
          <p:nvPr/>
        </p:nvSpPr>
        <p:spPr>
          <a:xfrm>
            <a:off x="4292242" y="378767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EB805D-1C94-FB46-8E59-134017DC6184}"/>
              </a:ext>
            </a:extLst>
          </p:cNvPr>
          <p:cNvSpPr/>
          <p:nvPr/>
        </p:nvSpPr>
        <p:spPr>
          <a:xfrm>
            <a:off x="3173982" y="378767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E790BA-6F35-1649-9F52-6FDCCC6CCF6E}"/>
              </a:ext>
            </a:extLst>
          </p:cNvPr>
          <p:cNvSpPr/>
          <p:nvPr/>
        </p:nvSpPr>
        <p:spPr>
          <a:xfrm>
            <a:off x="5194766" y="4505617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A3361F-0C1F-1648-91C8-7A4EFD3834D8}"/>
              </a:ext>
            </a:extLst>
          </p:cNvPr>
          <p:cNvSpPr/>
          <p:nvPr/>
        </p:nvSpPr>
        <p:spPr>
          <a:xfrm>
            <a:off x="4969135" y="284853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BA6E4E-D57A-D54E-A340-8D88AF9E05D7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>
          <a:xfrm>
            <a:off x="4677418" y="4172851"/>
            <a:ext cx="583434" cy="3988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D4996D-BAD4-8148-BAC6-2051961DD85D}"/>
              </a:ext>
            </a:extLst>
          </p:cNvPr>
          <p:cNvCxnSpPr>
            <a:cxnSpLocks/>
            <a:stCxn id="4" idx="2"/>
            <a:endCxn id="7" idx="6"/>
          </p:cNvCxnSpPr>
          <p:nvPr/>
        </p:nvCxnSpPr>
        <p:spPr>
          <a:xfrm flipH="1">
            <a:off x="3625244" y="4013306"/>
            <a:ext cx="6669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185F057-1A7E-E845-A704-0FCD7C5B9AC5}"/>
              </a:ext>
            </a:extLst>
          </p:cNvPr>
          <p:cNvSpPr/>
          <p:nvPr/>
        </p:nvSpPr>
        <p:spPr>
          <a:xfrm>
            <a:off x="1965450" y="3787672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04D7B1D-625E-3747-913D-B31ED36CCD39}"/>
              </a:ext>
            </a:extLst>
          </p:cNvPr>
          <p:cNvSpPr/>
          <p:nvPr/>
        </p:nvSpPr>
        <p:spPr>
          <a:xfrm>
            <a:off x="5978537" y="532974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0A7D0BC-2CF6-DA4E-A564-5C9143700035}"/>
              </a:ext>
            </a:extLst>
          </p:cNvPr>
          <p:cNvSpPr/>
          <p:nvPr/>
        </p:nvSpPr>
        <p:spPr>
          <a:xfrm>
            <a:off x="6567355" y="4401451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4F2B74-D981-0743-B002-1B872F46D5AE}"/>
              </a:ext>
            </a:extLst>
          </p:cNvPr>
          <p:cNvCxnSpPr>
            <a:cxnSpLocks/>
            <a:stCxn id="7" idx="2"/>
            <a:endCxn id="22" idx="6"/>
          </p:cNvCxnSpPr>
          <p:nvPr/>
        </p:nvCxnSpPr>
        <p:spPr>
          <a:xfrm flipH="1" flipV="1">
            <a:off x="2416712" y="4013304"/>
            <a:ext cx="75727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32CBF8-E48E-D748-9CF6-B04B4521C9C0}"/>
              </a:ext>
            </a:extLst>
          </p:cNvPr>
          <p:cNvCxnSpPr>
            <a:cxnSpLocks/>
            <a:stCxn id="8" idx="6"/>
            <a:endCxn id="24" idx="2"/>
          </p:cNvCxnSpPr>
          <p:nvPr/>
        </p:nvCxnSpPr>
        <p:spPr>
          <a:xfrm flipV="1">
            <a:off x="5646028" y="4627083"/>
            <a:ext cx="921327" cy="1041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7798FFF-EB32-024F-BCD7-114DDE9DB3CF}"/>
              </a:ext>
            </a:extLst>
          </p:cNvPr>
          <p:cNvCxnSpPr>
            <a:cxnSpLocks/>
            <a:stCxn id="8" idx="5"/>
            <a:endCxn id="23" idx="1"/>
          </p:cNvCxnSpPr>
          <p:nvPr/>
        </p:nvCxnSpPr>
        <p:spPr>
          <a:xfrm>
            <a:off x="5579942" y="4890794"/>
            <a:ext cx="464681" cy="505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CC7290-614D-5749-BBF3-32DC3B452C34}"/>
              </a:ext>
            </a:extLst>
          </p:cNvPr>
          <p:cNvCxnSpPr>
            <a:cxnSpLocks/>
            <a:stCxn id="4" idx="7"/>
            <a:endCxn id="9" idx="3"/>
          </p:cNvCxnSpPr>
          <p:nvPr/>
        </p:nvCxnSpPr>
        <p:spPr>
          <a:xfrm flipV="1">
            <a:off x="4677418" y="3233711"/>
            <a:ext cx="357803" cy="620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7207EC-C506-FC42-A5BE-F610DDD08F3D}"/>
              </a:ext>
            </a:extLst>
          </p:cNvPr>
          <p:cNvSpPr txBox="1"/>
          <p:nvPr/>
        </p:nvSpPr>
        <p:spPr>
          <a:xfrm>
            <a:off x="471901" y="1898303"/>
            <a:ext cx="663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Starting at </a:t>
            </a:r>
            <a:r>
              <a:rPr lang="en-US" sz="1800" b="1" dirty="0"/>
              <a:t>A</a:t>
            </a:r>
            <a:r>
              <a:rPr lang="en-US" sz="1800" dirty="0"/>
              <a:t>, which nodes will be visited first in a BFS? </a:t>
            </a:r>
            <a:r>
              <a:rPr lang="en-US" sz="1800" b="1" dirty="0"/>
              <a:t>B, C, D</a:t>
            </a:r>
          </a:p>
        </p:txBody>
      </p:sp>
    </p:spTree>
    <p:extLst>
      <p:ext uri="{BB962C8B-B14F-4D97-AF65-F5344CB8AC3E}">
        <p14:creationId xmlns:p14="http://schemas.microsoft.com/office/powerpoint/2010/main" val="46667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 (BFS)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1C028AB-2945-C741-A32A-EE137F191B94}"/>
              </a:ext>
            </a:extLst>
          </p:cNvPr>
          <p:cNvSpPr/>
          <p:nvPr/>
        </p:nvSpPr>
        <p:spPr>
          <a:xfrm>
            <a:off x="3114605" y="2582328"/>
            <a:ext cx="2863932" cy="2861953"/>
          </a:xfrm>
          <a:prstGeom prst="ellipse">
            <a:avLst/>
          </a:prstGeom>
          <a:solidFill>
            <a:srgbClr val="93D7FA">
              <a:alpha val="87059"/>
            </a:srgbClr>
          </a:solidFill>
          <a:ln>
            <a:solidFill>
              <a:srgbClr val="79B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94B134-9DA3-D14F-87E4-12E7D44CAAB7}"/>
              </a:ext>
            </a:extLst>
          </p:cNvPr>
          <p:cNvSpPr/>
          <p:nvPr/>
        </p:nvSpPr>
        <p:spPr>
          <a:xfrm>
            <a:off x="4292242" y="378767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A992F0-1D35-5043-9D66-7D9FF312C674}"/>
              </a:ext>
            </a:extLst>
          </p:cNvPr>
          <p:cNvSpPr/>
          <p:nvPr/>
        </p:nvSpPr>
        <p:spPr>
          <a:xfrm>
            <a:off x="3173982" y="378767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0A2341-9AA1-0E4E-BB32-13663E851D6C}"/>
              </a:ext>
            </a:extLst>
          </p:cNvPr>
          <p:cNvSpPr/>
          <p:nvPr/>
        </p:nvSpPr>
        <p:spPr>
          <a:xfrm>
            <a:off x="5194766" y="4505617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F4AB63-9474-444A-B8FF-F8D631EE377E}"/>
              </a:ext>
            </a:extLst>
          </p:cNvPr>
          <p:cNvSpPr/>
          <p:nvPr/>
        </p:nvSpPr>
        <p:spPr>
          <a:xfrm>
            <a:off x="4969135" y="284853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3B3FD1-6D95-BC42-B996-82581A0670EC}"/>
              </a:ext>
            </a:extLst>
          </p:cNvPr>
          <p:cNvCxnSpPr>
            <a:cxnSpLocks/>
            <a:stCxn id="26" idx="5"/>
            <a:endCxn id="29" idx="1"/>
          </p:cNvCxnSpPr>
          <p:nvPr/>
        </p:nvCxnSpPr>
        <p:spPr>
          <a:xfrm>
            <a:off x="4677418" y="4172851"/>
            <a:ext cx="583434" cy="3988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0A579A5-4E20-E341-AE5D-B357AB902EAD}"/>
              </a:ext>
            </a:extLst>
          </p:cNvPr>
          <p:cNvCxnSpPr>
            <a:cxnSpLocks/>
            <a:stCxn id="26" idx="2"/>
            <a:endCxn id="28" idx="6"/>
          </p:cNvCxnSpPr>
          <p:nvPr/>
        </p:nvCxnSpPr>
        <p:spPr>
          <a:xfrm flipH="1">
            <a:off x="3625244" y="4013306"/>
            <a:ext cx="6669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2578AE2A-CB3D-9349-85AC-B548619D3D6F}"/>
              </a:ext>
            </a:extLst>
          </p:cNvPr>
          <p:cNvSpPr/>
          <p:nvPr/>
        </p:nvSpPr>
        <p:spPr>
          <a:xfrm>
            <a:off x="1965450" y="3787672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7258BE-2EAE-0843-8E37-8B71E75E01A1}"/>
              </a:ext>
            </a:extLst>
          </p:cNvPr>
          <p:cNvSpPr/>
          <p:nvPr/>
        </p:nvSpPr>
        <p:spPr>
          <a:xfrm>
            <a:off x="5978537" y="532974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3EBB914-3D97-B347-8542-4304F92B7F47}"/>
              </a:ext>
            </a:extLst>
          </p:cNvPr>
          <p:cNvSpPr/>
          <p:nvPr/>
        </p:nvSpPr>
        <p:spPr>
          <a:xfrm>
            <a:off x="6567355" y="4401451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3D36409-CB45-F647-BBF3-69D20FFC2175}"/>
              </a:ext>
            </a:extLst>
          </p:cNvPr>
          <p:cNvCxnSpPr>
            <a:cxnSpLocks/>
            <a:stCxn id="28" idx="2"/>
            <a:endCxn id="35" idx="6"/>
          </p:cNvCxnSpPr>
          <p:nvPr/>
        </p:nvCxnSpPr>
        <p:spPr>
          <a:xfrm flipH="1" flipV="1">
            <a:off x="2416712" y="4013304"/>
            <a:ext cx="75727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909FE6-89E6-8F4F-8FFC-3B37921B4B02}"/>
              </a:ext>
            </a:extLst>
          </p:cNvPr>
          <p:cNvCxnSpPr>
            <a:cxnSpLocks/>
            <a:stCxn id="29" idx="6"/>
            <a:endCxn id="38" idx="2"/>
          </p:cNvCxnSpPr>
          <p:nvPr/>
        </p:nvCxnSpPr>
        <p:spPr>
          <a:xfrm flipV="1">
            <a:off x="5646028" y="4627083"/>
            <a:ext cx="921327" cy="1041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B2F70D1-27CE-0043-8C92-38E73BBAC040}"/>
              </a:ext>
            </a:extLst>
          </p:cNvPr>
          <p:cNvCxnSpPr>
            <a:cxnSpLocks/>
            <a:stCxn id="29" idx="5"/>
            <a:endCxn id="37" idx="1"/>
          </p:cNvCxnSpPr>
          <p:nvPr/>
        </p:nvCxnSpPr>
        <p:spPr>
          <a:xfrm>
            <a:off x="5579942" y="4890794"/>
            <a:ext cx="464681" cy="505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C5458EA-A126-6048-9D7F-65F17E39DFAF}"/>
              </a:ext>
            </a:extLst>
          </p:cNvPr>
          <p:cNvCxnSpPr>
            <a:cxnSpLocks/>
            <a:stCxn id="26" idx="7"/>
            <a:endCxn id="32" idx="3"/>
          </p:cNvCxnSpPr>
          <p:nvPr/>
        </p:nvCxnSpPr>
        <p:spPr>
          <a:xfrm flipV="1">
            <a:off x="4677418" y="3233711"/>
            <a:ext cx="357803" cy="620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AAFA0E0-5A62-8847-80D6-223DEF9D88B6}"/>
              </a:ext>
            </a:extLst>
          </p:cNvPr>
          <p:cNvSpPr txBox="1"/>
          <p:nvPr/>
        </p:nvSpPr>
        <p:spPr>
          <a:xfrm>
            <a:off x="471901" y="1898303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Starting at </a:t>
            </a:r>
            <a:r>
              <a:rPr lang="en-US" sz="1800" b="1" dirty="0"/>
              <a:t>A</a:t>
            </a:r>
            <a:r>
              <a:rPr lang="en-US" sz="1800" dirty="0"/>
              <a:t>, which nodes will be visited second in a BFS?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1462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 (BFS)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D8D0A0-96D8-EC45-8156-D9F6FBF6DEE9}"/>
              </a:ext>
            </a:extLst>
          </p:cNvPr>
          <p:cNvGrpSpPr/>
          <p:nvPr/>
        </p:nvGrpSpPr>
        <p:grpSpPr>
          <a:xfrm>
            <a:off x="1633545" y="2267635"/>
            <a:ext cx="5876909" cy="4030132"/>
            <a:chOff x="1462041" y="2042558"/>
            <a:chExt cx="5876909" cy="40301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5A00B8-24E3-8948-8C32-CA2D02D448FB}"/>
                </a:ext>
              </a:extLst>
            </p:cNvPr>
            <p:cNvSpPr/>
            <p:nvPr/>
          </p:nvSpPr>
          <p:spPr>
            <a:xfrm>
              <a:off x="1462041" y="2042558"/>
              <a:ext cx="5876909" cy="4030132"/>
            </a:xfrm>
            <a:prstGeom prst="ellipse">
              <a:avLst/>
            </a:prstGeom>
            <a:solidFill>
              <a:srgbClr val="C00303">
                <a:alpha val="61176"/>
              </a:srgbClr>
            </a:solidFill>
            <a:ln>
              <a:solidFill>
                <a:srgbClr val="C003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1C028AB-2945-C741-A32A-EE137F191B94}"/>
                </a:ext>
              </a:extLst>
            </p:cNvPr>
            <p:cNvSpPr/>
            <p:nvPr/>
          </p:nvSpPr>
          <p:spPr>
            <a:xfrm>
              <a:off x="2943101" y="2357251"/>
              <a:ext cx="2863932" cy="2861953"/>
            </a:xfrm>
            <a:prstGeom prst="ellipse">
              <a:avLst/>
            </a:prstGeom>
            <a:solidFill>
              <a:srgbClr val="93D7FA">
                <a:alpha val="87059"/>
              </a:srgbClr>
            </a:solidFill>
            <a:ln>
              <a:solidFill>
                <a:srgbClr val="79B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94B134-9DA3-D14F-87E4-12E7D44CAAB7}"/>
                </a:ext>
              </a:extLst>
            </p:cNvPr>
            <p:cNvSpPr/>
            <p:nvPr/>
          </p:nvSpPr>
          <p:spPr>
            <a:xfrm>
              <a:off x="4120738" y="3562597"/>
              <a:ext cx="451262" cy="451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4A992F0-1D35-5043-9D66-7D9FF312C674}"/>
                </a:ext>
              </a:extLst>
            </p:cNvPr>
            <p:cNvSpPr/>
            <p:nvPr/>
          </p:nvSpPr>
          <p:spPr>
            <a:xfrm>
              <a:off x="3002478" y="3562597"/>
              <a:ext cx="451262" cy="451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B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0A2341-9AA1-0E4E-BB32-13663E851D6C}"/>
                </a:ext>
              </a:extLst>
            </p:cNvPr>
            <p:cNvSpPr/>
            <p:nvPr/>
          </p:nvSpPr>
          <p:spPr>
            <a:xfrm>
              <a:off x="5023262" y="4280540"/>
              <a:ext cx="451262" cy="451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EF4AB63-9474-444A-B8FF-F8D631EE377E}"/>
                </a:ext>
              </a:extLst>
            </p:cNvPr>
            <p:cNvSpPr/>
            <p:nvPr/>
          </p:nvSpPr>
          <p:spPr>
            <a:xfrm>
              <a:off x="4797631" y="2623457"/>
              <a:ext cx="451262" cy="451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D3B3FD1-6D95-BC42-B996-82581A0670EC}"/>
                </a:ext>
              </a:extLst>
            </p:cNvPr>
            <p:cNvCxnSpPr>
              <a:cxnSpLocks/>
              <a:stCxn id="26" idx="5"/>
              <a:endCxn id="29" idx="1"/>
            </p:cNvCxnSpPr>
            <p:nvPr/>
          </p:nvCxnSpPr>
          <p:spPr>
            <a:xfrm>
              <a:off x="4505914" y="3947774"/>
              <a:ext cx="583434" cy="39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0A579A5-4E20-E341-AE5D-B357AB902EAD}"/>
                </a:ext>
              </a:extLst>
            </p:cNvPr>
            <p:cNvCxnSpPr>
              <a:cxnSpLocks/>
              <a:stCxn id="26" idx="2"/>
              <a:endCxn id="28" idx="6"/>
            </p:cNvCxnSpPr>
            <p:nvPr/>
          </p:nvCxnSpPr>
          <p:spPr>
            <a:xfrm flipH="1">
              <a:off x="3453740" y="3788229"/>
              <a:ext cx="6669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578AE2A-CB3D-9349-85AC-B548619D3D6F}"/>
                </a:ext>
              </a:extLst>
            </p:cNvPr>
            <p:cNvSpPr/>
            <p:nvPr/>
          </p:nvSpPr>
          <p:spPr>
            <a:xfrm>
              <a:off x="1793946" y="3562595"/>
              <a:ext cx="451262" cy="451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7258BE-2EAE-0843-8E37-8B71E75E01A1}"/>
                </a:ext>
              </a:extLst>
            </p:cNvPr>
            <p:cNvSpPr/>
            <p:nvPr/>
          </p:nvSpPr>
          <p:spPr>
            <a:xfrm>
              <a:off x="5807033" y="5104667"/>
              <a:ext cx="451262" cy="451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G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EBB914-3D97-B347-8542-4304F92B7F47}"/>
                </a:ext>
              </a:extLst>
            </p:cNvPr>
            <p:cNvSpPr/>
            <p:nvPr/>
          </p:nvSpPr>
          <p:spPr>
            <a:xfrm>
              <a:off x="6395851" y="4176374"/>
              <a:ext cx="451262" cy="451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3D36409-CB45-F647-BBF3-69D20FFC2175}"/>
                </a:ext>
              </a:extLst>
            </p:cNvPr>
            <p:cNvCxnSpPr>
              <a:cxnSpLocks/>
              <a:stCxn id="28" idx="2"/>
              <a:endCxn id="35" idx="6"/>
            </p:cNvCxnSpPr>
            <p:nvPr/>
          </p:nvCxnSpPr>
          <p:spPr>
            <a:xfrm flipH="1" flipV="1">
              <a:off x="2245208" y="3788227"/>
              <a:ext cx="757270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B909FE6-89E6-8F4F-8FFC-3B37921B4B02}"/>
                </a:ext>
              </a:extLst>
            </p:cNvPr>
            <p:cNvCxnSpPr>
              <a:cxnSpLocks/>
              <a:stCxn id="29" idx="6"/>
              <a:endCxn id="38" idx="2"/>
            </p:cNvCxnSpPr>
            <p:nvPr/>
          </p:nvCxnSpPr>
          <p:spPr>
            <a:xfrm flipV="1">
              <a:off x="5474524" y="4402006"/>
              <a:ext cx="921327" cy="1041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B2F70D1-27CE-0043-8C92-38E73BBAC040}"/>
                </a:ext>
              </a:extLst>
            </p:cNvPr>
            <p:cNvCxnSpPr>
              <a:cxnSpLocks/>
              <a:stCxn id="29" idx="5"/>
              <a:endCxn id="37" idx="1"/>
            </p:cNvCxnSpPr>
            <p:nvPr/>
          </p:nvCxnSpPr>
          <p:spPr>
            <a:xfrm>
              <a:off x="5408438" y="4665717"/>
              <a:ext cx="464681" cy="505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C5458EA-A126-6048-9D7F-65F17E39DFAF}"/>
                </a:ext>
              </a:extLst>
            </p:cNvPr>
            <p:cNvCxnSpPr>
              <a:cxnSpLocks/>
              <a:stCxn id="26" idx="7"/>
              <a:endCxn id="32" idx="3"/>
            </p:cNvCxnSpPr>
            <p:nvPr/>
          </p:nvCxnSpPr>
          <p:spPr>
            <a:xfrm flipV="1">
              <a:off x="4505914" y="3008634"/>
              <a:ext cx="357803" cy="620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AAFA0E0-5A62-8847-80D6-223DEF9D88B6}"/>
              </a:ext>
            </a:extLst>
          </p:cNvPr>
          <p:cNvSpPr txBox="1"/>
          <p:nvPr/>
        </p:nvSpPr>
        <p:spPr>
          <a:xfrm>
            <a:off x="471901" y="1898303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Starting at </a:t>
            </a:r>
            <a:r>
              <a:rPr lang="en-US" sz="1800" b="1" dirty="0"/>
              <a:t>A</a:t>
            </a:r>
            <a:r>
              <a:rPr lang="en-US" sz="1800" dirty="0"/>
              <a:t>, which nodes will be visited second in a BFS? </a:t>
            </a:r>
            <a:r>
              <a:rPr lang="en-US" sz="1800" b="1" dirty="0"/>
              <a:t>E, F, G</a:t>
            </a:r>
          </a:p>
        </p:txBody>
      </p:sp>
    </p:spTree>
    <p:extLst>
      <p:ext uri="{BB962C8B-B14F-4D97-AF65-F5344CB8AC3E}">
        <p14:creationId xmlns:p14="http://schemas.microsoft.com/office/powerpoint/2010/main" val="167610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BFS Pseudocode</a:t>
            </a:r>
            <a:endParaRPr sz="4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457201" y="1774075"/>
            <a:ext cx="8352970" cy="42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put start node in a queue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while (queue is not empty)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pop node N off queue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US" sz="2000" b="1" i="1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mark node N as visited</a:t>
            </a:r>
            <a:endParaRPr sz="2000" b="0" i="0" u="none" strike="noStrike" cap="none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if (N is goal):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return true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else: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for each node O that is child of N:</a:t>
            </a:r>
            <a:r>
              <a:rPr lang="en-US" sz="2000" b="1" i="1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				if O is not marked visit</a:t>
            </a:r>
            <a:endParaRPr lang="en-US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push O onto queue</a:t>
            </a:r>
            <a:endParaRPr lang="en-US"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return false</a:t>
            </a:r>
            <a:endParaRPr sz="22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734675"/>
            <a:ext cx="8000999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START:				Starting at A		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				Goal: Fully explore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A, Q: &lt;&gt;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&lt;B, C&gt;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B, Q: &lt;C&gt;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C, Q: &lt;C&gt;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DONE</a:t>
            </a: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609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4335639" y="367832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3250200" y="51938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7049625" y="51938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Shape 177"/>
          <p:cNvCxnSpPr>
            <a:stCxn id="174" idx="3"/>
            <a:endCxn id="175" idx="7"/>
          </p:cNvCxnSpPr>
          <p:nvPr/>
        </p:nvCxnSpPr>
        <p:spPr>
          <a:xfrm flipH="1">
            <a:off x="4030650" y="44588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8" name="Shape 178"/>
          <p:cNvCxnSpPr>
            <a:stCxn id="174" idx="5"/>
            <a:endCxn id="176" idx="1"/>
          </p:cNvCxnSpPr>
          <p:nvPr/>
        </p:nvCxnSpPr>
        <p:spPr>
          <a:xfrm>
            <a:off x="5116128" y="44588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9" name="Shape 179"/>
          <p:cNvCxnSpPr>
            <a:stCxn id="175" idx="6"/>
            <a:endCxn id="176" idx="2"/>
          </p:cNvCxnSpPr>
          <p:nvPr/>
        </p:nvCxnSpPr>
        <p:spPr>
          <a:xfrm>
            <a:off x="4164600" y="56510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 with Cycle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001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START:				Starting at A</a:t>
            </a: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				Goal: Fully Explore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A, Q: &lt;&gt;</a:t>
            </a: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&lt;B&gt;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B, 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C, Q: &lt;&gt;</a:t>
            </a: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NEVER DONE</a:t>
            </a: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609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4335639" y="367832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3250200" y="51938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7049625" y="51938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Shape 189"/>
          <p:cNvCxnSpPr/>
          <p:nvPr/>
        </p:nvCxnSpPr>
        <p:spPr>
          <a:xfrm flipH="1">
            <a:off x="4030650" y="44588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0" name="Shape 190"/>
          <p:cNvCxnSpPr/>
          <p:nvPr/>
        </p:nvCxnSpPr>
        <p:spPr>
          <a:xfrm>
            <a:off x="5116128" y="44588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stealth" w="med" len="med"/>
            <a:tailEnd type="none" w="lg" len="lg"/>
          </a:ln>
        </p:spPr>
      </p:cxnSp>
      <p:cxnSp>
        <p:nvCxnSpPr>
          <p:cNvPr id="191" name="Shape 191"/>
          <p:cNvCxnSpPr/>
          <p:nvPr/>
        </p:nvCxnSpPr>
        <p:spPr>
          <a:xfrm>
            <a:off x="4164600" y="56510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27703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BFS Pseudocode</a:t>
            </a:r>
            <a:endParaRPr sz="4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239017" y="1788590"/>
            <a:ext cx="8606972" cy="42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put start node in a queue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while (queue is not empty)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pop node N off queue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US" sz="2000" b="1" i="1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mark node N as visited</a:t>
            </a:r>
            <a:endParaRPr sz="20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if (N is goal):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return true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else: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for each node O that is child of N: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lang="en-US" sz="2000" b="1" i="1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 O is not marked visited: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	push O onto queue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return false</a:t>
            </a:r>
            <a:endParaRPr sz="22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729450" y="381000"/>
            <a:ext cx="271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 the node as visited!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38599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609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10" name="Shape 210"/>
          <p:cNvCxnSpPr>
            <a:stCxn id="205" idx="3"/>
            <a:endCxn id="207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11" name="Shape 211"/>
          <p:cNvCxnSpPr>
            <a:stCxn id="205" idx="5"/>
            <a:endCxn id="208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12" name="Shape 212"/>
          <p:cNvCxnSpPr>
            <a:stCxn id="206" idx="5"/>
            <a:endCxn id="208" idx="0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13" name="Shape 213"/>
          <p:cNvCxnSpPr>
            <a:stCxn id="208" idx="3"/>
            <a:endCxn id="209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14" name="Shape 214"/>
          <p:cNvCxnSpPr>
            <a:stCxn id="209" idx="1"/>
            <a:endCxn id="207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15" name="Shape 215"/>
          <p:cNvCxnSpPr>
            <a:stCxn id="207" idx="6"/>
            <a:endCxn id="208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16" name="Shape 216"/>
          <p:cNvCxnSpPr>
            <a:stCxn id="206" idx="2"/>
            <a:endCxn id="205" idx="7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17" name="Shape 217"/>
          <p:cNvSpPr txBox="1"/>
          <p:nvPr/>
        </p:nvSpPr>
        <p:spPr>
          <a:xfrm>
            <a:off x="536050" y="1168775"/>
            <a:ext cx="70701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Problem: Find everything reachable from A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28" name="Shape 228"/>
          <p:cNvCxnSpPr>
            <a:stCxn id="224" idx="3"/>
            <a:endCxn id="225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9" name="Shape 229"/>
          <p:cNvCxnSpPr>
            <a:stCxn id="224" idx="5"/>
            <a:endCxn id="226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0" name="Shape 230"/>
          <p:cNvCxnSpPr>
            <a:stCxn id="226" idx="3"/>
            <a:endCxn id="227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1" name="Shape 231"/>
          <p:cNvCxnSpPr>
            <a:stCxn id="227" idx="1"/>
            <a:endCxn id="225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32" name="Shape 232"/>
          <p:cNvCxnSpPr>
            <a:stCxn id="225" idx="6"/>
            <a:endCxn id="226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33" name="Shape 233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234" name="Shape 234"/>
          <p:cNvCxnSpPr>
            <a:stCxn id="233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5" name="Shape 235"/>
          <p:cNvCxnSpPr>
            <a:stCxn id="233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44" name="Shape 244"/>
          <p:cNvCxnSpPr>
            <a:stCxn id="242" idx="3"/>
            <a:endCxn id="245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46" name="Shape 246"/>
          <p:cNvCxnSpPr>
            <a:stCxn id="242" idx="5"/>
            <a:endCxn id="247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48" name="Shape 248"/>
          <p:cNvCxnSpPr>
            <a:stCxn id="247" idx="3"/>
            <a:endCxn id="243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49" name="Shape 249"/>
          <p:cNvCxnSpPr>
            <a:stCxn id="243" idx="1"/>
            <a:endCxn id="245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50" name="Shape 250"/>
          <p:cNvCxnSpPr>
            <a:stCxn id="245" idx="6"/>
            <a:endCxn id="247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47" name="Shape 247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252" name="Shape 252"/>
          <p:cNvCxnSpPr>
            <a:stCxn id="251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3" name="Shape 253"/>
          <p:cNvCxnSpPr>
            <a:stCxn id="251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is Homework 5 going?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35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63" name="Shape 263"/>
          <p:cNvCxnSpPr>
            <a:stCxn id="260" idx="3"/>
            <a:endCxn id="261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4" name="Shape 264"/>
          <p:cNvCxnSpPr>
            <a:stCxn id="260" idx="5"/>
            <a:endCxn id="265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6" name="Shape 266"/>
          <p:cNvCxnSpPr>
            <a:stCxn id="265" idx="3"/>
            <a:endCxn id="262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7" name="Shape 267"/>
          <p:cNvCxnSpPr>
            <a:stCxn id="262" idx="1"/>
            <a:endCxn id="261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68" name="Shape 268"/>
          <p:cNvCxnSpPr>
            <a:stCxn id="261" idx="6"/>
            <a:endCxn id="265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65" name="Shape 265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270" name="Shape 270"/>
          <p:cNvCxnSpPr>
            <a:stCxn id="269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71" name="Shape 271"/>
          <p:cNvCxnSpPr>
            <a:stCxn id="269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82" name="Shape 282"/>
          <p:cNvCxnSpPr>
            <a:stCxn id="278" idx="3"/>
            <a:endCxn id="279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83" name="Shape 283"/>
          <p:cNvCxnSpPr>
            <a:stCxn id="278" idx="5"/>
            <a:endCxn id="280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84" name="Shape 284"/>
          <p:cNvCxnSpPr>
            <a:stCxn id="280" idx="3"/>
            <a:endCxn id="281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85" name="Shape 285"/>
          <p:cNvCxnSpPr>
            <a:stCxn id="281" idx="1"/>
            <a:endCxn id="279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86" name="Shape 286"/>
          <p:cNvCxnSpPr>
            <a:stCxn id="279" idx="6"/>
            <a:endCxn id="280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87" name="Shape 287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288" name="Shape 288"/>
          <p:cNvCxnSpPr>
            <a:stCxn id="287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89" name="Shape 289"/>
          <p:cNvCxnSpPr>
            <a:stCxn id="287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&lt;D&gt;</a:t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cxnSp>
        <p:nvCxnSpPr>
          <p:cNvPr id="299" name="Shape 299"/>
          <p:cNvCxnSpPr>
            <a:stCxn id="296" idx="5"/>
            <a:endCxn id="298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0" name="Shape 300"/>
          <p:cNvCxnSpPr>
            <a:stCxn id="298" idx="3"/>
            <a:endCxn id="301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2" name="Shape 302"/>
          <p:cNvCxnSpPr>
            <a:stCxn id="301" idx="1"/>
            <a:endCxn id="297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03" name="Shape 303"/>
          <p:cNvCxnSpPr>
            <a:stCxn id="297" idx="6"/>
            <a:endCxn id="298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01" name="Shape 301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04" name="Shape 304"/>
          <p:cNvCxnSpPr>
            <a:stCxn id="296" idx="3"/>
            <a:endCxn id="297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05" name="Shape 305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06" name="Shape 306"/>
          <p:cNvCxnSpPr>
            <a:stCxn id="305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7" name="Shape 307"/>
          <p:cNvCxnSpPr>
            <a:stCxn id="305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&lt;D, E&gt;</a:t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18" name="Shape 318"/>
          <p:cNvCxnSpPr>
            <a:stCxn id="314" idx="5"/>
            <a:endCxn id="316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19" name="Shape 319"/>
          <p:cNvCxnSpPr>
            <a:stCxn id="316" idx="3"/>
            <a:endCxn id="317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20" name="Shape 320"/>
          <p:cNvCxnSpPr>
            <a:stCxn id="317" idx="1"/>
            <a:endCxn id="315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21" name="Shape 321"/>
          <p:cNvCxnSpPr>
            <a:stCxn id="315" idx="6"/>
            <a:endCxn id="316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22" name="Shape 322"/>
          <p:cNvCxnSpPr>
            <a:stCxn id="314" idx="3"/>
            <a:endCxn id="315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23" name="Shape 323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24" name="Shape 324"/>
          <p:cNvCxnSpPr>
            <a:stCxn id="323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25" name="Shape 325"/>
          <p:cNvCxnSpPr>
            <a:stCxn id="323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&lt;D, E&gt;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&lt;E&gt;</a:t>
            </a: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36" name="Shape 336"/>
          <p:cNvCxnSpPr>
            <a:stCxn id="334" idx="3"/>
            <a:endCxn id="335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37" name="Shape 337"/>
          <p:cNvCxnSpPr>
            <a:stCxn id="335" idx="1"/>
            <a:endCxn id="333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38" name="Shape 338"/>
          <p:cNvCxnSpPr>
            <a:stCxn id="333" idx="6"/>
            <a:endCxn id="334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39" name="Shape 339"/>
          <p:cNvCxnSpPr>
            <a:stCxn id="332" idx="3"/>
            <a:endCxn id="333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40" name="Shape 340"/>
          <p:cNvCxnSpPr>
            <a:stCxn id="332" idx="5"/>
            <a:endCxn id="334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41" name="Shape 341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42" name="Shape 342"/>
          <p:cNvCxnSpPr>
            <a:stCxn id="341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43" name="Shape 343"/>
          <p:cNvCxnSpPr>
            <a:stCxn id="341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&lt;D, E&gt;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&lt;E&gt;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DONE</a:t>
            </a: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54" name="Shape 354"/>
          <p:cNvCxnSpPr>
            <a:stCxn id="352" idx="3"/>
            <a:endCxn id="353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5" name="Shape 355"/>
          <p:cNvCxnSpPr>
            <a:stCxn id="351" idx="6"/>
            <a:endCxn id="352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6" name="Shape 356"/>
          <p:cNvCxnSpPr>
            <a:stCxn id="350" idx="3"/>
            <a:endCxn id="351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7" name="Shape 357"/>
          <p:cNvCxnSpPr>
            <a:stCxn id="350" idx="5"/>
            <a:endCxn id="352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8" name="Shape 358"/>
          <p:cNvCxnSpPr>
            <a:endCxn id="353" idx="1"/>
          </p:cNvCxnSpPr>
          <p:nvPr/>
        </p:nvCxnSpPr>
        <p:spPr>
          <a:xfrm>
            <a:off x="3686946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59" name="Shape 359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60" name="Shape 360"/>
          <p:cNvCxnSpPr>
            <a:stCxn id="359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61" name="Shape 361"/>
          <p:cNvCxnSpPr>
            <a:stCxn id="359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835983" y="93907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Shortest Paths with BFS</a:t>
            </a:r>
            <a:endParaRPr sz="4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8" name="Shape 368"/>
          <p:cNvGraphicFramePr/>
          <p:nvPr/>
        </p:nvGraphicFramePr>
        <p:xfrm>
          <a:off x="5257800" y="2438400"/>
          <a:ext cx="3744375" cy="2225100"/>
        </p:xfrm>
        <a:graphic>
          <a:graphicData uri="http://schemas.openxmlformats.org/drawingml/2006/table">
            <a:tbl>
              <a:tblPr firstRow="1" bandRow="1">
                <a:noFill/>
                <a:tableStyleId>{6AF2C584-F10F-4E84-80C6-1C03ABF5DE10}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Destination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Path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Cost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A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B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C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&lt;B,A,C&gt;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9" name="Shape 369"/>
          <p:cNvSpPr/>
          <p:nvPr/>
        </p:nvSpPr>
        <p:spPr>
          <a:xfrm>
            <a:off x="6248400" y="1948735"/>
            <a:ext cx="17844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 Node B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1466439" y="227202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381000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4180425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1795910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74" name="Shape 374"/>
          <p:cNvCxnSpPr>
            <a:stCxn id="370" idx="3"/>
            <a:endCxn id="371" idx="7"/>
          </p:cNvCxnSpPr>
          <p:nvPr/>
        </p:nvCxnSpPr>
        <p:spPr>
          <a:xfrm flipH="1">
            <a:off x="1161450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5" name="Shape 375"/>
          <p:cNvCxnSpPr>
            <a:stCxn id="370" idx="5"/>
            <a:endCxn id="372" idx="1"/>
          </p:cNvCxnSpPr>
          <p:nvPr/>
        </p:nvCxnSpPr>
        <p:spPr>
          <a:xfrm>
            <a:off x="2246928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6" name="Shape 376"/>
          <p:cNvCxnSpPr>
            <a:stCxn id="372" idx="3"/>
            <a:endCxn id="373" idx="7"/>
          </p:cNvCxnSpPr>
          <p:nvPr/>
        </p:nvCxnSpPr>
        <p:spPr>
          <a:xfrm flipH="1">
            <a:off x="2576436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7" name="Shape 377"/>
          <p:cNvCxnSpPr>
            <a:stCxn id="373" idx="1"/>
            <a:endCxn id="371" idx="5"/>
          </p:cNvCxnSpPr>
          <p:nvPr/>
        </p:nvCxnSpPr>
        <p:spPr>
          <a:xfrm rot="10800000">
            <a:off x="1161521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78" name="Shape 378"/>
          <p:cNvCxnSpPr>
            <a:stCxn id="371" idx="6"/>
            <a:endCxn id="372" idx="2"/>
          </p:cNvCxnSpPr>
          <p:nvPr/>
        </p:nvCxnSpPr>
        <p:spPr>
          <a:xfrm>
            <a:off x="1295400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79" name="Shape 379"/>
          <p:cNvSpPr/>
          <p:nvPr/>
        </p:nvSpPr>
        <p:spPr>
          <a:xfrm>
            <a:off x="3124199" y="3028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568266" y="3790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3177866" y="4552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1425266" y="4572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1044266" y="31242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4343399" y="2667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5094825" y="4972110"/>
            <a:ext cx="34395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Shortest path to D? to 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costs?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3203375" y="197527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87" name="Shape 387"/>
          <p:cNvCxnSpPr>
            <a:stCxn id="386" idx="5"/>
          </p:cNvCxnSpPr>
          <p:nvPr/>
        </p:nvCxnSpPr>
        <p:spPr>
          <a:xfrm>
            <a:off x="3983864" y="2755762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88" name="Shape 388"/>
          <p:cNvCxnSpPr>
            <a:stCxn id="386" idx="2"/>
          </p:cNvCxnSpPr>
          <p:nvPr/>
        </p:nvCxnSpPr>
        <p:spPr>
          <a:xfrm rot="10800000">
            <a:off x="2233775" y="2432472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89" name="Shape 389"/>
          <p:cNvSpPr/>
          <p:nvPr/>
        </p:nvSpPr>
        <p:spPr>
          <a:xfrm>
            <a:off x="2628447" y="194873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835983" y="93907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Shortest Paths with BFS</a:t>
            </a:r>
            <a:endParaRPr sz="4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6" name="Shape 396"/>
          <p:cNvGraphicFramePr/>
          <p:nvPr/>
        </p:nvGraphicFramePr>
        <p:xfrm>
          <a:off x="5257800" y="2438400"/>
          <a:ext cx="3744375" cy="2225100"/>
        </p:xfrm>
        <a:graphic>
          <a:graphicData uri="http://schemas.openxmlformats.org/drawingml/2006/table">
            <a:tbl>
              <a:tblPr firstRow="1" bandRow="1">
                <a:noFill/>
                <a:tableStyleId>{6AF2C584-F10F-4E84-80C6-1C03ABF5DE10}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Destination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Path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Cost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A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B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C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&lt;B,A,C&gt;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&lt;B,D&gt;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&lt;B,D,E&gt;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7" name="Shape 397"/>
          <p:cNvSpPr/>
          <p:nvPr/>
        </p:nvSpPr>
        <p:spPr>
          <a:xfrm>
            <a:off x="6248400" y="1948735"/>
            <a:ext cx="17844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 Node B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1466439" y="227202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381000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4180425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1795910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402" name="Shape 402"/>
          <p:cNvCxnSpPr>
            <a:stCxn id="398" idx="3"/>
            <a:endCxn id="399" idx="7"/>
          </p:cNvCxnSpPr>
          <p:nvPr/>
        </p:nvCxnSpPr>
        <p:spPr>
          <a:xfrm flipH="1">
            <a:off x="1161450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03" name="Shape 403"/>
          <p:cNvCxnSpPr>
            <a:stCxn id="398" idx="5"/>
            <a:endCxn id="400" idx="1"/>
          </p:cNvCxnSpPr>
          <p:nvPr/>
        </p:nvCxnSpPr>
        <p:spPr>
          <a:xfrm>
            <a:off x="2246928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04" name="Shape 404"/>
          <p:cNvCxnSpPr>
            <a:stCxn id="400" idx="3"/>
            <a:endCxn id="401" idx="7"/>
          </p:cNvCxnSpPr>
          <p:nvPr/>
        </p:nvCxnSpPr>
        <p:spPr>
          <a:xfrm flipH="1">
            <a:off x="2576436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05" name="Shape 405"/>
          <p:cNvCxnSpPr>
            <a:stCxn id="401" idx="1"/>
            <a:endCxn id="399" idx="5"/>
          </p:cNvCxnSpPr>
          <p:nvPr/>
        </p:nvCxnSpPr>
        <p:spPr>
          <a:xfrm rot="10800000">
            <a:off x="1161521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406" name="Shape 406"/>
          <p:cNvCxnSpPr>
            <a:stCxn id="399" idx="6"/>
            <a:endCxn id="400" idx="2"/>
          </p:cNvCxnSpPr>
          <p:nvPr/>
        </p:nvCxnSpPr>
        <p:spPr>
          <a:xfrm>
            <a:off x="1295400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07" name="Shape 407"/>
          <p:cNvSpPr/>
          <p:nvPr/>
        </p:nvSpPr>
        <p:spPr>
          <a:xfrm>
            <a:off x="3124199" y="3028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2568266" y="3790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3177866" y="4552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1425266" y="4572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1044266" y="31242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343399" y="2667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3" name="Shape 413"/>
          <p:cNvSpPr txBox="1"/>
          <p:nvPr/>
        </p:nvSpPr>
        <p:spPr>
          <a:xfrm>
            <a:off x="5094825" y="4972110"/>
            <a:ext cx="343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Shortest path to D? to 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costs?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3203375" y="197527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415" name="Shape 415"/>
          <p:cNvCxnSpPr>
            <a:stCxn id="414" idx="5"/>
          </p:cNvCxnSpPr>
          <p:nvPr/>
        </p:nvCxnSpPr>
        <p:spPr>
          <a:xfrm>
            <a:off x="3983864" y="2755762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16" name="Shape 416"/>
          <p:cNvCxnSpPr>
            <a:stCxn id="414" idx="2"/>
          </p:cNvCxnSpPr>
          <p:nvPr/>
        </p:nvCxnSpPr>
        <p:spPr>
          <a:xfrm rot="10800000">
            <a:off x="2233775" y="2432472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17" name="Shape 417"/>
          <p:cNvSpPr/>
          <p:nvPr/>
        </p:nvSpPr>
        <p:spPr>
          <a:xfrm>
            <a:off x="2628447" y="194873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116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Shortest Paths with Weights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1466439" y="227202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381000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4180425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1795910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428" name="Shape 428"/>
          <p:cNvCxnSpPr>
            <a:stCxn id="424" idx="3"/>
            <a:endCxn id="425" idx="7"/>
          </p:cNvCxnSpPr>
          <p:nvPr/>
        </p:nvCxnSpPr>
        <p:spPr>
          <a:xfrm flipH="1">
            <a:off x="1161450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9" name="Shape 429"/>
          <p:cNvCxnSpPr>
            <a:stCxn id="424" idx="5"/>
            <a:endCxn id="426" idx="1"/>
          </p:cNvCxnSpPr>
          <p:nvPr/>
        </p:nvCxnSpPr>
        <p:spPr>
          <a:xfrm>
            <a:off x="2246928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30" name="Shape 430"/>
          <p:cNvCxnSpPr>
            <a:stCxn id="426" idx="3"/>
            <a:endCxn id="427" idx="7"/>
          </p:cNvCxnSpPr>
          <p:nvPr/>
        </p:nvCxnSpPr>
        <p:spPr>
          <a:xfrm flipH="1">
            <a:off x="2576436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31" name="Shape 431"/>
          <p:cNvCxnSpPr>
            <a:stCxn id="427" idx="1"/>
            <a:endCxn id="425" idx="5"/>
          </p:cNvCxnSpPr>
          <p:nvPr/>
        </p:nvCxnSpPr>
        <p:spPr>
          <a:xfrm rot="10800000">
            <a:off x="1161521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432" name="Shape 432"/>
          <p:cNvCxnSpPr>
            <a:stCxn id="425" idx="6"/>
            <a:endCxn id="426" idx="2"/>
          </p:cNvCxnSpPr>
          <p:nvPr/>
        </p:nvCxnSpPr>
        <p:spPr>
          <a:xfrm>
            <a:off x="1295400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graphicFrame>
        <p:nvGraphicFramePr>
          <p:cNvPr id="433" name="Shape 433"/>
          <p:cNvGraphicFramePr/>
          <p:nvPr/>
        </p:nvGraphicFramePr>
        <p:xfrm>
          <a:off x="5257800" y="2438400"/>
          <a:ext cx="3744375" cy="2225100"/>
        </p:xfrm>
        <a:graphic>
          <a:graphicData uri="http://schemas.openxmlformats.org/drawingml/2006/table">
            <a:tbl>
              <a:tblPr firstRow="1" bandRow="1">
                <a:noFill/>
                <a:tableStyleId>{6AF2C584-F10F-4E84-80C6-1C03ABF5DE10}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Destination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Path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Cost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A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B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C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&lt;B,A,C&gt;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4" name="Shape 434"/>
          <p:cNvSpPr/>
          <p:nvPr/>
        </p:nvSpPr>
        <p:spPr>
          <a:xfrm>
            <a:off x="6248400" y="1948735"/>
            <a:ext cx="17844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 Node B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2981532" y="3028890"/>
            <a:ext cx="6126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2568266" y="3790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3177867" y="4552890"/>
            <a:ext cx="3273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1425266" y="4572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1044266" y="31242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4264132" y="2667000"/>
            <a:ext cx="6126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4131075" y="5130300"/>
            <a:ext cx="4802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Weights are not the same!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Are the paths?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3203375" y="197527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443" name="Shape 443"/>
          <p:cNvCxnSpPr>
            <a:stCxn id="442" idx="5"/>
          </p:cNvCxnSpPr>
          <p:nvPr/>
        </p:nvCxnSpPr>
        <p:spPr>
          <a:xfrm>
            <a:off x="3983864" y="2755762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44" name="Shape 444"/>
          <p:cNvCxnSpPr>
            <a:stCxn id="442" idx="2"/>
          </p:cNvCxnSpPr>
          <p:nvPr/>
        </p:nvCxnSpPr>
        <p:spPr>
          <a:xfrm rot="10800000">
            <a:off x="2233775" y="2432472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45" name="Shape 445"/>
          <p:cNvSpPr/>
          <p:nvPr/>
        </p:nvSpPr>
        <p:spPr>
          <a:xfrm>
            <a:off x="2628447" y="194873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1466439" y="2272025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381000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4180425" y="378754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1795910" y="521176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455" name="Shape 455"/>
          <p:cNvCxnSpPr>
            <a:stCxn id="451" idx="3"/>
            <a:endCxn id="452" idx="7"/>
          </p:cNvCxnSpPr>
          <p:nvPr/>
        </p:nvCxnSpPr>
        <p:spPr>
          <a:xfrm flipH="1">
            <a:off x="1161450" y="3052514"/>
            <a:ext cx="4389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56" name="Shape 456"/>
          <p:cNvCxnSpPr>
            <a:stCxn id="451" idx="5"/>
            <a:endCxn id="453" idx="1"/>
          </p:cNvCxnSpPr>
          <p:nvPr/>
        </p:nvCxnSpPr>
        <p:spPr>
          <a:xfrm>
            <a:off x="2246928" y="3052514"/>
            <a:ext cx="2067300" cy="8688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57" name="Shape 457"/>
          <p:cNvCxnSpPr>
            <a:stCxn id="453" idx="3"/>
            <a:endCxn id="454" idx="7"/>
          </p:cNvCxnSpPr>
          <p:nvPr/>
        </p:nvCxnSpPr>
        <p:spPr>
          <a:xfrm flipH="1">
            <a:off x="2576436" y="4568036"/>
            <a:ext cx="17379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58" name="Shape 458"/>
          <p:cNvCxnSpPr>
            <a:stCxn id="454" idx="1"/>
            <a:endCxn id="452" idx="5"/>
          </p:cNvCxnSpPr>
          <p:nvPr/>
        </p:nvCxnSpPr>
        <p:spPr>
          <a:xfrm rot="10800000">
            <a:off x="1161521" y="4568073"/>
            <a:ext cx="768300" cy="7776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459" name="Shape 459"/>
          <p:cNvCxnSpPr>
            <a:stCxn id="452" idx="6"/>
            <a:endCxn id="453" idx="2"/>
          </p:cNvCxnSpPr>
          <p:nvPr/>
        </p:nvCxnSpPr>
        <p:spPr>
          <a:xfrm>
            <a:off x="1295400" y="4244747"/>
            <a:ext cx="28851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graphicFrame>
        <p:nvGraphicFramePr>
          <p:cNvPr id="460" name="Shape 460"/>
          <p:cNvGraphicFramePr/>
          <p:nvPr/>
        </p:nvGraphicFramePr>
        <p:xfrm>
          <a:off x="5257800" y="2438400"/>
          <a:ext cx="3744375" cy="2225100"/>
        </p:xfrm>
        <a:graphic>
          <a:graphicData uri="http://schemas.openxmlformats.org/drawingml/2006/table">
            <a:tbl>
              <a:tblPr firstRow="1" bandRow="1">
                <a:noFill/>
                <a:tableStyleId>{6AF2C584-F10F-4E84-80C6-1C03ABF5DE10}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Destination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Path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Cost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A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B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C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&lt;B,A,C&gt;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&lt;B,A,C,D&gt;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7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&lt;B,A,C,E&gt;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7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" name="Shape 461"/>
          <p:cNvSpPr/>
          <p:nvPr/>
        </p:nvSpPr>
        <p:spPr>
          <a:xfrm>
            <a:off x="6248400" y="1948735"/>
            <a:ext cx="17844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 Node B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2628447" y="194873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2981532" y="3028890"/>
            <a:ext cx="6126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2568266" y="3790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3177867" y="4552890"/>
            <a:ext cx="3273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425266" y="4572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1044266" y="31242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4264132" y="2667000"/>
            <a:ext cx="6126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3203375" y="1975272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470" name="Shape 470"/>
          <p:cNvCxnSpPr>
            <a:stCxn id="469" idx="5"/>
          </p:cNvCxnSpPr>
          <p:nvPr/>
        </p:nvCxnSpPr>
        <p:spPr>
          <a:xfrm>
            <a:off x="3983864" y="2755762"/>
            <a:ext cx="640500" cy="105840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71" name="Shape 471"/>
          <p:cNvCxnSpPr>
            <a:stCxn id="469" idx="2"/>
          </p:cNvCxnSpPr>
          <p:nvPr/>
        </p:nvCxnSpPr>
        <p:spPr>
          <a:xfrm rot="10800000">
            <a:off x="2233775" y="2432472"/>
            <a:ext cx="969600" cy="0"/>
          </a:xfrm>
          <a:prstGeom prst="straightConnector1">
            <a:avLst/>
          </a:prstGeom>
          <a:noFill/>
          <a:ln w="2857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1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Shortest Paths with Weights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3200" dirty="0"/>
              <a:t>Reminders</a:t>
            </a:r>
          </a:p>
          <a:p>
            <a:pPr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3000" dirty="0"/>
              <a:t>HW 5 due tonight (7/19)</a:t>
            </a:r>
          </a:p>
          <a:p>
            <a:pPr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3000" dirty="0"/>
              <a:t>HW 6 due next Thursday (7/26)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endParaRPr lang="en-US" sz="3000" dirty="0"/>
          </a:p>
          <a:p>
            <a:pPr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3200" dirty="0"/>
              <a:t>Breadth-first search (BFS)</a:t>
            </a:r>
            <a:endParaRPr sz="3200" dirty="0"/>
          </a:p>
          <a:p>
            <a:pPr indent="-457200">
              <a:spcBef>
                <a:spcPts val="140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sz="3200" dirty="0"/>
          </a:p>
          <a:p>
            <a:pPr indent="-457200">
              <a:spcBef>
                <a:spcPts val="140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 Marvel Data</a:t>
            </a:r>
            <a:endParaRPr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sz="80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Classes, Interfaces, and Types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Char char="●"/>
            </a:pPr>
            <a:r>
              <a:rPr lang="en-US"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fundamental unit of programming in Java is a class</a:t>
            </a:r>
            <a:endParaRPr sz="3200"/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Char char="●"/>
            </a:pPr>
            <a:r>
              <a:rPr lang="en-US"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Classes can extend other classes and implement interfaces</a:t>
            </a:r>
            <a:endParaRPr sz="3200"/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Char char="●"/>
            </a:pPr>
            <a:r>
              <a:rPr lang="en-US"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Interfaces can extend other interfaces</a:t>
            </a:r>
            <a:endParaRPr sz="3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Classes, Objects, and Java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Everything is an instance of a class</a:t>
            </a:r>
            <a:endParaRPr sz="2400"/>
          </a:p>
          <a:p>
            <a:pPr marL="384048" marR="0" lvl="1" indent="-2209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Defines data and methods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Every class extends exactly one other class</a:t>
            </a:r>
            <a:endParaRPr sz="2400"/>
          </a:p>
          <a:p>
            <a:pPr marL="384048" marR="0" lvl="1" indent="-2209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 if no explicit superclass</a:t>
            </a:r>
            <a:endParaRPr sz="2400"/>
          </a:p>
          <a:p>
            <a:pPr marL="384048" marR="0" lvl="1" indent="-2209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Inherits superclass fields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Every class also defines a type</a:t>
            </a:r>
            <a:endParaRPr sz="2400"/>
          </a:p>
          <a:p>
            <a:pPr marL="384048" marR="0" lvl="1" indent="-2209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Foo defines type Foo</a:t>
            </a:r>
            <a:endParaRPr sz="2400"/>
          </a:p>
          <a:p>
            <a:pPr marL="384048" marR="0" lvl="1" indent="-2209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Foo inherits all inherited types</a:t>
            </a: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32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alibri"/>
              <a:buChar char=" "/>
            </a:pPr>
            <a:r>
              <a:rPr lang="en-US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Pure type declaration</a:t>
            </a:r>
            <a:endParaRPr sz="185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alibri"/>
              <a:buNone/>
            </a:pPr>
            <a:r>
              <a:rPr lang="en-US" sz="185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035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interface Comparable { 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Calibri"/>
              <a:buNone/>
            </a:pPr>
            <a:r>
              <a:rPr lang="en-US" sz="2035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int compareTo(Object other);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Calibri"/>
              <a:buNone/>
            </a:pPr>
            <a:r>
              <a:rPr lang="en-US" sz="2035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 	</a:t>
            </a:r>
            <a:r>
              <a:rPr lang="en-US" sz="185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 contain:</a:t>
            </a:r>
            <a:endParaRPr/>
          </a:p>
          <a:p>
            <a:pPr marL="384048" marR="0" lvl="1" indent="-18287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lang="en-US" sz="166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Method specifications (implicitly </a:t>
            </a:r>
            <a:r>
              <a:rPr lang="en-US" sz="1665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abstract</a:t>
            </a:r>
            <a:r>
              <a:rPr lang="en-US" sz="166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84048" marR="0" lvl="1" indent="-182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lang="en-US" sz="166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Named constants (implicitly </a:t>
            </a:r>
            <a:r>
              <a:rPr lang="en-US" sz="1665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final static</a:t>
            </a:r>
            <a:r>
              <a:rPr lang="en-US" sz="166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5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Does not contain implementation!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Cannot create instances of interfaces</a:t>
            </a:r>
            <a:endParaRPr/>
          </a:p>
          <a:p>
            <a:pPr marL="91440" marR="0" lvl="0" indent="-920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Calibri"/>
              <a:buNone/>
            </a:pPr>
            <a:endParaRPr sz="1295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Calibri"/>
              <a:buChar char=" "/>
            </a:pPr>
            <a:endParaRPr/>
          </a:p>
        </p:txBody>
      </p:sp>
      <p:pic>
        <p:nvPicPr>
          <p:cNvPr id="496" name="Shape 4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5167" y="3200401"/>
            <a:ext cx="2511763" cy="306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Implementing Interfaces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class can implement one or more interfaces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Kitten implements Pettable, Huggable</a:t>
            </a: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implementing class and its instances have the interface type(s) as well as the class type(s)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class must provide or inherit an implementation of all methods defined by the interface(s)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 true for abstract classes</a:t>
            </a:r>
            <a:endParaRPr/>
          </a:p>
        </p:txBody>
      </p:sp>
      <p:pic>
        <p:nvPicPr>
          <p:cNvPr id="503" name="Shape 5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596" y="4267200"/>
            <a:ext cx="1411375" cy="216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5828820"/>
            <a:ext cx="1566929" cy="100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4379383"/>
            <a:ext cx="1375253" cy="194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Shape 506"/>
          <p:cNvCxnSpPr/>
          <p:nvPr/>
        </p:nvCxnSpPr>
        <p:spPr>
          <a:xfrm>
            <a:off x="1541971" y="5828820"/>
            <a:ext cx="667829" cy="34338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07" name="Shape 507"/>
          <p:cNvCxnSpPr>
            <a:stCxn id="503" idx="3"/>
          </p:cNvCxnSpPr>
          <p:nvPr/>
        </p:nvCxnSpPr>
        <p:spPr>
          <a:xfrm>
            <a:off x="1541971" y="5350934"/>
            <a:ext cx="2344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Using Interface Types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interface defines a type, so we can declare variables and parameters of that type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variable with an interface type can refer to an object of any class implementing that type</a:t>
            </a:r>
            <a:endParaRPr sz="2400"/>
          </a:p>
          <a:p>
            <a: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List&lt;String&gt; x = new ArrayList&lt;String&gt;();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sort(List aList) {…}</a:t>
            </a: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Guidelines for Interfaces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Provide interfaces for significant types and abstractions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Write code using interface types like Map instead of HashMap and TreeMap wherever possible</a:t>
            </a:r>
            <a:endParaRPr sz="2400"/>
          </a:p>
          <a:p>
            <a:pPr marL="749808" marR="0" lvl="3" indent="-20828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Allows code to work with different implementations later on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Both interfaces and classes are appropriate in various circumstances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 Marvel Data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is in </a:t>
            </a:r>
            <a:r>
              <a:rPr lang="en-US" sz="24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marvel.tsv</a:t>
            </a:r>
            <a:endParaRPr lang="en-US" sz="2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8100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200" dirty="0"/>
              <a:t>Will be pushed with hw6</a:t>
            </a:r>
          </a:p>
          <a:p>
            <a:pPr indent="-38100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dirty="0"/>
              <a:t>Each line is in the form:</a:t>
            </a:r>
          </a:p>
          <a:p>
            <a:pPr lvl="1" indent="-38100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"character" "book”</a:t>
            </a:r>
          </a:p>
          <a:p>
            <a:pPr lvl="1" indent="-38100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“CAPTAIN AMERICA"	"N 57”</a:t>
            </a:r>
          </a:p>
          <a:p>
            <a:pPr indent="-38100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Parsing is already implemented for you!</a:t>
            </a:r>
          </a:p>
        </p:txBody>
      </p:sp>
    </p:spTree>
    <p:extLst>
      <p:ext uri="{BB962C8B-B14F-4D97-AF65-F5344CB8AC3E}">
        <p14:creationId xmlns:p14="http://schemas.microsoft.com/office/powerpoint/2010/main" val="2919260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 Marvel Data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798527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indent="-38100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MarvelParser.parseData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filename,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Set&lt;String&gt; characters,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Map&lt;String, List&lt;String&gt;&gt; books)</a:t>
            </a:r>
          </a:p>
          <a:p>
            <a:pPr indent="-38100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dirty="0"/>
              <a:t>Call </a:t>
            </a:r>
            <a:r>
              <a:rPr lang="en-US" sz="2400" dirty="0" err="1"/>
              <a:t>parseData</a:t>
            </a:r>
            <a:r>
              <a:rPr lang="en-US" sz="2400" dirty="0"/>
              <a:t>() with an empty Set, Map</a:t>
            </a:r>
          </a:p>
          <a:p>
            <a:pPr indent="-38100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400"/>
              <a:buFont typeface="Calibri"/>
              <a:buChar char="●"/>
            </a:pPr>
            <a:r>
              <a:rPr lang="en-US" sz="2400" dirty="0" err="1"/>
              <a:t>parseData</a:t>
            </a:r>
            <a:r>
              <a:rPr lang="en-US" sz="2400" dirty="0"/>
              <a:t>() will fill the Set with all comic book characters, Map with Characters </a:t>
            </a:r>
            <a:r>
              <a:rPr lang="en-US" sz="2400" dirty="0">
                <a:sym typeface="Wingdings" pitchFamily="2" charset="2"/>
              </a:rPr>
              <a:t> List of books they’re 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211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040E-DCE2-3544-99B9-6CA675A1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6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1F429-8D22-C043-B704-412CA50EA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Reminders: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Expensive CheckReps </a:t>
            </a:r>
            <a:r>
              <a:rPr lang="en-US" sz="4000"/>
              <a:t>are</a:t>
            </a:r>
            <a:r>
              <a:rPr lang="en-US" sz="4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>
                <a:solidFill>
                  <a:srgbClr val="3F3F3F"/>
                </a:solidFill>
              </a:rPr>
              <a:t>BAD</a:t>
            </a:r>
            <a:endParaRPr b="1"/>
          </a:p>
          <a:p>
            <a:pPr marL="292608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(at least when assignments are turned in, but can be useful for finding hard-to-discover problems – so need to be able to control expensive checks)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Debug flags </a:t>
            </a:r>
            <a:r>
              <a:rPr lang="en-US" sz="4000"/>
              <a:t>are</a:t>
            </a:r>
            <a:r>
              <a:rPr lang="en-US" sz="4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>
                <a:solidFill>
                  <a:srgbClr val="3F3F3F"/>
                </a:solidFill>
              </a:rPr>
              <a:t>GOOD</a:t>
            </a:r>
            <a:endParaRPr b="1"/>
          </a:p>
          <a:p>
            <a:pPr marL="284163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(or enums to indicate depth of debug)</a:t>
            </a: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Reminders: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883718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i="0" u="none" strike="noStrike" cap="none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</a:t>
            </a:r>
            <a:r>
              <a:rPr lang="en-US" b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 i="0" u="none" strike="noStrike" cap="none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checkRep() {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(debug) {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 i="0" u="none" strike="noStrike" cap="none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</a:t>
            </a:r>
            <a:r>
              <a:rPr lang="en-US" b="1" i="0" u="none" strike="noStrike" cap="none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// expensive checks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BigInteger </a:t>
            </a:r>
            <a:r>
              <a:rPr lang="en-US" b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= countAtomsInUniverse();</a:t>
            </a:r>
            <a:endParaRPr lang="en-US" b="1" i="0" u="none" strike="noStrike" cap="none">
              <a:solidFill>
                <a:srgbClr val="3F3F3F"/>
              </a:solidFill>
              <a:latin typeface="Courier New" panose="02070309020205020404" pitchFamily="49" charset="0"/>
              <a:cs typeface="Courier New" panose="02070309020205020404" pitchFamily="49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assert n.equals(theCorrectValue);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en-US" b="1" i="0" u="none" strike="noStrike" cap="none">
              <a:solidFill>
                <a:srgbClr val="3F3F3F"/>
              </a:solidFill>
              <a:latin typeface="Courier New" panose="02070309020205020404" pitchFamily="49" charset="0"/>
              <a:cs typeface="Courier New" panose="02070309020205020404" pitchFamily="49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 i="0" u="none" strike="noStrike" cap="none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</a:t>
            </a:r>
            <a:r>
              <a:rPr lang="en-US" b="1" i="0" u="none" strike="noStrike" cap="none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// cheap checks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b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= countFingersOnRightHand();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 i="0" u="none" strike="noStrike" cap="none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assert n &lt;= 5 : </a:t>
            </a:r>
            <a:r>
              <a:rPr lang="en-US" b="1" i="0" u="none" strike="noStrike" cap="none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"beware the six-fingered man"</a:t>
            </a:r>
            <a:r>
              <a:rPr lang="en-US" b="1" i="0" u="none" strike="noStrike" cap="none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;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b="1" i="0" u="none" strike="noStrike" cap="none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}</a:t>
            </a:r>
            <a:endParaRPr b="1" i="0" u="none" strike="noStrike" cap="none">
              <a:solidFill>
                <a:srgbClr val="3F3F3F"/>
              </a:solidFill>
              <a:latin typeface="Courier New" panose="02070309020205020404" pitchFamily="49" charset="0"/>
              <a:cs typeface="Courier New" panose="02070309020205020404" pitchFamily="49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73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822960" y="1112108"/>
            <a:ext cx="75438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Don’t forget your</a:t>
            </a: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CheckReps!</a:t>
            </a:r>
            <a:endParaRPr sz="3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999" y="1870101"/>
            <a:ext cx="4486001" cy="42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Graphs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149" name="Shape 149"/>
          <p:cNvCxnSpPr>
            <a:stCxn id="144" idx="4"/>
            <a:endCxn id="146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w="38100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50" name="Shape 150"/>
          <p:cNvCxnSpPr>
            <a:stCxn id="144" idx="5"/>
            <a:endCxn id="147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w="38100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51" name="Shape 151"/>
          <p:cNvCxnSpPr>
            <a:stCxn id="145" idx="4"/>
            <a:endCxn id="147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w="38100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52" name="Shape 152"/>
          <p:cNvCxnSpPr>
            <a:stCxn id="147" idx="4"/>
            <a:endCxn id="148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w="38100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53" name="Shape 153"/>
          <p:cNvCxnSpPr>
            <a:stCxn id="148" idx="1"/>
            <a:endCxn id="146" idx="4"/>
          </p:cNvCxnSpPr>
          <p:nvPr/>
        </p:nvCxnSpPr>
        <p:spPr>
          <a:xfrm rot="10800000">
            <a:off x="1905043" y="4572111"/>
            <a:ext cx="770100" cy="972000"/>
          </a:xfrm>
          <a:prstGeom prst="straightConnector1">
            <a:avLst/>
          </a:prstGeom>
          <a:noFill/>
          <a:ln w="38100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54" name="Shape 154"/>
          <p:cNvCxnSpPr>
            <a:stCxn id="146" idx="6"/>
            <a:endCxn id="147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w="38100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55" name="Shape 155"/>
          <p:cNvSpPr/>
          <p:nvPr/>
        </p:nvSpPr>
        <p:spPr>
          <a:xfrm>
            <a:off x="5486400" y="3518219"/>
            <a:ext cx="2667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Can I reach B from A?</a:t>
            </a:r>
            <a:endParaRPr sz="28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 (BFS)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4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84048" marR="0" lvl="1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Often used for discovering connectivity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Calculates the shortest path </a:t>
            </a:r>
            <a:r>
              <a:rPr lang="en-US" sz="2400" b="0" i="1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and only if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 edges have same positive or no weight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Depth-first search (DFS) is commonly mentioned with BFS</a:t>
            </a: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6928" marR="0" lvl="2" indent="-2463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BFS looks “wide”, DFS looks “deep”</a:t>
            </a:r>
            <a:endParaRPr/>
          </a:p>
          <a:p>
            <a:pPr marL="566928" marR="0" lvl="2" indent="-2463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lang="en-US" sz="2400"/>
              <a:t>DFS c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also be used for discovery, but not the shortest path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marR="0" lvl="1" indent="-685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 (BFS)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4596DBB-4C79-DE45-80FA-FB208C2306F2}"/>
              </a:ext>
            </a:extLst>
          </p:cNvPr>
          <p:cNvSpPr/>
          <p:nvPr/>
        </p:nvSpPr>
        <p:spPr>
          <a:xfrm>
            <a:off x="4292242" y="378767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697B04-546B-DD4B-A8EA-3AB3068A51C1}"/>
              </a:ext>
            </a:extLst>
          </p:cNvPr>
          <p:cNvSpPr/>
          <p:nvPr/>
        </p:nvSpPr>
        <p:spPr>
          <a:xfrm>
            <a:off x="3173982" y="378767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E58D177-B992-7644-8E2E-EE43ED4E5B99}"/>
              </a:ext>
            </a:extLst>
          </p:cNvPr>
          <p:cNvSpPr/>
          <p:nvPr/>
        </p:nvSpPr>
        <p:spPr>
          <a:xfrm>
            <a:off x="5194766" y="4505617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54D1855-0455-DC4D-BA60-D93E0CD6BFD8}"/>
              </a:ext>
            </a:extLst>
          </p:cNvPr>
          <p:cNvSpPr/>
          <p:nvPr/>
        </p:nvSpPr>
        <p:spPr>
          <a:xfrm>
            <a:off x="4969135" y="284853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B72A1CD-D550-7E40-9093-18F411135DDC}"/>
              </a:ext>
            </a:extLst>
          </p:cNvPr>
          <p:cNvCxnSpPr>
            <a:cxnSpLocks/>
            <a:stCxn id="63" idx="5"/>
            <a:endCxn id="65" idx="1"/>
          </p:cNvCxnSpPr>
          <p:nvPr/>
        </p:nvCxnSpPr>
        <p:spPr>
          <a:xfrm>
            <a:off x="4677418" y="4172851"/>
            <a:ext cx="583434" cy="3988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FBB18EB-ACE0-F34D-9F63-EEB8C66F5823}"/>
              </a:ext>
            </a:extLst>
          </p:cNvPr>
          <p:cNvCxnSpPr>
            <a:cxnSpLocks/>
            <a:stCxn id="63" idx="2"/>
            <a:endCxn id="64" idx="6"/>
          </p:cNvCxnSpPr>
          <p:nvPr/>
        </p:nvCxnSpPr>
        <p:spPr>
          <a:xfrm flipH="1">
            <a:off x="3625244" y="4013306"/>
            <a:ext cx="6669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246CBDBA-8105-B448-AB38-751BD63BB393}"/>
              </a:ext>
            </a:extLst>
          </p:cNvPr>
          <p:cNvSpPr/>
          <p:nvPr/>
        </p:nvSpPr>
        <p:spPr>
          <a:xfrm>
            <a:off x="1965450" y="3787672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E94BEBB-3EDB-5F49-943E-E6AECA57EA5E}"/>
              </a:ext>
            </a:extLst>
          </p:cNvPr>
          <p:cNvSpPr/>
          <p:nvPr/>
        </p:nvSpPr>
        <p:spPr>
          <a:xfrm>
            <a:off x="5978537" y="5329744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D5650F6-E78D-614C-B6F1-06F4DCED23C9}"/>
              </a:ext>
            </a:extLst>
          </p:cNvPr>
          <p:cNvSpPr/>
          <p:nvPr/>
        </p:nvSpPr>
        <p:spPr>
          <a:xfrm>
            <a:off x="6567355" y="4401451"/>
            <a:ext cx="451262" cy="45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42AA0F7-3C9D-C04A-B07B-34757005E659}"/>
              </a:ext>
            </a:extLst>
          </p:cNvPr>
          <p:cNvCxnSpPr>
            <a:cxnSpLocks/>
            <a:stCxn id="64" idx="2"/>
            <a:endCxn id="69" idx="6"/>
          </p:cNvCxnSpPr>
          <p:nvPr/>
        </p:nvCxnSpPr>
        <p:spPr>
          <a:xfrm flipH="1" flipV="1">
            <a:off x="2416712" y="4013304"/>
            <a:ext cx="75727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645A1EA-087B-3F4B-A6E2-8BC8EDA32143}"/>
              </a:ext>
            </a:extLst>
          </p:cNvPr>
          <p:cNvCxnSpPr>
            <a:cxnSpLocks/>
            <a:stCxn id="65" idx="6"/>
            <a:endCxn id="71" idx="2"/>
          </p:cNvCxnSpPr>
          <p:nvPr/>
        </p:nvCxnSpPr>
        <p:spPr>
          <a:xfrm flipV="1">
            <a:off x="5646028" y="4627083"/>
            <a:ext cx="921327" cy="1041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DD179FD-0130-C34B-BD2F-B8E55EC19F12}"/>
              </a:ext>
            </a:extLst>
          </p:cNvPr>
          <p:cNvCxnSpPr>
            <a:cxnSpLocks/>
            <a:stCxn id="65" idx="5"/>
            <a:endCxn id="70" idx="1"/>
          </p:cNvCxnSpPr>
          <p:nvPr/>
        </p:nvCxnSpPr>
        <p:spPr>
          <a:xfrm>
            <a:off x="5579942" y="4890794"/>
            <a:ext cx="464681" cy="505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6B8E86B-6FAA-1D46-96B3-658CB987EAB2}"/>
              </a:ext>
            </a:extLst>
          </p:cNvPr>
          <p:cNvCxnSpPr>
            <a:cxnSpLocks/>
            <a:stCxn id="63" idx="7"/>
            <a:endCxn id="66" idx="3"/>
          </p:cNvCxnSpPr>
          <p:nvPr/>
        </p:nvCxnSpPr>
        <p:spPr>
          <a:xfrm flipV="1">
            <a:off x="4677418" y="3233711"/>
            <a:ext cx="357803" cy="620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834E13A-926C-B049-B7DB-1DE480236F83}"/>
              </a:ext>
            </a:extLst>
          </p:cNvPr>
          <p:cNvSpPr txBox="1"/>
          <p:nvPr/>
        </p:nvSpPr>
        <p:spPr>
          <a:xfrm>
            <a:off x="471901" y="1898303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Starting at </a:t>
            </a:r>
            <a:r>
              <a:rPr lang="en-US" sz="1800" b="1" dirty="0"/>
              <a:t>A</a:t>
            </a:r>
            <a:r>
              <a:rPr lang="en-US" sz="1800" dirty="0"/>
              <a:t>, which nodes will be visited first in a BFS?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546933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1199</Words>
  <Application>Microsoft Macintosh PowerPoint</Application>
  <PresentationFormat>On-screen Show (4:3)</PresentationFormat>
  <Paragraphs>422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Arial</vt:lpstr>
      <vt:lpstr>Wingdings</vt:lpstr>
      <vt:lpstr>Courier New</vt:lpstr>
      <vt:lpstr>Retrospect</vt:lpstr>
      <vt:lpstr>PowerPoint Presentation</vt:lpstr>
      <vt:lpstr>How is Homework 5 going?</vt:lpstr>
      <vt:lpstr>Agenda</vt:lpstr>
      <vt:lpstr>Reminders:</vt:lpstr>
      <vt:lpstr>Reminders:</vt:lpstr>
      <vt:lpstr>Don’t forget your CheckReps! </vt:lpstr>
      <vt:lpstr>Graphs</vt:lpstr>
      <vt:lpstr>Breadth-First Search (BFS)</vt:lpstr>
      <vt:lpstr>Breadth-First Search (BFS)</vt:lpstr>
      <vt:lpstr>Breadth-First Search (BFS)</vt:lpstr>
      <vt:lpstr>Breadth-First Search (BFS)</vt:lpstr>
      <vt:lpstr>Breadth-First Search (BFS)</vt:lpstr>
      <vt:lpstr>BFS Pseudocode</vt:lpstr>
      <vt:lpstr>Breadth-First Search</vt:lpstr>
      <vt:lpstr>Breadth-First Search with Cycle</vt:lpstr>
      <vt:lpstr>BFS Pseudocode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Shortest Paths with BFS</vt:lpstr>
      <vt:lpstr>Shortest Paths with BFS</vt:lpstr>
      <vt:lpstr>Shortest Paths with Weights</vt:lpstr>
      <vt:lpstr>Shortest Paths with Weights</vt:lpstr>
      <vt:lpstr>Interfaces</vt:lpstr>
      <vt:lpstr>Classes, Interfaces, and Types</vt:lpstr>
      <vt:lpstr>Classes, Objects, and Java</vt:lpstr>
      <vt:lpstr>Interfaces</vt:lpstr>
      <vt:lpstr>Implementing Interfaces</vt:lpstr>
      <vt:lpstr>Using Interface Types</vt:lpstr>
      <vt:lpstr>Guidelines for Interfaces</vt:lpstr>
      <vt:lpstr>Parsing Marvel Data</vt:lpstr>
      <vt:lpstr>Parsing Marvel Data</vt:lpstr>
      <vt:lpstr>HW 6 Demo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Leah R. Perlmutter</cp:lastModifiedBy>
  <cp:revision>24</cp:revision>
  <cp:lastPrinted>2018-05-02T20:51:38Z</cp:lastPrinted>
  <dcterms:modified xsi:type="dcterms:W3CDTF">2018-08-15T18:05:06Z</dcterms:modified>
</cp:coreProperties>
</file>