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306" r:id="rId7"/>
    <p:sldId id="308" r:id="rId8"/>
    <p:sldId id="309" r:id="rId9"/>
    <p:sldId id="261" r:id="rId10"/>
    <p:sldId id="310" r:id="rId11"/>
    <p:sldId id="263" r:id="rId12"/>
    <p:sldId id="311" r:id="rId13"/>
    <p:sldId id="265" r:id="rId14"/>
    <p:sldId id="300" r:id="rId15"/>
    <p:sldId id="312" r:id="rId16"/>
    <p:sldId id="267" r:id="rId17"/>
    <p:sldId id="268" r:id="rId18"/>
    <p:sldId id="269" r:id="rId19"/>
    <p:sldId id="270" r:id="rId20"/>
    <p:sldId id="271" r:id="rId21"/>
    <p:sldId id="272" r:id="rId22"/>
    <p:sldId id="313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314" r:id="rId39"/>
    <p:sldId id="315" r:id="rId40"/>
    <p:sldId id="288" r:id="rId41"/>
    <p:sldId id="320" r:id="rId42"/>
    <p:sldId id="289" r:id="rId43"/>
    <p:sldId id="290" r:id="rId4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E719E7-4ABC-41DC-AB13-B5413CD9C2C0}">
  <a:tblStyle styleId="{86E719E7-4ABC-41DC-AB13-B5413CD9C2C0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TxStyle/>
      <a:tcStyle>
        <a:tcBdr/>
        <a:fill>
          <a:solidFill>
            <a:srgbClr val="FBEC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BEC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5"/>
    <p:restoredTop sz="89416"/>
  </p:normalViewPr>
  <p:slideViewPr>
    <p:cSldViewPr snapToGrid="0" snapToObjects="1">
      <p:cViewPr varScale="1">
        <p:scale>
          <a:sx n="83" d="100"/>
          <a:sy n="83" d="100"/>
        </p:scale>
        <p:origin x="656" y="192"/>
      </p:cViewPr>
      <p:guideLst/>
    </p:cSldViewPr>
  </p:slideViewPr>
  <p:outlineViewPr>
    <p:cViewPr>
      <p:scale>
        <a:sx n="33" d="100"/>
        <a:sy n="33" d="100"/>
      </p:scale>
      <p:origin x="0" y="-14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dirty="0"/>
              <a:t>Students should go back to the debugging slides from previous sections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dirty="0"/>
              <a:t>Bugs might not be in the test that it seems like it’ll be in. something testing add might rely on dup, etc.</a:t>
            </a:r>
            <a:endParaRPr dirty="0"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1140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6622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28263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2200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14324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 has good implementation hints</a:t>
            </a:r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45033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dirty="0"/>
              <a:t>Open up your copy of hw5 in Eclipse, then follow the instructions here. Show how to create a new JUnit test.</a:t>
            </a:r>
          </a:p>
          <a:p>
            <a:endParaRPr lang="en-US" b="0" dirty="0">
              <a:effectLst/>
            </a:endParaRP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Pull HW5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Right click on hw5.test &gt; New &gt; JUnit Test Case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Name it 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SectionTest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 or a different (</a:t>
            </a:r>
            <a:r>
              <a:rPr lang="en-US" sz="1200" b="0" i="0" u="sng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style appropriate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) name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Select a sample option such as “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setUpBeforeClass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Make two private fields, good=true &amp; bad=false</a:t>
            </a:r>
          </a:p>
          <a:p>
            <a:pPr lvl="3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You can have the field be set in the @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BeforeClass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 method or just hardcode it at the top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In the @Test method, make a test (or populate the one auto-created for you) with: 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assertTrue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(“This test should pass”, good);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Run the test (it should pass) via </a:t>
            </a:r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RightClick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-&gt;Run As-&gt;JUnit Test</a:t>
            </a:r>
          </a:p>
          <a:p>
            <a:pPr lvl="3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Or can run from the options in toolbar</a:t>
            </a:r>
          </a:p>
          <a:p>
            <a:pPr lvl="2" rtl="0" fontAlgn="base"/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Add a new @Test method that will fail by calling:</a:t>
            </a:r>
          </a:p>
          <a:p>
            <a:pPr lvl="3" rtl="0" fontAlgn="base"/>
            <a:r>
              <a:rPr lang="en-US" sz="12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assertTrue</a:t>
            </a:r>
            <a:r>
              <a:rPr lang="en-US" sz="12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(“This test was never going to pass”, bad) </a:t>
            </a:r>
          </a:p>
          <a:p>
            <a:pPr lvl="3" rtl="0" fontAlgn="base"/>
            <a:r>
              <a:rPr lang="en-US" sz="1200" b="0" i="0" u="none" strike="noStrike" kern="1200" cap="none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rerun the test, point out the message in the bottom left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601649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0375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Shape 3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556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Just show how to create a simple test, and then point out the specification tests JUnit file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Run the Javadoc command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898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553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90798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5400000">
            <a:off x="4649564" y="2306413"/>
            <a:ext cx="57598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 rot="5400000">
            <a:off x="649063" y="391888"/>
            <a:ext cx="57598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Shape 48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3"/>
              <a:buFont typeface="Arial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Shape 17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1/15sp/tools/editing-compiling.html#javadoc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068902" y="4297680"/>
            <a:ext cx="7480738" cy="183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44342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65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Slides by Kevin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Pusich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Cody Kesting</a:t>
            </a:r>
            <a:endParaRPr sz="26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>
              <a:spcBef>
                <a:spcPts val="720"/>
              </a:spcBef>
              <a:buSzPts val="500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material from </a:t>
            </a:r>
            <a:r>
              <a:rPr 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Erin Peach and Nick Carney,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Vinod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Rathnam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Alex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Mariakakis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Krysta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Yousoufian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Mike Ernst, Kellen Donohue</a:t>
            </a:r>
            <a:endParaRPr dirty="0"/>
          </a:p>
        </p:txBody>
      </p:sp>
      <p:sp>
        <p:nvSpPr>
          <p:cNvPr id="106" name="Shape 106"/>
          <p:cNvSpPr txBox="1"/>
          <p:nvPr/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50"/>
              <a:buFont typeface="Source Sans Pro"/>
              <a:buNone/>
            </a:pPr>
            <a:r>
              <a:rPr lang="en-US" sz="6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4:</a:t>
            </a:r>
            <a:br>
              <a:rPr lang="en-US" sz="6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55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 and Testing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 lang="en-US" sz="4800" b="0" i="0" u="none" strike="noStrike" cap="none" baseline="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65" name="Shape 165"/>
          <p:cNvSpPr/>
          <p:nvPr/>
        </p:nvSpPr>
        <p:spPr>
          <a:xfrm>
            <a:off x="35433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66" name="Shape 16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67" name="Shape 16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68" name="Shape 16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9" name="Shape 169"/>
          <p:cNvCxnSpPr>
            <a:stCxn id="164" idx="4"/>
            <a:endCxn id="16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0" name="Shape 170"/>
          <p:cNvCxnSpPr>
            <a:stCxn id="164" idx="5"/>
            <a:endCxn id="16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1" name="Shape 171"/>
          <p:cNvCxnSpPr>
            <a:stCxn id="165" idx="4"/>
            <a:endCxn id="167" idx="0"/>
          </p:cNvCxnSpPr>
          <p:nvPr/>
        </p:nvCxnSpPr>
        <p:spPr>
          <a:xfrm>
            <a:off x="40005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2" name="Shape 172"/>
          <p:cNvCxnSpPr>
            <a:stCxn id="167" idx="4"/>
            <a:endCxn id="16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3" name="Shape 173"/>
          <p:cNvCxnSpPr>
            <a:stCxn id="168" idx="1"/>
            <a:endCxn id="16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4" name="Shape 174"/>
          <p:cNvCxnSpPr>
            <a:stCxn id="166" idx="6"/>
            <a:endCxn id="16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5" name="Shape 175"/>
          <p:cNvSpPr/>
          <p:nvPr/>
        </p:nvSpPr>
        <p:spPr>
          <a:xfrm>
            <a:off x="4724400" y="3506148"/>
            <a:ext cx="3962400" cy="22334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Children of A: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nodes reached by an edge starting at node A</a:t>
            </a:r>
            <a:endParaRPr lang="en-US" sz="3200" i="0" u="none" strike="noStrike" cap="none" baseline="0" dirty="0">
              <a:solidFill>
                <a:schemeClr val="tx1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28681731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 dirty="0"/>
          </a:p>
        </p:txBody>
      </p:sp>
      <p:sp>
        <p:nvSpPr>
          <p:cNvPr id="170" name="Shape 170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35433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dirty="0"/>
          </a:p>
        </p:txBody>
      </p:sp>
      <p:sp>
        <p:nvSpPr>
          <p:cNvPr id="172" name="Shape 172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175" name="Shape 175"/>
          <p:cNvCxnSpPr>
            <a:stCxn id="170" idx="4"/>
            <a:endCxn id="172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6" name="Shape 176"/>
          <p:cNvCxnSpPr>
            <a:stCxn id="170" idx="5"/>
            <a:endCxn id="173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7" name="Shape 177"/>
          <p:cNvCxnSpPr>
            <a:stCxn id="171" idx="4"/>
            <a:endCxn id="173" idx="0"/>
          </p:cNvCxnSpPr>
          <p:nvPr/>
        </p:nvCxnSpPr>
        <p:spPr>
          <a:xfrm>
            <a:off x="4000500" y="2667000"/>
            <a:ext cx="0" cy="9906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8" name="Shape 178"/>
          <p:cNvCxnSpPr>
            <a:stCxn id="173" idx="4"/>
            <a:endCxn id="174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9" name="Shape 179"/>
          <p:cNvCxnSpPr>
            <a:stCxn id="174" idx="1"/>
            <a:endCxn id="172" idx="4"/>
          </p:cNvCxnSpPr>
          <p:nvPr/>
        </p:nvCxnSpPr>
        <p:spPr>
          <a:xfrm rot="10800000">
            <a:off x="1905043" y="4572111"/>
            <a:ext cx="7701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0" name="Shape 180"/>
          <p:cNvCxnSpPr>
            <a:stCxn id="172" idx="6"/>
            <a:endCxn id="173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81" name="Shape 181"/>
          <p:cNvSpPr txBox="1"/>
          <p:nvPr/>
        </p:nvSpPr>
        <p:spPr>
          <a:xfrm>
            <a:off x="4745376" y="3657600"/>
            <a:ext cx="3762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4000" b="1"/>
              <a:t>Parents of D?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 lang="en-US" sz="4800" b="0" i="0" u="none" strike="noStrike" cap="none" baseline="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rgbClr val="92D050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2" name="Shape 182"/>
          <p:cNvSpPr/>
          <p:nvPr/>
        </p:nvSpPr>
        <p:spPr>
          <a:xfrm>
            <a:off x="3543300" y="1752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83" name="Shape 183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84" name="Shape 184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5" name="Shape 185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86" name="Shape 186"/>
          <p:cNvCxnSpPr>
            <a:stCxn id="181" idx="4"/>
            <a:endCxn id="183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7" name="Shape 187"/>
          <p:cNvCxnSpPr>
            <a:stCxn id="181" idx="5"/>
            <a:endCxn id="184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8" name="Shape 188"/>
          <p:cNvCxnSpPr>
            <a:stCxn id="182" idx="4"/>
            <a:endCxn id="184" idx="0"/>
          </p:cNvCxnSpPr>
          <p:nvPr/>
        </p:nvCxnSpPr>
        <p:spPr>
          <a:xfrm>
            <a:off x="40005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9" name="Shape 189"/>
          <p:cNvCxnSpPr>
            <a:stCxn id="184" idx="4"/>
            <a:endCxn id="185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0" name="Shape 190"/>
          <p:cNvCxnSpPr>
            <a:stCxn id="185" idx="1"/>
            <a:endCxn id="183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1" name="Shape 191"/>
          <p:cNvCxnSpPr>
            <a:stCxn id="183" idx="6"/>
            <a:endCxn id="184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2" name="Shape 192"/>
          <p:cNvSpPr/>
          <p:nvPr/>
        </p:nvSpPr>
        <p:spPr>
          <a:xfrm>
            <a:off x="4876800" y="3506150"/>
            <a:ext cx="3953999" cy="24163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sz="4400" b="1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Parents of D</a:t>
            </a:r>
            <a:r>
              <a:rPr lang="en-US" sz="4400" b="1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:</a:t>
            </a:r>
          </a:p>
          <a:p>
            <a:pPr lvl="0">
              <a:buSzPct val="25000"/>
            </a:pPr>
            <a:r>
              <a:rPr lang="en-US" sz="320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nodes that have an edge ending at node 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4400" b="1" i="0" u="none" strike="noStrike" cap="none" baseline="0" dirty="0">
              <a:solidFill>
                <a:srgbClr val="FF0000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2857139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7524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666889"/>
            <a:ext cx="0" cy="9907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4"/>
            <a:ext cx="3728720" cy="37876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C:</a:t>
            </a:r>
          </a:p>
          <a:p>
            <a:pPr>
              <a:buSzPct val="25000"/>
            </a:pPr>
            <a:r>
              <a:rPr lang="en-US" sz="3600" dirty="0">
                <a:latin typeface="Souce Sans Pro"/>
              </a:rPr>
              <a:t>a sequence or ordered list of edges starting at A and ending at C</a:t>
            </a:r>
          </a:p>
        </p:txBody>
      </p:sp>
    </p:spTree>
    <p:extLst>
      <p:ext uri="{BB962C8B-B14F-4D97-AF65-F5344CB8AC3E}">
        <p14:creationId xmlns:p14="http://schemas.microsoft.com/office/powerpoint/2010/main" val="3079327932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7524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57150" cap="flat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5715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5715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cxnSpLocks/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5715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C: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1600" y="3252981"/>
            <a:ext cx="333248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ouce Sans Pro"/>
              </a:rPr>
              <a:t>A ⇒ C</a:t>
            </a:r>
            <a:endParaRPr lang="en-US" sz="3200" b="1" dirty="0">
              <a:solidFill>
                <a:srgbClr val="FF0000"/>
              </a:solidFill>
              <a:latin typeface="Souce Sans Pro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C000"/>
                </a:solidFill>
                <a:latin typeface="Souce Sans Pro"/>
              </a:rPr>
              <a:t>A ⇒ D ⇒ E ⇒ C</a:t>
            </a:r>
          </a:p>
        </p:txBody>
      </p:sp>
      <p:sp>
        <p:nvSpPr>
          <p:cNvPr id="3" name="Rectangle 2"/>
          <p:cNvSpPr/>
          <p:nvPr/>
        </p:nvSpPr>
        <p:spPr>
          <a:xfrm>
            <a:off x="4886960" y="476154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Shortest path </a:t>
            </a:r>
          </a:p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A to C?</a:t>
            </a:r>
          </a:p>
        </p:txBody>
      </p:sp>
      <p:cxnSp>
        <p:nvCxnSpPr>
          <p:cNvPr id="19" name="Shape 205">
            <a:extLst>
              <a:ext uri="{FF2B5EF4-FFF2-40B4-BE49-F238E27FC236}">
                <a16:creationId xmlns:a16="http://schemas.microsoft.com/office/drawing/2014/main" id="{50F86CFD-FAD1-BC44-BD4B-0B3858BB15D2}"/>
              </a:ext>
            </a:extLst>
          </p:cNvPr>
          <p:cNvCxnSpPr/>
          <p:nvPr/>
        </p:nvCxnSpPr>
        <p:spPr>
          <a:xfrm>
            <a:off x="4000500" y="2666889"/>
            <a:ext cx="0" cy="9907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" name="Shape 208">
            <a:extLst>
              <a:ext uri="{FF2B5EF4-FFF2-40B4-BE49-F238E27FC236}">
                <a16:creationId xmlns:a16="http://schemas.microsoft.com/office/drawing/2014/main" id="{09C10849-C134-0147-9ECB-F0F98284549D}"/>
              </a:ext>
            </a:extLst>
          </p:cNvPr>
          <p:cNvCxnSpPr/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248874104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REMINDER:</a:t>
            </a:r>
            <a:b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You’ve seen Graphs before!</a:t>
            </a:r>
            <a:endParaRPr lang="en-US" sz="4800" b="0" i="0" u="none" strike="noStrike" cap="none" baseline="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5486400" y="2896838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Luke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01464"/>
            <a:ext cx="8229600" cy="76944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>
              <a:buSzPct val="25000"/>
            </a:pPr>
            <a:r>
              <a:rPr lang="en-US" sz="4400" b="1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Linked Lists</a:t>
            </a:r>
          </a:p>
          <a:p>
            <a:pPr lvl="0">
              <a:buSzPct val="25000"/>
            </a:pPr>
            <a:r>
              <a:rPr lang="en-US" sz="4400" b="1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Binary Trees</a:t>
            </a:r>
          </a:p>
        </p:txBody>
      </p:sp>
      <p:sp>
        <p:nvSpPr>
          <p:cNvPr id="17" name="Shape 198"/>
          <p:cNvSpPr/>
          <p:nvPr/>
        </p:nvSpPr>
        <p:spPr>
          <a:xfrm>
            <a:off x="287413" y="331073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" name="Shape 199"/>
          <p:cNvSpPr/>
          <p:nvPr/>
        </p:nvSpPr>
        <p:spPr>
          <a:xfrm>
            <a:off x="1659013" y="331073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7" name="Shape 199"/>
          <p:cNvSpPr/>
          <p:nvPr/>
        </p:nvSpPr>
        <p:spPr>
          <a:xfrm>
            <a:off x="3030613" y="331073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" name="Shape 207"/>
          <p:cNvCxnSpPr>
            <a:stCxn id="17" idx="6"/>
            <a:endCxn id="18" idx="2"/>
          </p:cNvCxnSpPr>
          <p:nvPr/>
        </p:nvCxnSpPr>
        <p:spPr>
          <a:xfrm>
            <a:off x="1201813" y="3767939"/>
            <a:ext cx="457200" cy="0"/>
          </a:xfrm>
          <a:prstGeom prst="straightConnector1">
            <a:avLst/>
          </a:prstGeom>
          <a:noFill/>
          <a:ln w="5715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207"/>
          <p:cNvCxnSpPr>
            <a:stCxn id="18" idx="6"/>
            <a:endCxn id="27" idx="2"/>
          </p:cNvCxnSpPr>
          <p:nvPr/>
        </p:nvCxnSpPr>
        <p:spPr>
          <a:xfrm>
            <a:off x="2573413" y="3767939"/>
            <a:ext cx="457200" cy="0"/>
          </a:xfrm>
          <a:prstGeom prst="straightConnector1">
            <a:avLst/>
          </a:prstGeom>
          <a:noFill/>
          <a:ln w="5715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8" name="Shape 198"/>
          <p:cNvSpPr/>
          <p:nvPr/>
        </p:nvSpPr>
        <p:spPr>
          <a:xfrm>
            <a:off x="4572000" y="392751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Leia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198"/>
          <p:cNvSpPr/>
          <p:nvPr/>
        </p:nvSpPr>
        <p:spPr>
          <a:xfrm>
            <a:off x="6425611" y="392751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Droids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198"/>
          <p:cNvSpPr/>
          <p:nvPr/>
        </p:nvSpPr>
        <p:spPr>
          <a:xfrm>
            <a:off x="5511211" y="5175804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C3PO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198"/>
          <p:cNvSpPr/>
          <p:nvPr/>
        </p:nvSpPr>
        <p:spPr>
          <a:xfrm>
            <a:off x="7340011" y="5175804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R2-D2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" name="Shape 207"/>
          <p:cNvCxnSpPr>
            <a:stCxn id="198" idx="3"/>
            <a:endCxn id="38" idx="7"/>
          </p:cNvCxnSpPr>
          <p:nvPr/>
        </p:nvCxnSpPr>
        <p:spPr>
          <a:xfrm flipH="1">
            <a:off x="5352489" y="3677327"/>
            <a:ext cx="267822" cy="384099"/>
          </a:xfrm>
          <a:prstGeom prst="straightConnector1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5" name="Shape 207"/>
          <p:cNvCxnSpPr>
            <a:stCxn id="198" idx="5"/>
            <a:endCxn id="39" idx="1"/>
          </p:cNvCxnSpPr>
          <p:nvPr/>
        </p:nvCxnSpPr>
        <p:spPr>
          <a:xfrm>
            <a:off x="6266889" y="3677327"/>
            <a:ext cx="292633" cy="384099"/>
          </a:xfrm>
          <a:prstGeom prst="straightConnector1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8" name="Shape 207"/>
          <p:cNvCxnSpPr>
            <a:stCxn id="39" idx="3"/>
            <a:endCxn id="40" idx="7"/>
          </p:cNvCxnSpPr>
          <p:nvPr/>
        </p:nvCxnSpPr>
        <p:spPr>
          <a:xfrm flipH="1">
            <a:off x="6291700" y="4708004"/>
            <a:ext cx="267822" cy="601711"/>
          </a:xfrm>
          <a:prstGeom prst="straightConnector1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51" name="Shape 207"/>
          <p:cNvCxnSpPr>
            <a:stCxn id="39" idx="5"/>
            <a:endCxn id="41" idx="1"/>
          </p:cNvCxnSpPr>
          <p:nvPr/>
        </p:nvCxnSpPr>
        <p:spPr>
          <a:xfrm>
            <a:off x="7206100" y="4708004"/>
            <a:ext cx="267822" cy="601711"/>
          </a:xfrm>
          <a:prstGeom prst="straightConnector1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95557857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38610" y="-65671"/>
            <a:ext cx="7543800" cy="145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Before we move on...</a:t>
            </a:r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899990" y="1823700"/>
            <a:ext cx="7466700" cy="40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Read the wikipedia article in the spec!</a:t>
            </a:r>
            <a:endParaRPr sz="4400" b="1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(It has implementation hints!)</a:t>
            </a:r>
            <a:endParaRPr sz="4400" b="1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</a:pPr>
            <a:r>
              <a:rPr lang="en-US" sz="44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4400" b="1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200"/>
              </a:spcBef>
              <a:spcAft>
                <a:spcPts val="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863452" y="2029968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777422"/>
            <a:ext cx="8343900" cy="3416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Internal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external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: JUnit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you decide to implement the object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implementation tests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External: test script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API and specifications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 against the specification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specification tests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JUnit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1849121"/>
            <a:ext cx="8458200" cy="4409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49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✕"/>
            </a:pPr>
            <a:r>
              <a:rPr lang="en-US"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method with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flagged as a JUnit test</a:t>
            </a:r>
            <a:endParaRPr/>
          </a:p>
          <a:p>
            <a:pPr marL="342900" marR="0" lvl="0" indent="-31496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✕"/>
            </a:pPr>
            <a:r>
              <a:rPr lang="en-US"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run when JUnit runs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org.junit.*; 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static org.junit.Assert.*;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TestSuite {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Test1() { </a:t>
            </a:r>
            <a:r>
              <a:rPr lang="en-US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r>
              <a:rPr lang="en-US" sz="20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 (HW 5)</a:t>
            </a:r>
            <a:endParaRPr sz="32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JUnit Testing</a:t>
            </a:r>
            <a:endParaRPr sz="32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Script Language</a:t>
            </a:r>
            <a:endParaRPr sz="32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dirty="0"/>
          </a:p>
          <a:p>
            <a:pPr marL="342900" marR="0" lvl="0" indent="-20066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JU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nit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assertions</a:t>
            </a:r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737361"/>
            <a:ext cx="8686800" cy="4739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Verifies that a value matches expectations</a:t>
            </a:r>
            <a:endParaRPr/>
          </a:p>
          <a:p>
            <a:pPr marL="971550" marR="0" lvl="2" indent="-285750" algn="l" rtl="0">
              <a:lnSpc>
                <a:spcPct val="90000"/>
              </a:lnSpc>
              <a:spcBef>
                <a:spcPts val="6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✕"/>
            </a:pPr>
            <a:r>
              <a:rPr lang="en-US" sz="24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assertEquals(42, meaningOfLife());</a:t>
            </a:r>
            <a:endParaRPr/>
          </a:p>
          <a:p>
            <a:pPr marL="971550" marR="0" lvl="2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✕"/>
            </a:pPr>
            <a:r>
              <a:rPr lang="en-US" sz="24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assertTrue(list.isEmpty());</a:t>
            </a:r>
            <a:endParaRPr/>
          </a:p>
          <a:p>
            <a:pPr marL="457200" marR="0" lvl="0" indent="-342900" algn="l" rtl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 assert fails:</a:t>
            </a:r>
            <a:endParaRPr sz="3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31520" marR="0" lvl="1" indent="-350518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immediately terminates</a:t>
            </a:r>
            <a:endParaRPr/>
          </a:p>
          <a:p>
            <a:pPr marL="731520" marR="0" lvl="1" indent="-35051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tests in the test class are still run as normal</a:t>
            </a:r>
            <a:endParaRPr/>
          </a:p>
          <a:p>
            <a:pPr marL="731520" marR="0" lvl="1" indent="-350518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+"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show “details” of failed tests </a:t>
            </a:r>
            <a:r>
              <a:rPr lang="en-US"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(We’ll get to this later)</a:t>
            </a:r>
            <a:endParaRPr sz="14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Using JUnit assertions</a:t>
            </a:r>
            <a:endParaRPr sz="3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2" name="Shape 272"/>
          <p:cNvGraphicFramePr/>
          <p:nvPr/>
        </p:nvGraphicFramePr>
        <p:xfrm>
          <a:off x="228600" y="1630679"/>
          <a:ext cx="8763000" cy="2926160"/>
        </p:xfrm>
        <a:graphic>
          <a:graphicData uri="http://schemas.openxmlformats.org/drawingml/2006/table">
            <a:tbl>
              <a:tblPr firstRow="1" bandRow="1">
                <a:noFill/>
                <a:tableStyleId>{86E719E7-4ABC-41DC-AB13-B5413CD9C2C0}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Assertion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Case for failure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assertTrue(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boolean test is </a:t>
                      </a:r>
                      <a:r>
                        <a:rPr lang="en-US" sz="17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false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assertFalse(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boolean test is </a:t>
                      </a:r>
                      <a:r>
                        <a:rPr lang="en-US" sz="17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true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assertEquals(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values are not equal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assertSame(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values are not the same (by ==)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assertNotSame(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values are the same (by ==)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assertNull(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given value is not null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25"/>
                        <a:buFont typeface="Courier New"/>
                        <a:buNone/>
                      </a:pP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assertNotNull(</a:t>
                      </a:r>
                      <a:r>
                        <a:rPr lang="en-US" sz="18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the given value is null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3" name="Shape 273"/>
          <p:cNvSpPr txBox="1"/>
          <p:nvPr/>
        </p:nvSpPr>
        <p:spPr>
          <a:xfrm>
            <a:off x="533400" y="4800600"/>
            <a:ext cx="8305799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And others: </a:t>
            </a:r>
            <a:r>
              <a:rPr lang="en-US" sz="2000" u="sng" dirty="0">
                <a:solidFill>
                  <a:schemeClr val="hlink"/>
                </a:solidFill>
              </a:rPr>
              <a:t>https://</a:t>
            </a:r>
            <a:r>
              <a:rPr lang="en-US" sz="2000" u="sng" dirty="0" err="1">
                <a:solidFill>
                  <a:schemeClr val="hlink"/>
                </a:solidFill>
              </a:rPr>
              <a:t>junit.org</a:t>
            </a:r>
            <a:r>
              <a:rPr lang="en-US" sz="2000" u="sng" dirty="0">
                <a:solidFill>
                  <a:schemeClr val="hlink"/>
                </a:solidFill>
              </a:rPr>
              <a:t>/junit4/</a:t>
            </a:r>
            <a:r>
              <a:rPr lang="en-US" sz="2000" u="sng" dirty="0" err="1">
                <a:solidFill>
                  <a:schemeClr val="hlink"/>
                </a:solidFill>
              </a:rPr>
              <a:t>javadoc</a:t>
            </a:r>
            <a:r>
              <a:rPr lang="en-US" sz="2000" u="sng" dirty="0">
                <a:solidFill>
                  <a:schemeClr val="hlink"/>
                </a:solidFill>
              </a:rPr>
              <a:t>/4.11/org/</a:t>
            </a:r>
            <a:r>
              <a:rPr lang="en-US" sz="2000" u="sng" dirty="0" err="1">
                <a:solidFill>
                  <a:schemeClr val="hlink"/>
                </a:solidFill>
              </a:rPr>
              <a:t>junit</a:t>
            </a:r>
            <a:r>
              <a:rPr lang="en-US" sz="2000" u="sng" dirty="0">
                <a:solidFill>
                  <a:schemeClr val="hlink"/>
                </a:solidFill>
              </a:rPr>
              <a:t>/</a:t>
            </a:r>
            <a:r>
              <a:rPr lang="en-US" sz="2000" u="sng" dirty="0" err="1">
                <a:solidFill>
                  <a:schemeClr val="hlink"/>
                </a:solidFill>
              </a:rPr>
              <a:t>Assert.html</a:t>
            </a:r>
            <a:r>
              <a:rPr lang="en-US" sz="2000" u="sng" dirty="0">
                <a:solidFill>
                  <a:schemeClr val="hlink"/>
                </a:solidFill>
              </a:rPr>
              <a:t> </a:t>
            </a:r>
            <a:r>
              <a:rPr lang="en-US" sz="24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Each method can also be passed a string to display if it fails:</a:t>
            </a:r>
            <a:endParaRPr dirty="0"/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("message", expected, actual)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323558" y="1855842"/>
            <a:ext cx="8426547" cy="2913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When writing JUnit assertions, make sure to use the appropriate test</a:t>
            </a:r>
          </a:p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Ex: Testing Java’s </a:t>
            </a:r>
            <a:r>
              <a:rPr lang="en-US" sz="2400" b="1" dirty="0" err="1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List.size</a:t>
            </a:r>
            <a:r>
              <a:rPr lang="en-US" sz="2400" b="1" dirty="0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()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5000"/>
            </a:pPr>
            <a:r>
              <a:rPr lang="en-US" sz="240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	</a:t>
            </a:r>
            <a:r>
              <a:rPr lang="en-US" sz="2400" b="1" u="sng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Use</a:t>
            </a:r>
            <a:r>
              <a:rPr lang="en-US" sz="2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 </a:t>
            </a:r>
            <a:r>
              <a:rPr lang="en-US" sz="2400" b="1" dirty="0" err="1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assertEquals</a:t>
            </a:r>
            <a:r>
              <a:rPr lang="en-US" sz="2400" b="1" dirty="0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(</a:t>
            </a:r>
            <a:r>
              <a:rPr lang="en-US" sz="2400" b="1" dirty="0" err="1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list.size</a:t>
            </a:r>
            <a:r>
              <a:rPr lang="en-US" sz="2400" b="1" dirty="0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(), 1)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5000"/>
            </a:pPr>
            <a:r>
              <a:rPr lang="en-US" sz="2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	</a:t>
            </a:r>
            <a:r>
              <a:rPr lang="en-US" sz="2400" b="1" u="sng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Don’t use</a:t>
            </a:r>
            <a:r>
              <a:rPr lang="en-US" sz="2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  </a:t>
            </a:r>
            <a:r>
              <a:rPr lang="en-US" sz="2400" b="1" dirty="0" err="1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assertTrue</a:t>
            </a:r>
            <a:r>
              <a:rPr lang="en-US" sz="2400" b="1" dirty="0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(</a:t>
            </a:r>
            <a:r>
              <a:rPr lang="en-US" sz="2400" b="1" dirty="0" err="1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list.size</a:t>
            </a:r>
            <a:r>
              <a:rPr lang="en-US" sz="2400" b="1" dirty="0">
                <a:solidFill>
                  <a:srgbClr val="7F7F7F"/>
                </a:solidFill>
                <a:latin typeface="Courier New" charset="0"/>
                <a:ea typeface="Courier New" charset="0"/>
                <a:cs typeface="Courier New" charset="0"/>
                <a:sym typeface="Souce Sans Pro"/>
              </a:rPr>
              <a:t>() == 1)</a:t>
            </a:r>
            <a:endParaRPr lang="en-US" sz="200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26591957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Checking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exceptions</a:t>
            </a:r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31"/>
              <a:buFont typeface="Noto Sans Symbols"/>
              <a:buChar char="✕"/>
            </a:pPr>
            <a:r>
              <a:rPr lang="en-US" sz="295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a method throws an exception when it should:</a:t>
            </a:r>
            <a:endParaRPr/>
          </a:p>
          <a:p>
            <a:pPr marL="635508" marR="0" lvl="1" indent="-342900" algn="l" rtl="0">
              <a:lnSpc>
                <a:spcPct val="80000"/>
              </a:lnSpc>
              <a:spcBef>
                <a:spcPts val="790"/>
              </a:spcBef>
              <a:spcAft>
                <a:spcPts val="0"/>
              </a:spcAft>
              <a:buClr>
                <a:schemeClr val="accent1"/>
              </a:buClr>
              <a:buSzPts val="1893"/>
              <a:buFont typeface="Noto Sans Symbols"/>
              <a:buChar char="✕"/>
            </a:pPr>
            <a:r>
              <a:rPr lang="en-US" sz="275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Passes only if specified exception is thrown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990"/>
              </a:spcBef>
              <a:spcAft>
                <a:spcPts val="0"/>
              </a:spcAft>
              <a:buClr>
                <a:schemeClr val="accent1"/>
              </a:buClr>
              <a:buSzPts val="2031"/>
              <a:buFont typeface="Noto Sans Symbols"/>
              <a:buChar char="✕"/>
            </a:pPr>
            <a:r>
              <a:rPr lang="en-US" sz="295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Only time it’s OK to write a test without a form of </a:t>
            </a:r>
            <a:r>
              <a:rPr lang="en-US" sz="29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asserts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</a:pPr>
            <a:endParaRPr sz="13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8580" marR="0" lvl="0" indent="-5080" algn="l" rtl="0">
              <a:lnSpc>
                <a:spcPct val="8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@Test(expected=IndexOutOfBoundsException.class)</a:t>
            </a:r>
            <a:endParaRPr/>
          </a:p>
          <a:p>
            <a:pPr marL="68580" marR="0" lvl="0" indent="-5080" algn="l" rtl="0">
              <a:lnSpc>
                <a:spcPct val="8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 testGetEmptyList() {</a:t>
            </a:r>
            <a:endParaRPr/>
          </a:p>
          <a:p>
            <a:pPr marL="68580" marR="0" lvl="0" indent="-5080" algn="l" rtl="0">
              <a:lnSpc>
                <a:spcPct val="8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List&lt;String&gt; list = new ArrayList&lt;String&gt;();</a:t>
            </a:r>
            <a:endParaRPr/>
          </a:p>
          <a:p>
            <a:pPr marL="68580" marR="0" lvl="0" indent="-5080" algn="l" rtl="0">
              <a:lnSpc>
                <a:spcPct val="8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list.get(0);</a:t>
            </a:r>
            <a:endParaRPr/>
          </a:p>
          <a:p>
            <a:pPr marL="68580" marR="0" lvl="0" indent="-5080" algn="l" rtl="0">
              <a:lnSpc>
                <a:spcPct val="8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342900" marR="0" lvl="0" indent="-211328" algn="l" rtl="0">
              <a:lnSpc>
                <a:spcPct val="80000"/>
              </a:lnSpc>
              <a:spcBef>
                <a:spcPts val="792"/>
              </a:spcBef>
              <a:spcAft>
                <a:spcPts val="0"/>
              </a:spcAft>
              <a:buClr>
                <a:schemeClr val="accent1"/>
              </a:buClr>
              <a:buSzPts val="2950"/>
              <a:buFont typeface="Noto Sans Symbols"/>
              <a:buNone/>
            </a:pPr>
            <a:endParaRPr sz="295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Setup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teardown</a:t>
            </a:r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822959" y="1828800"/>
            <a:ext cx="7543801" cy="4040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✕"/>
            </a:pPr>
            <a:r>
              <a:rPr lang="en-US" sz="2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to run before/after each test case method is called:</a:t>
            </a:r>
            <a:endParaRPr sz="9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}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@After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}</a:t>
            </a:r>
            <a:endParaRPr sz="28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✕"/>
            </a:pPr>
            <a:r>
              <a:rPr lang="en-US" sz="2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to run once before/after the entire test class runs:</a:t>
            </a:r>
            <a:endParaRPr sz="900" b="0" i="0" u="none" strike="noStrike" cap="none">
              <a:solidFill>
                <a:srgbClr val="40404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@BeforeClass</a:t>
            </a:r>
            <a:endParaRPr sz="2400" b="1" i="0" u="none" strike="noStrike" cap="none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@AfterClass</a:t>
            </a:r>
            <a:endParaRPr sz="2400" b="1" i="0" u="none" strike="noStrike" cap="none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  <a:endParaRPr/>
          </a:p>
          <a:p>
            <a:pPr marL="342900" marR="0" lvl="0" indent="-245109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Setup and teardown</a:t>
            </a:r>
            <a:endParaRPr sz="3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737361"/>
            <a:ext cx="8229600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Example {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List empty;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initialize() {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empty = new ArrayList();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size() {</a:t>
            </a:r>
            <a:r>
              <a:rPr lang="en-US" sz="1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...}</a:t>
            </a: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remove() {</a:t>
            </a:r>
            <a:r>
              <a:rPr lang="en-US" sz="1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...}</a:t>
            </a:r>
            <a:endParaRPr/>
          </a:p>
          <a:p>
            <a:pPr marL="0" marR="0" lvl="0" indent="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75"/>
              <a:buFont typeface="Noto Sans Symbols"/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142241" y="4492646"/>
            <a:ext cx="9144000" cy="122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7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 Writing Etiquette</a:t>
            </a:r>
            <a:endParaRPr sz="7200" b="0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 b="7927"/>
          <a:stretch/>
        </p:blipFill>
        <p:spPr>
          <a:xfrm>
            <a:off x="441300" y="256125"/>
            <a:ext cx="3675199" cy="39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 l="70444" t="43791" b="39447"/>
          <a:stretch/>
        </p:blipFill>
        <p:spPr>
          <a:xfrm>
            <a:off x="5742343" y="1179470"/>
            <a:ext cx="3028096" cy="2003552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/>
          <p:nvPr/>
        </p:nvSpPr>
        <p:spPr>
          <a:xfrm>
            <a:off x="4498159" y="1930400"/>
            <a:ext cx="944880" cy="5994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flat" cmpd="sng">
            <a:solidFill>
              <a:srgbClr val="6F9428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204175" y="1737349"/>
            <a:ext cx="8767800" cy="4694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Don’t Repeat Yourself</a:t>
            </a:r>
            <a:endParaRPr sz="1800" dirty="0"/>
          </a:p>
          <a:p>
            <a:pPr marL="749808" marR="0" lvl="3" indent="-258445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Calibri"/>
              <a:buChar char="◦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constants and helper methods</a:t>
            </a:r>
            <a:endParaRPr sz="1200" dirty="0"/>
          </a:p>
          <a:p>
            <a:pPr marL="91440" marR="0" lvl="0" indent="-91440" algn="l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Be Descriptive</a:t>
            </a:r>
            <a:endParaRPr sz="1800" dirty="0"/>
          </a:p>
          <a:p>
            <a:pPr marL="749808" marR="0" lvl="3" indent="-258445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Calibri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advantage of message, expected, and actual values</a:t>
            </a:r>
          </a:p>
          <a:p>
            <a:pPr marL="749808" lvl="3" indent="-258445">
              <a:lnSpc>
                <a:spcPct val="70000"/>
              </a:lnSpc>
              <a:spcBef>
                <a:spcPts val="1000"/>
              </a:spcBef>
              <a:buSzPts val="2590"/>
            </a:pPr>
            <a:r>
              <a:rPr lang="en-US" sz="1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Ex: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Source Sans Pro"/>
              </a:rPr>
              <a:t>testAddElementToEmptyList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Source Sans Pro"/>
              </a:rPr>
              <a:t> </a:t>
            </a:r>
            <a:r>
              <a:rPr lang="en-US" sz="1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instead of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Source Sans Pro"/>
              </a:rPr>
              <a:t>testAdd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Keep Tests Small</a:t>
            </a:r>
            <a:endParaRPr sz="1800" dirty="0"/>
          </a:p>
          <a:p>
            <a:pPr marL="749808" marR="0" lvl="3" indent="-270192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Calibri"/>
              <a:buChar char="◦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Isolate bugs one at a time</a:t>
            </a:r>
            <a:r>
              <a:rPr lang="en-US" sz="2400" dirty="0"/>
              <a:t>; failing assertion halts test</a:t>
            </a:r>
          </a:p>
          <a:p>
            <a:pPr marL="749808" marR="0" lvl="3" indent="-270192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Calibri"/>
              <a:buChar char="◦"/>
            </a:pPr>
            <a:r>
              <a:rPr lang="en-US" sz="2400" dirty="0"/>
              <a:t>Helps to catch bugs at the source</a:t>
            </a:r>
            <a:endParaRPr sz="1200" dirty="0"/>
          </a:p>
          <a:p>
            <a:pPr marL="91440" marR="0" lvl="0" indent="-91440" algn="l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4. Be Thorough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9808" marR="0" lvl="3" indent="-258445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Calibri"/>
              <a:buChar char="◦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 big, small, boundaries, exceptions, errors</a:t>
            </a:r>
            <a:endParaRPr lang="en-US" sz="2400" dirty="0"/>
          </a:p>
          <a:p>
            <a:pPr marL="34163" lvl="2" indent="0">
              <a:lnSpc>
                <a:spcPct val="70000"/>
              </a:lnSpc>
              <a:buSzPts val="2590"/>
              <a:buNone/>
            </a:pPr>
            <a:r>
              <a:rPr lang="en-US" sz="2800" dirty="0"/>
              <a:t>5. Order of Testing Matters</a:t>
            </a:r>
          </a:p>
          <a:p>
            <a:pPr marL="948563" lvl="3" indent="-457200">
              <a:lnSpc>
                <a:spcPct val="70000"/>
              </a:lnSpc>
              <a:buSzPts val="2590"/>
            </a:pPr>
            <a:r>
              <a:rPr lang="en-US" sz="2000" dirty="0"/>
              <a:t>If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methodB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relies on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methodA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/>
              <a:t>to work correctly, test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methodA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/>
              <a:t>first</a:t>
            </a:r>
          </a:p>
          <a:p>
            <a:pPr marL="948563" lvl="3" indent="-457200">
              <a:lnSpc>
                <a:spcPct val="70000"/>
              </a:lnSpc>
              <a:buSzPts val="2590"/>
            </a:pPr>
            <a:endParaRPr lang="en-US" sz="2800" dirty="0"/>
          </a:p>
        </p:txBody>
      </p:sp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Ground rules</a:t>
            </a:r>
            <a:endParaRPr sz="3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Let’s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together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505900" y="1737361"/>
            <a:ext cx="90678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DateTest {</a:t>
            </a:r>
            <a:endParaRPr sz="185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6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Test addDays when it causes a rollover between months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50" b="1" i="0" u="none" strike="noStrike" cap="non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testAddDaysWrapToNextMonth() {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actual = new Date(2050, 2, 15);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actual.addDays(14);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expected = new Date(2050, 3, 1);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assertEquals("date after +14 days", </a:t>
            </a:r>
            <a:endParaRPr sz="185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2628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expected, actual);</a:t>
            </a:r>
            <a:endParaRPr/>
          </a:p>
          <a:p>
            <a:pPr marL="342900" marR="0" lvl="0" indent="-342900" algn="l" rtl="0">
              <a:lnSpc>
                <a:spcPct val="11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463"/>
              <a:buFont typeface="Noto Sans Symbols"/>
              <a:buNone/>
            </a:pPr>
            <a:r>
              <a:rPr lang="en-US" sz="185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876300" y="588107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reate JUnit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lasses</a:t>
            </a:r>
            <a:endParaRPr/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endParaRPr sz="36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304800" y="2038864"/>
            <a:ext cx="8686800" cy="379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Right-click hw5.test -&gt; New -&gt; JUnit Test Case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Important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Follow naming guidelines we provide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Demo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endParaRPr sz="22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00109" y="2017609"/>
            <a:ext cx="7543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Node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Edge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457200" y="286600"/>
            <a:ext cx="85320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JU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nit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asserts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Java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asserts</a:t>
            </a:r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457200" y="1737356"/>
            <a:ext cx="8229600" cy="16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We’ve just been discussing JUnit assertions so far</a:t>
            </a:r>
          </a:p>
          <a:p>
            <a:pPr marL="800100" lvl="1">
              <a:spcBef>
                <a:spcPts val="0"/>
              </a:spcBef>
              <a:buSzPts val="2240"/>
              <a:buFont typeface="Noto Sans Symbols"/>
              <a:buChar char="✕"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for incorrect behavior</a:t>
            </a:r>
            <a:endParaRPr lang="en-US"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 itself has assertions</a:t>
            </a:r>
          </a:p>
          <a:p>
            <a:pPr marL="800100" lvl="1">
              <a:spcBef>
                <a:spcPts val="840"/>
              </a:spcBef>
              <a:buSzPts val="2240"/>
              <a:buFont typeface="Noto Sans Symbols"/>
              <a:buChar char="✕"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for invalid states</a:t>
            </a:r>
            <a:endParaRPr lang="en-US"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800100" lvl="1">
              <a:spcBef>
                <a:spcPts val="840"/>
              </a:spcBef>
              <a:buSzPts val="2240"/>
              <a:buFont typeface="Noto Sans Symbols"/>
              <a:buChar char="✕"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endParaRPr sz="32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675450" y="4077012"/>
            <a:ext cx="80955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2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  <a:endParaRPr sz="2000" b="1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public Kitten </a:t>
            </a:r>
            <a:r>
              <a:rPr lang="en-US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endParaRPr sz="2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assert(n &gt;= 0);</a:t>
            </a:r>
            <a:endParaRPr sz="2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return kittens(n);</a:t>
            </a:r>
            <a:endParaRPr sz="2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 sz="2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822960" y="976184"/>
            <a:ext cx="7543800" cy="761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Reminder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Enabling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asserts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Eclipse</a:t>
            </a:r>
            <a:endParaRPr/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enable asserts: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 to Run -&gt; Run Configurations… -&gt; Arguments tab -&gt; input </a:t>
            </a:r>
            <a:r>
              <a:rPr lang="en-US" sz="2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-ea </a:t>
            </a:r>
            <a:r>
              <a:rPr lang="en-US"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VM arguments section</a:t>
            </a:r>
            <a:endParaRPr sz="28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Don’t forgot your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CheckReps!</a:t>
            </a: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9" name="Shape 3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8999" y="1870101"/>
            <a:ext cx="4486001" cy="429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04800" y="1865870"/>
            <a:ext cx="8686800" cy="3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✕"/>
            </a:pP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2800" i="0" u="none" strike="noStrike" cap="none">
                <a:solidFill>
                  <a:srgbClr val="3F3F3F"/>
                </a:solidFill>
                <a:latin typeface="Courier New"/>
                <a:ea typeface="Courier New"/>
                <a:cs typeface="Courier New"/>
                <a:sym typeface="Courier New"/>
              </a:rPr>
              <a:t>nt </a:t>
            </a:r>
            <a:r>
              <a:rPr lang="en-US" sz="28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-US" sz="2800" i="0" u="none" strike="noStrike" cap="none">
                <a:solidFill>
                  <a:srgbClr val="3F3F3F"/>
                </a:solidFill>
                <a:latin typeface="Courier New"/>
                <a:ea typeface="Courier New"/>
                <a:cs typeface="Courier New"/>
                <a:sym typeface="Courier New"/>
              </a:rPr>
              <a:t>alidate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800"/>
              <a:t>s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taff </a:t>
            </a:r>
            <a:r>
              <a:rPr lang="en-US" sz="2800"/>
              <a:t>g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rading will have assertions enabled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✕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But sometimes a checkRep can be expensive</a:t>
            </a:r>
            <a:endParaRPr/>
          </a:p>
          <a:p>
            <a:pPr marL="749808" marR="0" lvl="1" indent="-3810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✕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 example, looking at each node in a Graph with a large number of nodes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✕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could cause the grading scripts to timeout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endParaRPr sz="22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Expensive CheckReps</a:t>
            </a: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Expensive CheckReps</a:t>
            </a: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304800" y="1737360"/>
            <a:ext cx="8839199" cy="452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✕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Before your final commit, remove the checking of expensive parts of your checkRep or the checking of your checkRep entirely</a:t>
            </a:r>
            <a:endParaRPr/>
          </a:p>
          <a:p>
            <a:pPr marL="457200" marR="0" lvl="0" indent="-3683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✕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Example: boolean flag and structure your checkRep as so: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endParaRPr sz="2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2" indent="457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private void checkRep() {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cheap-stuff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if(</a:t>
            </a:r>
            <a:r>
              <a:rPr lang="en-US" sz="2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DEBUG_FLAG</a:t>
            </a: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 { // or can have this for entire checkRep    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expensive-stuff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cheap-stuff</a:t>
            </a:r>
            <a:endParaRPr/>
          </a:p>
          <a:p>
            <a: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...</a:t>
            </a:r>
            <a:endParaRPr/>
          </a:p>
          <a:p>
            <a:pPr marL="9144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13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External</a:t>
            </a:r>
            <a: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tests</a:t>
            </a:r>
            <a: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457200" y="1853514"/>
            <a:ext cx="8001000" cy="4318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Text file with one command listed per line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 word is always the command name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Remaining words are arguments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Commands will correspond to methods in your code</a:t>
            </a:r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62286" y="2002971"/>
            <a:ext cx="3715657" cy="16981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57200" y="1737350"/>
            <a:ext cx="4387161" cy="44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CreateGraph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n2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AddEdge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 n2 e1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ListNodes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ListChildren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  <a:endParaRPr sz="1800" dirty="0"/>
          </a:p>
        </p:txBody>
      </p:sp>
      <p:sp>
        <p:nvSpPr>
          <p:cNvPr id="371" name="Shape 371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  <a:endParaRPr dirty="0"/>
          </a:p>
        </p:txBody>
      </p:sp>
      <p:sp>
        <p:nvSpPr>
          <p:cNvPr id="372" name="Shape 372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  <a:endParaRPr dirty="0"/>
          </a:p>
        </p:txBody>
      </p:sp>
      <p:cxnSp>
        <p:nvCxnSpPr>
          <p:cNvPr id="373" name="Shape 373"/>
          <p:cNvCxnSpPr>
            <a:stCxn id="371" idx="6"/>
            <a:endCxn id="372" idx="2"/>
          </p:cNvCxnSpPr>
          <p:nvPr/>
        </p:nvCxnSpPr>
        <p:spPr>
          <a:xfrm>
            <a:off x="6069217" y="2837889"/>
            <a:ext cx="11697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" name="TextBox 2"/>
          <p:cNvSpPr txBox="1"/>
          <p:nvPr/>
        </p:nvSpPr>
        <p:spPr>
          <a:xfrm>
            <a:off x="6352895" y="2558200"/>
            <a:ext cx="60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e1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9217" y="3686629"/>
            <a:ext cx="94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graph1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62286" y="2002971"/>
            <a:ext cx="3715657" cy="16981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57200" y="1737350"/>
            <a:ext cx="4387161" cy="44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CreateGraph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n2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AddEdge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 n2 e1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ListNodes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  <a:endParaRPr sz="1800" dirty="0"/>
          </a:p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ListChildren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  <a:endParaRPr sz="1800" dirty="0"/>
          </a:p>
        </p:txBody>
      </p:sp>
      <p:sp>
        <p:nvSpPr>
          <p:cNvPr id="371" name="Shape 371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  <a:endParaRPr dirty="0"/>
          </a:p>
        </p:txBody>
      </p:sp>
      <p:sp>
        <p:nvSpPr>
          <p:cNvPr id="372" name="Shape 372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  <a:endParaRPr dirty="0"/>
          </a:p>
        </p:txBody>
      </p:sp>
      <p:cxnSp>
        <p:nvCxnSpPr>
          <p:cNvPr id="373" name="Shape 373"/>
          <p:cNvCxnSpPr>
            <a:stCxn id="371" idx="6"/>
            <a:endCxn id="372" idx="2"/>
          </p:cNvCxnSpPr>
          <p:nvPr/>
        </p:nvCxnSpPr>
        <p:spPr>
          <a:xfrm>
            <a:off x="6069217" y="2837889"/>
            <a:ext cx="11697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" name="TextBox 2"/>
          <p:cNvSpPr txBox="1"/>
          <p:nvPr/>
        </p:nvSpPr>
        <p:spPr>
          <a:xfrm>
            <a:off x="6352895" y="2558200"/>
            <a:ext cx="60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e1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9217" y="3686629"/>
            <a:ext cx="94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graph1</a:t>
            </a:r>
          </a:p>
        </p:txBody>
      </p:sp>
    </p:spTree>
    <p:extLst>
      <p:ext uri="{BB962C8B-B14F-4D97-AF65-F5344CB8AC3E}">
        <p14:creationId xmlns:p14="http://schemas.microsoft.com/office/powerpoint/2010/main" val="2094041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62286" y="2002971"/>
            <a:ext cx="3715657" cy="16981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395207" y="2366742"/>
            <a:ext cx="7152468" cy="44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 graph graph1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 node n1 to graph1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 node n2 to graph1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 edge e1 from n1 to n2 in graph1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graph1 contains: n1 n2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children of n1 in graph1 are: n2(e1)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</a:pPr>
            <a:endParaRPr dirty="0"/>
          </a:p>
        </p:txBody>
      </p:sp>
      <p:sp>
        <p:nvSpPr>
          <p:cNvPr id="371" name="Shape 371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  <a:endParaRPr dirty="0"/>
          </a:p>
        </p:txBody>
      </p:sp>
      <p:sp>
        <p:nvSpPr>
          <p:cNvPr id="372" name="Shape 372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  <a:endParaRPr dirty="0"/>
          </a:p>
        </p:txBody>
      </p:sp>
      <p:cxnSp>
        <p:nvCxnSpPr>
          <p:cNvPr id="373" name="Shape 373"/>
          <p:cNvCxnSpPr>
            <a:stCxn id="371" idx="6"/>
            <a:endCxn id="372" idx="2"/>
          </p:cNvCxnSpPr>
          <p:nvPr/>
        </p:nvCxnSpPr>
        <p:spPr>
          <a:xfrm>
            <a:off x="6069217" y="2837889"/>
            <a:ext cx="11697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" name="TextBox 2"/>
          <p:cNvSpPr txBox="1"/>
          <p:nvPr/>
        </p:nvSpPr>
        <p:spPr>
          <a:xfrm>
            <a:off x="6352895" y="2558200"/>
            <a:ext cx="60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e1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9217" y="3686629"/>
            <a:ext cx="94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graph1</a:t>
            </a:r>
          </a:p>
        </p:txBody>
      </p:sp>
    </p:spTree>
    <p:extLst>
      <p:ext uri="{BB962C8B-B14F-4D97-AF65-F5344CB8AC3E}">
        <p14:creationId xmlns:p14="http://schemas.microsoft.com/office/powerpoint/2010/main" val="402775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00109" y="2017609"/>
            <a:ext cx="7543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Node</a:t>
            </a:r>
            <a:endParaRPr sz="32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339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+"/>
            </a:pP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data item in a graph</a:t>
            </a:r>
            <a:endParaRPr sz="2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Edge</a:t>
            </a:r>
            <a:endParaRPr sz="32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339090" algn="l" rtl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+"/>
            </a:pP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connection between two nodes</a:t>
            </a:r>
            <a:endParaRPr sz="2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822960" y="778476"/>
            <a:ext cx="7543800" cy="9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reate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pecification </a:t>
            </a: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ests</a:t>
            </a:r>
            <a:endParaRPr/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304800" y="1737360"/>
            <a:ext cx="8686800" cy="41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 .test and .expected file pairs under hw5.test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Implement parts of HW5TestDriver</a:t>
            </a:r>
            <a:endParaRPr dirty="0"/>
          </a:p>
          <a:p>
            <a: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+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driver connects commands from .test file  to your Graph implementation to the output which is matched with .expected file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✕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Run all tests by running </a:t>
            </a: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SpecificationTests.java</a:t>
            </a:r>
            <a:endParaRPr dirty="0"/>
          </a:p>
          <a:p>
            <a: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+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Note: staff will have our own .test and .expected pairs to run with your code</a:t>
            </a:r>
            <a:endParaRPr dirty="0"/>
          </a:p>
          <a:p>
            <a: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+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 not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hardcode .test/.expected pairs to pass, but instead make sure the format in hw5 instructions is correctly followed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endParaRPr sz="22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822960" y="778476"/>
            <a:ext cx="7543800" cy="95888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Workflow for Specification Tests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322A1-063D-A647-B126-F9DEF4460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415">
            <a:extLst>
              <a:ext uri="{FF2B5EF4-FFF2-40B4-BE49-F238E27FC236}">
                <a16:creationId xmlns:a16="http://schemas.microsoft.com/office/drawing/2014/main" id="{46DBC2D5-AD24-4242-8AE1-71F0A8AEF117}"/>
              </a:ext>
            </a:extLst>
          </p:cNvPr>
          <p:cNvSpPr/>
          <p:nvPr/>
        </p:nvSpPr>
        <p:spPr>
          <a:xfrm>
            <a:off x="217057" y="33458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.test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file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416">
            <a:extLst>
              <a:ext uri="{FF2B5EF4-FFF2-40B4-BE49-F238E27FC236}">
                <a16:creationId xmlns:a16="http://schemas.microsoft.com/office/drawing/2014/main" id="{5B98D026-56B6-1447-B924-8924C9A3F0AC}"/>
              </a:ext>
            </a:extLst>
          </p:cNvPr>
          <p:cNvSpPr/>
          <p:nvPr/>
        </p:nvSpPr>
        <p:spPr>
          <a:xfrm>
            <a:off x="1971040" y="3345889"/>
            <a:ext cx="9906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HW5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Test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Driver</a:t>
            </a:r>
            <a:endParaRPr lang="en-US" b="0" i="0" u="none" strike="noStrike" cap="none" baseline="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hape 417">
            <a:extLst>
              <a:ext uri="{FF2B5EF4-FFF2-40B4-BE49-F238E27FC236}">
                <a16:creationId xmlns:a16="http://schemas.microsoft.com/office/drawing/2014/main" id="{8ADDFC59-08E9-0D4D-B7E8-AAA9EAC200A3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1131457" y="3803089"/>
            <a:ext cx="839583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0" name="Shape 416">
            <a:extLst>
              <a:ext uri="{FF2B5EF4-FFF2-40B4-BE49-F238E27FC236}">
                <a16:creationId xmlns:a16="http://schemas.microsoft.com/office/drawing/2014/main" id="{F01439FD-98BC-464F-9496-7AA8AD91E01A}"/>
              </a:ext>
            </a:extLst>
          </p:cNvPr>
          <p:cNvSpPr/>
          <p:nvPr/>
        </p:nvSpPr>
        <p:spPr>
          <a:xfrm>
            <a:off x="3870960" y="3345889"/>
            <a:ext cx="107696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Graph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.java</a:t>
            </a:r>
          </a:p>
        </p:txBody>
      </p:sp>
      <p:cxnSp>
        <p:nvCxnSpPr>
          <p:cNvPr id="11" name="Shape 417">
            <a:extLst>
              <a:ext uri="{FF2B5EF4-FFF2-40B4-BE49-F238E27FC236}">
                <a16:creationId xmlns:a16="http://schemas.microsoft.com/office/drawing/2014/main" id="{BDB26E73-759E-0442-A9E6-9DDB9FD647A5}"/>
              </a:ext>
            </a:extLst>
          </p:cNvPr>
          <p:cNvCxnSpPr>
            <a:cxnSpLocks/>
          </p:cNvCxnSpPr>
          <p:nvPr/>
        </p:nvCxnSpPr>
        <p:spPr>
          <a:xfrm>
            <a:off x="2985657" y="3803089"/>
            <a:ext cx="885303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" name="Shape 416">
            <a:extLst>
              <a:ext uri="{FF2B5EF4-FFF2-40B4-BE49-F238E27FC236}">
                <a16:creationId xmlns:a16="http://schemas.microsoft.com/office/drawing/2014/main" id="{58DC26DA-F116-5844-8A47-895D13863C49}"/>
              </a:ext>
            </a:extLst>
          </p:cNvPr>
          <p:cNvSpPr/>
          <p:nvPr/>
        </p:nvSpPr>
        <p:spPr>
          <a:xfrm>
            <a:off x="5781040" y="3345889"/>
            <a:ext cx="9906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HW5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Test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Driver</a:t>
            </a:r>
            <a:endParaRPr lang="en-US" b="0" i="0" u="none" strike="noStrike" cap="none" baseline="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417">
            <a:extLst>
              <a:ext uri="{FF2B5EF4-FFF2-40B4-BE49-F238E27FC236}">
                <a16:creationId xmlns:a16="http://schemas.microsoft.com/office/drawing/2014/main" id="{D6DD828E-AF4C-8D48-B903-9E80E8BCBEF1}"/>
              </a:ext>
            </a:extLst>
          </p:cNvPr>
          <p:cNvCxnSpPr>
            <a:cxnSpLocks/>
          </p:cNvCxnSpPr>
          <p:nvPr/>
        </p:nvCxnSpPr>
        <p:spPr>
          <a:xfrm>
            <a:off x="4941457" y="3803089"/>
            <a:ext cx="839583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3" name="Shape 416">
            <a:extLst>
              <a:ext uri="{FF2B5EF4-FFF2-40B4-BE49-F238E27FC236}">
                <a16:creationId xmlns:a16="http://schemas.microsoft.com/office/drawing/2014/main" id="{1DFB4643-139C-9042-9ADC-F214E7F2DAAE}"/>
              </a:ext>
            </a:extLst>
          </p:cNvPr>
          <p:cNvSpPr/>
          <p:nvPr/>
        </p:nvSpPr>
        <p:spPr>
          <a:xfrm>
            <a:off x="7604760" y="3345889"/>
            <a:ext cx="1070498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</a:rPr>
              <a:t>.actual</a:t>
            </a:r>
            <a:endParaRPr lang="en-US" dirty="0">
              <a:solidFill>
                <a:schemeClr val="bg1"/>
              </a:solidFill>
              <a:latin typeface="Calibri"/>
              <a:cs typeface="Calibri"/>
              <a:sym typeface="Calibri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hape 417">
            <a:extLst>
              <a:ext uri="{FF2B5EF4-FFF2-40B4-BE49-F238E27FC236}">
                <a16:creationId xmlns:a16="http://schemas.microsoft.com/office/drawing/2014/main" id="{894CAE73-5F1E-6748-A552-F41DDFD57169}"/>
              </a:ext>
            </a:extLst>
          </p:cNvPr>
          <p:cNvCxnSpPr>
            <a:cxnSpLocks/>
          </p:cNvCxnSpPr>
          <p:nvPr/>
        </p:nvCxnSpPr>
        <p:spPr>
          <a:xfrm>
            <a:off x="6765177" y="3803089"/>
            <a:ext cx="839583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AFFAD47-3240-9643-A83C-B41648016219}"/>
              </a:ext>
            </a:extLst>
          </p:cNvPr>
          <p:cNvSpPr txBox="1"/>
          <p:nvPr/>
        </p:nvSpPr>
        <p:spPr>
          <a:xfrm>
            <a:off x="2877595" y="2550956"/>
            <a:ext cx="1491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Translate commands, apply them to your graph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B3E099-4A7F-8E45-BC6C-786995E345CB}"/>
              </a:ext>
            </a:extLst>
          </p:cNvPr>
          <p:cNvSpPr/>
          <p:nvPr/>
        </p:nvSpPr>
        <p:spPr>
          <a:xfrm>
            <a:off x="1031239" y="2981843"/>
            <a:ext cx="1061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Read in</a:t>
            </a:r>
          </a:p>
          <a:p>
            <a:r>
              <a:rPr lang="en-US" dirty="0"/>
              <a:t>commands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E0C23E-3E0B-2E4E-8731-AFEF9BBA99D4}"/>
              </a:ext>
            </a:extLst>
          </p:cNvPr>
          <p:cNvSpPr txBox="1"/>
          <p:nvPr/>
        </p:nvSpPr>
        <p:spPr>
          <a:xfrm>
            <a:off x="4754768" y="2882403"/>
            <a:ext cx="1300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 results</a:t>
            </a:r>
          </a:p>
          <a:p>
            <a:r>
              <a:rPr lang="en-US" dirty="0"/>
              <a:t>of commands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D3DF3E-A8C5-9842-8963-7491B0B44BDC}"/>
              </a:ext>
            </a:extLst>
          </p:cNvPr>
          <p:cNvSpPr txBox="1"/>
          <p:nvPr/>
        </p:nvSpPr>
        <p:spPr>
          <a:xfrm>
            <a:off x="6661375" y="2706235"/>
            <a:ext cx="1686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Formats output</a:t>
            </a:r>
          </a:p>
          <a:p>
            <a:r>
              <a:rPr lang="en-US" dirty="0"/>
              <a:t>to match expected output style</a:t>
            </a:r>
          </a:p>
        </p:txBody>
      </p:sp>
    </p:spTree>
    <p:extLst>
      <p:ext uri="{BB962C8B-B14F-4D97-AF65-F5344CB8AC3E}">
        <p14:creationId xmlns:p14="http://schemas.microsoft.com/office/powerpoint/2010/main" val="1937163767"/>
      </p:ext>
    </p:extLst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r>
              <a:rPr lang="en-US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r>
              <a:rPr lang="en-US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script</a:t>
            </a:r>
            <a:r>
              <a:rPr lang="en-US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lang="en-US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JavaDoc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API</a:t>
            </a:r>
            <a:endParaRPr/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Now you can generate the </a:t>
            </a:r>
            <a:r>
              <a:rPr lang="en-US" sz="3200" b="0" i="0" u="none" strike="noStrike" cap="none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API for your code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 in the Editing/Compiling Handout</a:t>
            </a:r>
            <a:endParaRPr sz="3200" b="0" i="0" u="sng" strike="noStrike" cap="none" dirty="0">
              <a:solidFill>
                <a:schemeClr val="hlink"/>
              </a:solidFill>
              <a:latin typeface="Source Sans Pro"/>
              <a:ea typeface="Source Sans Pro"/>
              <a:cs typeface="Source Sans Pro"/>
              <a:sym typeface="Source Sans Pro"/>
              <a:hlinkClick r:id="rId3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Demo: Generate </a:t>
            </a:r>
            <a:r>
              <a:rPr lang="en-US" sz="3200" b="0" i="0" u="none" strike="noStrike" cap="none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JavaDocs</a:t>
            </a:r>
            <a:endParaRPr sz="32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 steps are in spec</a:t>
            </a:r>
            <a:endParaRPr sz="32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800109" y="2017609"/>
            <a:ext cx="75438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b="1" i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Directed</a:t>
            </a:r>
            <a:r>
              <a:rPr lang="en-US" sz="3200" i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graph: edges have a </a:t>
            </a:r>
            <a:r>
              <a:rPr lang="en-US" sz="3200" i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</a:t>
            </a: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3200" i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destination</a:t>
            </a:r>
            <a:endParaRPr sz="3200" i="1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1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Edges represented with arrows</a:t>
            </a:r>
            <a:endParaRPr sz="32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✕"/>
            </a:pP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Parent/child nodes: related by an edge</a:t>
            </a:r>
            <a:endParaRPr sz="32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16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  <a:b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200" dirty="0">
                <a:latin typeface="Souce Sans Pro"/>
              </a:rPr>
              <a:t>collection of nodes (vertices) and edges</a:t>
            </a:r>
            <a:endParaRPr lang="en-US" sz="4800" b="0" i="0" u="none" strike="noStrike" cap="none" baseline="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5" name="Shape 115"/>
          <p:cNvSpPr/>
          <p:nvPr/>
        </p:nvSpPr>
        <p:spPr>
          <a:xfrm>
            <a:off x="3543300" y="17524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6" name="Shape 11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7" name="Shape 11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8" name="Shape 11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9" name="Shape 119"/>
          <p:cNvCxnSpPr>
            <a:stCxn id="114" idx="4"/>
            <a:endCxn id="11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0" name="Shape 120"/>
          <p:cNvCxnSpPr>
            <a:stCxn id="114" idx="5"/>
            <a:endCxn id="11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1" name="Shape 121"/>
          <p:cNvCxnSpPr>
            <a:stCxn id="115" idx="4"/>
            <a:endCxn id="117" idx="0"/>
          </p:cNvCxnSpPr>
          <p:nvPr/>
        </p:nvCxnSpPr>
        <p:spPr>
          <a:xfrm>
            <a:off x="4000500" y="2666889"/>
            <a:ext cx="0" cy="9907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2" name="Shape 122"/>
          <p:cNvCxnSpPr>
            <a:stCxn id="117" idx="4"/>
            <a:endCxn id="11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3" name="Shape 123"/>
          <p:cNvCxnSpPr>
            <a:stCxn id="118" idx="1"/>
            <a:endCxn id="11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4" name="Shape 124"/>
          <p:cNvCxnSpPr>
            <a:stCxn id="116" idx="6"/>
            <a:endCxn id="11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4780911" y="1923871"/>
            <a:ext cx="3444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ouce Sans Pro"/>
              </a:rPr>
              <a:t>Nodes: </a:t>
            </a:r>
            <a:r>
              <a:rPr lang="en-US" sz="2400" dirty="0">
                <a:latin typeface="Souce Sans Pro"/>
              </a:rPr>
              <a:t>states or objects within the graph</a:t>
            </a:r>
            <a:endParaRPr lang="en-US" sz="3600" b="1" dirty="0">
              <a:latin typeface="Souce Sans Pro"/>
            </a:endParaRPr>
          </a:p>
          <a:p>
            <a:r>
              <a:rPr lang="en-US" sz="3600" b="1" dirty="0">
                <a:latin typeface="Souce Sans Pro"/>
              </a:rPr>
              <a:t>Edges: </a:t>
            </a:r>
            <a:r>
              <a:rPr lang="en-US" sz="2400" dirty="0">
                <a:latin typeface="Souce Sans Pro"/>
              </a:rPr>
              <a:t>connection between two nodes</a:t>
            </a:r>
            <a:endParaRPr lang="en-US" sz="2400" b="1" dirty="0">
              <a:latin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4330999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91882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ouce Sans Pro"/>
              </a:rPr>
              <a:t>Edges can be:</a:t>
            </a:r>
          </a:p>
          <a:p>
            <a:endParaRPr lang="en-US" sz="3600" b="1" dirty="0">
              <a:latin typeface="Souce Sans Pro"/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latin typeface="Souce Sans Pro"/>
              </a:rPr>
              <a:t>Directed</a:t>
            </a:r>
            <a:br>
              <a:rPr lang="en-US" sz="3600" dirty="0">
                <a:latin typeface="Souce Sans Pro"/>
              </a:rPr>
            </a:br>
            <a:endParaRPr lang="en-US" sz="3600" dirty="0">
              <a:latin typeface="Souce Sans Pro"/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latin typeface="Souce Sans Pro"/>
              </a:rPr>
              <a:t>Undirected</a:t>
            </a:r>
            <a:endParaRPr lang="en-US" sz="2400" dirty="0">
              <a:latin typeface="Souce Sans Pro"/>
            </a:endParaRPr>
          </a:p>
          <a:p>
            <a:endParaRPr lang="en-US" sz="3200" dirty="0">
              <a:latin typeface="Souce Sans Pro"/>
            </a:endParaRPr>
          </a:p>
          <a:p>
            <a:pPr algn="ctr"/>
            <a:r>
              <a:rPr lang="en-US" sz="3200" dirty="0">
                <a:latin typeface="Souce Sans Pro"/>
              </a:rPr>
              <a:t>What are some examples where each type of edge would be useful?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16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14" name="Shape 114"/>
          <p:cNvSpPr/>
          <p:nvPr/>
        </p:nvSpPr>
        <p:spPr>
          <a:xfrm>
            <a:off x="3318164" y="2899496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5" name="Shape 115"/>
          <p:cNvSpPr/>
          <p:nvPr/>
        </p:nvSpPr>
        <p:spPr>
          <a:xfrm>
            <a:off x="5413664" y="2899496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20" name="Shape 120"/>
          <p:cNvCxnSpPr>
            <a:stCxn id="114" idx="6"/>
            <a:endCxn id="115" idx="2"/>
          </p:cNvCxnSpPr>
          <p:nvPr/>
        </p:nvCxnSpPr>
        <p:spPr>
          <a:xfrm>
            <a:off x="4232564" y="3356696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2" name="Shape 114"/>
          <p:cNvSpPr/>
          <p:nvPr/>
        </p:nvSpPr>
        <p:spPr>
          <a:xfrm>
            <a:off x="3318164" y="4271096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115"/>
          <p:cNvSpPr/>
          <p:nvPr/>
        </p:nvSpPr>
        <p:spPr>
          <a:xfrm>
            <a:off x="5413664" y="4271096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Shape 120"/>
          <p:cNvCxnSpPr/>
          <p:nvPr/>
        </p:nvCxnSpPr>
        <p:spPr>
          <a:xfrm>
            <a:off x="4232564" y="4728296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81654156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91882"/>
            <a:ext cx="8229600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200" b="1" dirty="0">
                <a:latin typeface="Souce Sans Pro"/>
              </a:rPr>
              <a:t>Directed: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>
                <a:latin typeface="Souce Sans Pro"/>
              </a:rPr>
              <a:t>Flight itinerary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>
                <a:latin typeface="Souce Sans Pro"/>
              </a:rPr>
              <a:t>Class dependencies</a:t>
            </a:r>
          </a:p>
          <a:p>
            <a:r>
              <a:rPr lang="en-US" sz="3200" b="1" dirty="0">
                <a:latin typeface="Souce Sans Pro"/>
              </a:rPr>
              <a:t>Undirected: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>
                <a:latin typeface="Souce Sans Pro"/>
              </a:rPr>
              <a:t>Facebook friends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>
                <a:latin typeface="Souce Sans Pro"/>
              </a:rPr>
              <a:t>Computer networks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16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</a:pPr>
            <a:r>
              <a:rPr lang="en-US" sz="48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14" name="Shape 114"/>
          <p:cNvSpPr/>
          <p:nvPr/>
        </p:nvSpPr>
        <p:spPr>
          <a:xfrm>
            <a:off x="634060" y="4077135"/>
            <a:ext cx="1052019" cy="1052019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Seattle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2703803" y="4077135"/>
            <a:ext cx="1055914" cy="1055914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Zürich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Shape 120"/>
          <p:cNvCxnSpPr>
            <a:stCxn id="114" idx="6"/>
            <a:endCxn id="115" idx="2"/>
          </p:cNvCxnSpPr>
          <p:nvPr/>
        </p:nvCxnSpPr>
        <p:spPr>
          <a:xfrm>
            <a:off x="1686079" y="4603145"/>
            <a:ext cx="1017724" cy="1947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2" name="Shape 114"/>
          <p:cNvSpPr/>
          <p:nvPr/>
        </p:nvSpPr>
        <p:spPr>
          <a:xfrm>
            <a:off x="4777441" y="4077135"/>
            <a:ext cx="1052019" cy="1052019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John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115"/>
          <p:cNvSpPr/>
          <p:nvPr/>
        </p:nvSpPr>
        <p:spPr>
          <a:xfrm>
            <a:off x="6872941" y="4077135"/>
            <a:ext cx="1052019" cy="1052019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Sally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Shape 120"/>
          <p:cNvCxnSpPr>
            <a:stCxn id="22" idx="6"/>
            <a:endCxn id="23" idx="2"/>
          </p:cNvCxnSpPr>
          <p:nvPr/>
        </p:nvCxnSpPr>
        <p:spPr>
          <a:xfrm>
            <a:off x="5829460" y="4603145"/>
            <a:ext cx="1043481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457200" y="5809147"/>
            <a:ext cx="8229600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800" dirty="0">
                <a:latin typeface="Souce Sans Pro"/>
              </a:rPr>
              <a:t>* Common term: Directed Acyclic Graph (DAG)</a:t>
            </a:r>
          </a:p>
        </p:txBody>
      </p:sp>
    </p:spTree>
    <p:extLst>
      <p:ext uri="{BB962C8B-B14F-4D97-AF65-F5344CB8AC3E}">
        <p14:creationId xmlns:p14="http://schemas.microsoft.com/office/powerpoint/2010/main" val="132752550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Graphs</a:t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Calibri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/>
          </a:p>
        </p:txBody>
      </p:sp>
      <p:cxnSp>
        <p:nvCxnSpPr>
          <p:cNvPr id="141" name="Shape 141"/>
          <p:cNvCxnSpPr>
            <a:stCxn id="136" idx="4"/>
            <a:endCxn id="138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2" name="Shape 142"/>
          <p:cNvCxnSpPr>
            <a:stCxn id="136" idx="5"/>
            <a:endCxn id="139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3" name="Shape 143"/>
          <p:cNvCxnSpPr>
            <a:stCxn id="137" idx="4"/>
            <a:endCxn id="139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4" name="Shape 144"/>
          <p:cNvCxnSpPr>
            <a:stCxn id="139" idx="4"/>
            <a:endCxn id="140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5" name="Shape 145"/>
          <p:cNvCxnSpPr>
            <a:stCxn id="140" idx="1"/>
            <a:endCxn id="138" idx="4"/>
          </p:cNvCxnSpPr>
          <p:nvPr/>
        </p:nvCxnSpPr>
        <p:spPr>
          <a:xfrm rot="10800000">
            <a:off x="1905043" y="4572111"/>
            <a:ext cx="770100" cy="97200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6" name="Shape 146"/>
          <p:cNvCxnSpPr>
            <a:stCxn id="138" idx="6"/>
            <a:endCxn id="139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 cmpd="sng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7" name="Shape 147"/>
          <p:cNvSpPr txBox="1"/>
          <p:nvPr/>
        </p:nvSpPr>
        <p:spPr>
          <a:xfrm>
            <a:off x="4745376" y="3657600"/>
            <a:ext cx="3762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4000" b="1"/>
              <a:t>Children of A?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1652</Words>
  <Application>Microsoft Macintosh PowerPoint</Application>
  <PresentationFormat>On-screen Show (4:3)</PresentationFormat>
  <Paragraphs>404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Courier New</vt:lpstr>
      <vt:lpstr>Franklin Gothic Book</vt:lpstr>
      <vt:lpstr>Noto Sans Symbols</vt:lpstr>
      <vt:lpstr>Souce Sans Pro</vt:lpstr>
      <vt:lpstr>Source Sans Pro</vt:lpstr>
      <vt:lpstr>Retrospect</vt:lpstr>
      <vt:lpstr>PowerPoint Presentation</vt:lpstr>
      <vt:lpstr>Agenda</vt:lpstr>
      <vt:lpstr>Graphs</vt:lpstr>
      <vt:lpstr>Graphs</vt:lpstr>
      <vt:lpstr>Graphs</vt:lpstr>
      <vt:lpstr>Graphs collection of nodes (vertices) and edges</vt:lpstr>
      <vt:lpstr>Graphs</vt:lpstr>
      <vt:lpstr>Graphs</vt:lpstr>
      <vt:lpstr>Graphs</vt:lpstr>
      <vt:lpstr>Graphs</vt:lpstr>
      <vt:lpstr>Graphs</vt:lpstr>
      <vt:lpstr>Graphs</vt:lpstr>
      <vt:lpstr>Graphs</vt:lpstr>
      <vt:lpstr>Graphs</vt:lpstr>
      <vt:lpstr>REMINDER: You’ve seen Graphs before!</vt:lpstr>
      <vt:lpstr>Before we move on...</vt:lpstr>
      <vt:lpstr>Testing</vt:lpstr>
      <vt:lpstr>Internal vs. external </vt:lpstr>
      <vt:lpstr>A JUnit test class</vt:lpstr>
      <vt:lpstr>Using JUnit assertions</vt:lpstr>
      <vt:lpstr>Using JUnit assertions</vt:lpstr>
      <vt:lpstr>USING JUNIT ASSERTIONS</vt:lpstr>
      <vt:lpstr>Checking for exceptions</vt:lpstr>
      <vt:lpstr>Setup and teardown</vt:lpstr>
      <vt:lpstr>Setup and teardown</vt:lpstr>
      <vt:lpstr> Test Writing Etiquette</vt:lpstr>
      <vt:lpstr>Ground rules</vt:lpstr>
      <vt:lpstr>Let’s put it all together!</vt:lpstr>
      <vt:lpstr>How to create JUnit test classes </vt:lpstr>
      <vt:lpstr>JUnit asserts vs. Java asserts</vt:lpstr>
      <vt:lpstr>Reminder: Enabling asserts in Eclipse </vt:lpstr>
      <vt:lpstr>Don’t forgot your CheckReps! </vt:lpstr>
      <vt:lpstr>Expensive CheckReps </vt:lpstr>
      <vt:lpstr>Expensive CheckReps </vt:lpstr>
      <vt:lpstr>External tests:  Test script language</vt:lpstr>
      <vt:lpstr>Test script language</vt:lpstr>
      <vt:lpstr>Test script language </vt:lpstr>
      <vt:lpstr>Test script language </vt:lpstr>
      <vt:lpstr>Test script language </vt:lpstr>
      <vt:lpstr>How to create specification tests </vt:lpstr>
      <vt:lpstr>Workflow for Specification Tests </vt:lpstr>
      <vt:lpstr>Demo: Test script language</vt:lpstr>
      <vt:lpstr>JavaDoc API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kesting</cp:lastModifiedBy>
  <cp:revision>22</cp:revision>
  <dcterms:modified xsi:type="dcterms:W3CDTF">2018-04-18T17:15:50Z</dcterms:modified>
</cp:coreProperties>
</file>