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63"/>
  </p:notesMasterIdLst>
  <p:sldIdLst>
    <p:sldId id="332" r:id="rId3"/>
    <p:sldId id="392" r:id="rId4"/>
    <p:sldId id="256" r:id="rId5"/>
    <p:sldId id="258" r:id="rId6"/>
    <p:sldId id="311" r:id="rId7"/>
    <p:sldId id="26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372" r:id="rId29"/>
    <p:sldId id="373" r:id="rId30"/>
    <p:sldId id="374" r:id="rId31"/>
    <p:sldId id="375" r:id="rId32"/>
    <p:sldId id="376" r:id="rId33"/>
    <p:sldId id="377" r:id="rId34"/>
    <p:sldId id="378" r:id="rId35"/>
    <p:sldId id="379" r:id="rId36"/>
    <p:sldId id="380" r:id="rId37"/>
    <p:sldId id="391" r:id="rId38"/>
    <p:sldId id="390" r:id="rId39"/>
    <p:sldId id="319" r:id="rId40"/>
    <p:sldId id="321" r:id="rId41"/>
    <p:sldId id="276" r:id="rId42"/>
    <p:sldId id="327" r:id="rId43"/>
    <p:sldId id="324" r:id="rId44"/>
    <p:sldId id="328" r:id="rId45"/>
    <p:sldId id="325" r:id="rId46"/>
    <p:sldId id="329" r:id="rId47"/>
    <p:sldId id="326" r:id="rId48"/>
    <p:sldId id="330" r:id="rId49"/>
    <p:sldId id="387" r:id="rId50"/>
    <p:sldId id="331" r:id="rId51"/>
    <p:sldId id="382" r:id="rId52"/>
    <p:sldId id="275" r:id="rId53"/>
    <p:sldId id="349" r:id="rId54"/>
    <p:sldId id="341" r:id="rId55"/>
    <p:sldId id="350" r:id="rId56"/>
    <p:sldId id="343" r:id="rId57"/>
    <p:sldId id="351" r:id="rId58"/>
    <p:sldId id="345" r:id="rId59"/>
    <p:sldId id="385" r:id="rId60"/>
    <p:sldId id="388" r:id="rId61"/>
    <p:sldId id="389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80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74" autoAdjust="0"/>
    <p:restoredTop sz="94093" autoAdjust="0"/>
  </p:normalViewPr>
  <p:slideViewPr>
    <p:cSldViewPr>
      <p:cViewPr varScale="1">
        <p:scale>
          <a:sx n="95" d="100"/>
          <a:sy n="95" d="100"/>
        </p:scale>
        <p:origin x="200" y="6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527EB-DB4F-47B8-8CCF-F339968CCA26}" type="datetimeFigureOut">
              <a:rPr lang="en-US" smtClean="0"/>
              <a:t>7/3/18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65F0C-D535-4238-8501-C7E0525C2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9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52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0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71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Warmup question: Difference between an ADT and a Data Structure?</a:t>
            </a:r>
          </a:p>
          <a:p>
            <a:pPr lvl="1" rtl="0" fontAlgn="base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(Answer: data structures are concrete manifestations of ADT. Think of the ADT as just a description, a blueprint, consisting of operations that a client can use.  Or: ADT = interface, Data structure = class)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85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9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What represents the abstract state of a Circle?</a:t>
            </a:r>
          </a:p>
          <a:p>
            <a:pPr marL="425196"/>
            <a:r>
              <a:rPr lang="en-US" sz="1000" dirty="0"/>
              <a:t>Center</a:t>
            </a:r>
          </a:p>
          <a:p>
            <a:pPr marL="425196"/>
            <a:r>
              <a:rPr lang="en-US" sz="1000" dirty="0"/>
              <a:t>Radius</a:t>
            </a:r>
          </a:p>
          <a:p>
            <a:pPr marL="82296" indent="0">
              <a:buNone/>
            </a:pPr>
            <a:r>
              <a:rPr lang="en-US" dirty="0"/>
              <a:t>What are some properties of a circle we can determine?</a:t>
            </a:r>
          </a:p>
          <a:p>
            <a:pPr marL="425196"/>
            <a:r>
              <a:rPr lang="en-US" sz="1000" dirty="0"/>
              <a:t>Circumference </a:t>
            </a:r>
          </a:p>
          <a:p>
            <a:pPr marL="425196"/>
            <a:r>
              <a:rPr lang="en-US" sz="1000" dirty="0"/>
              <a:t>Area</a:t>
            </a:r>
          </a:p>
          <a:p>
            <a:pPr marL="82296" indent="0">
              <a:buNone/>
            </a:pPr>
            <a:r>
              <a:rPr lang="en-US" dirty="0"/>
              <a:t>How can we implement this?</a:t>
            </a:r>
          </a:p>
          <a:p>
            <a:pPr marL="425196"/>
            <a:r>
              <a:rPr lang="en-US" sz="1000" dirty="0"/>
              <a:t>#1: Center, radius</a:t>
            </a:r>
          </a:p>
          <a:p>
            <a:pPr marL="425196"/>
            <a:r>
              <a:rPr lang="en-US" sz="1000" dirty="0"/>
              <a:t>#2: Center, edge (center, one point on outside)</a:t>
            </a:r>
          </a:p>
          <a:p>
            <a:pPr marL="425196"/>
            <a:r>
              <a:rPr lang="en-US" sz="1000" dirty="0"/>
              <a:t>#3: Corners of diameter (two points on two sides of diameter)</a:t>
            </a:r>
          </a:p>
          <a:p>
            <a:pPr marL="82296" indent="0">
              <a:buNone/>
            </a:pPr>
            <a:r>
              <a:rPr lang="en-US" dirty="0"/>
              <a:t>How can we implement this?</a:t>
            </a:r>
          </a:p>
          <a:p>
            <a:pPr marL="425196"/>
            <a:r>
              <a:rPr lang="en-US" sz="1000" dirty="0"/>
              <a:t>#1: Center, radius</a:t>
            </a:r>
          </a:p>
          <a:p>
            <a:pPr marL="425196"/>
            <a:r>
              <a:rPr lang="en-US" sz="1000" dirty="0"/>
              <a:t>#2: Center, edge</a:t>
            </a:r>
          </a:p>
          <a:p>
            <a:pPr marL="425196"/>
            <a:r>
              <a:rPr lang="en-US" sz="1000" dirty="0"/>
              <a:t>#3: Corners of diameter</a:t>
            </a:r>
          </a:p>
          <a:p>
            <a:r>
              <a:rPr lang="en-US" dirty="0"/>
              <a:t>“Break a circle”: things may violate the definition of circle (negative radius,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40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95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“Coming up in lecture”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12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62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34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3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6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4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937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155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607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539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778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71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4895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77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>
            <a:lvl1pPr>
              <a:defRPr sz="4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850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5489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28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28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4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611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8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1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9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02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6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7/3/18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5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67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Why do Java programmers wear glasses?</a:t>
            </a:r>
          </a:p>
        </p:txBody>
      </p:sp>
    </p:spTree>
    <p:extLst>
      <p:ext uri="{BB962C8B-B14F-4D97-AF65-F5344CB8AC3E}">
        <p14:creationId xmlns:p14="http://schemas.microsoft.com/office/powerpoint/2010/main" val="1856410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Addition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83984" y="4563235"/>
            <a:ext cx="784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2927" y="4648200"/>
            <a:ext cx="7606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3x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 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+ 2x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- 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 x   + 0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77923" y="1947817"/>
            <a:ext cx="8233873" cy="2579132"/>
            <a:chOff x="452927" y="1600200"/>
            <a:chExt cx="8233873" cy="2579132"/>
          </a:xfrm>
        </p:grpSpPr>
        <p:sp>
          <p:nvSpPr>
            <p:cNvPr id="22" name="TextBox 21"/>
            <p:cNvSpPr txBox="1"/>
            <p:nvPr/>
          </p:nvSpPr>
          <p:spPr>
            <a:xfrm>
              <a:off x="1159649" y="3656112"/>
              <a:ext cx="69868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 x   – 5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3810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395205" y="1677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+</a:t>
                </a: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5362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Subtraction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99160" y="3733800"/>
            <a:ext cx="7467600" cy="1132820"/>
            <a:chOff x="609600" y="3134380"/>
            <a:chExt cx="7467600" cy="1132820"/>
          </a:xfrm>
        </p:grpSpPr>
        <p:sp>
          <p:nvSpPr>
            <p:cNvPr id="7" name="TextBox 6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 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+ 5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baseline="300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 x   – 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" y="381074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80571" y="2184069"/>
            <a:ext cx="8233873" cy="523220"/>
            <a:chOff x="452927" y="1600200"/>
            <a:chExt cx="8233873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452927" y="1600200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24400" y="1600200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(3x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x – 5)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95205" y="1677144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3000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Subtraction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85800" y="2209800"/>
            <a:ext cx="8233873" cy="2667000"/>
            <a:chOff x="452927" y="1600200"/>
            <a:chExt cx="8233873" cy="2667000"/>
          </a:xfrm>
        </p:grpSpPr>
        <p:sp>
          <p:nvSpPr>
            <p:cNvPr id="7" name="TextBox 6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395205" y="1677144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-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 x   – 5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381074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7689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Subtraction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84629" y="4640943"/>
            <a:ext cx="784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2927" y="4648200"/>
            <a:ext cx="7606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-3x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 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+ 6x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- 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-  x   + 10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78327" y="2010229"/>
            <a:ext cx="8233873" cy="2667000"/>
            <a:chOff x="452927" y="1600200"/>
            <a:chExt cx="8233873" cy="2667000"/>
          </a:xfrm>
        </p:grpSpPr>
        <p:sp>
          <p:nvSpPr>
            <p:cNvPr id="14" name="TextBox 13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395205" y="1677144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-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 x   – 5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9600" y="381074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4107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Multiplication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52600" y="2286000"/>
            <a:ext cx="5285106" cy="523220"/>
            <a:chOff x="1496694" y="2362200"/>
            <a:chExt cx="5285106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1496694" y="2362200"/>
              <a:ext cx="28135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24400" y="2362200"/>
              <a:ext cx="2057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(x – 5)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95205" y="24391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0473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43061"/>
            <a:ext cx="7543800" cy="1450757"/>
          </a:xfrm>
        </p:spPr>
        <p:txBody>
          <a:bodyPr/>
          <a:lstStyle/>
          <a:p>
            <a:r>
              <a:rPr lang="en-US" dirty="0"/>
              <a:t>Polynomial Multiplication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70560" y="1981200"/>
            <a:ext cx="7848600" cy="2895600"/>
            <a:chOff x="518160" y="1676400"/>
            <a:chExt cx="7848600" cy="2895600"/>
          </a:xfrm>
        </p:grpSpPr>
        <p:sp>
          <p:nvSpPr>
            <p:cNvPr id="7" name="TextBox 6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18160" y="45720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/>
                <a:t>*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*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92328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90600" y="4495800"/>
            <a:ext cx="706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-20x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– 25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Multiplication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1000" y="1835694"/>
            <a:ext cx="7848600" cy="2590800"/>
            <a:chOff x="381000" y="1676400"/>
            <a:chExt cx="7848600" cy="2590800"/>
          </a:xfrm>
        </p:grpSpPr>
        <p:sp>
          <p:nvSpPr>
            <p:cNvPr id="15" name="TextBox 14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81000" y="42672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/>
                <a:t>*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*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1376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Multiplication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4495800"/>
            <a:ext cx="7068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-20x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– 25</a:t>
            </a:r>
          </a:p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-x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+ 5x</a:t>
            </a:r>
            <a:endParaRPr lang="en-US" sz="2800" baseline="300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81000" y="1890486"/>
            <a:ext cx="7848600" cy="2590800"/>
            <a:chOff x="381000" y="1676400"/>
            <a:chExt cx="7848600" cy="2590800"/>
          </a:xfrm>
        </p:grpSpPr>
        <p:sp>
          <p:nvSpPr>
            <p:cNvPr id="25" name="TextBox 24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381000" y="42672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/>
                <a:t>*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*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4062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Multiplication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8858" y="5040868"/>
            <a:ext cx="300082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/>
              <a:t>+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70905" y="5562600"/>
            <a:ext cx="784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0600" y="5638800"/>
            <a:ext cx="706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-21x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 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5x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 - 25</a:t>
            </a:r>
            <a:endParaRPr lang="en-US" sz="2800" b="1" baseline="300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0600" y="4495800"/>
            <a:ext cx="7068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-20x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– 25</a:t>
            </a:r>
          </a:p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-x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+ 5x</a:t>
            </a:r>
            <a:endParaRPr lang="en-US" sz="2800" baseline="300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33810" y="1792307"/>
            <a:ext cx="7848600" cy="2590800"/>
            <a:chOff x="381000" y="1676400"/>
            <a:chExt cx="7848600" cy="2590800"/>
          </a:xfrm>
        </p:grpSpPr>
        <p:sp>
          <p:nvSpPr>
            <p:cNvPr id="28" name="TextBox 27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81000" y="42672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/>
                <a:t>*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*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3687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462999" y="1999380"/>
            <a:ext cx="8233873" cy="523220"/>
            <a:chOff x="452927" y="1524744"/>
            <a:chExt cx="8233873" cy="523220"/>
          </a:xfrm>
        </p:grpSpPr>
        <p:sp>
          <p:nvSpPr>
            <p:cNvPr id="7" name="TextBox 6"/>
            <p:cNvSpPr txBox="1"/>
            <p:nvPr/>
          </p:nvSpPr>
          <p:spPr>
            <a:xfrm>
              <a:off x="452927" y="1524744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6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–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1524744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– 5)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95205" y="1601688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286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67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Why do Java programmers wear glasses?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342AA7-1786-EA4C-A916-9F4F16CC45DB}"/>
              </a:ext>
            </a:extLst>
          </p:cNvPr>
          <p:cNvSpPr txBox="1">
            <a:spLocks/>
          </p:cNvSpPr>
          <p:nvPr/>
        </p:nvSpPr>
        <p:spPr>
          <a:xfrm>
            <a:off x="936812" y="3810000"/>
            <a:ext cx="6759388" cy="16764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sz="3200" dirty="0">
                <a:solidFill>
                  <a:srgbClr val="FF0000"/>
                </a:solidFill>
              </a:rPr>
              <a:t>Because they don’t C #!</a:t>
            </a:r>
          </a:p>
        </p:txBody>
      </p:sp>
    </p:spTree>
    <p:extLst>
      <p:ext uri="{BB962C8B-B14F-4D97-AF65-F5344CB8AC3E}">
        <p14:creationId xmlns:p14="http://schemas.microsoft.com/office/powerpoint/2010/main" val="1110646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3695373"/>
            <a:ext cx="3536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+ 4x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– 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0571" y="3657600"/>
            <a:ext cx="2599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x</a:t>
            </a:r>
            <a:r>
              <a:rPr lang="en-US" sz="2800" baseline="300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- 2x</a:t>
            </a:r>
            <a:r>
              <a:rPr lang="en-US" sz="2800" baseline="300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– 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444673" y="3657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44673" y="3657600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580571" y="1902470"/>
            <a:ext cx="8233873" cy="523220"/>
            <a:chOff x="452927" y="1524744"/>
            <a:chExt cx="8233873" cy="523220"/>
          </a:xfrm>
        </p:grpSpPr>
        <p:sp>
          <p:nvSpPr>
            <p:cNvPr id="14" name="TextBox 13"/>
            <p:cNvSpPr txBox="1"/>
            <p:nvPr/>
          </p:nvSpPr>
          <p:spPr>
            <a:xfrm>
              <a:off x="452927" y="1524744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6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–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24400" y="1524744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– 5)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95205" y="1601688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8404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226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</a:t>
            </a:r>
          </a:p>
        </p:txBody>
      </p:sp>
    </p:spTree>
    <p:extLst>
      <p:ext uri="{BB962C8B-B14F-4D97-AF65-F5344CB8AC3E}">
        <p14:creationId xmlns:p14="http://schemas.microsoft.com/office/powerpoint/2010/main" val="2636313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</p:spTree>
    <p:extLst>
      <p:ext uri="{BB962C8B-B14F-4D97-AF65-F5344CB8AC3E}">
        <p14:creationId xmlns:p14="http://schemas.microsoft.com/office/powerpoint/2010/main" val="252401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</p:spTree>
    <p:extLst>
      <p:ext uri="{BB962C8B-B14F-4D97-AF65-F5344CB8AC3E}">
        <p14:creationId xmlns:p14="http://schemas.microsoft.com/office/powerpoint/2010/main" val="530749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 </a:t>
            </a:r>
          </a:p>
        </p:txBody>
      </p:sp>
    </p:spTree>
    <p:extLst>
      <p:ext uri="{BB962C8B-B14F-4D97-AF65-F5344CB8AC3E}">
        <p14:creationId xmlns:p14="http://schemas.microsoft.com/office/powerpoint/2010/main" val="749858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 </a:t>
            </a:r>
          </a:p>
        </p:txBody>
      </p:sp>
    </p:spTree>
    <p:extLst>
      <p:ext uri="{BB962C8B-B14F-4D97-AF65-F5344CB8AC3E}">
        <p14:creationId xmlns:p14="http://schemas.microsoft.com/office/powerpoint/2010/main" val="39657687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14  24 0  0   </a:t>
            </a:r>
          </a:p>
        </p:txBody>
      </p:sp>
    </p:spTree>
    <p:extLst>
      <p:ext uri="{BB962C8B-B14F-4D97-AF65-F5344CB8AC3E}">
        <p14:creationId xmlns:p14="http://schemas.microsoft.com/office/powerpoint/2010/main" val="28707592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14  24 0  0   </a:t>
            </a:r>
          </a:p>
        </p:txBody>
      </p:sp>
    </p:spTree>
    <p:extLst>
      <p:ext uri="{BB962C8B-B14F-4D97-AF65-F5344CB8AC3E}">
        <p14:creationId xmlns:p14="http://schemas.microsoft.com/office/powerpoint/2010/main" val="42406304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14  24 0  0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</a:p>
        </p:txBody>
      </p:sp>
    </p:spTree>
    <p:extLst>
      <p:ext uri="{BB962C8B-B14F-4D97-AF65-F5344CB8AC3E}">
        <p14:creationId xmlns:p14="http://schemas.microsoft.com/office/powerpoint/2010/main" val="1237736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905000"/>
          </a:xfrm>
        </p:spPr>
        <p:txBody>
          <a:bodyPr>
            <a:normAutofit/>
          </a:bodyPr>
          <a:lstStyle/>
          <a:p>
            <a:r>
              <a:rPr lang="en-US" sz="2600" dirty="0"/>
              <a:t>with material from Vinod </a:t>
            </a:r>
            <a:r>
              <a:rPr lang="en-US" sz="2600" dirty="0" err="1"/>
              <a:t>Rathnam</a:t>
            </a:r>
            <a:r>
              <a:rPr lang="en-US" sz="2600" dirty="0"/>
              <a:t>, Alex </a:t>
            </a:r>
            <a:r>
              <a:rPr lang="en-US" sz="2600" dirty="0" err="1"/>
              <a:t>Mariakakis</a:t>
            </a:r>
            <a:r>
              <a:rPr lang="en-US" sz="2600" dirty="0"/>
              <a:t>, Krysta Yousoufian, Mike Ernst, Kellen Donohue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/>
              <a:t>Section 3:</a:t>
            </a:r>
            <a:br>
              <a:rPr lang="en-US" sz="6600" dirty="0"/>
            </a:br>
            <a:r>
              <a:rPr lang="en-US" sz="5500" dirty="0"/>
              <a:t>HW4, ADTs, and more</a:t>
            </a:r>
          </a:p>
        </p:txBody>
      </p:sp>
    </p:spTree>
    <p:extLst>
      <p:ext uri="{BB962C8B-B14F-4D97-AF65-F5344CB8AC3E}">
        <p14:creationId xmlns:p14="http://schemas.microsoft.com/office/powerpoint/2010/main" val="42480757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14  24 0  0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0  24  28  70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   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5853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14  24 0  0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0  24  28  70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   24  28  70 5  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509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5  0 14 24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14  24 0  0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0  24  28  70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   24  28  70 5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29200" y="599697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24  0  -48 -120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9197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5  0 14 24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0  0 14  24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14  24 0  0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719415" y="6477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0  24  28  70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        24  28  70 5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29200" y="599697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24  0  -48 -120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14514" y="64109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0   28 118 125  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663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123753" y="4114800"/>
            <a:ext cx="4489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5x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+ 14x + 24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3976" y="2295355"/>
            <a:ext cx="3930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(5x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+ 4x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– 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+ 5)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71622" y="2325548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(x</a:t>
            </a:r>
            <a:r>
              <a:rPr lang="en-US" sz="2800" baseline="300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- 2x</a:t>
            </a:r>
            <a:r>
              <a:rPr lang="en-US" sz="2800" baseline="300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– 5)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87570" y="240249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6848301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 Division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125995" y="3695676"/>
            <a:ext cx="4489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5x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+ 14x + 24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402769" y="3339507"/>
            <a:ext cx="4218055" cy="1050891"/>
            <a:chOff x="4316345" y="2710190"/>
            <a:chExt cx="4218055" cy="1050891"/>
          </a:xfrm>
        </p:grpSpPr>
        <p:sp>
          <p:nvSpPr>
            <p:cNvPr id="25" name="TextBox 24"/>
            <p:cNvSpPr txBox="1"/>
            <p:nvPr/>
          </p:nvSpPr>
          <p:spPr>
            <a:xfrm>
              <a:off x="4732336" y="2710190"/>
              <a:ext cx="3802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28x</a:t>
              </a:r>
              <a:r>
                <a:rPr lang="en-US" sz="2800" b="1" baseline="30000" dirty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b="1" dirty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 + 118x + 125 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16345" y="314330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4800600" y="3238605"/>
              <a:ext cx="3352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334000" y="3237861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sz="2800" b="1" baseline="30000" dirty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b="1" dirty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="1" baseline="30000" dirty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b="1" dirty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– 5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56686" y="2127696"/>
            <a:ext cx="3930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(5x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+ 4x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– 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+ 5)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9578" y="2166528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(x</a:t>
            </a:r>
            <a:r>
              <a:rPr lang="en-US" sz="2800" baseline="300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- 2x</a:t>
            </a:r>
            <a:r>
              <a:rPr lang="en-US" sz="2800" baseline="300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– 5)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16548" y="224347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3471192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AD4E35D-A118-48D3-A2D3-3CEE5A0C74D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68DC746-DF72-4A62-B759-31153101614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0F84B10-5D81-46AE-920D-E07497CDB1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A1FC8F0-6475-4788-9B10-7CF183FC516F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85935" y="2086188"/>
            <a:ext cx="43891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8509" y="634946"/>
            <a:ext cx="4803797" cy="1450757"/>
          </a:xfrm>
        </p:spPr>
        <p:txBody>
          <a:bodyPr>
            <a:normAutofit/>
          </a:bodyPr>
          <a:lstStyle/>
          <a:p>
            <a:r>
              <a:rPr lang="en-US" dirty="0"/>
              <a:t>Abstract Data Types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294266" y="2198914"/>
            <a:ext cx="4368040" cy="3670180"/>
          </a:xfrm>
        </p:spPr>
        <p:txBody>
          <a:bodyPr>
            <a:normAutofit/>
          </a:bodyPr>
          <a:lstStyle/>
          <a:p>
            <a:r>
              <a:rPr lang="en-US" dirty="0"/>
              <a:t>A set of operations:</a:t>
            </a:r>
          </a:p>
          <a:p>
            <a:pPr lvl="1"/>
            <a:r>
              <a:rPr lang="en-US" dirty="0"/>
              <a:t>Abstracts from the organization of data to the meaning of that data</a:t>
            </a:r>
          </a:p>
          <a:p>
            <a:pPr lvl="1"/>
            <a:r>
              <a:rPr lang="en-US" dirty="0"/>
              <a:t>Abstracts from structure to use</a:t>
            </a:r>
          </a:p>
          <a:p>
            <a:r>
              <a:rPr lang="en-US" dirty="0"/>
              <a:t>Abstraction Barrier</a:t>
            </a:r>
          </a:p>
          <a:p>
            <a:pPr lvl="1"/>
            <a:r>
              <a:rPr lang="en-US" dirty="0"/>
              <a:t>Representation/Implementation doesn’t matter to clients</a:t>
            </a:r>
          </a:p>
          <a:p>
            <a:pPr lvl="1"/>
            <a:r>
              <a:rPr lang="en-US" dirty="0"/>
              <a:t>Hiding the details allows us to change them</a:t>
            </a:r>
          </a:p>
          <a:p>
            <a:r>
              <a:rPr lang="en-US" dirty="0"/>
              <a:t>The “concept” of 2-D point is the same for either implementation!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760605-0CDF-0944-BF67-866E3163E9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8" y="2314909"/>
            <a:ext cx="3670654" cy="19385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5F05CB-76E6-1248-8659-678AC93C795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729" b="56462"/>
          <a:stretch/>
        </p:blipFill>
        <p:spPr>
          <a:xfrm>
            <a:off x="93928" y="4400612"/>
            <a:ext cx="4236918" cy="115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1142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59"/>
            <a:ext cx="9144000" cy="684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449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 Example: Circle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Circle on the Cartesian coordinate plane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733800" y="2705100"/>
            <a:ext cx="0" cy="2514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352800" y="4762500"/>
            <a:ext cx="2895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90294" y="3319289"/>
            <a:ext cx="38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.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4038600" y="2867332"/>
            <a:ext cx="2209800" cy="22098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7" idx="7"/>
          </p:cNvCxnSpPr>
          <p:nvPr/>
        </p:nvCxnSpPr>
        <p:spPr>
          <a:xfrm flipH="1">
            <a:off x="5143502" y="3190950"/>
            <a:ext cx="781280" cy="7812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680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Circle: Class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696200" cy="4343400"/>
          </a:xfrm>
        </p:spPr>
        <p:txBody>
          <a:bodyPr>
            <a:normAutofit/>
          </a:bodyPr>
          <a:lstStyle/>
          <a:p>
            <a:pPr marL="539496" indent="-457200"/>
            <a:r>
              <a:rPr lang="en-US" dirty="0"/>
              <a:t>What represents the abstract state of a Circle?</a:t>
            </a:r>
          </a:p>
          <a:p>
            <a:pPr marL="539496" indent="-457200"/>
            <a:r>
              <a:rPr lang="en-US" dirty="0"/>
              <a:t>How can we describe a circle? What are some properties of a circle we can determine?</a:t>
            </a:r>
          </a:p>
          <a:p>
            <a:pPr marL="539496" indent="-457200"/>
            <a:r>
              <a:rPr lang="en-US" dirty="0"/>
              <a:t>How can we implement this?</a:t>
            </a:r>
          </a:p>
          <a:p>
            <a:pPr marL="539496" indent="-457200"/>
            <a:r>
              <a:rPr lang="en-US" dirty="0"/>
              <a:t>What are some ways to “break” a circle?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615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Announcements</a:t>
            </a:r>
          </a:p>
          <a:p>
            <a:pPr lvl="1"/>
            <a:r>
              <a:rPr lang="en-US" sz="2000" dirty="0"/>
              <a:t>HW3: due today at 10 pm</a:t>
            </a:r>
          </a:p>
          <a:p>
            <a:pPr lvl="1"/>
            <a:r>
              <a:rPr lang="en-US" sz="2000" dirty="0"/>
              <a:t>Don’t forget to commit/push your changes</a:t>
            </a:r>
          </a:p>
          <a:p>
            <a:r>
              <a:rPr lang="en-US" dirty="0"/>
              <a:t>Polynomial arithmetic</a:t>
            </a:r>
          </a:p>
          <a:p>
            <a:r>
              <a:rPr lang="en-US" dirty="0"/>
              <a:t>Abstract data types (ADT)</a:t>
            </a:r>
          </a:p>
          <a:p>
            <a:r>
              <a:rPr lang="en-US" dirty="0"/>
              <a:t>Representation invariants (RI)</a:t>
            </a:r>
          </a:p>
          <a:p>
            <a:r>
              <a:rPr lang="en-US" dirty="0"/>
              <a:t>Abstraction Functions</a:t>
            </a:r>
          </a:p>
        </p:txBody>
      </p:sp>
    </p:spTree>
    <p:extLst>
      <p:ext uri="{BB962C8B-B14F-4D97-AF65-F5344CB8AC3E}">
        <p14:creationId xmlns:p14="http://schemas.microsoft.com/office/powerpoint/2010/main" val="24656079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Indicates if an instance is </a:t>
            </a:r>
            <a:r>
              <a:rPr lang="en-US" i="1" dirty="0"/>
              <a:t>well-formed</a:t>
            </a:r>
            <a:r>
              <a:rPr lang="en-US" dirty="0"/>
              <a:t> or </a:t>
            </a:r>
            <a:r>
              <a:rPr lang="en-US" i="1" dirty="0"/>
              <a:t>valid</a:t>
            </a:r>
          </a:p>
          <a:p>
            <a:r>
              <a:rPr lang="en-US" dirty="0"/>
              <a:t>Defines the set of valid concrete values</a:t>
            </a:r>
          </a:p>
          <a:p>
            <a:r>
              <a:rPr lang="en-US" dirty="0"/>
              <a:t>Maps </a:t>
            </a:r>
            <a:r>
              <a:rPr lang="en-US" b="1" dirty="0"/>
              <a:t>concrete representation</a:t>
            </a:r>
            <a:r>
              <a:rPr lang="en-US" dirty="0"/>
              <a:t> of object ➔ </a:t>
            </a:r>
            <a:r>
              <a:rPr lang="en-US" b="1" dirty="0" err="1"/>
              <a:t>boolean</a:t>
            </a:r>
            <a:r>
              <a:rPr lang="en-US" b="1" dirty="0"/>
              <a:t> B</a:t>
            </a:r>
          </a:p>
          <a:p>
            <a:r>
              <a:rPr lang="en-US" dirty="0"/>
              <a:t>If representation invariant is false/violated, the object is “broken” – doesn’t map to any abstract value</a:t>
            </a:r>
          </a:p>
          <a:p>
            <a:r>
              <a:rPr lang="en-US" b="1" dirty="0"/>
              <a:t>For </a:t>
            </a:r>
            <a:r>
              <a:rPr lang="en-US" b="1" dirty="0" err="1"/>
              <a:t>implementors</a:t>
            </a:r>
            <a:r>
              <a:rPr lang="en-US" b="1" dirty="0"/>
              <a:t>/debuggers/maintainers of the abstraction: No object should </a:t>
            </a:r>
            <a:r>
              <a:rPr lang="en-US" b="1" i="1" u="sng" dirty="0"/>
              <a:t>ever</a:t>
            </a:r>
            <a:r>
              <a:rPr lang="en-US" b="1" dirty="0"/>
              <a:t> violate the rep invariant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906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center;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double rad;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844" y="2514600"/>
            <a:ext cx="2162089" cy="183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17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center;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double rad;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rad &gt; 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091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2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center;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edge;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438400"/>
            <a:ext cx="2438400" cy="225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97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2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038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center;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edge;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edge != null &amp;&amp; 		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!</a:t>
            </a: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center.equals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(edge)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09712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3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148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453508"/>
            <a:ext cx="3978574" cy="27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34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3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	// 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 != null &amp;&amp;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corner2 != null &amp;&amp;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!corner1.equals(corner2)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766571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Rep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Representation invariant should hold before and after every public method</a:t>
            </a:r>
          </a:p>
          <a:p>
            <a:r>
              <a:rPr lang="en-US" dirty="0"/>
              <a:t>Write and use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checkRep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en-US" sz="2000" dirty="0"/>
              <a:t>Call before and after public methods</a:t>
            </a:r>
          </a:p>
          <a:p>
            <a:pPr lvl="1"/>
            <a:r>
              <a:rPr lang="en-US" sz="2000" dirty="0"/>
              <a:t>Make use of Java’s assert syntax!</a:t>
            </a:r>
          </a:p>
          <a:p>
            <a:pPr lvl="1"/>
            <a:r>
              <a:rPr lang="en-US" sz="2000" dirty="0"/>
              <a:t>OK that it adds extra code</a:t>
            </a:r>
          </a:p>
          <a:p>
            <a:pPr lvl="2"/>
            <a:r>
              <a:rPr lang="en-US" sz="2000" dirty="0"/>
              <a:t>Asserts won’t be included on release builds</a:t>
            </a:r>
          </a:p>
          <a:p>
            <a:pPr lvl="2"/>
            <a:r>
              <a:rPr lang="en-US" sz="2000" dirty="0"/>
              <a:t>Important for finding bugs</a:t>
            </a:r>
          </a:p>
          <a:p>
            <a:pPr lvl="1"/>
            <a:r>
              <a:rPr lang="en-US" sz="2400" dirty="0"/>
              <a:t>If some checks are expensive, you can use a global </a:t>
            </a:r>
            <a:r>
              <a:rPr lang="en-US" sz="2400" dirty="0" err="1"/>
              <a:t>boolean</a:t>
            </a:r>
            <a:r>
              <a:rPr lang="en-US" sz="2400" dirty="0"/>
              <a:t> variable to conditionally perform them</a:t>
            </a:r>
          </a:p>
          <a:p>
            <a:pPr lvl="2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568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 for Rep Invariants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0183BD9-73A8-AC46-8D50-EC455793F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072" y="2286000"/>
            <a:ext cx="4473575" cy="3325357"/>
          </a:xfrm>
        </p:spPr>
      </p:pic>
    </p:spTree>
    <p:extLst>
      <p:ext uri="{BB962C8B-B14F-4D97-AF65-F5344CB8AC3E}">
        <p14:creationId xmlns:p14="http://schemas.microsoft.com/office/powerpoint/2010/main" val="27434957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447800"/>
          </a:xfrm>
        </p:spPr>
        <p:txBody>
          <a:bodyPr/>
          <a:lstStyle/>
          <a:p>
            <a:r>
              <a:rPr lang="en-US" sz="4400" dirty="0" err="1"/>
              <a:t>checkRep</a:t>
            </a:r>
            <a:r>
              <a:rPr lang="en-US" sz="4400" dirty="0"/>
              <a:t>() Example with Asserts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center;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double rad;</a:t>
            </a:r>
          </a:p>
          <a:p>
            <a:pPr marL="0" indent="0">
              <a:buNone/>
            </a:pPr>
            <a:endParaRPr lang="en-US" sz="17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void </a:t>
            </a:r>
            <a:r>
              <a:rPr lang="en-US" sz="17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checkRep</a:t>
            </a: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		assert center != null : “This does not have a 						  center”;	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	assert radius &gt; 0 : “This circle has a negative 				     radius”;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7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645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HW4: Polynomial Graphing Calculator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Problem 0:</a:t>
            </a:r>
            <a:r>
              <a:rPr lang="en-US" dirty="0"/>
              <a:t> Write </a:t>
            </a:r>
            <a:r>
              <a:rPr lang="en-US" dirty="0" err="1"/>
              <a:t>pseudocode</a:t>
            </a:r>
            <a:r>
              <a:rPr lang="en-US" dirty="0"/>
              <a:t> algorithms for polynomial operations</a:t>
            </a:r>
          </a:p>
          <a:p>
            <a:r>
              <a:rPr lang="en-US" b="1" dirty="0"/>
              <a:t>Problem 1:</a:t>
            </a:r>
            <a:r>
              <a:rPr lang="en-US" dirty="0"/>
              <a:t> Answer questions about </a:t>
            </a:r>
            <a:r>
              <a:rPr lang="en-US" dirty="0" err="1"/>
              <a:t>RatNum</a:t>
            </a:r>
            <a:endParaRPr lang="en-US" dirty="0"/>
          </a:p>
          <a:p>
            <a:r>
              <a:rPr lang="en-US" b="1" dirty="0"/>
              <a:t>Problem 2:</a:t>
            </a:r>
            <a:r>
              <a:rPr lang="en-US" dirty="0"/>
              <a:t> Implement </a:t>
            </a:r>
            <a:r>
              <a:rPr lang="en-US" dirty="0" err="1"/>
              <a:t>RatTerm</a:t>
            </a:r>
            <a:endParaRPr lang="en-US" dirty="0"/>
          </a:p>
          <a:p>
            <a:r>
              <a:rPr lang="en-US" b="1" dirty="0"/>
              <a:t>Problem 3:</a:t>
            </a:r>
            <a:r>
              <a:rPr lang="en-US" dirty="0"/>
              <a:t> Implement </a:t>
            </a:r>
            <a:r>
              <a:rPr lang="en-US" dirty="0" err="1"/>
              <a:t>RatPoly</a:t>
            </a:r>
            <a:endParaRPr lang="en-US" dirty="0"/>
          </a:p>
          <a:p>
            <a:r>
              <a:rPr lang="en-US" b="1" dirty="0"/>
              <a:t>Problem 4:</a:t>
            </a:r>
            <a:r>
              <a:rPr lang="en-US" dirty="0"/>
              <a:t> Implement </a:t>
            </a:r>
            <a:r>
              <a:rPr lang="en-US" dirty="0" err="1"/>
              <a:t>RatPolyStack</a:t>
            </a:r>
            <a:endParaRPr lang="en-US" dirty="0"/>
          </a:p>
          <a:p>
            <a:r>
              <a:rPr lang="en-US" b="1" dirty="0"/>
              <a:t>Problem 5:</a:t>
            </a:r>
            <a:r>
              <a:rPr lang="en-US" dirty="0"/>
              <a:t> Try out the calculator</a:t>
            </a:r>
          </a:p>
        </p:txBody>
      </p:sp>
      <p:pic>
        <p:nvPicPr>
          <p:cNvPr id="1026" name="Picture 2" descr="http://vignette4.wikia.nocookie.net/pixar/images/a/a9/Ratatouille-remy3.jpg/revision/latest?cb=2015021419124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38906"/>
            <a:ext cx="2882395" cy="294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9203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Asserts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enable asserts: Go to Run-&gt;Run Configurations</a:t>
            </a:r>
            <a:r>
              <a:rPr lang="is-IS" dirty="0"/>
              <a:t>…</a:t>
            </a:r>
            <a:r>
              <a:rPr lang="en-US" dirty="0"/>
              <a:t>-&gt;Arguments.  </a:t>
            </a:r>
            <a:r>
              <a:rPr lang="en-US"/>
              <a:t>Then put</a:t>
            </a:r>
            <a:r>
              <a:rPr lang="en-US" b="1"/>
              <a:t>  </a:t>
            </a:r>
            <a:r>
              <a:rPr lang="en-US" b="1" dirty="0"/>
              <a:t>–</a:t>
            </a:r>
            <a:r>
              <a:rPr lang="en-US" b="1" dirty="0" err="1"/>
              <a:t>ea</a:t>
            </a:r>
            <a:r>
              <a:rPr lang="en-US" dirty="0"/>
              <a:t> in VM arguments section</a:t>
            </a:r>
          </a:p>
          <a:p>
            <a:pPr lvl="1"/>
            <a:r>
              <a:rPr lang="en-US" sz="2400" dirty="0"/>
              <a:t>Do this for every main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894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Abstraction function: a </a:t>
            </a:r>
            <a:r>
              <a:rPr lang="en-US" b="1" dirty="0"/>
              <a:t>mapping </a:t>
            </a:r>
            <a:r>
              <a:rPr lang="en-US" dirty="0"/>
              <a:t>from </a:t>
            </a:r>
            <a:r>
              <a:rPr lang="en-US" b="1" dirty="0"/>
              <a:t>internal state </a:t>
            </a:r>
            <a:r>
              <a:rPr lang="en-US" dirty="0"/>
              <a:t>to </a:t>
            </a:r>
            <a:r>
              <a:rPr lang="en-US" b="1" dirty="0"/>
              <a:t>abstract value</a:t>
            </a:r>
            <a:endParaRPr lang="en-US" dirty="0"/>
          </a:p>
          <a:p>
            <a:r>
              <a:rPr lang="en-US" dirty="0"/>
              <a:t>Abstract fields may not map directly to representation fields</a:t>
            </a:r>
          </a:p>
          <a:p>
            <a:pPr lvl="1"/>
            <a:r>
              <a:rPr lang="en-US" sz="2000" dirty="0"/>
              <a:t>Circle has </a:t>
            </a:r>
            <a:r>
              <a:rPr lang="en-US" sz="2000" b="1" dirty="0"/>
              <a:t>radius </a:t>
            </a:r>
            <a:r>
              <a:rPr lang="en-US" sz="2000" dirty="0"/>
              <a:t>but not necessarily </a:t>
            </a:r>
          </a:p>
          <a:p>
            <a:pPr marL="914400" lvl="2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radius;</a:t>
            </a:r>
            <a:endParaRPr lang="en-US" sz="2000" dirty="0"/>
          </a:p>
          <a:p>
            <a:r>
              <a:rPr lang="en-US" dirty="0"/>
              <a:t>Internal representation can be anything as long as it somehow encodes the abstract value</a:t>
            </a:r>
          </a:p>
          <a:p>
            <a:r>
              <a:rPr lang="en-US" dirty="0"/>
              <a:t>Representation Invariant excludes values for which the abstraction function has no meaning</a:t>
            </a:r>
          </a:p>
        </p:txBody>
      </p:sp>
    </p:spTree>
    <p:extLst>
      <p:ext uri="{BB962C8B-B14F-4D97-AF65-F5344CB8AC3E}">
        <p14:creationId xmlns:p14="http://schemas.microsoft.com/office/powerpoint/2010/main" val="36261378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center;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double rad;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Abstraction function: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AF(this) = a circle c such that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rad &gt; 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2060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center;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double rad;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Abstraction function: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AF(this) = a circle c such that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this.center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this.rad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rad &gt; 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9332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2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80060" y="1981200"/>
            <a:ext cx="8435340" cy="45720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center;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edge;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18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18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endParaRPr lang="en-US" sz="1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18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endParaRPr lang="en-US" sz="1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18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edge ! null &amp;&amp;    	  	 	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                     !</a:t>
            </a:r>
            <a:r>
              <a:rPr lang="en-US" sz="18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center.equals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(edge)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//    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4979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2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center;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edge;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this.center</a:t>
            </a: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sqrt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((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center.x-edge.x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)^2 +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                 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center.y-edge.y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)^2)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edge ! null &amp;&amp; 			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                  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!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center.equals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(edge)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//    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44211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3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 != null &amp;&amp; corner2 != null &amp;&amp; 	 	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          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!corner1.equals(corner2)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83961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Implementation 3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&lt;(corner1.x + corner2.x) / 2,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            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corner.y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corner2.y) / 2&gt;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(1/2)*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sqrt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((corner1.x-corner2.x)^2 +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              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(corner1.y-corner2.y)^2)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 != null &amp;&amp; corner2 != null &amp;&amp;   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              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!corner1.equals(corner2)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984850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AA4F2-10B2-421A-BC6A-A9C648BEA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checkRep</a:t>
            </a:r>
            <a:r>
              <a:rPr lang="en-US" dirty="0"/>
              <a:t>() demo</a:t>
            </a:r>
          </a:p>
        </p:txBody>
      </p:sp>
    </p:spTree>
    <p:extLst>
      <p:ext uri="{BB962C8B-B14F-4D97-AF65-F5344CB8AC3E}">
        <p14:creationId xmlns:p14="http://schemas.microsoft.com/office/powerpoint/2010/main" val="118436671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AA4F2-10B2-421A-BC6A-A9C648BEA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Solutions to Worksheet:</a:t>
            </a:r>
            <a:br>
              <a:rPr lang="en-US" dirty="0"/>
            </a:br>
            <a:r>
              <a:rPr lang="en-US" dirty="0"/>
              <a:t> </a:t>
            </a:r>
            <a:r>
              <a:rPr lang="en-US" sz="4000" dirty="0" err="1"/>
              <a:t>NonNullStringList</a:t>
            </a:r>
            <a:r>
              <a:rPr lang="en-US" sz="4000" dirty="0"/>
              <a:t> </a:t>
            </a:r>
            <a:r>
              <a:rPr lang="mr-IN" sz="4000" dirty="0"/>
              <a:t>–</a:t>
            </a:r>
            <a:r>
              <a:rPr lang="en-US" sz="4000" dirty="0"/>
              <a:t> Implementation 1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NonNullStringList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{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Abstraction function: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	AF(this) = A list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of strings with size s such that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	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lst.get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=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this.arr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] for all 0 &lt;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&lt; (s-1)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	(Note you can use .get as it is part of the ADT for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	s =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this.count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Rep invariant: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	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arr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[0,count-1] != null &amp;&amp;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	count &gt;=0 &amp;&amp;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arr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!= null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String[] 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arr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count;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void add(String s) { ... }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remove(String s) { ... }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String get(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{ ... } }</a:t>
            </a:r>
          </a:p>
        </p:txBody>
      </p:sp>
    </p:spTree>
    <p:extLst>
      <p:ext uri="{BB962C8B-B14F-4D97-AF65-F5344CB8AC3E}">
        <p14:creationId xmlns:p14="http://schemas.microsoft.com/office/powerpoint/2010/main" val="207204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RatThings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err="1"/>
              <a:t>RatNum</a:t>
            </a:r>
            <a:endParaRPr lang="en-US" dirty="0"/>
          </a:p>
          <a:p>
            <a:pPr lvl="1"/>
            <a:r>
              <a:rPr lang="en-US" sz="2000" dirty="0"/>
              <a:t>ADT for a Rational Number</a:t>
            </a:r>
          </a:p>
          <a:p>
            <a:pPr lvl="1"/>
            <a:r>
              <a:rPr lang="en-US" sz="2000" dirty="0"/>
              <a:t>Has </a:t>
            </a:r>
            <a:r>
              <a:rPr lang="en-US" sz="2000" dirty="0" err="1"/>
              <a:t>NaN</a:t>
            </a:r>
            <a:endParaRPr lang="en-US" sz="2000" dirty="0"/>
          </a:p>
          <a:p>
            <a:r>
              <a:rPr lang="en-US" dirty="0" err="1"/>
              <a:t>RatTerm</a:t>
            </a:r>
            <a:endParaRPr lang="en-US" dirty="0"/>
          </a:p>
          <a:p>
            <a:pPr lvl="1"/>
            <a:r>
              <a:rPr lang="en-US" sz="2000" dirty="0"/>
              <a:t>Single polynomial term</a:t>
            </a:r>
          </a:p>
          <a:p>
            <a:pPr lvl="1"/>
            <a:r>
              <a:rPr lang="en-US" sz="2000" dirty="0"/>
              <a:t>Coefficient (</a:t>
            </a:r>
            <a:r>
              <a:rPr lang="en-US" sz="2000" dirty="0" err="1"/>
              <a:t>RatNum</a:t>
            </a:r>
            <a:r>
              <a:rPr lang="en-US" sz="2000" dirty="0"/>
              <a:t>) &amp; degree</a:t>
            </a:r>
          </a:p>
          <a:p>
            <a:r>
              <a:rPr lang="en-US" dirty="0" err="1"/>
              <a:t>RatPoly</a:t>
            </a:r>
            <a:endParaRPr lang="en-US" dirty="0"/>
          </a:p>
          <a:p>
            <a:pPr lvl="1"/>
            <a:r>
              <a:rPr lang="en-US" sz="2000" dirty="0"/>
              <a:t>Sum of </a:t>
            </a:r>
            <a:r>
              <a:rPr lang="en-US" sz="2000" dirty="0" err="1"/>
              <a:t>RatTerms</a:t>
            </a:r>
            <a:endParaRPr lang="en-US" sz="2000" dirty="0"/>
          </a:p>
          <a:p>
            <a:r>
              <a:rPr lang="en-US" dirty="0" err="1"/>
              <a:t>RatPolyStack</a:t>
            </a:r>
            <a:endParaRPr lang="en-US" dirty="0"/>
          </a:p>
          <a:p>
            <a:pPr lvl="1"/>
            <a:r>
              <a:rPr lang="en-US" sz="2000" dirty="0"/>
              <a:t>Ordered collection of </a:t>
            </a:r>
            <a:r>
              <a:rPr lang="en-US" sz="2000" dirty="0" err="1"/>
              <a:t>RatPolys</a:t>
            </a:r>
            <a:endParaRPr lang="en-US" sz="2000" dirty="0"/>
          </a:p>
        </p:txBody>
      </p:sp>
      <p:pic>
        <p:nvPicPr>
          <p:cNvPr id="2050" name="Picture 2" descr="http://www.pageresource.com/wallpapers/wallpaper/rat-teacup-animal-cute-rodent_4272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124200"/>
            <a:ext cx="2321211" cy="145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952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AA4F2-10B2-421A-BC6A-A9C648BEA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Solutions to Worksheet:</a:t>
            </a:r>
            <a:br>
              <a:rPr lang="en-US" dirty="0"/>
            </a:br>
            <a:r>
              <a:rPr lang="en-US" dirty="0"/>
              <a:t> </a:t>
            </a:r>
            <a:r>
              <a:rPr lang="en-US" sz="4000" dirty="0" err="1"/>
              <a:t>NonNullStringList</a:t>
            </a:r>
            <a:r>
              <a:rPr lang="en-US" sz="4000" dirty="0"/>
              <a:t> </a:t>
            </a:r>
            <a:r>
              <a:rPr lang="mr-IN" sz="4000" dirty="0"/>
              <a:t>–</a:t>
            </a:r>
            <a:r>
              <a:rPr lang="en-US" sz="4000" dirty="0"/>
              <a:t> Implementation 2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NonNullStringList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{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Abstraction function: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AF(this) = A list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of strings with size s such that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	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lst.get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=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this.head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.(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times)next for all 0 &lt;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&lt; (s-1)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	(Note you can use .get as it is part of the ADT for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Value in the nth node after head contains the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nth item in the list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Rep invariant: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head.val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!= null,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head.next.val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!= null, …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 No cycle in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ListNodes</a:t>
            </a:r>
            <a:endParaRPr lang="en-US" sz="16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ListNode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head;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public void add(String s) { ...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public 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remove(String s) { ...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public String get(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{ ... }</a:t>
            </a:r>
          </a:p>
        </p:txBody>
      </p:sp>
    </p:spTree>
    <p:extLst>
      <p:ext uri="{BB962C8B-B14F-4D97-AF65-F5344CB8AC3E}">
        <p14:creationId xmlns:p14="http://schemas.microsoft.com/office/powerpoint/2010/main" val="1637049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Addition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77923" y="2743200"/>
            <a:ext cx="8233873" cy="523220"/>
            <a:chOff x="452927" y="1600200"/>
            <a:chExt cx="8233873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452927" y="1600200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24400" y="1600200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(3x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x – 5)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95205" y="16771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9080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Addition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61405" y="3810000"/>
            <a:ext cx="7467600" cy="1132820"/>
            <a:chOff x="609600" y="3200400"/>
            <a:chExt cx="7467600" cy="1132820"/>
          </a:xfrm>
        </p:grpSpPr>
        <p:sp>
          <p:nvSpPr>
            <p:cNvPr id="7" name="TextBox 6"/>
            <p:cNvSpPr txBox="1"/>
            <p:nvPr/>
          </p:nvSpPr>
          <p:spPr>
            <a:xfrm>
              <a:off x="2133600" y="320040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 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+ 5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381000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	0x</a:t>
              </a:r>
              <a:r>
                <a:rPr lang="en-US" sz="2800" baseline="300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 x   – 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" y="38869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6833" y="2428663"/>
            <a:ext cx="8233873" cy="523220"/>
            <a:chOff x="452927" y="1600200"/>
            <a:chExt cx="8233873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452927" y="1600200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24400" y="1600200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(3x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x – 5)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95205" y="16771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1412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Addition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09600" y="2438400"/>
            <a:ext cx="8233873" cy="2667000"/>
            <a:chOff x="452927" y="1600200"/>
            <a:chExt cx="8233873" cy="2667000"/>
          </a:xfrm>
        </p:grpSpPr>
        <p:sp>
          <p:nvSpPr>
            <p:cNvPr id="8" name="TextBox 7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 x   – 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" y="3810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+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395205" y="1677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+</a:t>
                </a: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0747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3792</TotalTime>
  <Words>1774</Words>
  <Application>Microsoft Macintosh PowerPoint</Application>
  <PresentationFormat>On-screen Show (4:3)</PresentationFormat>
  <Paragraphs>555</Paragraphs>
  <Slides>60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70" baseType="lpstr">
      <vt:lpstr>Arial</vt:lpstr>
      <vt:lpstr>Calibri</vt:lpstr>
      <vt:lpstr>Calibri Light</vt:lpstr>
      <vt:lpstr>Century Gothic</vt:lpstr>
      <vt:lpstr>Consolas</vt:lpstr>
      <vt:lpstr>Courier New</vt:lpstr>
      <vt:lpstr>Mangal</vt:lpstr>
      <vt:lpstr>Palatino Linotype</vt:lpstr>
      <vt:lpstr>Executive</vt:lpstr>
      <vt:lpstr>Retrospect</vt:lpstr>
      <vt:lpstr>Warmup</vt:lpstr>
      <vt:lpstr>Warmup</vt:lpstr>
      <vt:lpstr>PowerPoint Presentation</vt:lpstr>
      <vt:lpstr>Agenda</vt:lpstr>
      <vt:lpstr>HW4: Polynomial Graphing Calculator</vt:lpstr>
      <vt:lpstr>RatThings</vt:lpstr>
      <vt:lpstr>Polynomial Addition</vt:lpstr>
      <vt:lpstr>Polynomial Addition</vt:lpstr>
      <vt:lpstr>Polynomial Addition</vt:lpstr>
      <vt:lpstr>Polynomial Addition</vt:lpstr>
      <vt:lpstr>Polynomial Subtraction</vt:lpstr>
      <vt:lpstr>Polynomial Subtraction</vt:lpstr>
      <vt:lpstr>Polynomial Subtraction</vt:lpstr>
      <vt:lpstr>Polynomial Multiplication</vt:lpstr>
      <vt:lpstr>Polynomial Multiplication</vt:lpstr>
      <vt:lpstr>Polynomial Multiplication</vt:lpstr>
      <vt:lpstr>Polynomial Multiplication</vt:lpstr>
      <vt:lpstr>Polynomial Multiplication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Poly Division</vt:lpstr>
      <vt:lpstr>Abstract Data Types</vt:lpstr>
      <vt:lpstr>PowerPoint Presentation</vt:lpstr>
      <vt:lpstr>ADT Example: Circle</vt:lpstr>
      <vt:lpstr>Circle: Class Specification</vt:lpstr>
      <vt:lpstr>Representation Invariants</vt:lpstr>
      <vt:lpstr>Circle Implementation 1</vt:lpstr>
      <vt:lpstr>Circle Implementation 1</vt:lpstr>
      <vt:lpstr>Circle Implementation 2</vt:lpstr>
      <vt:lpstr>Circle Implementation 2</vt:lpstr>
      <vt:lpstr>Circle Implementation 3</vt:lpstr>
      <vt:lpstr>Circle Implementation 3</vt:lpstr>
      <vt:lpstr>Checking Rep Invariants</vt:lpstr>
      <vt:lpstr>Takeaway for Rep Invariants</vt:lpstr>
      <vt:lpstr>checkRep() Example with Asserts</vt:lpstr>
      <vt:lpstr>Using Asserts</vt:lpstr>
      <vt:lpstr>Abstraction Function</vt:lpstr>
      <vt:lpstr>Circle Implementation 1</vt:lpstr>
      <vt:lpstr>Circle Implementation 1</vt:lpstr>
      <vt:lpstr>Circle Implementation 2</vt:lpstr>
      <vt:lpstr>Circle Implementation 2</vt:lpstr>
      <vt:lpstr>Circle Implementation 3</vt:lpstr>
      <vt:lpstr>Circle Implementation 3</vt:lpstr>
      <vt:lpstr>checkRep() demo</vt:lpstr>
      <vt:lpstr>Solutions to Worksheet:  NonNullStringList – Implementation 1</vt:lpstr>
      <vt:lpstr>Solutions to Worksheet:  NonNullStringList – Implementation 2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specifications</dc:title>
  <dc:creator>Kellen Donohue</dc:creator>
  <cp:lastModifiedBy>Leah R. Perlmutter</cp:lastModifiedBy>
  <cp:revision>240</cp:revision>
  <dcterms:created xsi:type="dcterms:W3CDTF">2012-10-10T17:40:49Z</dcterms:created>
  <dcterms:modified xsi:type="dcterms:W3CDTF">2018-07-03T22:24:28Z</dcterms:modified>
</cp:coreProperties>
</file>