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43"/>
  </p:notesMasterIdLst>
  <p:sldIdLst>
    <p:sldId id="256" r:id="rId2"/>
    <p:sldId id="257" r:id="rId3"/>
    <p:sldId id="258" r:id="rId4"/>
    <p:sldId id="329" r:id="rId5"/>
    <p:sldId id="330" r:id="rId6"/>
    <p:sldId id="331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332" r:id="rId18"/>
    <p:sldId id="334" r:id="rId19"/>
    <p:sldId id="269" r:id="rId20"/>
    <p:sldId id="270" r:id="rId21"/>
    <p:sldId id="271" r:id="rId22"/>
    <p:sldId id="272" r:id="rId23"/>
    <p:sldId id="333" r:id="rId24"/>
    <p:sldId id="275" r:id="rId25"/>
    <p:sldId id="274" r:id="rId26"/>
    <p:sldId id="322" r:id="rId27"/>
    <p:sldId id="325" r:id="rId28"/>
    <p:sldId id="323" r:id="rId29"/>
    <p:sldId id="326" r:id="rId30"/>
    <p:sldId id="324" r:id="rId31"/>
    <p:sldId id="327" r:id="rId32"/>
    <p:sldId id="313" r:id="rId33"/>
    <p:sldId id="314" r:id="rId34"/>
    <p:sldId id="315" r:id="rId35"/>
    <p:sldId id="316" r:id="rId36"/>
    <p:sldId id="317" r:id="rId37"/>
    <p:sldId id="318" r:id="rId38"/>
    <p:sldId id="319" r:id="rId39"/>
    <p:sldId id="320" r:id="rId40"/>
    <p:sldId id="321" r:id="rId41"/>
    <p:sldId id="328" r:id="rId4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050EC13-4E34-4B6E-AD28-D38E1D524FD2}">
  <a:tblStyle styleId="{2050EC13-4E34-4B6E-AD28-D38E1D524FD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2F2F2"/>
          </a:solidFill>
        </a:fill>
      </a:tcStyle>
    </a:wholeTbl>
    <a:band1H>
      <a:tcStyle>
        <a:tcBdr/>
        <a:fill>
          <a:solidFill>
            <a:srgbClr val="E4E4E4"/>
          </a:solidFill>
        </a:fill>
      </a:tcStyle>
    </a:band1H>
    <a:band1V>
      <a:tcStyle>
        <a:tcBdr/>
        <a:fill>
          <a:solidFill>
            <a:srgbClr val="E4E4E4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83310EDA-FA5D-400B-8AF0-1A7BA50E32A1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2F2F2"/>
          </a:solidFill>
        </a:fill>
      </a:tcStyle>
    </a:wholeTbl>
    <a:band1H>
      <a:tcStyle>
        <a:tcBdr/>
        <a:fill>
          <a:solidFill>
            <a:srgbClr val="E4E4E4"/>
          </a:solidFill>
        </a:fill>
      </a:tcStyle>
    </a:band1H>
    <a:band1V>
      <a:tcStyle>
        <a:tcBdr/>
        <a:fill>
          <a:solidFill>
            <a:srgbClr val="E4E4E4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6A8298DD-BB8F-45FF-AF64-29B744D86799}" styleName="Table_2">
    <a:wholeTbl>
      <a:tcTxStyle b="off" i="off">
        <a:font>
          <a:latin typeface="Franklin Gothic Book"/>
          <a:ea typeface="Franklin Gothic Book"/>
          <a:cs typeface="Franklin Gothic Book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DF6EC"/>
          </a:solidFill>
        </a:fill>
      </a:tcStyle>
    </a:wholeTbl>
    <a:band1H>
      <a:tcStyle>
        <a:tcBdr/>
        <a:fill>
          <a:solidFill>
            <a:srgbClr val="FBECD4"/>
          </a:solidFill>
        </a:fill>
      </a:tcStyle>
    </a:band1H>
    <a:band1V>
      <a:tcStyle>
        <a:tcBdr/>
        <a:fill>
          <a:solidFill>
            <a:srgbClr val="FBECD4"/>
          </a:solidFill>
        </a:fill>
      </a:tcStyle>
    </a:band1V>
    <a:lastCol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3675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423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131626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20493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06569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081261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915158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947417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773639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78260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189903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770385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0944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2248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638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Ask: who’s heard of / used version control before?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Motivate: synchronization among </a:t>
            </a:r>
            <a:r>
              <a:rPr lang="en-US" sz="1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devs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seeing history of project, making backups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Extra motivation: have you ever seen what happened to large projects that DON’T use </a:t>
            </a:r>
            <a:r>
              <a:rPr lang="en-US" sz="1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vc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(not just software either)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Especially useful when multiple </a:t>
            </a:r>
            <a:r>
              <a:rPr lang="en-US" sz="1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devs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but useful even for your own projects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it for projects in this class. Worth the effort to learn, b/c you will use it in future classes and every internship and job.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Easy to:</a:t>
            </a:r>
          </a:p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Merge multiple developers’ changes</a:t>
            </a:r>
          </a:p>
          <a:p>
            <a:pPr marL="914400" marR="0" lvl="2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more “Here’s my list of changes … at least I think that’s everything… now what did you change?”)</a:t>
            </a:r>
          </a:p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Avoid overwriting each others’ changes</a:t>
            </a:r>
          </a:p>
          <a:p>
            <a:pPr marL="914400" marR="0" lvl="2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more “don’t touch this file – I’m working on it!”</a:t>
            </a:r>
          </a:p>
          <a:p>
            <a:pPr marL="914400" marR="0" lvl="2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more “AHHHHHH, you just erased my last 15 hours of work!!!”</a:t>
            </a:r>
          </a:p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Revert back to an older version of a file</a:t>
            </a:r>
          </a:p>
          <a:p>
            <a:pPr marL="914400" marR="0" lvl="2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more “I need to undo these changes… what was there before?”)</a:t>
            </a:r>
          </a:p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 a history of changes</a:t>
            </a:r>
          </a:p>
          <a:p>
            <a:pPr marL="914400" marR="0" lvl="2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more “How and when did this bug sneak in?”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Version control describes a TYPE of software (just like a text editor, Internet browser, …)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Just like there are lots of text editors and browsers, there are lots of version control systems; we use Subversion</a:t>
            </a:r>
          </a:p>
          <a:p>
            <a:pPr marL="171450" marR="0" lvl="0" indent="-1714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is a little diff, but once you know one it’s easy to learn others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Shape 18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33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06865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34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21186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Shape 21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fld>
            <a:endParaRPr lang="en-US"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74465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Shape 23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36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65607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Shape 23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37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66399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Summary: create repo, create workspace, repeatedly update &amp; commit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Remember to ask for questions!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Shape 25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38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45774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39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16151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394058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Shape 21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41</a:t>
            </a:fld>
            <a:endParaRPr lang="en-US"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7446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35233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35210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14807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40548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47799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11461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05532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3886198"/>
            <a:ext cx="9144000" cy="29717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3886198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157750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685800" y="3953037"/>
            <a:ext cx="7772400" cy="125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6" name="Shape 26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3" name="Shape 33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0" y="5633442"/>
            <a:ext cx="9144000" cy="1224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0" y="5633442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 Black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40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  <a:defRPr/>
            </a:lvl1pPr>
            <a:lvl2pPr marL="457200" indent="-63500" algn="l" rtl="0">
              <a:spcBef>
                <a:spcPts val="400"/>
              </a:spcBef>
              <a:buClr>
                <a:schemeClr val="dk2"/>
              </a:buClr>
              <a:buFont typeface="Arial"/>
              <a:buChar char="•"/>
              <a:defRPr/>
            </a:lvl2pPr>
            <a:lvl3pPr marL="1143000" indent="-114300" algn="l" rtl="0">
              <a:spcBef>
                <a:spcPts val="360"/>
              </a:spcBef>
              <a:buClr>
                <a:schemeClr val="dk2"/>
              </a:buClr>
              <a:buFont typeface="Arial"/>
              <a:buChar char="•"/>
              <a:defRPr/>
            </a:lvl3pPr>
            <a:lvl4pPr marL="1600200" indent="-114300" algn="l" rtl="0">
              <a:spcBef>
                <a:spcPts val="360"/>
              </a:spcBef>
              <a:buClr>
                <a:schemeClr val="dk2"/>
              </a:buClr>
              <a:buFont typeface="Arial"/>
              <a:buChar char="•"/>
              <a:defRPr/>
            </a:lvl4pPr>
            <a:lvl5pPr marL="2057400" indent="-114300" algn="l" rtl="0">
              <a:spcBef>
                <a:spcPts val="360"/>
              </a:spcBef>
              <a:buClr>
                <a:schemeClr val="dk2"/>
              </a:buClr>
              <a:buFont typeface="Arial"/>
              <a:buChar char="•"/>
              <a:defRPr/>
            </a:lvl5pPr>
            <a:lvl6pPr marL="2514600" indent="-127000" algn="l" rtl="0">
              <a:spcBef>
                <a:spcPts val="320"/>
              </a:spcBef>
              <a:buClr>
                <a:schemeClr val="dk2"/>
              </a:buClr>
              <a:buFont typeface="Arial"/>
              <a:buChar char="•"/>
              <a:defRPr/>
            </a:lvl6pPr>
            <a:lvl7pPr marL="2971800" indent="-127000" algn="l" rtl="0">
              <a:spcBef>
                <a:spcPts val="320"/>
              </a:spcBef>
              <a:buClr>
                <a:schemeClr val="dk2"/>
              </a:buClr>
              <a:buFont typeface="Arial"/>
              <a:buChar char="•"/>
              <a:defRPr/>
            </a:lvl7pPr>
            <a:lvl8pPr marL="3429000" indent="-127000" algn="l" rtl="0">
              <a:spcBef>
                <a:spcPts val="320"/>
              </a:spcBef>
              <a:buClr>
                <a:schemeClr val="dk2"/>
              </a:buClr>
              <a:buFont typeface="Arial"/>
              <a:buChar char="•"/>
              <a:defRPr/>
            </a:lvl8pPr>
            <a:lvl9pPr marL="3886200" indent="-127000" algn="l" rtl="0">
              <a:spcBef>
                <a:spcPts val="320"/>
              </a:spcBef>
              <a:buClr>
                <a:schemeClr val="dk2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 rot="-5400000">
            <a:off x="8227324" y="5885470"/>
            <a:ext cx="13158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2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685800" y="838200"/>
            <a:ext cx="7772400" cy="259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 Black"/>
              <a:buNone/>
            </a:pPr>
            <a:r>
              <a:rPr lang="en-US" sz="5950" b="1" i="0" u="none" strike="noStrike" cap="none" baseline="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SECTION 1:</a:t>
            </a:r>
            <a:br>
              <a:rPr lang="en-US" sz="5950" b="0" i="0" u="none" strike="noStrike" cap="none" baseline="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950" b="0" i="0" u="none" strike="noStrike" cap="none" baseline="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</a:t>
            </a:r>
            <a:r>
              <a:rPr lang="en-US" sz="4950" b="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 REASONING + V</a:t>
            </a:r>
            <a:r>
              <a:rPr lang="en-US" sz="4950" b="0" i="0" u="none" strike="noStrike" cap="none" baseline="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ERSION CONTROL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x="685800" y="4267200"/>
            <a:ext cx="5257799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 txBox="1"/>
          <p:nvPr/>
        </p:nvSpPr>
        <p:spPr>
          <a:xfrm>
            <a:off x="457200" y="5690175"/>
            <a:ext cx="8343899" cy="7751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slides borrowed and adapted from Alex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Mariakis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CSE 390a, CSE 331 lecture slides, and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Justin Bare and Deric Pang Section 1 slides.</a:t>
            </a:r>
            <a:endParaRPr lang="en-US" sz="1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33600" y="42672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10000"/>
                    <a:lumOff val="90000"/>
                  </a:schemeClr>
                </a:solidFill>
              </a:rPr>
              <a:t>CSE 331 </a:t>
            </a:r>
            <a:r>
              <a:rPr lang="mr-IN" sz="3200" dirty="0">
                <a:solidFill>
                  <a:schemeClr val="tx1">
                    <a:lumMod val="10000"/>
                    <a:lumOff val="90000"/>
                  </a:schemeClr>
                </a:solidFill>
              </a:rPr>
              <a:t>–</a:t>
            </a:r>
            <a:r>
              <a:rPr lang="en-US" sz="3200" dirty="0">
                <a:solidFill>
                  <a:schemeClr val="tx1">
                    <a:lumMod val="10000"/>
                    <a:lumOff val="90000"/>
                  </a:schemeClr>
                </a:solidFill>
              </a:rPr>
              <a:t> Summer 2018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FORWARD REASONING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&gt;= 0, y &gt;= 0}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 = 16;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&gt;= 0, y = 16}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x + y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&gt;= 16, y = 16}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sqrt(x)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&gt;= 4, y = 16}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 = y - x</a:t>
            </a:r>
          </a:p>
          <a:p>
            <a:pPr marL="0" marR="0" lvl="0" indent="0" algn="l" rtl="0">
              <a:spcBef>
                <a:spcPts val="1000"/>
              </a:spcBef>
              <a:spcAft>
                <a:spcPts val="60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FORWARD REASONING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&gt;= 0, y &gt;= 0}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 = 16;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&gt;= 0, y = 16}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x + y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&gt;= 16, y = 16}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</a:t>
            </a:r>
            <a:r>
              <a:rPr lang="en-US" sz="2000" b="1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sqrt</a:t>
            </a:r>
            <a:r>
              <a:rPr lang="en-US" sz="20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(x)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&gt;= 4, y = 16}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 = y - x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&gt;= 4, y &lt;= 12} </a:t>
            </a:r>
            <a:endParaRPr lang="en-US" sz="2000" b="1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100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endParaRPr sz="2000" b="1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FORWARD REASONING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{true}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(x&gt;0) {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abs = x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else {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abs = -x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550" b="1" i="0" u="none" strike="noStrike" cap="none" baseline="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endParaRPr sz="1550" b="1" i="0" u="none" strike="noStrike" cap="none" baseline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FORWARD REASONING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{true}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(x&gt;0) {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 0}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abs = x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else {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&lt;= 0}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abs = -x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550" b="1" i="0" u="none" strike="noStrike" cap="none" baseline="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endParaRPr sz="1550" b="1" i="0" u="none" strike="noStrike" cap="none" baseline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FORWARD REASONING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{true}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(x&gt;0) {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 0}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abs = x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 0, abs = x}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else {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&lt;= 0}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abs = -x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&lt;= 0, abs = -x}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550" b="1" i="0" u="none" strike="noStrike" cap="none" baseline="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endParaRPr sz="1550" b="1" i="0" u="none" strike="noStrike" cap="none" baseline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FORWARD REASONING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{true}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(x&gt;0) {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 0}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abs = x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 0, abs = x}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else {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&lt;= 0}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abs = -x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&lt;= 0, abs = -x}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 0, abs = x OR x &lt;= 0, abs = -x}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550" b="1" i="0" u="none" strike="noStrike" cap="none" baseline="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endParaRPr sz="1550" b="1" i="0" u="none" strike="noStrike" cap="none" baseline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FORWARD REASONING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{true}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(x&gt;0) {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 0}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abs = x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 0, abs = x}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else {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&lt;= 0}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abs = -x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&lt;= 0, abs = -x}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 0, abs = x OR x &lt;= 0, abs = -x}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55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{abs = |x|}</a:t>
            </a: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550" b="1" i="0" u="none" strike="noStrike" cap="none" baseline="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91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endParaRPr sz="1550" b="1" i="0" u="none" strike="noStrike" cap="none" baseline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BACKWARD REASONING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/>
              <a:t>Given: </a:t>
            </a:r>
            <a:r>
              <a:rPr lang="en-US" dirty="0" err="1"/>
              <a:t>Postcondition</a:t>
            </a:r>
            <a:endParaRPr lang="en-US" dirty="0"/>
          </a:p>
          <a:p>
            <a:pPr marL="457200" indent="-457200">
              <a:buFont typeface="Arial" charset="0"/>
              <a:buChar char="•"/>
            </a:pPr>
            <a:r>
              <a:rPr lang="en-US" dirty="0"/>
              <a:t>Finds: The weakest precondition for given </a:t>
            </a:r>
            <a:r>
              <a:rPr lang="en-US" dirty="0" err="1"/>
              <a:t>postcondition</a:t>
            </a:r>
            <a:r>
              <a:rPr lang="en-US" dirty="0"/>
              <a:t>.</a:t>
            </a:r>
          </a:p>
          <a:p>
            <a:pPr marL="457200" indent="-45720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177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BACKWARD REASONING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/>
              <a:t>Given: </a:t>
            </a:r>
            <a:r>
              <a:rPr lang="en-US" dirty="0" err="1"/>
              <a:t>Postcondition</a:t>
            </a:r>
            <a:endParaRPr lang="en-US" dirty="0"/>
          </a:p>
          <a:p>
            <a:pPr marL="457200" indent="-457200">
              <a:buFont typeface="Arial" charset="0"/>
              <a:buChar char="•"/>
            </a:pPr>
            <a:r>
              <a:rPr lang="en-US" dirty="0"/>
              <a:t>Finds: The weakest precondition for given </a:t>
            </a:r>
            <a:r>
              <a:rPr lang="en-US" dirty="0" err="1"/>
              <a:t>postcondition</a:t>
            </a:r>
            <a:r>
              <a:rPr lang="en-US" dirty="0"/>
              <a:t>.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/>
              <a:t>So, finds most general assumption code will use to get given </a:t>
            </a:r>
            <a:r>
              <a:rPr lang="en-US" dirty="0" err="1"/>
              <a:t>postcondition</a:t>
            </a:r>
            <a:r>
              <a:rPr lang="en-US" dirty="0"/>
              <a:t>.</a:t>
            </a:r>
          </a:p>
          <a:p>
            <a:pPr marL="457200" indent="-45720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717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BACKWARD REASONING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x + b;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 = 2b - 4 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a + c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 0}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endParaRPr sz="2000" b="1" i="0" u="none" strike="noStrike" cap="none" baseline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152721"/>
            <a:ext cx="5791200" cy="71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OUTLINE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022225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Introductions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Code Reasoning</a:t>
            </a:r>
          </a:p>
          <a:p>
            <a:pPr marL="914400" lvl="1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-US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Forward Reasoning</a:t>
            </a:r>
          </a:p>
          <a:p>
            <a:pPr marL="914400" lvl="1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-US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Backward Reasoning</a:t>
            </a:r>
          </a:p>
          <a:p>
            <a:pPr marL="914400" lvl="1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-US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Weaker vs. Stronger statements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Version control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BACKWARD REASONING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x + b;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 = 2b - 4 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{a + c &gt; 0}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a + c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 0}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endParaRPr sz="2000" b="1" i="0" u="none" strike="noStrike" cap="none" baseline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BACKWARD REASONING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x + b;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{a + 2b – 4 &gt; 0}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 = 2b - 4 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{a + c &gt; 0}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a + c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 0}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endParaRPr sz="2000" b="1" i="0" u="none" strike="noStrike" cap="none" baseline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BACKWARD REASONING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Backward reasoning is used to determine the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</a:t>
            </a:r>
            <a:r>
              <a:rPr lang="en-US" sz="20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weakest</a:t>
            </a:r>
            <a:r>
              <a:rPr lang="en-US" sz="2000" b="1" i="0" u="none" strike="noStrike" cap="none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 precondition</a:t>
            </a:r>
            <a:endParaRPr lang="en-US" sz="2000" b="1" i="0" u="none" strike="noStrike" cap="none" baseline="0" dirty="0">
              <a:solidFill>
                <a:srgbClr val="C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</a:t>
            </a:r>
            <a:r>
              <a:rPr lang="en-US" sz="20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{x + 3b - 4 &gt; 0}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x + b;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{a + 2b – 4 &gt; 0}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 = 2b - 4 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{a + c &gt; 0}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a + c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 0}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endParaRPr sz="2000" b="1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ASIDE: WEAKEST PRECONDTION?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/>
              <a:t>What is weakest precondition?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/>
              <a:t>Well, precondition is just a statement, so</a:t>
            </a:r>
            <a:r>
              <a:rPr lang="is-IS" dirty="0"/>
              <a:t>…Better ask what makes a statement weaker vs. </a:t>
            </a:r>
            <a:r>
              <a:rPr lang="en-US" dirty="0"/>
              <a:t>S</a:t>
            </a:r>
            <a:r>
              <a:rPr lang="is-IS" dirty="0"/>
              <a:t>tronger?</a:t>
            </a:r>
          </a:p>
        </p:txBody>
      </p:sp>
    </p:spTree>
    <p:extLst>
      <p:ext uri="{BB962C8B-B14F-4D97-AF65-F5344CB8AC3E}">
        <p14:creationId xmlns:p14="http://schemas.microsoft.com/office/powerpoint/2010/main" val="13018005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WEAKER VS. STRONGER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Weaker statements 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</a:t>
            </a: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general</a:t>
            </a:r>
          </a:p>
          <a:p>
            <a: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tronger statements = more specific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aka more informational</a:t>
            </a:r>
            <a:endParaRPr sz="2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556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Stronger statements are more restrictive</a:t>
            </a:r>
          </a:p>
          <a:p>
            <a:pPr marL="914400" marR="0" lvl="1" indent="-3556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-US" sz="200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Ex: x = 16 is stronger than x &gt; 0</a:t>
            </a:r>
          </a:p>
          <a:p>
            <a:pPr marL="914400" marR="0" lvl="1" indent="-355600" algn="l" rtl="0">
              <a:spcBef>
                <a:spcPts val="100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-US" sz="200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Ex: “Alex is an awesome TA” is stronger than “Alex is a TA”</a:t>
            </a:r>
            <a:endParaRPr lang="en-US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>
              <a:spcAft>
                <a:spcPts val="0"/>
              </a:spcAft>
              <a:buClr>
                <a:srgbClr val="262626"/>
              </a:buClr>
              <a:buFont typeface="Arial"/>
              <a:buChar char="●"/>
            </a:pPr>
            <a:r>
              <a:rPr lang="en-US" sz="2000" b="1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If A implies B, A is stronger and B is weaker.</a:t>
            </a:r>
          </a:p>
          <a:p>
            <a:pPr marL="457200" lvl="0" indent="-355600">
              <a:spcAft>
                <a:spcPts val="0"/>
              </a:spcAft>
              <a:buClr>
                <a:srgbClr val="262626"/>
              </a:buClr>
              <a:buFont typeface="Arial"/>
              <a:buChar char="●"/>
            </a:pPr>
            <a:r>
              <a:rPr lang="en-US" sz="2000" b="1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If B implies A, B is stronger and A is weaker.</a:t>
            </a:r>
          </a:p>
          <a:p>
            <a:pPr marL="457200" lvl="0" indent="-355600">
              <a:spcAft>
                <a:spcPts val="0"/>
              </a:spcAft>
              <a:buClr>
                <a:srgbClr val="262626"/>
              </a:buClr>
              <a:buFont typeface="Arial"/>
              <a:buChar char="●"/>
            </a:pPr>
            <a:r>
              <a:rPr lang="en-US" sz="2000" b="1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If neither, then A and B not comparable.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"/>
                                        <p:tgtEl>
                                          <p:spTgt spid="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HOARE</a:t>
            </a:r>
            <a:r>
              <a:rPr lang="en-US" sz="3600" b="0" i="0" u="none" strike="noStrike" cap="none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 TRIPLES</a:t>
            </a:r>
            <a:endParaRPr lang="en-US" sz="3600" b="0" i="0" u="none" strike="noStrike" cap="none" baseline="0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52577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Hoare triples are just an extension of logical implication</a:t>
            </a:r>
          </a:p>
          <a:p>
            <a:pPr marL="914400" marR="0" lvl="1" indent="-355600" algn="l" rtl="0"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Hoare triple: {P} S {Q}</a:t>
            </a:r>
          </a:p>
          <a:p>
            <a:pPr marL="914400" marR="0" lvl="1" indent="-355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 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precondition</a:t>
            </a:r>
          </a:p>
          <a:p>
            <a:pPr marL="914400" marR="0" lvl="1" indent="-355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 = single line of code</a:t>
            </a:r>
          </a:p>
          <a:p>
            <a:pPr marL="914400" marR="0" lvl="1" indent="-355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 = </a:t>
            </a:r>
            <a:r>
              <a:rPr lang="en-US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postcondition</a:t>
            </a:r>
            <a:endParaRPr lang="en-US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355600">
              <a:buFont typeface="Arial"/>
              <a:buChar char="○"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Hoare triple can be valid or invalid</a:t>
            </a:r>
          </a:p>
          <a:p>
            <a:pPr marL="914400" lvl="1" indent="-355600">
              <a:buFont typeface="Arial"/>
              <a:buChar char="○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Valid if for all states for which P holds, executing S always produces a state for which Q holds</a:t>
            </a:r>
          </a:p>
          <a:p>
            <a:pPr marL="914400" lvl="1" indent="-355600">
              <a:buFont typeface="Arial"/>
              <a:buChar char="○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Invalid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otherwise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HOARE TRIPLE EXAMPLE #1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i="1" dirty="0"/>
              <a:t>{x != 0} y = x*x; {y &gt; 0}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/>
              <a:t>Is this valid?</a:t>
            </a:r>
          </a:p>
        </p:txBody>
      </p:sp>
    </p:spTree>
    <p:extLst>
      <p:ext uri="{BB962C8B-B14F-4D97-AF65-F5344CB8AC3E}">
        <p14:creationId xmlns:p14="http://schemas.microsoft.com/office/powerpoint/2010/main" val="25292684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HOARE TRIPLE EXAMPLE #1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i="1" dirty="0"/>
              <a:t>{x != 0} y = x*x; {y &gt; 0}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/>
              <a:t>Is this valid?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b="1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9449748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HOARE TRIPLE EXAMPLE #2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</a:t>
            </a:r>
            <a:r>
              <a:rPr lang="en-US" b="1" dirty="0"/>
              <a:t>{false} S {Q} </a:t>
            </a:r>
            <a:r>
              <a:rPr lang="en-US" dirty="0"/>
              <a:t>a valid Hoare triple?</a:t>
            </a:r>
          </a:p>
        </p:txBody>
      </p:sp>
    </p:spTree>
    <p:extLst>
      <p:ext uri="{BB962C8B-B14F-4D97-AF65-F5344CB8AC3E}">
        <p14:creationId xmlns:p14="http://schemas.microsoft.com/office/powerpoint/2010/main" val="1427377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HOARE TRIPLE EXAMPLE #2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</a:t>
            </a:r>
            <a:r>
              <a:rPr lang="en-US" b="1" dirty="0"/>
              <a:t>{false} S {Q} </a:t>
            </a:r>
            <a:r>
              <a:rPr lang="en-US" dirty="0"/>
              <a:t>a valid Hoare triple?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b="1" dirty="0"/>
              <a:t>Yes. Because P is false, there are no conditions when P holds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b="1" dirty="0"/>
              <a:t>Therefore, for all states where P holds (i.e. none) executing </a:t>
            </a:r>
            <a:r>
              <a:rPr lang="en-US" b="1" i="1" dirty="0"/>
              <a:t>S </a:t>
            </a:r>
            <a:r>
              <a:rPr lang="en-US" b="1" dirty="0"/>
              <a:t>will produce a state in which </a:t>
            </a:r>
            <a:r>
              <a:rPr lang="en-US" b="1" i="1" dirty="0"/>
              <a:t>Q</a:t>
            </a:r>
            <a:r>
              <a:rPr lang="en-US" b="1" dirty="0"/>
              <a:t> holds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734978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REASONING ABOUT CODE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Two purposes</a:t>
            </a:r>
          </a:p>
          <a:p>
            <a:pPr marL="457200" marR="0" lvl="1" indent="-190500" algn="l" rtl="0">
              <a:spcBef>
                <a:spcPts val="100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Prove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our code is correct</a:t>
            </a:r>
          </a:p>
          <a:p>
            <a:pPr marL="457200" marR="0" lvl="1" indent="-190500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Understand </a:t>
            </a:r>
            <a:r>
              <a:rPr lang="en-US" sz="20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code is correct</a:t>
            </a:r>
          </a:p>
          <a:p>
            <a:pPr marR="0" lvl="0" indent="457200" algn="l" rtl="0">
              <a:spcBef>
                <a:spcPts val="400"/>
              </a:spcBef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Forward reasoning: determine what follows from initial conditions</a:t>
            </a:r>
          </a:p>
          <a:p>
            <a:pPr marR="0" lvl="0" algn="l" rtl="0">
              <a:spcBef>
                <a:spcPts val="40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100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Backward reasoning: determine sufficient conditions to obtain a certain result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HOARE TRIPLE EXAMPLE #3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</a:t>
            </a:r>
            <a:r>
              <a:rPr lang="en-US" b="1" dirty="0"/>
              <a:t>{P} S {true} </a:t>
            </a:r>
            <a:r>
              <a:rPr lang="en-US" dirty="0"/>
              <a:t>a valid Hoare triple?</a:t>
            </a:r>
          </a:p>
        </p:txBody>
      </p:sp>
    </p:spTree>
    <p:extLst>
      <p:ext uri="{BB962C8B-B14F-4D97-AF65-F5344CB8AC3E}">
        <p14:creationId xmlns:p14="http://schemas.microsoft.com/office/powerpoint/2010/main" val="27544237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HOARE TRIPLE EXAMPLE #3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</a:t>
            </a:r>
            <a:r>
              <a:rPr lang="en-US" b="1" dirty="0"/>
              <a:t>{P} S {true} </a:t>
            </a:r>
            <a:r>
              <a:rPr lang="en-US" dirty="0"/>
              <a:t>a valid Hoare triple?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b="1" dirty="0"/>
              <a:t>Yes. Any state for which P holds that is followed by the execution of S will produce some state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b="1" dirty="0"/>
              <a:t>For any state, true always holds (i.e. true is true)</a:t>
            </a:r>
          </a:p>
        </p:txBody>
      </p:sp>
    </p:spTree>
    <p:extLst>
      <p:ext uri="{BB962C8B-B14F-4D97-AF65-F5344CB8AC3E}">
        <p14:creationId xmlns:p14="http://schemas.microsoft.com/office/powerpoint/2010/main" val="41979641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506700" y="1279225"/>
            <a:ext cx="9210900" cy="1371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VERSION CONTROL</a:t>
            </a:r>
          </a:p>
        </p:txBody>
      </p:sp>
    </p:spTree>
    <p:extLst>
      <p:ext uri="{BB962C8B-B14F-4D97-AF65-F5344CB8AC3E}">
        <p14:creationId xmlns:p14="http://schemas.microsoft.com/office/powerpoint/2010/main" val="3931684149"/>
      </p:ext>
    </p:extLst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WHAT IS VERSION CONTROL?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457200" y="1524325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937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US" sz="26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Also known as source control/revision control</a:t>
            </a:r>
          </a:p>
          <a:p>
            <a:pPr marL="457200" marR="0" lvl="0" indent="-393700" algn="l" rtl="0">
              <a:spcBef>
                <a:spcPts val="52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US" sz="26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System for tracking changes to code</a:t>
            </a: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Software for developing software</a:t>
            </a:r>
          </a:p>
          <a:p>
            <a:pPr marL="457200" marR="0" lvl="0" indent="-393700" algn="l" rtl="0">
              <a:spcBef>
                <a:spcPts val="52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US" sz="26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Essential for managing projects</a:t>
            </a: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See a history of changes</a:t>
            </a: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Revert back to an older version</a:t>
            </a: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Merge changes from multiple sources</a:t>
            </a:r>
          </a:p>
          <a:p>
            <a:pPr marL="457200" marR="0" lvl="0" indent="-393700" algn="l" rtl="0">
              <a:spcBef>
                <a:spcPts val="52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US" sz="26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We’ll be talking about </a:t>
            </a:r>
            <a:r>
              <a:rPr lang="en-US" sz="26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git</a:t>
            </a:r>
            <a:r>
              <a:rPr lang="en-US" sz="26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26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GitLab</a:t>
            </a:r>
            <a:r>
              <a:rPr lang="en-US" sz="26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but there are alternatives</a:t>
            </a: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Subversion, Mercurial, CVS</a:t>
            </a: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Email, </a:t>
            </a:r>
            <a:r>
              <a:rPr lang="en-US" sz="18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Dropbox</a:t>
            </a: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USB sticks (don’t even</a:t>
            </a:r>
            <a:r>
              <a:rPr lang="en-US" sz="18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think of doing this)</a:t>
            </a:r>
            <a:endParaRPr lang="en-US" sz="1800" b="0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3589111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1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"/>
                                        <p:tgtEl>
                                          <p:spTgt spid="1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"/>
                                        <p:tgtEl>
                                          <p:spTgt spid="1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"/>
                                        <p:tgtEl>
                                          <p:spTgt spid="1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VERSION CONTROL ORGANIZATION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51053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064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2800" b="0" i="1" u="none" strike="noStrike" cap="none" baseline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repository 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stores the master copy of the project</a:t>
            </a: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Someone creates the repo for a new project</a:t>
            </a: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Then nobody touches this copy directly</a:t>
            </a: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Lives on a server everyone can access</a:t>
            </a:r>
          </a:p>
          <a:p>
            <a:pPr marL="457200" marR="0" lvl="0" indent="-4064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Each person </a:t>
            </a:r>
            <a:r>
              <a:rPr lang="en-US" sz="2800" b="0" i="1" u="none" strike="noStrike" cap="none" baseline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clones</a:t>
            </a:r>
            <a:r>
              <a:rPr lang="en-US" sz="2800" b="0" i="1" u="none" strike="noStrike" cap="none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her own </a:t>
            </a:r>
            <a:r>
              <a:rPr lang="en-US" sz="2800" b="0" i="1" u="none" strike="noStrike" cap="none" baseline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working copy</a:t>
            </a: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Makes a local copy of the repo</a:t>
            </a: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You’ll always work off of this copy</a:t>
            </a: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version control system syncs the repo and working copy (with your help)</a:t>
            </a:r>
          </a:p>
        </p:txBody>
      </p:sp>
      <p:grpSp>
        <p:nvGrpSpPr>
          <p:cNvPr id="190" name="Shape 190"/>
          <p:cNvGrpSpPr/>
          <p:nvPr/>
        </p:nvGrpSpPr>
        <p:grpSpPr>
          <a:xfrm>
            <a:off x="5546315" y="1295400"/>
            <a:ext cx="3445217" cy="5136732"/>
            <a:chOff x="5407064" y="1435100"/>
            <a:chExt cx="3445217" cy="5136732"/>
          </a:xfrm>
        </p:grpSpPr>
        <p:pic>
          <p:nvPicPr>
            <p:cNvPr id="191" name="Shape 19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637821" y="1435100"/>
              <a:ext cx="1439099" cy="143909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92" name="Shape 192"/>
            <p:cNvGrpSpPr/>
            <p:nvPr/>
          </p:nvGrpSpPr>
          <p:grpSpPr>
            <a:xfrm>
              <a:off x="6571232" y="3462070"/>
              <a:ext cx="1147137" cy="768753"/>
              <a:chOff x="7630236" y="2422574"/>
              <a:chExt cx="1591919" cy="1066824"/>
            </a:xfrm>
          </p:grpSpPr>
          <p:sp>
            <p:nvSpPr>
              <p:cNvPr id="193" name="Shape 193"/>
              <p:cNvSpPr/>
              <p:nvPr/>
            </p:nvSpPr>
            <p:spPr>
              <a:xfrm>
                <a:off x="7630236" y="2422574"/>
                <a:ext cx="1591919" cy="1066824"/>
              </a:xfrm>
              <a:custGeom>
                <a:avLst/>
                <a:gdLst/>
                <a:ahLst/>
                <a:cxnLst/>
                <a:rect l="0" t="0" r="0" b="0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BE7D"/>
              </a:solidFill>
              <a:ln w="9525" cap="flat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94" name="Shape 194"/>
              <p:cNvSpPr txBox="1"/>
              <p:nvPr/>
            </p:nvSpPr>
            <p:spPr>
              <a:xfrm>
                <a:off x="7819388" y="2557525"/>
                <a:ext cx="1219199" cy="4616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en-US" sz="2400" b="0" i="0" u="none" strike="noStrike" cap="none" baseline="0" dirty="0" err="1">
                    <a:solidFill>
                      <a:srgbClr val="3F3F3F"/>
                    </a:solidFill>
                    <a:latin typeface="Souce Sans Pro"/>
                    <a:ea typeface="Souce Sans Pro"/>
                    <a:cs typeface="Souce Sans Pro"/>
                    <a:sym typeface="Souce Sans Pro"/>
                  </a:rPr>
                  <a:t>git</a:t>
                </a:r>
                <a:endParaRPr lang="en-US" sz="2400" b="0" i="0" u="none" strike="noStrike" cap="none" baseline="0" dirty="0">
                  <a:solidFill>
                    <a:srgbClr val="3F3F3F"/>
                  </a:solidFill>
                  <a:latin typeface="Souce Sans Pro"/>
                  <a:ea typeface="Souce Sans Pro"/>
                  <a:cs typeface="Souce Sans Pro"/>
                  <a:sym typeface="Souce Sans Pro"/>
                </a:endParaRPr>
              </a:p>
            </p:txBody>
          </p:sp>
        </p:grpSp>
        <p:pic>
          <p:nvPicPr>
            <p:cNvPr id="195" name="Shape 19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flipH="1">
              <a:off x="5407064" y="4775342"/>
              <a:ext cx="1204199" cy="12041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6" name="Shape 196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648082" y="5367632"/>
              <a:ext cx="1204199" cy="12041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7" name="Shape 197"/>
            <p:cNvSpPr txBox="1"/>
            <p:nvPr/>
          </p:nvSpPr>
          <p:spPr>
            <a:xfrm>
              <a:off x="6070142" y="4800600"/>
              <a:ext cx="1074299" cy="523200"/>
            </a:xfrm>
            <a:prstGeom prst="rect">
              <a:avLst/>
            </a:prstGeom>
            <a:solidFill>
              <a:schemeClr val="lt1"/>
            </a:solidFill>
            <a:ln w="9525" cap="flat">
              <a:solidFill>
                <a:srgbClr val="85530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400" b="0" i="1" u="none" strike="noStrike" cap="none" baseline="0">
                  <a:solidFill>
                    <a:schemeClr val="dk1"/>
                  </a:solidFill>
                  <a:latin typeface="Souce Sans Pro"/>
                  <a:ea typeface="Souce Sans Pro"/>
                  <a:cs typeface="Souce Sans Pro"/>
                  <a:sym typeface="Souce Sans Pro"/>
                </a:rPr>
                <a:t>Working copy</a:t>
              </a:r>
            </a:p>
          </p:txBody>
        </p:sp>
        <p:sp>
          <p:nvSpPr>
            <p:cNvPr id="198" name="Shape 198"/>
            <p:cNvSpPr txBox="1"/>
            <p:nvPr/>
          </p:nvSpPr>
          <p:spPr>
            <a:xfrm>
              <a:off x="7144489" y="5395410"/>
              <a:ext cx="1043999" cy="523200"/>
            </a:xfrm>
            <a:prstGeom prst="rect">
              <a:avLst/>
            </a:prstGeom>
            <a:solidFill>
              <a:schemeClr val="lt1"/>
            </a:solidFill>
            <a:ln w="9525" cap="flat">
              <a:solidFill>
                <a:srgbClr val="85530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400" b="0" i="1" u="none" strike="noStrike" cap="none" baseline="0">
                  <a:solidFill>
                    <a:schemeClr val="dk1"/>
                  </a:solidFill>
                  <a:latin typeface="Souce Sans Pro"/>
                  <a:ea typeface="Souce Sans Pro"/>
                  <a:cs typeface="Souce Sans Pro"/>
                  <a:sym typeface="Souce Sans Pro"/>
                </a:rPr>
                <a:t>Working copy</a:t>
              </a:r>
            </a:p>
          </p:txBody>
        </p:sp>
        <p:sp>
          <p:nvSpPr>
            <p:cNvPr id="199" name="Shape 199"/>
            <p:cNvSpPr txBox="1"/>
            <p:nvPr/>
          </p:nvSpPr>
          <p:spPr>
            <a:xfrm>
              <a:off x="6490148" y="2302844"/>
              <a:ext cx="1392900" cy="307800"/>
            </a:xfrm>
            <a:prstGeom prst="rect">
              <a:avLst/>
            </a:prstGeom>
            <a:solidFill>
              <a:schemeClr val="lt1"/>
            </a:solidFill>
            <a:ln w="9525" cap="flat">
              <a:solidFill>
                <a:srgbClr val="85530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400" b="0" i="1" u="none" strike="noStrike" cap="none" baseline="0">
                  <a:solidFill>
                    <a:schemeClr val="dk1"/>
                  </a:solidFill>
                  <a:latin typeface="Souce Sans Pro"/>
                  <a:ea typeface="Souce Sans Pro"/>
                  <a:cs typeface="Souce Sans Pro"/>
                  <a:sym typeface="Souce Sans Pro"/>
                </a:rPr>
                <a:t>Repository</a:t>
              </a:r>
            </a:p>
          </p:txBody>
        </p:sp>
        <p:cxnSp>
          <p:nvCxnSpPr>
            <p:cNvPr id="200" name="Shape 200"/>
            <p:cNvCxnSpPr/>
            <p:nvPr/>
          </p:nvCxnSpPr>
          <p:spPr>
            <a:xfrm rot="10800000" flipH="1">
              <a:off x="6570954" y="4230542"/>
              <a:ext cx="243899" cy="544800"/>
            </a:xfrm>
            <a:prstGeom prst="straightConnector1">
              <a:avLst/>
            </a:prstGeom>
            <a:noFill/>
            <a:ln w="10000" cap="flat">
              <a:solidFill>
                <a:schemeClr val="accent1"/>
              </a:solidFill>
              <a:prstDash val="solid"/>
              <a:round/>
              <a:headEnd type="stealth" w="lg" len="lg"/>
              <a:tailEnd type="stealth" w="lg" len="lg"/>
            </a:ln>
          </p:spPr>
        </p:cxnSp>
        <p:cxnSp>
          <p:nvCxnSpPr>
            <p:cNvPr id="201" name="Shape 201"/>
            <p:cNvCxnSpPr/>
            <p:nvPr/>
          </p:nvCxnSpPr>
          <p:spPr>
            <a:xfrm rot="10800000">
              <a:off x="7543732" y="4343399"/>
              <a:ext cx="263100" cy="914400"/>
            </a:xfrm>
            <a:prstGeom prst="straightConnector1">
              <a:avLst/>
            </a:prstGeom>
            <a:noFill/>
            <a:ln w="10000" cap="flat">
              <a:solidFill>
                <a:schemeClr val="accent1"/>
              </a:solidFill>
              <a:prstDash val="solid"/>
              <a:round/>
              <a:headEnd type="stealth" w="lg" len="lg"/>
              <a:tailEnd type="stealth" w="lg" len="lg"/>
            </a:ln>
          </p:spPr>
        </p:cxnSp>
        <p:cxnSp>
          <p:nvCxnSpPr>
            <p:cNvPr id="202" name="Shape 202"/>
            <p:cNvCxnSpPr/>
            <p:nvPr/>
          </p:nvCxnSpPr>
          <p:spPr>
            <a:xfrm rot="10800000">
              <a:off x="7144489" y="2874282"/>
              <a:ext cx="0" cy="587699"/>
            </a:xfrm>
            <a:prstGeom prst="straightConnector1">
              <a:avLst/>
            </a:prstGeom>
            <a:noFill/>
            <a:ln w="10000" cap="flat">
              <a:solidFill>
                <a:schemeClr val="accent1"/>
              </a:solidFill>
              <a:prstDash val="solid"/>
              <a:round/>
              <a:headEnd type="stealth" w="lg" len="lg"/>
              <a:tailEnd type="stealth" w="lg" len="lg"/>
            </a:ln>
          </p:spPr>
        </p:cxnSp>
      </p:grpSp>
    </p:spTree>
    <p:extLst>
      <p:ext uri="{BB962C8B-B14F-4D97-AF65-F5344CB8AC3E}">
        <p14:creationId xmlns:p14="http://schemas.microsoft.com/office/powerpoint/2010/main" val="3175346260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"/>
                                        <p:tgtEl>
                                          <p:spTgt spid="1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REPOSITORY</a:t>
            </a:r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457200" y="124215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68300" algn="l" rtl="0">
              <a:lnSpc>
                <a:spcPct val="80000"/>
              </a:lnSpc>
              <a:spcBef>
                <a:spcPts val="0"/>
              </a:spcBef>
              <a:buClr>
                <a:srgbClr val="262626"/>
              </a:buClr>
              <a:buSzPct val="100000"/>
              <a:buFont typeface="Arial"/>
              <a:buChar char="●"/>
            </a:pPr>
            <a:r>
              <a:rPr lang="en-US" sz="2200" b="0" i="0" u="none" strike="noStrike" cap="none" baseline="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Can create the repository anywhere</a:t>
            </a:r>
          </a:p>
          <a:p>
            <a:pPr marL="914400" marR="0" lvl="1" indent="-368300" algn="l" rtl="0">
              <a:lnSpc>
                <a:spcPct val="80000"/>
              </a:lnSpc>
              <a:spcBef>
                <a:spcPts val="480"/>
              </a:spcBef>
              <a:buClr>
                <a:srgbClr val="404040"/>
              </a:buClr>
              <a:buSzPct val="100000"/>
              <a:buFont typeface="Arial"/>
              <a:buChar char="○"/>
            </a:pPr>
            <a:r>
              <a:rPr lang="en-US" sz="2200" b="0" i="0" u="none" strike="noStrike" cap="none" baseline="0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Can be on the same computer that you’re going to work on, which might be ok for a personal project where you just want rollback protection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buNone/>
            </a:pPr>
            <a:endParaRPr sz="2200" dirty="0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68300" algn="l" rtl="0">
              <a:lnSpc>
                <a:spcPct val="80000"/>
              </a:lnSpc>
              <a:spcBef>
                <a:spcPts val="540"/>
              </a:spcBef>
              <a:buClr>
                <a:srgbClr val="262626"/>
              </a:buClr>
              <a:buSzPct val="100000"/>
              <a:buFont typeface="Arial"/>
              <a:buChar char="●"/>
            </a:pPr>
            <a:r>
              <a:rPr lang="en-US" sz="2200" b="0" i="0" u="none" strike="noStrike" cap="none" baseline="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But, usually you want the repository to be robust:</a:t>
            </a:r>
          </a:p>
          <a:p>
            <a:pPr marL="914400" marR="0" lvl="1" indent="-368300" algn="l" rtl="0">
              <a:lnSpc>
                <a:spcPct val="80000"/>
              </a:lnSpc>
              <a:spcBef>
                <a:spcPts val="480"/>
              </a:spcBef>
              <a:buClr>
                <a:srgbClr val="404040"/>
              </a:buClr>
              <a:buSzPct val="100000"/>
              <a:buFont typeface="Arial"/>
              <a:buChar char="○"/>
            </a:pPr>
            <a:r>
              <a:rPr lang="en-US" sz="2200" b="0" i="0" u="none" strike="noStrike" cap="none" baseline="0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On a computer that’s up and running 24/7</a:t>
            </a:r>
          </a:p>
          <a:p>
            <a:pPr marL="1371600" marR="0" lvl="2" indent="-368300" algn="l" rtl="0">
              <a:lnSpc>
                <a:spcPct val="80000"/>
              </a:lnSpc>
              <a:spcBef>
                <a:spcPts val="410"/>
              </a:spcBef>
              <a:buClr>
                <a:schemeClr val="dk2"/>
              </a:buClr>
              <a:buSzPct val="100000"/>
              <a:buFont typeface="Arial"/>
              <a:buChar char="■"/>
            </a:pPr>
            <a:r>
              <a:rPr lang="en-US" sz="22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Everyone always has access to the project</a:t>
            </a:r>
          </a:p>
          <a:p>
            <a:pPr marL="914400" marR="0" lvl="0" indent="0" algn="l" rtl="0">
              <a:lnSpc>
                <a:spcPct val="80000"/>
              </a:lnSpc>
              <a:spcBef>
                <a:spcPts val="410"/>
              </a:spcBef>
              <a:buNone/>
            </a:pP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68300" algn="l" rtl="0">
              <a:lnSpc>
                <a:spcPct val="80000"/>
              </a:lnSpc>
              <a:spcBef>
                <a:spcPts val="480"/>
              </a:spcBef>
              <a:buClr>
                <a:srgbClr val="404040"/>
              </a:buClr>
              <a:buSzPct val="100000"/>
              <a:buFont typeface="Arial"/>
              <a:buChar char="○"/>
            </a:pPr>
            <a:r>
              <a:rPr lang="en-US" sz="2200" b="0" i="0" u="none" strike="noStrike" cap="none" baseline="0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On a computer that has a redundant file system</a:t>
            </a:r>
          </a:p>
          <a:p>
            <a:pPr marL="1371600" marR="0" lvl="2" indent="-368300" algn="l" rtl="0">
              <a:lnSpc>
                <a:spcPct val="80000"/>
              </a:lnSpc>
              <a:spcBef>
                <a:spcPts val="410"/>
              </a:spcBef>
              <a:buClr>
                <a:schemeClr val="dk2"/>
              </a:buClr>
              <a:buSzPct val="100000"/>
              <a:buFont typeface="Arial"/>
              <a:buChar char="■"/>
            </a:pPr>
            <a:r>
              <a:rPr lang="en-US" sz="22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 more worries about that hard disk crash wiping away your project!</a:t>
            </a:r>
          </a:p>
          <a:p>
            <a:pPr marL="914400" marR="0" lvl="0" indent="0" algn="l" rtl="0">
              <a:lnSpc>
                <a:spcPct val="80000"/>
              </a:lnSpc>
              <a:spcBef>
                <a:spcPts val="410"/>
              </a:spcBef>
              <a:buNone/>
            </a:pP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68300" algn="l" rtl="0">
              <a:lnSpc>
                <a:spcPct val="80000"/>
              </a:lnSpc>
              <a:spcBef>
                <a:spcPts val="540"/>
              </a:spcBef>
              <a:buClr>
                <a:srgbClr val="262626"/>
              </a:buClr>
              <a:buSzPct val="100000"/>
              <a:buFont typeface="Arial"/>
              <a:buChar char="●"/>
            </a:pPr>
            <a:r>
              <a:rPr lang="en-US" sz="2200" b="0" i="0" u="none" strike="noStrike" cap="none" baseline="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We’ll use CSE </a:t>
            </a:r>
            <a:r>
              <a:rPr lang="en-US" sz="2200" b="0" i="0" u="none" strike="noStrike" cap="none" baseline="0" dirty="0" err="1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GitLab</a:t>
            </a:r>
            <a:r>
              <a:rPr lang="en-US" sz="22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– very similar to </a:t>
            </a:r>
            <a:r>
              <a:rPr lang="en-US" sz="2200" b="0" i="0" u="none" strike="noStrike" cap="none" dirty="0" err="1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GitHub</a:t>
            </a:r>
            <a:r>
              <a:rPr lang="en-US" sz="22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but tied to CSE accounts and authentication</a:t>
            </a:r>
            <a:endParaRPr lang="en-US" sz="2200" b="0" i="0" u="none" strike="noStrike" cap="none" baseline="0" dirty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indent="457200" algn="l" rtl="0">
              <a:lnSpc>
                <a:spcPct val="80000"/>
              </a:lnSpc>
              <a:spcBef>
                <a:spcPts val="476"/>
              </a:spcBef>
              <a:buNone/>
            </a:pPr>
            <a:endParaRPr sz="2400" b="0" i="0" u="none" strike="noStrike" cap="none" baseline="0" dirty="0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7161525"/>
      </p:ext>
    </p:extLst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457200" y="152725"/>
            <a:ext cx="5979899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25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VERSION CONTROL </a:t>
            </a:r>
            <a:br>
              <a:rPr lang="en-US" sz="325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en-US" sz="325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COMMON ACTIONS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51053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6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Most common commands:</a:t>
            </a:r>
          </a:p>
          <a:p>
            <a:pPr marL="457200" marR="0" lvl="0" indent="-393700" algn="l" rtl="0">
              <a:spcBef>
                <a:spcPts val="0"/>
              </a:spcBef>
              <a:buClr>
                <a:srgbClr val="C00000"/>
              </a:buClr>
              <a:buSzPct val="100000"/>
              <a:buFont typeface="Arial"/>
              <a:buChar char="●"/>
            </a:pPr>
            <a:r>
              <a:rPr lang="en-US" sz="2600" b="0" i="0" u="none" strike="noStrike" cap="none" baseline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commit / push </a:t>
            </a: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integrate changes </a:t>
            </a:r>
            <a:r>
              <a:rPr lang="en-US" sz="1800" b="0" i="1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from </a:t>
            </a: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your working copy </a:t>
            </a:r>
            <a:r>
              <a:rPr lang="en-US" sz="1800" b="0" i="1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into </a:t>
            </a: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repository</a:t>
            </a:r>
          </a:p>
          <a:p>
            <a:pPr marL="457200" marR="0" lvl="0" indent="-393700" algn="l" rtl="0">
              <a:spcBef>
                <a:spcPts val="520"/>
              </a:spcBef>
              <a:buClr>
                <a:srgbClr val="C00000"/>
              </a:buClr>
              <a:buSzPct val="100000"/>
              <a:buFont typeface="Arial"/>
              <a:buChar char="●"/>
            </a:pPr>
            <a:r>
              <a:rPr lang="en-US" sz="2600" b="0" i="0" u="none" strike="noStrike" cap="none" baseline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pull</a:t>
            </a: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integrate changes </a:t>
            </a:r>
            <a:r>
              <a:rPr lang="en-US" sz="1800" b="0" i="1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into </a:t>
            </a: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your working copy </a:t>
            </a:r>
            <a:r>
              <a:rPr lang="en-US" sz="1800" b="0" i="1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from </a:t>
            </a: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repository</a:t>
            </a: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endParaRPr lang="en-US" sz="1800" dirty="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7" name="Shape 217"/>
          <p:cNvGrpSpPr/>
          <p:nvPr/>
        </p:nvGrpSpPr>
        <p:grpSpPr>
          <a:xfrm>
            <a:off x="6320099" y="1435100"/>
            <a:ext cx="2214341" cy="4813232"/>
            <a:chOff x="6320099" y="1435100"/>
            <a:chExt cx="2214341" cy="4813232"/>
          </a:xfrm>
        </p:grpSpPr>
        <p:pic>
          <p:nvPicPr>
            <p:cNvPr id="218" name="Shape 21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637821" y="1435100"/>
              <a:ext cx="1439099" cy="143909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19" name="Shape 219"/>
            <p:cNvGrpSpPr/>
            <p:nvPr/>
          </p:nvGrpSpPr>
          <p:grpSpPr>
            <a:xfrm>
              <a:off x="6455359" y="5044132"/>
              <a:ext cx="2079081" cy="1204199"/>
              <a:chOff x="6513825" y="5110632"/>
              <a:chExt cx="2079081" cy="1204199"/>
            </a:xfrm>
          </p:grpSpPr>
          <p:pic>
            <p:nvPicPr>
              <p:cNvPr id="220" name="Shape 220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 flipH="1">
                <a:off x="6513825" y="5110632"/>
                <a:ext cx="1204199" cy="1204199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21" name="Shape 221"/>
              <p:cNvSpPr txBox="1"/>
              <p:nvPr/>
            </p:nvSpPr>
            <p:spPr>
              <a:xfrm>
                <a:off x="7512607" y="5189546"/>
                <a:ext cx="1080300" cy="523200"/>
              </a:xfrm>
              <a:prstGeom prst="rect">
                <a:avLst/>
              </a:prstGeom>
              <a:solidFill>
                <a:schemeClr val="lt1"/>
              </a:solidFill>
              <a:ln w="9525" cap="flat">
                <a:solidFill>
                  <a:srgbClr val="85530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en-US" sz="1400" b="0" i="1" u="none" strike="noStrike" cap="none" baseline="0">
                    <a:solidFill>
                      <a:schemeClr val="dk1"/>
                    </a:solidFill>
                    <a:latin typeface="Souce Sans Pro"/>
                    <a:ea typeface="Souce Sans Pro"/>
                    <a:cs typeface="Souce Sans Pro"/>
                    <a:sym typeface="Souce Sans Pro"/>
                  </a:rPr>
                  <a:t>Working copy</a:t>
                </a:r>
              </a:p>
            </p:txBody>
          </p:sp>
        </p:grpSp>
        <p:sp>
          <p:nvSpPr>
            <p:cNvPr id="222" name="Shape 222"/>
            <p:cNvSpPr txBox="1"/>
            <p:nvPr/>
          </p:nvSpPr>
          <p:spPr>
            <a:xfrm>
              <a:off x="6627261" y="2302844"/>
              <a:ext cx="1297500" cy="307800"/>
            </a:xfrm>
            <a:prstGeom prst="rect">
              <a:avLst/>
            </a:prstGeom>
            <a:solidFill>
              <a:schemeClr val="lt1"/>
            </a:solidFill>
            <a:ln w="9525" cap="flat">
              <a:solidFill>
                <a:srgbClr val="85530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400" b="0" i="1" u="none" strike="noStrike" cap="none" baseline="0">
                  <a:solidFill>
                    <a:schemeClr val="dk1"/>
                  </a:solidFill>
                  <a:latin typeface="Souce Sans Pro"/>
                  <a:ea typeface="Souce Sans Pro"/>
                  <a:cs typeface="Souce Sans Pro"/>
                  <a:sym typeface="Souce Sans Pro"/>
                </a:rPr>
                <a:t>Repository</a:t>
              </a:r>
            </a:p>
          </p:txBody>
        </p:sp>
        <p:sp>
          <p:nvSpPr>
            <p:cNvPr id="223" name="Shape 223"/>
            <p:cNvSpPr/>
            <p:nvPr/>
          </p:nvSpPr>
          <p:spPr>
            <a:xfrm>
              <a:off x="6629400" y="2963936"/>
              <a:ext cx="276300" cy="1974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25400" cap="flat">
              <a:solidFill>
                <a:srgbClr val="B0762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24" name="Shape 224"/>
            <p:cNvSpPr/>
            <p:nvPr/>
          </p:nvSpPr>
          <p:spPr>
            <a:xfrm rot="10800000">
              <a:off x="7648499" y="2964012"/>
              <a:ext cx="276300" cy="1974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25400" cap="flat">
              <a:solidFill>
                <a:srgbClr val="B0762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225" name="Shape 225"/>
            <p:cNvGrpSpPr/>
            <p:nvPr/>
          </p:nvGrpSpPr>
          <p:grpSpPr>
            <a:xfrm>
              <a:off x="6701506" y="3462070"/>
              <a:ext cx="1147137" cy="768753"/>
              <a:chOff x="7630236" y="2422574"/>
              <a:chExt cx="1591919" cy="1066824"/>
            </a:xfrm>
          </p:grpSpPr>
          <p:sp>
            <p:nvSpPr>
              <p:cNvPr id="226" name="Shape 226"/>
              <p:cNvSpPr/>
              <p:nvPr/>
            </p:nvSpPr>
            <p:spPr>
              <a:xfrm>
                <a:off x="7630236" y="2422574"/>
                <a:ext cx="1591919" cy="1066824"/>
              </a:xfrm>
              <a:custGeom>
                <a:avLst/>
                <a:gdLst/>
                <a:ahLst/>
                <a:cxnLst/>
                <a:rect l="0" t="0" r="0" b="0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BE7D"/>
              </a:solidFill>
              <a:ln w="9525" cap="flat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227" name="Shape 227"/>
              <p:cNvSpPr txBox="1"/>
              <p:nvPr/>
            </p:nvSpPr>
            <p:spPr>
              <a:xfrm>
                <a:off x="7968611" y="2639953"/>
                <a:ext cx="1219199" cy="4616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SzPct val="25000"/>
                  <a:buNone/>
                </a:pPr>
                <a:r>
                  <a:rPr lang="en-US" sz="2400" b="0" i="0" u="none" strike="noStrike" cap="none" baseline="0" dirty="0" err="1">
                    <a:solidFill>
                      <a:srgbClr val="3F3F3F"/>
                    </a:solidFill>
                    <a:latin typeface="Souce Sans Pro"/>
                    <a:ea typeface="Souce Sans Pro"/>
                    <a:cs typeface="Souce Sans Pro"/>
                    <a:sym typeface="Souce Sans Pro"/>
                  </a:rPr>
                  <a:t>git</a:t>
                </a:r>
                <a:endParaRPr lang="en-US" sz="2400" b="0" i="0" u="none" strike="noStrike" cap="none" baseline="0" dirty="0">
                  <a:solidFill>
                    <a:srgbClr val="3F3F3F"/>
                  </a:solidFill>
                  <a:latin typeface="Souce Sans Pro"/>
                  <a:ea typeface="Souce Sans Pro"/>
                  <a:cs typeface="Souce Sans Pro"/>
                  <a:sym typeface="Souce Sans Pro"/>
                </a:endParaRPr>
              </a:p>
            </p:txBody>
          </p:sp>
        </p:grpSp>
        <p:sp>
          <p:nvSpPr>
            <p:cNvPr id="228" name="Shape 228"/>
            <p:cNvSpPr txBox="1"/>
            <p:nvPr/>
          </p:nvSpPr>
          <p:spPr>
            <a:xfrm rot="-5400000">
              <a:off x="7270684" y="3720438"/>
              <a:ext cx="1456199" cy="461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0" i="0" u="none" strike="noStrike" cap="none" baseline="0" dirty="0">
                  <a:solidFill>
                    <a:srgbClr val="3F3F3F"/>
                  </a:solidFill>
                  <a:latin typeface="Souce Sans Pro"/>
                  <a:ea typeface="Souce Sans Pro"/>
                  <a:cs typeface="Souce Sans Pro"/>
                  <a:sym typeface="Souce Sans Pro"/>
                </a:rPr>
                <a:t>push</a:t>
              </a:r>
            </a:p>
          </p:txBody>
        </p:sp>
        <p:sp>
          <p:nvSpPr>
            <p:cNvPr id="229" name="Shape 229"/>
            <p:cNvSpPr txBox="1"/>
            <p:nvPr/>
          </p:nvSpPr>
          <p:spPr>
            <a:xfrm rot="5400000">
              <a:off x="5822849" y="3765427"/>
              <a:ext cx="1456199" cy="461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0" i="0" u="none" strike="noStrike" cap="none" baseline="0" dirty="0">
                  <a:solidFill>
                    <a:srgbClr val="3F3F3F"/>
                  </a:solidFill>
                  <a:latin typeface="Souce Sans Pro"/>
                  <a:ea typeface="Souce Sans Pro"/>
                  <a:cs typeface="Souce Sans Pro"/>
                  <a:sym typeface="Souce Sans Pro"/>
                </a:rPr>
                <a:t>pull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8809801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2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2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457200" y="152725"/>
            <a:ext cx="5979899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250" b="0" i="0" u="none" strike="noStrike" cap="none" baseline="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VERSION CONTROL </a:t>
            </a:r>
            <a:br>
              <a:rPr lang="en-US" sz="3250" b="0" i="0" u="none" strike="noStrike" cap="none" baseline="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en-US" sz="3250" b="0" i="0" u="none" strike="noStrike" cap="none" baseline="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UPDATING</a:t>
            </a:r>
            <a:r>
              <a:rPr lang="en-US" sz="3250" b="0" i="0" u="none" strike="noStrike" cap="none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 FILES</a:t>
            </a:r>
            <a:endParaRPr lang="en-US" sz="3250" b="0" i="0" u="none" strike="noStrike" cap="none" baseline="0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5371833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6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 a bit more detail:</a:t>
            </a:r>
          </a:p>
          <a:p>
            <a:pPr marL="457200" marR="0" lvl="0" indent="-393700" algn="l" rtl="0">
              <a:spcBef>
                <a:spcPts val="0"/>
              </a:spcBef>
              <a:buClr>
                <a:srgbClr val="C00000"/>
              </a:buClr>
              <a:buSzPct val="100000"/>
              <a:buFont typeface="Arial"/>
              <a:buChar char="●"/>
            </a:pPr>
            <a:r>
              <a:rPr lang="en-US" sz="2600" b="0" i="0" u="none" strike="noStrike" cap="none" baseline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You make some local changes, test them, etc.,</a:t>
            </a:r>
            <a:r>
              <a:rPr lang="en-US" sz="2600" b="0" i="0" u="none" strike="noStrike" cap="none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then…</a:t>
            </a:r>
            <a:endParaRPr lang="en-US" sz="2000" b="0" i="0" u="none" strike="noStrike" cap="none" baseline="0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93700" algn="l" rtl="0">
              <a:spcBef>
                <a:spcPts val="0"/>
              </a:spcBef>
              <a:buClr>
                <a:srgbClr val="C00000"/>
              </a:buClr>
              <a:buSzPct val="100000"/>
              <a:buFont typeface="Arial"/>
              <a:buChar char="●"/>
            </a:pPr>
            <a:r>
              <a:rPr lang="en-US" sz="2600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git</a:t>
            </a:r>
            <a:r>
              <a:rPr lang="en-US" sz="26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add – tell </a:t>
            </a:r>
            <a:r>
              <a:rPr lang="en-US" sz="2600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git</a:t>
            </a:r>
            <a:r>
              <a:rPr lang="en-US" sz="26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which changed files you want to save in repo</a:t>
            </a:r>
          </a:p>
          <a:p>
            <a:pPr marL="457200" marR="0" lvl="0" indent="-393700" algn="l" rtl="0">
              <a:spcBef>
                <a:spcPts val="0"/>
              </a:spcBef>
              <a:buClr>
                <a:srgbClr val="C00000"/>
              </a:buClr>
              <a:buSzPct val="100000"/>
              <a:buFont typeface="Arial"/>
              <a:buChar char="●"/>
            </a:pPr>
            <a:r>
              <a:rPr lang="en-US" sz="2600" b="0" i="0" u="none" strike="noStrike" cap="none" baseline="0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git</a:t>
            </a:r>
            <a:r>
              <a:rPr lang="en-US" sz="2600" b="0" i="0" u="none" strike="noStrike" cap="none" baseline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commit – save all files you’ve “</a:t>
            </a:r>
            <a:r>
              <a:rPr lang="en-US" sz="2600" b="0" i="0" u="none" strike="noStrike" cap="none" baseline="0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add”ed</a:t>
            </a:r>
            <a:r>
              <a:rPr lang="en-US" sz="2600" b="0" i="0" u="none" strike="noStrike" cap="none" baseline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in the local repo copy as an identifiable update</a:t>
            </a:r>
          </a:p>
          <a:p>
            <a:pPr marL="457200" marR="0" lvl="0" indent="-393700" algn="l" rtl="0">
              <a:spcBef>
                <a:spcPts val="0"/>
              </a:spcBef>
              <a:buClr>
                <a:srgbClr val="C00000"/>
              </a:buClr>
              <a:buSzPct val="100000"/>
              <a:buFont typeface="Arial"/>
              <a:buChar char="●"/>
            </a:pPr>
            <a:r>
              <a:rPr lang="en-US" sz="2600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git</a:t>
            </a:r>
            <a:r>
              <a:rPr lang="en-US" sz="26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push – synchronize with the </a:t>
            </a:r>
            <a:r>
              <a:rPr lang="en-US" sz="2600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GitLab</a:t>
            </a:r>
            <a:r>
              <a:rPr lang="en-US" sz="26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repo by pushing local committed changes</a:t>
            </a:r>
            <a:endParaRPr lang="en-US" sz="2600" b="0" i="0" u="none" strike="noStrike" cap="none" baseline="0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7" name="Shape 217"/>
          <p:cNvGrpSpPr/>
          <p:nvPr/>
        </p:nvGrpSpPr>
        <p:grpSpPr>
          <a:xfrm>
            <a:off x="6320099" y="1435100"/>
            <a:ext cx="2214341" cy="4813232"/>
            <a:chOff x="6320099" y="1435100"/>
            <a:chExt cx="2214341" cy="4813232"/>
          </a:xfrm>
        </p:grpSpPr>
        <p:pic>
          <p:nvPicPr>
            <p:cNvPr id="218" name="Shape 21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637821" y="1435100"/>
              <a:ext cx="1439099" cy="143909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19" name="Shape 219"/>
            <p:cNvGrpSpPr/>
            <p:nvPr/>
          </p:nvGrpSpPr>
          <p:grpSpPr>
            <a:xfrm>
              <a:off x="6455359" y="5044132"/>
              <a:ext cx="2079081" cy="1204199"/>
              <a:chOff x="6513825" y="5110632"/>
              <a:chExt cx="2079081" cy="1204199"/>
            </a:xfrm>
          </p:grpSpPr>
          <p:pic>
            <p:nvPicPr>
              <p:cNvPr id="220" name="Shape 220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 flipH="1">
                <a:off x="6513825" y="5110632"/>
                <a:ext cx="1204199" cy="1204199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21" name="Shape 221"/>
              <p:cNvSpPr txBox="1"/>
              <p:nvPr/>
            </p:nvSpPr>
            <p:spPr>
              <a:xfrm>
                <a:off x="7512607" y="5189546"/>
                <a:ext cx="1080300" cy="523200"/>
              </a:xfrm>
              <a:prstGeom prst="rect">
                <a:avLst/>
              </a:prstGeom>
              <a:solidFill>
                <a:schemeClr val="lt1"/>
              </a:solidFill>
              <a:ln w="9525" cap="flat">
                <a:solidFill>
                  <a:srgbClr val="85530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en-US" sz="1400" b="0" i="1" u="none" strike="noStrike" cap="none" baseline="0">
                    <a:solidFill>
                      <a:schemeClr val="dk1"/>
                    </a:solidFill>
                    <a:latin typeface="Souce Sans Pro"/>
                    <a:ea typeface="Souce Sans Pro"/>
                    <a:cs typeface="Souce Sans Pro"/>
                    <a:sym typeface="Souce Sans Pro"/>
                  </a:rPr>
                  <a:t>Working copy</a:t>
                </a:r>
              </a:p>
            </p:txBody>
          </p:sp>
        </p:grpSp>
        <p:sp>
          <p:nvSpPr>
            <p:cNvPr id="222" name="Shape 222"/>
            <p:cNvSpPr txBox="1"/>
            <p:nvPr/>
          </p:nvSpPr>
          <p:spPr>
            <a:xfrm>
              <a:off x="6627261" y="2302844"/>
              <a:ext cx="1297500" cy="307800"/>
            </a:xfrm>
            <a:prstGeom prst="rect">
              <a:avLst/>
            </a:prstGeom>
            <a:solidFill>
              <a:schemeClr val="lt1"/>
            </a:solidFill>
            <a:ln w="9525" cap="flat">
              <a:solidFill>
                <a:srgbClr val="85530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400" b="0" i="1" u="none" strike="noStrike" cap="none" baseline="0">
                  <a:solidFill>
                    <a:schemeClr val="dk1"/>
                  </a:solidFill>
                  <a:latin typeface="Souce Sans Pro"/>
                  <a:ea typeface="Souce Sans Pro"/>
                  <a:cs typeface="Souce Sans Pro"/>
                  <a:sym typeface="Souce Sans Pro"/>
                </a:rPr>
                <a:t>Repository</a:t>
              </a:r>
            </a:p>
          </p:txBody>
        </p:sp>
        <p:sp>
          <p:nvSpPr>
            <p:cNvPr id="223" name="Shape 223"/>
            <p:cNvSpPr/>
            <p:nvPr/>
          </p:nvSpPr>
          <p:spPr>
            <a:xfrm>
              <a:off x="6629400" y="2963936"/>
              <a:ext cx="276300" cy="1974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25400" cap="flat">
              <a:solidFill>
                <a:srgbClr val="B0762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24" name="Shape 224"/>
            <p:cNvSpPr/>
            <p:nvPr/>
          </p:nvSpPr>
          <p:spPr>
            <a:xfrm rot="10800000">
              <a:off x="7648499" y="2964012"/>
              <a:ext cx="276300" cy="1974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25400" cap="flat">
              <a:solidFill>
                <a:srgbClr val="B0762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225" name="Shape 225"/>
            <p:cNvGrpSpPr/>
            <p:nvPr/>
          </p:nvGrpSpPr>
          <p:grpSpPr>
            <a:xfrm>
              <a:off x="6701506" y="3462070"/>
              <a:ext cx="1147137" cy="768753"/>
              <a:chOff x="7630236" y="2422574"/>
              <a:chExt cx="1591919" cy="1066824"/>
            </a:xfrm>
          </p:grpSpPr>
          <p:sp>
            <p:nvSpPr>
              <p:cNvPr id="226" name="Shape 226"/>
              <p:cNvSpPr/>
              <p:nvPr/>
            </p:nvSpPr>
            <p:spPr>
              <a:xfrm>
                <a:off x="7630236" y="2422574"/>
                <a:ext cx="1591919" cy="1066824"/>
              </a:xfrm>
              <a:custGeom>
                <a:avLst/>
                <a:gdLst/>
                <a:ahLst/>
                <a:cxnLst/>
                <a:rect l="0" t="0" r="0" b="0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BE7D"/>
              </a:solidFill>
              <a:ln w="9525" cap="flat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227" name="Shape 227"/>
              <p:cNvSpPr txBox="1"/>
              <p:nvPr/>
            </p:nvSpPr>
            <p:spPr>
              <a:xfrm>
                <a:off x="7968611" y="2639953"/>
                <a:ext cx="1219199" cy="4616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SzPct val="25000"/>
                  <a:buNone/>
                </a:pPr>
                <a:r>
                  <a:rPr lang="en-US" sz="2400" b="0" i="0" u="none" strike="noStrike" cap="none" baseline="0" dirty="0" err="1">
                    <a:solidFill>
                      <a:srgbClr val="3F3F3F"/>
                    </a:solidFill>
                    <a:latin typeface="Souce Sans Pro"/>
                    <a:ea typeface="Souce Sans Pro"/>
                    <a:cs typeface="Souce Sans Pro"/>
                    <a:sym typeface="Souce Sans Pro"/>
                  </a:rPr>
                  <a:t>git</a:t>
                </a:r>
                <a:endParaRPr lang="en-US" sz="2400" b="0" i="0" u="none" strike="noStrike" cap="none" baseline="0" dirty="0">
                  <a:solidFill>
                    <a:srgbClr val="3F3F3F"/>
                  </a:solidFill>
                  <a:latin typeface="Souce Sans Pro"/>
                  <a:ea typeface="Souce Sans Pro"/>
                  <a:cs typeface="Souce Sans Pro"/>
                  <a:sym typeface="Souce Sans Pro"/>
                </a:endParaRPr>
              </a:p>
            </p:txBody>
          </p:sp>
        </p:grpSp>
        <p:sp>
          <p:nvSpPr>
            <p:cNvPr id="228" name="Shape 228"/>
            <p:cNvSpPr txBox="1"/>
            <p:nvPr/>
          </p:nvSpPr>
          <p:spPr>
            <a:xfrm rot="-5400000">
              <a:off x="7270684" y="3720438"/>
              <a:ext cx="1456199" cy="461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0" i="0" u="none" strike="noStrike" cap="none" baseline="0" dirty="0">
                  <a:solidFill>
                    <a:srgbClr val="3F3F3F"/>
                  </a:solidFill>
                  <a:latin typeface="Souce Sans Pro"/>
                  <a:ea typeface="Souce Sans Pro"/>
                  <a:cs typeface="Souce Sans Pro"/>
                  <a:sym typeface="Souce Sans Pro"/>
                </a:rPr>
                <a:t>push</a:t>
              </a:r>
            </a:p>
          </p:txBody>
        </p:sp>
        <p:sp>
          <p:nvSpPr>
            <p:cNvPr id="229" name="Shape 229"/>
            <p:cNvSpPr txBox="1"/>
            <p:nvPr/>
          </p:nvSpPr>
          <p:spPr>
            <a:xfrm rot="5400000">
              <a:off x="5822849" y="3765427"/>
              <a:ext cx="1456199" cy="461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0" i="0" u="none" strike="noStrike" cap="none" baseline="0" dirty="0">
                  <a:solidFill>
                    <a:srgbClr val="3F3F3F"/>
                  </a:solidFill>
                  <a:latin typeface="Souce Sans Pro"/>
                  <a:ea typeface="Souce Sans Pro"/>
                  <a:cs typeface="Souce Sans Pro"/>
                  <a:sym typeface="Souce Sans Pro"/>
                </a:rPr>
                <a:t>pull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097782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2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2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457200" y="152725"/>
            <a:ext cx="6784499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25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VERSION CONTROL </a:t>
            </a:r>
            <a:br>
              <a:rPr lang="en-US" sz="325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en-US" sz="325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COMMON ACTIONS (CONT.)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51053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6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Other common commands:</a:t>
            </a:r>
          </a:p>
          <a:p>
            <a:pPr marL="457200" marR="0" lvl="0" indent="-393700" algn="l" rtl="0">
              <a:spcBef>
                <a:spcPts val="520"/>
              </a:spcBef>
              <a:buClr>
                <a:srgbClr val="C00000"/>
              </a:buClr>
              <a:buSzPct val="100000"/>
              <a:buFont typeface="Arial"/>
              <a:buChar char="●"/>
            </a:pPr>
            <a:r>
              <a:rPr lang="en-US" sz="2600" b="0" i="0" u="none" strike="noStrike" cap="none" baseline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add, </a:t>
            </a:r>
            <a:r>
              <a:rPr lang="en-US" sz="2600" b="0" i="0" u="none" strike="noStrike" cap="none" baseline="0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rm</a:t>
            </a:r>
            <a:endParaRPr lang="en-US" sz="2600" b="0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add or delete a file in the working copy</a:t>
            </a: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just putting a new file in your working copy does not add it to the repo!</a:t>
            </a:r>
          </a:p>
          <a:p>
            <a:pPr marL="914400" marR="0" lvl="1" indent="-342900" algn="l" rtl="0">
              <a:spcBef>
                <a:spcPts val="36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US" sz="1800" dirty="0">
                <a:latin typeface="Arial"/>
                <a:ea typeface="Arial"/>
                <a:cs typeface="Arial"/>
                <a:sym typeface="Arial"/>
              </a:rPr>
              <a:t>still need to commit to make permanent</a:t>
            </a:r>
            <a:endParaRPr lang="en-US" sz="1800" b="0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7" name="Shape 237"/>
          <p:cNvGrpSpPr/>
          <p:nvPr/>
        </p:nvGrpSpPr>
        <p:grpSpPr>
          <a:xfrm>
            <a:off x="6320099" y="1435100"/>
            <a:ext cx="2214341" cy="4813232"/>
            <a:chOff x="6320099" y="1435100"/>
            <a:chExt cx="2214341" cy="4813232"/>
          </a:xfrm>
        </p:grpSpPr>
        <p:pic>
          <p:nvPicPr>
            <p:cNvPr id="238" name="Shape 23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637821" y="1435100"/>
              <a:ext cx="1439099" cy="143909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39" name="Shape 239"/>
            <p:cNvGrpSpPr/>
            <p:nvPr/>
          </p:nvGrpSpPr>
          <p:grpSpPr>
            <a:xfrm>
              <a:off x="6455359" y="5044132"/>
              <a:ext cx="2079081" cy="1204199"/>
              <a:chOff x="6513825" y="5110632"/>
              <a:chExt cx="2079081" cy="1204199"/>
            </a:xfrm>
          </p:grpSpPr>
          <p:pic>
            <p:nvPicPr>
              <p:cNvPr id="240" name="Shape 240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 flipH="1">
                <a:off x="6513825" y="5110632"/>
                <a:ext cx="1204199" cy="1204199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41" name="Shape 241"/>
              <p:cNvSpPr txBox="1"/>
              <p:nvPr/>
            </p:nvSpPr>
            <p:spPr>
              <a:xfrm>
                <a:off x="7512607" y="5189546"/>
                <a:ext cx="1080300" cy="523200"/>
              </a:xfrm>
              <a:prstGeom prst="rect">
                <a:avLst/>
              </a:prstGeom>
              <a:solidFill>
                <a:schemeClr val="lt1"/>
              </a:solidFill>
              <a:ln w="9525" cap="flat">
                <a:solidFill>
                  <a:srgbClr val="85530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en-US" sz="1400" b="0" i="1" u="none" strike="noStrike" cap="none" baseline="0">
                    <a:solidFill>
                      <a:schemeClr val="dk1"/>
                    </a:solidFill>
                    <a:latin typeface="Souce Sans Pro"/>
                    <a:ea typeface="Souce Sans Pro"/>
                    <a:cs typeface="Souce Sans Pro"/>
                    <a:sym typeface="Souce Sans Pro"/>
                  </a:rPr>
                  <a:t>Working copy</a:t>
                </a:r>
              </a:p>
            </p:txBody>
          </p:sp>
        </p:grpSp>
        <p:sp>
          <p:nvSpPr>
            <p:cNvPr id="242" name="Shape 242"/>
            <p:cNvSpPr txBox="1"/>
            <p:nvPr/>
          </p:nvSpPr>
          <p:spPr>
            <a:xfrm>
              <a:off x="6627261" y="2302844"/>
              <a:ext cx="1297500" cy="307800"/>
            </a:xfrm>
            <a:prstGeom prst="rect">
              <a:avLst/>
            </a:prstGeom>
            <a:solidFill>
              <a:schemeClr val="lt1"/>
            </a:solidFill>
            <a:ln w="9525" cap="flat">
              <a:solidFill>
                <a:srgbClr val="85530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400" b="0" i="1" u="none" strike="noStrike" cap="none" baseline="0">
                  <a:solidFill>
                    <a:schemeClr val="dk1"/>
                  </a:solidFill>
                  <a:latin typeface="Souce Sans Pro"/>
                  <a:ea typeface="Souce Sans Pro"/>
                  <a:cs typeface="Souce Sans Pro"/>
                  <a:sym typeface="Souce Sans Pro"/>
                </a:rPr>
                <a:t>Repository</a:t>
              </a:r>
            </a:p>
          </p:txBody>
        </p:sp>
        <p:sp>
          <p:nvSpPr>
            <p:cNvPr id="243" name="Shape 243"/>
            <p:cNvSpPr/>
            <p:nvPr/>
          </p:nvSpPr>
          <p:spPr>
            <a:xfrm>
              <a:off x="6629400" y="2963936"/>
              <a:ext cx="276300" cy="1974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25400" cap="flat">
              <a:solidFill>
                <a:srgbClr val="B0762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44" name="Shape 244"/>
            <p:cNvSpPr/>
            <p:nvPr/>
          </p:nvSpPr>
          <p:spPr>
            <a:xfrm rot="10800000">
              <a:off x="7648499" y="2964012"/>
              <a:ext cx="276300" cy="1974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25400" cap="flat">
              <a:solidFill>
                <a:srgbClr val="B0762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245" name="Shape 245"/>
            <p:cNvGrpSpPr/>
            <p:nvPr/>
          </p:nvGrpSpPr>
          <p:grpSpPr>
            <a:xfrm>
              <a:off x="6701506" y="3462070"/>
              <a:ext cx="1147137" cy="768753"/>
              <a:chOff x="7630236" y="2422574"/>
              <a:chExt cx="1591919" cy="1066824"/>
            </a:xfrm>
          </p:grpSpPr>
          <p:sp>
            <p:nvSpPr>
              <p:cNvPr id="246" name="Shape 246"/>
              <p:cNvSpPr/>
              <p:nvPr/>
            </p:nvSpPr>
            <p:spPr>
              <a:xfrm>
                <a:off x="7630236" y="2422574"/>
                <a:ext cx="1591919" cy="1066824"/>
              </a:xfrm>
              <a:custGeom>
                <a:avLst/>
                <a:gdLst/>
                <a:ahLst/>
                <a:cxnLst/>
                <a:rect l="0" t="0" r="0" b="0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BE7D"/>
              </a:solidFill>
              <a:ln w="9525" cap="flat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247" name="Shape 247"/>
              <p:cNvSpPr txBox="1"/>
              <p:nvPr/>
            </p:nvSpPr>
            <p:spPr>
              <a:xfrm>
                <a:off x="7968611" y="2639953"/>
                <a:ext cx="1219199" cy="4616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SzPct val="25000"/>
                  <a:buNone/>
                </a:pPr>
                <a:r>
                  <a:rPr lang="en-US" sz="2400" b="0" i="0" u="none" strike="noStrike" cap="none" baseline="0" dirty="0" err="1">
                    <a:solidFill>
                      <a:srgbClr val="3F3F3F"/>
                    </a:solidFill>
                    <a:latin typeface="Souce Sans Pro"/>
                    <a:ea typeface="Souce Sans Pro"/>
                    <a:cs typeface="Souce Sans Pro"/>
                    <a:sym typeface="Souce Sans Pro"/>
                  </a:rPr>
                  <a:t>git</a:t>
                </a:r>
                <a:endParaRPr lang="en-US" sz="2400" b="0" i="0" u="none" strike="noStrike" cap="none" baseline="0" dirty="0">
                  <a:solidFill>
                    <a:srgbClr val="3F3F3F"/>
                  </a:solidFill>
                  <a:latin typeface="Souce Sans Pro"/>
                  <a:ea typeface="Souce Sans Pro"/>
                  <a:cs typeface="Souce Sans Pro"/>
                  <a:sym typeface="Souce Sans Pro"/>
                </a:endParaRPr>
              </a:p>
            </p:txBody>
          </p:sp>
        </p:grpSp>
        <p:sp>
          <p:nvSpPr>
            <p:cNvPr id="248" name="Shape 248"/>
            <p:cNvSpPr txBox="1"/>
            <p:nvPr/>
          </p:nvSpPr>
          <p:spPr>
            <a:xfrm rot="-5400000">
              <a:off x="7270684" y="3720438"/>
              <a:ext cx="1456199" cy="461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0" i="0" u="none" strike="noStrike" cap="none" baseline="0" dirty="0">
                  <a:solidFill>
                    <a:srgbClr val="3F3F3F"/>
                  </a:solidFill>
                  <a:latin typeface="Souce Sans Pro"/>
                  <a:ea typeface="Souce Sans Pro"/>
                  <a:cs typeface="Souce Sans Pro"/>
                  <a:sym typeface="Souce Sans Pro"/>
                </a:rPr>
                <a:t>push</a:t>
              </a:r>
            </a:p>
          </p:txBody>
        </p:sp>
        <p:sp>
          <p:nvSpPr>
            <p:cNvPr id="249" name="Shape 249"/>
            <p:cNvSpPr txBox="1"/>
            <p:nvPr/>
          </p:nvSpPr>
          <p:spPr>
            <a:xfrm rot="5400000">
              <a:off x="5822849" y="3765427"/>
              <a:ext cx="1456199" cy="461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400" b="0" i="0" u="none" strike="noStrike" cap="none" baseline="0" dirty="0">
                  <a:solidFill>
                    <a:srgbClr val="3F3F3F"/>
                  </a:solidFill>
                  <a:latin typeface="Souce Sans Pro"/>
                  <a:ea typeface="Souce Sans Pro"/>
                  <a:cs typeface="Souce Sans Pro"/>
                  <a:sym typeface="Souce Sans Pro"/>
                </a:rPr>
                <a:t>pull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2718157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152722"/>
            <a:ext cx="5791200" cy="88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THIS QUARTER</a:t>
            </a: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457200" y="1166012"/>
            <a:ext cx="83057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6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distribute starter code by adding it to your </a:t>
            </a:r>
            <a:r>
              <a:rPr lang="en-US" sz="26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GitLab</a:t>
            </a:r>
            <a:r>
              <a:rPr lang="en-US" sz="26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1" i="0" u="none" strike="noStrike" cap="none" baseline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repo</a:t>
            </a:r>
            <a:r>
              <a:rPr lang="en-US" sz="2600" b="1" i="0" u="none" strike="noStrike" cap="none" baseline="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  You retrieve it with </a:t>
            </a:r>
            <a:r>
              <a:rPr lang="en-US" sz="2600" b="1" i="0" u="none" strike="noStrike" cap="none" baseline="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git</a:t>
            </a:r>
            <a:r>
              <a:rPr lang="en-US" sz="2600" b="1" i="0" u="none" strike="noStrike" cap="none" baseline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clone </a:t>
            </a:r>
            <a:r>
              <a:rPr lang="en-US" sz="2600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 first time then </a:t>
            </a:r>
            <a:r>
              <a:rPr lang="en-US" sz="26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git</a:t>
            </a:r>
            <a:r>
              <a:rPr lang="en-US" sz="26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pull </a:t>
            </a:r>
            <a:r>
              <a:rPr lang="en-US" sz="2600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for later assignments</a:t>
            </a:r>
            <a:endParaRPr lang="en-US" sz="2600" b="1" i="0" u="none" strike="noStrike" cap="none" baseline="0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will write </a:t>
            </a:r>
            <a:r>
              <a:rPr lang="en-US" sz="2600" b="1" i="0" u="none" strike="noStrike" cap="none" baseline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code </a:t>
            </a:r>
            <a:r>
              <a:rPr lang="en-US" sz="26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using Eclipse </a:t>
            </a:r>
          </a:p>
          <a:p>
            <a:pPr marL="457200" marR="0" lvl="0" indent="-457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turn in your files by </a:t>
            </a:r>
            <a:r>
              <a:rPr lang="en-US" sz="2600" b="1" i="0" u="none" strike="noStrike" cap="none" baseline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adding </a:t>
            </a:r>
            <a:r>
              <a:rPr lang="en-US" sz="26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them to the repo, </a:t>
            </a:r>
            <a:r>
              <a:rPr lang="en-US" sz="2600" b="1" i="0" u="none" strike="noStrike" cap="none" baseline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committing</a:t>
            </a:r>
            <a:r>
              <a:rPr lang="en-US" sz="2600" b="1" i="0" u="none" strike="noStrike" cap="none" baseline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changes, and eventually </a:t>
            </a:r>
            <a:r>
              <a:rPr lang="en-US" sz="2600" b="1" i="0" u="none" strike="noStrike" cap="none" baseline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pushing</a:t>
            </a:r>
            <a:r>
              <a:rPr lang="en-US" sz="26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accumulated changes to </a:t>
            </a:r>
            <a:r>
              <a:rPr lang="en-US" sz="26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GitLab</a:t>
            </a:r>
            <a:endParaRPr lang="en-US"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1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</a:t>
            </a:r>
            <a:r>
              <a:rPr lang="en-US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“turn in” an assignment by </a:t>
            </a:r>
            <a:r>
              <a:rPr lang="en-US" sz="26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tagging</a:t>
            </a:r>
            <a:r>
              <a:rPr lang="en-US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your repo and pushing the tag to </a:t>
            </a:r>
            <a:r>
              <a:rPr lang="en-US" sz="26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GitLab</a:t>
            </a:r>
            <a:endParaRPr lang="en-US" sz="26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112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will </a:t>
            </a:r>
            <a:r>
              <a:rPr lang="en-US" sz="2600" b="1" i="0" u="none" strike="noStrike" cap="none" baseline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validate</a:t>
            </a:r>
            <a:r>
              <a:rPr lang="en-US" sz="2600" b="1" i="0" u="none" strike="noStrike" cap="none" baseline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homework by </a:t>
            </a:r>
            <a:r>
              <a:rPr lang="en-US" sz="2600" b="1" i="0" u="none" strike="noStrike" cap="none" baseline="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SSHing</a:t>
            </a:r>
            <a:r>
              <a:rPr lang="en-US" sz="2600" b="1" i="0" u="none" strike="noStrike" cap="none" baseline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onto </a:t>
            </a:r>
            <a:r>
              <a:rPr lang="en-US" sz="26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attu</a:t>
            </a:r>
            <a:r>
              <a:rPr lang="en-US" sz="26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cloning</a:t>
            </a:r>
            <a:r>
              <a:rPr lang="en-US" sz="2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your repo,</a:t>
            </a:r>
            <a:r>
              <a:rPr lang="en-US" sz="26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running an Ant build file</a:t>
            </a:r>
          </a:p>
        </p:txBody>
      </p:sp>
    </p:spTree>
    <p:extLst>
      <p:ext uri="{BB962C8B-B14F-4D97-AF65-F5344CB8AC3E}">
        <p14:creationId xmlns:p14="http://schemas.microsoft.com/office/powerpoint/2010/main" val="4091607160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TERMINOLOGY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program state </a:t>
            </a:r>
            <a:r>
              <a:rPr lang="en-US" dirty="0"/>
              <a:t>is the values of all the (relevant) variables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assertion</a:t>
            </a:r>
            <a:r>
              <a:rPr lang="en-US" dirty="0"/>
              <a:t> is a logical formula referring to the program state (e.g., contents of variables) at a given point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/>
              <a:t>An assertion </a:t>
            </a:r>
            <a:r>
              <a:rPr lang="en-US" dirty="0">
                <a:solidFill>
                  <a:srgbClr val="FF0000"/>
                </a:solidFill>
              </a:rPr>
              <a:t>holds </a:t>
            </a:r>
            <a:r>
              <a:rPr lang="en-US" dirty="0"/>
              <a:t>for a program state if the formula is true when those values are substituted for the variables</a:t>
            </a:r>
          </a:p>
        </p:txBody>
      </p:sp>
    </p:spTree>
    <p:extLst>
      <p:ext uri="{BB962C8B-B14F-4D97-AF65-F5344CB8AC3E}">
        <p14:creationId xmlns:p14="http://schemas.microsoft.com/office/powerpoint/2010/main" val="10407667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152725"/>
            <a:ext cx="76245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331 VERSION CONTROL</a:t>
            </a:r>
          </a:p>
        </p:txBody>
      </p:sp>
      <p:pic>
        <p:nvPicPr>
          <p:cNvPr id="129" name="Shape 1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1752600"/>
            <a:ext cx="902999" cy="902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91000" y="1597409"/>
            <a:ext cx="1079400" cy="107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Shape 131"/>
          <p:cNvSpPr txBox="1"/>
          <p:nvPr/>
        </p:nvSpPr>
        <p:spPr>
          <a:xfrm>
            <a:off x="4043326" y="2465154"/>
            <a:ext cx="1392900" cy="307499"/>
          </a:xfrm>
          <a:prstGeom prst="rect">
            <a:avLst/>
          </a:prstGeom>
          <a:solidFill>
            <a:schemeClr val="lt1"/>
          </a:solidFill>
          <a:ln w="9525" cap="flat">
            <a:solidFill>
              <a:srgbClr val="85530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" sz="1400" b="0" i="1" u="none" strike="noStrike" cap="none" baseline="0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Repository</a:t>
            </a:r>
          </a:p>
        </p:txBody>
      </p:sp>
      <p:sp>
        <p:nvSpPr>
          <p:cNvPr id="132" name="Shape 132"/>
          <p:cNvSpPr/>
          <p:nvPr/>
        </p:nvSpPr>
        <p:spPr>
          <a:xfrm>
            <a:off x="1981200" y="2185015"/>
            <a:ext cx="2062199" cy="3230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>
            <a:solidFill>
              <a:srgbClr val="B0762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3" name="Shape 133"/>
          <p:cNvSpPr txBox="1"/>
          <p:nvPr/>
        </p:nvSpPr>
        <p:spPr>
          <a:xfrm>
            <a:off x="1981200" y="1855367"/>
            <a:ext cx="1831257" cy="461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 b="0" i="0" u="none" strike="noStrike" cap="none" baseline="0" dirty="0">
                <a:solidFill>
                  <a:srgbClr val="3F3F3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create</a:t>
            </a:r>
            <a:r>
              <a:rPr lang="en-US" sz="2400" b="0" i="0" u="none" strike="noStrike" cap="none" baseline="0" dirty="0">
                <a:solidFill>
                  <a:srgbClr val="3F3F3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/push</a:t>
            </a:r>
            <a:endParaRPr lang="en" sz="2400" b="0" i="0" u="none" strike="noStrike" cap="none" baseline="0" dirty="0">
              <a:solidFill>
                <a:srgbClr val="3F3F3F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134" name="Shape 134"/>
          <p:cNvSpPr txBox="1"/>
          <p:nvPr/>
        </p:nvSpPr>
        <p:spPr>
          <a:xfrm>
            <a:off x="4191000" y="5249154"/>
            <a:ext cx="1439099" cy="523200"/>
          </a:xfrm>
          <a:prstGeom prst="rect">
            <a:avLst/>
          </a:prstGeom>
          <a:solidFill>
            <a:schemeClr val="accent2"/>
          </a:solidFill>
          <a:ln w="25400" cap="flat">
            <a:solidFill>
              <a:srgbClr val="79493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" sz="1400" b="0" i="1" u="none" strike="noStrike" cap="none" baseline="0">
                <a:solidFill>
                  <a:schemeClr val="lt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Working copy</a:t>
            </a:r>
          </a:p>
        </p:txBody>
      </p:sp>
      <p:sp>
        <p:nvSpPr>
          <p:cNvPr id="135" name="Shape 135"/>
          <p:cNvSpPr/>
          <p:nvPr/>
        </p:nvSpPr>
        <p:spPr>
          <a:xfrm>
            <a:off x="4212707" y="3118475"/>
            <a:ext cx="276300" cy="1974899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>
            <a:solidFill>
              <a:srgbClr val="B0762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6" name="Shape 136"/>
          <p:cNvSpPr/>
          <p:nvPr/>
        </p:nvSpPr>
        <p:spPr>
          <a:xfrm rot="10800000">
            <a:off x="5231807" y="3118251"/>
            <a:ext cx="276300" cy="1974899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>
            <a:solidFill>
              <a:srgbClr val="B0762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7" name="Shape 137"/>
          <p:cNvSpPr/>
          <p:nvPr/>
        </p:nvSpPr>
        <p:spPr>
          <a:xfrm rot="-5400000" flipH="1">
            <a:off x="3131060" y="4750776"/>
            <a:ext cx="1049100" cy="11141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54128" y="112606"/>
                </a:moveTo>
                <a:lnTo>
                  <a:pt x="54128" y="112606"/>
                </a:lnTo>
                <a:cubicBezTo>
                  <a:pt x="27852" y="109624"/>
                  <a:pt x="7876" y="87403"/>
                  <a:pt x="7505" y="60743"/>
                </a:cubicBezTo>
                <a:cubicBezTo>
                  <a:pt x="7133" y="34083"/>
                  <a:pt x="26482" y="11305"/>
                  <a:pt x="52665" y="7580"/>
                </a:cubicBezTo>
                <a:cubicBezTo>
                  <a:pt x="78847" y="3855"/>
                  <a:pt x="103691" y="20346"/>
                  <a:pt x="110649" y="46069"/>
                </a:cubicBezTo>
                <a:lnTo>
                  <a:pt x="117875" y="46069"/>
                </a:lnTo>
                <a:lnTo>
                  <a:pt x="105000" y="59999"/>
                </a:lnTo>
                <a:lnTo>
                  <a:pt x="87875" y="46069"/>
                </a:lnTo>
                <a:lnTo>
                  <a:pt x="95001" y="46069"/>
                </a:lnTo>
                <a:cubicBezTo>
                  <a:pt x="88399" y="28298"/>
                  <a:pt x="70319" y="18107"/>
                  <a:pt x="52315" y="22009"/>
                </a:cubicBezTo>
                <a:cubicBezTo>
                  <a:pt x="34310" y="25910"/>
                  <a:pt x="21699" y="42753"/>
                  <a:pt x="22539" y="61772"/>
                </a:cubicBezTo>
                <a:cubicBezTo>
                  <a:pt x="23379" y="80792"/>
                  <a:pt x="37423" y="96373"/>
                  <a:pt x="55696" y="98558"/>
                </a:cubicBezTo>
                <a:close/>
              </a:path>
            </a:pathLst>
          </a:custGeom>
          <a:solidFill>
            <a:schemeClr val="accent1"/>
          </a:solidFill>
          <a:ln w="25400" cap="flat">
            <a:solidFill>
              <a:srgbClr val="B0762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9" name="Shape 139"/>
          <p:cNvSpPr txBox="1"/>
          <p:nvPr/>
        </p:nvSpPr>
        <p:spPr>
          <a:xfrm rot="-5400000">
            <a:off x="4338350" y="3618640"/>
            <a:ext cx="2682752" cy="461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 dirty="0">
                <a:solidFill>
                  <a:srgbClr val="3F3F3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commit/push</a:t>
            </a:r>
            <a:endParaRPr lang="en" sz="2400" b="0" i="0" u="none" strike="noStrike" cap="none" baseline="0" dirty="0">
              <a:solidFill>
                <a:srgbClr val="3F3F3F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140" name="Shape 140"/>
          <p:cNvSpPr txBox="1"/>
          <p:nvPr/>
        </p:nvSpPr>
        <p:spPr>
          <a:xfrm rot="5400000">
            <a:off x="2962258" y="3886858"/>
            <a:ext cx="2162100" cy="461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 dirty="0">
                <a:solidFill>
                  <a:srgbClr val="3F3F3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clone/pull</a:t>
            </a:r>
            <a:endParaRPr lang="en" sz="2400" b="0" i="0" u="none" strike="noStrike" cap="none" baseline="0" dirty="0">
              <a:solidFill>
                <a:srgbClr val="3F3F3F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141" name="Shape 141"/>
          <p:cNvSpPr/>
          <p:nvPr/>
        </p:nvSpPr>
        <p:spPr>
          <a:xfrm flipH="1">
            <a:off x="5735350" y="5421503"/>
            <a:ext cx="2062199" cy="3230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25400" cap="flat">
            <a:solidFill>
              <a:srgbClr val="766D5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6117642" y="4994957"/>
            <a:ext cx="1456199" cy="461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400" b="0" i="0" u="none" strike="noStrike" cap="none" baseline="0">
                <a:solidFill>
                  <a:srgbClr val="3F3F3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add</a:t>
            </a:r>
          </a:p>
        </p:txBody>
      </p:sp>
      <p:pic>
        <p:nvPicPr>
          <p:cNvPr id="143" name="Shape 14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73864" y="4245892"/>
            <a:ext cx="605100" cy="60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97720" y="3726780"/>
            <a:ext cx="605100" cy="60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90792" y="4533537"/>
            <a:ext cx="605100" cy="60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775721" y="4908630"/>
            <a:ext cx="902999" cy="902999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Shape 147"/>
          <p:cNvSpPr/>
          <p:nvPr/>
        </p:nvSpPr>
        <p:spPr>
          <a:xfrm rot="3361003">
            <a:off x="3041727" y="2326133"/>
            <a:ext cx="276410" cy="1974734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>
            <a:solidFill>
              <a:srgbClr val="B0762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8" name="Shape 148"/>
          <p:cNvSpPr txBox="1"/>
          <p:nvPr/>
        </p:nvSpPr>
        <p:spPr>
          <a:xfrm rot="-1985706">
            <a:off x="2086735" y="2784069"/>
            <a:ext cx="1850995" cy="471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 dirty="0">
                <a:solidFill>
                  <a:srgbClr val="3F3F3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pull</a:t>
            </a:r>
            <a:endParaRPr lang="en" sz="2400" b="0" i="0" u="none" strike="noStrike" cap="none" baseline="0" dirty="0">
              <a:solidFill>
                <a:srgbClr val="3F3F3F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149" name="Shape 149"/>
          <p:cNvSpPr txBox="1"/>
          <p:nvPr/>
        </p:nvSpPr>
        <p:spPr>
          <a:xfrm>
            <a:off x="538256" y="3722673"/>
            <a:ext cx="1746000" cy="523200"/>
          </a:xfrm>
          <a:prstGeom prst="rect">
            <a:avLst/>
          </a:prstGeom>
          <a:solidFill>
            <a:schemeClr val="accent2"/>
          </a:solidFill>
          <a:ln w="25400" cap="flat">
            <a:solidFill>
              <a:srgbClr val="79493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" sz="1400" b="0" i="1" u="none" strike="noStrike" cap="none" baseline="0">
                <a:solidFill>
                  <a:schemeClr val="lt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Working copy for grading</a:t>
            </a:r>
          </a:p>
        </p:txBody>
      </p:sp>
    </p:spTree>
    <p:extLst>
      <p:ext uri="{BB962C8B-B14F-4D97-AF65-F5344CB8AC3E}">
        <p14:creationId xmlns:p14="http://schemas.microsoft.com/office/powerpoint/2010/main" val="3968526229"/>
      </p:ext>
    </p:extLst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80010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AVOIDING GIT PROBLEMS</a:t>
            </a:r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457200" y="124215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68300" algn="l" rtl="0">
              <a:lnSpc>
                <a:spcPct val="80000"/>
              </a:lnSpc>
              <a:spcBef>
                <a:spcPts val="0"/>
              </a:spcBef>
              <a:buClr>
                <a:srgbClr val="262626"/>
              </a:buClr>
              <a:buSzPct val="100000"/>
              <a:buFont typeface="Arial"/>
              <a:buChar char="●"/>
            </a:pPr>
            <a:r>
              <a:rPr lang="en-US" sz="220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For the projects in this class, you should never have to merge </a:t>
            </a:r>
          </a:p>
          <a:p>
            <a:pPr marL="914400" lvl="1" indent="-368300">
              <a:lnSpc>
                <a:spcPct val="80000"/>
              </a:lnSpc>
              <a:spcBef>
                <a:spcPts val="0"/>
              </a:spcBef>
              <a:buClr>
                <a:srgbClr val="262626"/>
              </a:buClr>
              <a:buFont typeface="Arial"/>
              <a:buChar char="●"/>
            </a:pPr>
            <a:endParaRPr lang="en-US" sz="1600" dirty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68300">
              <a:lnSpc>
                <a:spcPct val="80000"/>
              </a:lnSpc>
              <a:spcBef>
                <a:spcPts val="0"/>
              </a:spcBef>
              <a:buClr>
                <a:srgbClr val="262626"/>
              </a:buClr>
              <a:buFont typeface="Arial"/>
              <a:buChar char="●"/>
            </a:pPr>
            <a:r>
              <a:rPr lang="en-US" sz="160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Except when the staff pushes out a new assignment</a:t>
            </a:r>
          </a:p>
          <a:p>
            <a:pPr marL="914400" lvl="1" indent="-368300">
              <a:lnSpc>
                <a:spcPct val="80000"/>
              </a:lnSpc>
              <a:spcBef>
                <a:spcPts val="0"/>
              </a:spcBef>
              <a:buClr>
                <a:srgbClr val="262626"/>
              </a:buClr>
              <a:buFont typeface="Arial"/>
              <a:buChar char="●"/>
            </a:pPr>
            <a:endParaRPr lang="en-US" sz="1600" dirty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46100" lvl="1" indent="0">
              <a:lnSpc>
                <a:spcPct val="80000"/>
              </a:lnSpc>
              <a:spcBef>
                <a:spcPts val="0"/>
              </a:spcBef>
              <a:buClr>
                <a:srgbClr val="262626"/>
              </a:buClr>
              <a:buNone/>
            </a:pPr>
            <a:endParaRPr lang="en-US" sz="1600" dirty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368300">
              <a:lnSpc>
                <a:spcPct val="80000"/>
              </a:lnSpc>
              <a:spcBef>
                <a:spcPts val="0"/>
              </a:spcBef>
              <a:buClr>
                <a:srgbClr val="262626"/>
              </a:buClr>
              <a:buFont typeface="Arial"/>
              <a:buChar char="●"/>
            </a:pPr>
            <a:r>
              <a:rPr lang="en-US" sz="2200" b="0" i="0" u="none" strike="noStrike" cap="none" baseline="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Rules</a:t>
            </a:r>
            <a:r>
              <a:rPr lang="en-US" sz="22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of thumb for working in multiple places:</a:t>
            </a:r>
          </a:p>
          <a:p>
            <a:pPr marL="914400" lvl="1" indent="-368300">
              <a:lnSpc>
                <a:spcPct val="80000"/>
              </a:lnSpc>
              <a:spcBef>
                <a:spcPts val="0"/>
              </a:spcBef>
              <a:buClr>
                <a:srgbClr val="262626"/>
              </a:buClr>
              <a:buFont typeface="Arial"/>
              <a:buChar char="●"/>
            </a:pPr>
            <a:endParaRPr lang="en-US" sz="1600" dirty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68300">
              <a:lnSpc>
                <a:spcPct val="80000"/>
              </a:lnSpc>
              <a:spcBef>
                <a:spcPts val="0"/>
              </a:spcBef>
              <a:buClr>
                <a:srgbClr val="262626"/>
              </a:buClr>
              <a:buFont typeface="Arial"/>
              <a:buChar char="●"/>
            </a:pPr>
            <a:r>
              <a:rPr lang="en-US" sz="160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Each time before you start working on your assignment, </a:t>
            </a:r>
            <a:r>
              <a:rPr lang="en-US" sz="1600" dirty="0" err="1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git</a:t>
            </a:r>
            <a:r>
              <a:rPr lang="en-US" sz="160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pull to get the latest code</a:t>
            </a:r>
          </a:p>
          <a:p>
            <a:pPr marL="914400" lvl="1" indent="-368300">
              <a:lnSpc>
                <a:spcPct val="80000"/>
              </a:lnSpc>
              <a:spcBef>
                <a:spcPts val="0"/>
              </a:spcBef>
              <a:buClr>
                <a:srgbClr val="262626"/>
              </a:buClr>
              <a:buFont typeface="Arial"/>
              <a:buChar char="●"/>
            </a:pPr>
            <a:endParaRPr lang="en-US" sz="1600" dirty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68300">
              <a:lnSpc>
                <a:spcPct val="80000"/>
              </a:lnSpc>
              <a:spcBef>
                <a:spcPts val="0"/>
              </a:spcBef>
              <a:buClr>
                <a:srgbClr val="262626"/>
              </a:buClr>
              <a:buFont typeface="Arial"/>
              <a:buChar char="●"/>
            </a:pPr>
            <a:r>
              <a:rPr lang="en-US" sz="160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Each time after you are done working for a while, </a:t>
            </a:r>
            <a:r>
              <a:rPr lang="en-US" sz="1600" dirty="0" err="1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git</a:t>
            </a:r>
            <a:r>
              <a:rPr lang="en-US" sz="1600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add/commit/push in order to update the repository with the latest code</a:t>
            </a:r>
          </a:p>
        </p:txBody>
      </p:sp>
    </p:spTree>
    <p:extLst>
      <p:ext uri="{BB962C8B-B14F-4D97-AF65-F5344CB8AC3E}">
        <p14:creationId xmlns:p14="http://schemas.microsoft.com/office/powerpoint/2010/main" val="1899425072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TERMINOLOGY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/>
              <a:t>An assertion before the code is a </a:t>
            </a:r>
            <a:r>
              <a:rPr lang="en-US" dirty="0">
                <a:solidFill>
                  <a:srgbClr val="FF0000"/>
                </a:solidFill>
              </a:rPr>
              <a:t>precondition</a:t>
            </a:r>
            <a:r>
              <a:rPr lang="en-US" dirty="0"/>
              <a:t> – these represent assumptions about when that code is used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/>
              <a:t>An assertion after the code is a </a:t>
            </a:r>
            <a:r>
              <a:rPr lang="en-US" dirty="0" err="1">
                <a:solidFill>
                  <a:srgbClr val="FF0000"/>
                </a:solidFill>
              </a:rPr>
              <a:t>postcondition</a:t>
            </a:r>
            <a:r>
              <a:rPr lang="en-US" dirty="0"/>
              <a:t> – these represent what we want the code to accomplish</a:t>
            </a:r>
          </a:p>
        </p:txBody>
      </p:sp>
    </p:spTree>
    <p:extLst>
      <p:ext uri="{BB962C8B-B14F-4D97-AF65-F5344CB8AC3E}">
        <p14:creationId xmlns:p14="http://schemas.microsoft.com/office/powerpoint/2010/main" val="1916707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FORWARD REASONING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/>
              <a:t>Given: Precondition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/>
              <a:t>Finds: </a:t>
            </a:r>
            <a:r>
              <a:rPr lang="en-US" dirty="0" err="1"/>
              <a:t>postcondition</a:t>
            </a:r>
            <a:r>
              <a:rPr lang="en-US" dirty="0"/>
              <a:t> for given precondition.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/>
              <a:t>Aka Finds program state after executing code, when using given assumptions of program state before execution.</a:t>
            </a:r>
          </a:p>
        </p:txBody>
      </p:sp>
    </p:spTree>
    <p:extLst>
      <p:ext uri="{BB962C8B-B14F-4D97-AF65-F5344CB8AC3E}">
        <p14:creationId xmlns:p14="http://schemas.microsoft.com/office/powerpoint/2010/main" val="2125603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FORWARD REASONING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&gt;= 0, y &gt;= 0}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 = 16;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x + y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sqrt(x)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 = y - x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spcBef>
                <a:spcPts val="100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endParaRPr sz="2000" b="1" i="0" u="none" strike="noStrike" cap="none" baseline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FORWARD REASONING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&gt;= 0, y &gt;= 0}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 = 16;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&gt;= 0, y = 16}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x + y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sqrt(x)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 = y - x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spcBef>
                <a:spcPts val="100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endParaRPr sz="2000" b="1" i="0" u="none" strike="noStrike" cap="none" baseline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FORWARD REASONING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&gt;= 0, y &gt;= 0}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 = 16;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&gt;= 0, y = 16}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x + y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 {x &gt;= 16, y = 16}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= sqrt(x)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 = y - x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//</a:t>
            </a:r>
          </a:p>
          <a:p>
            <a:pPr marL="0" marR="0" lvl="0" indent="0" algn="l" rtl="0">
              <a:spcBef>
                <a:spcPts val="100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endParaRPr sz="2000" b="1" i="0" u="none" strike="noStrike" cap="none" baseline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khaki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1798</TotalTime>
  <Words>2010</Words>
  <Application>Microsoft Office PowerPoint</Application>
  <PresentationFormat>全屏显示(4:3)</PresentationFormat>
  <Paragraphs>356</Paragraphs>
  <Slides>41</Slides>
  <Notes>29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41</vt:i4>
      </vt:variant>
    </vt:vector>
  </HeadingPairs>
  <TitlesOfParts>
    <vt:vector size="50" baseType="lpstr">
      <vt:lpstr>Noto Symbol</vt:lpstr>
      <vt:lpstr>Souce Sans Pro</vt:lpstr>
      <vt:lpstr>Source Sans Pro</vt:lpstr>
      <vt:lpstr>Arial</vt:lpstr>
      <vt:lpstr>Arial Black</vt:lpstr>
      <vt:lpstr>Calibri</vt:lpstr>
      <vt:lpstr>Courier New</vt:lpstr>
      <vt:lpstr>Trebuchet MS</vt:lpstr>
      <vt:lpstr>khaki</vt:lpstr>
      <vt:lpstr>SECTION 1: CODE REASONING + VERSION CONTROL</vt:lpstr>
      <vt:lpstr>OUTLINE</vt:lpstr>
      <vt:lpstr>REASONING ABOUT CODE</vt:lpstr>
      <vt:lpstr>TERMINOLOGY</vt:lpstr>
      <vt:lpstr>TERMINOLOGY</vt:lpstr>
      <vt:lpstr>FORWARD REASONING</vt:lpstr>
      <vt:lpstr>FORWARD REASONING</vt:lpstr>
      <vt:lpstr>FORWARD REASONING</vt:lpstr>
      <vt:lpstr>FORWARD REASONING</vt:lpstr>
      <vt:lpstr>FORWARD REASONING</vt:lpstr>
      <vt:lpstr>FORWARD REASONING</vt:lpstr>
      <vt:lpstr>FORWARD REASONING</vt:lpstr>
      <vt:lpstr>FORWARD REASONING</vt:lpstr>
      <vt:lpstr>FORWARD REASONING</vt:lpstr>
      <vt:lpstr>FORWARD REASONING</vt:lpstr>
      <vt:lpstr>FORWARD REASONING</vt:lpstr>
      <vt:lpstr>BACKWARD REASONING</vt:lpstr>
      <vt:lpstr>BACKWARD REASONING</vt:lpstr>
      <vt:lpstr>BACKWARD REASONING</vt:lpstr>
      <vt:lpstr>BACKWARD REASONING</vt:lpstr>
      <vt:lpstr>BACKWARD REASONING</vt:lpstr>
      <vt:lpstr>BACKWARD REASONING</vt:lpstr>
      <vt:lpstr>ASIDE: WEAKEST PRECONDTION?</vt:lpstr>
      <vt:lpstr>WEAKER VS. STRONGER</vt:lpstr>
      <vt:lpstr>HOARE TRIPLES</vt:lpstr>
      <vt:lpstr>HOARE TRIPLE EXAMPLE #1</vt:lpstr>
      <vt:lpstr>HOARE TRIPLE EXAMPLE #1</vt:lpstr>
      <vt:lpstr>HOARE TRIPLE EXAMPLE #2</vt:lpstr>
      <vt:lpstr>HOARE TRIPLE EXAMPLE #2</vt:lpstr>
      <vt:lpstr>HOARE TRIPLE EXAMPLE #3</vt:lpstr>
      <vt:lpstr>HOARE TRIPLE EXAMPLE #3</vt:lpstr>
      <vt:lpstr>VERSION CONTROL</vt:lpstr>
      <vt:lpstr>WHAT IS VERSION CONTROL?</vt:lpstr>
      <vt:lpstr>VERSION CONTROL ORGANIZATION</vt:lpstr>
      <vt:lpstr>REPOSITORY</vt:lpstr>
      <vt:lpstr>VERSION CONTROL  COMMON ACTIONS</vt:lpstr>
      <vt:lpstr>VERSION CONTROL  UPDATING FILES</vt:lpstr>
      <vt:lpstr>VERSION CONTROL  COMMON ACTIONS (CONT.)</vt:lpstr>
      <vt:lpstr>THIS QUARTER</vt:lpstr>
      <vt:lpstr>331 VERSION CONTROL</vt:lpstr>
      <vt:lpstr>AVOIDING GIT PROBLEMS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1: CODE REASONING + VERSION CONTROL + ECLIPSE</dc:title>
  <cp:lastModifiedBy>Xu Zhaoyuan</cp:lastModifiedBy>
  <cp:revision>38</cp:revision>
  <dcterms:modified xsi:type="dcterms:W3CDTF">2018-06-21T21:19:41Z</dcterms:modified>
</cp:coreProperties>
</file>