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262" r:id="rId4"/>
    <p:sldId id="257" r:id="rId5"/>
    <p:sldId id="288" r:id="rId6"/>
    <p:sldId id="258" r:id="rId7"/>
    <p:sldId id="283" r:id="rId8"/>
    <p:sldId id="263" r:id="rId9"/>
    <p:sldId id="264" r:id="rId10"/>
    <p:sldId id="270" r:id="rId11"/>
    <p:sldId id="265" r:id="rId12"/>
    <p:sldId id="266" r:id="rId13"/>
    <p:sldId id="269" r:id="rId14"/>
    <p:sldId id="278" r:id="rId15"/>
    <p:sldId id="289" r:id="rId16"/>
    <p:sldId id="272" r:id="rId17"/>
    <p:sldId id="290" r:id="rId18"/>
    <p:sldId id="273" r:id="rId19"/>
    <p:sldId id="291" r:id="rId20"/>
    <p:sldId id="292" r:id="rId21"/>
    <p:sldId id="285" r:id="rId22"/>
    <p:sldId id="284" r:id="rId23"/>
    <p:sldId id="286"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A2"/>
    <a:srgbClr val="0558FF"/>
    <a:srgbClr val="85AEFF"/>
    <a:srgbClr val="003BB0"/>
    <a:srgbClr val="0045D0"/>
    <a:srgbClr val="538CFF"/>
    <a:srgbClr val="ABC7FF"/>
    <a:srgbClr val="FF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6" autoAdjust="0"/>
    <p:restoredTop sz="76770" autoAdjust="0"/>
  </p:normalViewPr>
  <p:slideViewPr>
    <p:cSldViewPr snapToGrid="0">
      <p:cViewPr varScale="1">
        <p:scale>
          <a:sx n="56" d="100"/>
          <a:sy n="56"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64869-841D-47A3-93A1-B6EC6FC072F2}"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523D-C75B-48CD-A4F6-B6226557A831}" type="slidenum">
              <a:rPr lang="en-US" smtClean="0"/>
              <a:t>‹#›</a:t>
            </a:fld>
            <a:endParaRPr lang="en-US"/>
          </a:p>
        </p:txBody>
      </p:sp>
    </p:spTree>
    <p:extLst>
      <p:ext uri="{BB962C8B-B14F-4D97-AF65-F5344CB8AC3E}">
        <p14:creationId xmlns:p14="http://schemas.microsoft.com/office/powerpoint/2010/main" val="407133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19523D-C75B-48CD-A4F6-B6226557A831}" type="slidenum">
              <a:rPr lang="en-US" smtClean="0"/>
              <a:t>1</a:t>
            </a:fld>
            <a:endParaRPr lang="en-US"/>
          </a:p>
        </p:txBody>
      </p:sp>
    </p:spTree>
    <p:extLst>
      <p:ext uri="{BB962C8B-B14F-4D97-AF65-F5344CB8AC3E}">
        <p14:creationId xmlns:p14="http://schemas.microsoft.com/office/powerpoint/2010/main" val="6494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interviewer is asking terrible questions: Remember the advice in this presentation. Many interviewers are not good at it. </a:t>
            </a:r>
          </a:p>
          <a:p>
            <a:pPr lvl="1"/>
            <a:r>
              <a:rPr lang="en-US" dirty="0"/>
              <a:t>Tell the story of HR</a:t>
            </a:r>
          </a:p>
          <a:p>
            <a:endParaRPr lang="en-US" dirty="0"/>
          </a:p>
          <a:p>
            <a:r>
              <a:rPr lang="en-US" dirty="0"/>
              <a:t>Interviewer is a jerk</a:t>
            </a:r>
          </a:p>
          <a:p>
            <a:pPr lvl="1"/>
            <a:r>
              <a:rPr lang="en-US" dirty="0"/>
              <a:t>Tell the story of Microsoft UI guy</a:t>
            </a:r>
          </a:p>
          <a:p>
            <a:pPr lvl="1"/>
            <a:r>
              <a:rPr lang="en-US" dirty="0"/>
              <a:t>Some interviewers just want to smugly prove they’re smarter than you</a:t>
            </a:r>
          </a:p>
          <a:p>
            <a:pPr lvl="1"/>
            <a:r>
              <a:rPr lang="en-US" dirty="0"/>
              <a:t>Some interviewers just don’t like the way you look, and they’ve made a decision before you even say hello</a:t>
            </a:r>
          </a:p>
          <a:p>
            <a:pPr lvl="1"/>
            <a:r>
              <a:rPr lang="en-US" dirty="0"/>
              <a:t>It’s a data point for you</a:t>
            </a:r>
          </a:p>
          <a:p>
            <a:pPr lvl="1"/>
            <a:r>
              <a:rPr lang="en-US" dirty="0"/>
              <a:t>At this point in my career, I would likely walk out, but </a:t>
            </a:r>
            <a:r>
              <a:rPr lang="en-US" i="1" dirty="0"/>
              <a:t>I don’t recommend that for you </a:t>
            </a:r>
            <a:r>
              <a:rPr lang="en-US" dirty="0"/>
              <a:t>– you should keep going to get the practice / experience</a:t>
            </a:r>
          </a:p>
          <a:p>
            <a:r>
              <a:rPr lang="en-US" dirty="0"/>
              <a:t>It’s going horribly, and you can tell.</a:t>
            </a:r>
          </a:p>
          <a:p>
            <a:pPr lvl="1"/>
            <a:r>
              <a:rPr lang="en-US" dirty="0"/>
              <a:t>Tell the story of the Towers of Hanoi guy</a:t>
            </a:r>
          </a:p>
          <a:p>
            <a:pPr lvl="1"/>
            <a:r>
              <a:rPr lang="en-US" dirty="0"/>
              <a:t>And, hey, now the pressure is off!</a:t>
            </a:r>
          </a:p>
          <a:p>
            <a:endParaRPr lang="en-US" dirty="0"/>
          </a:p>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20</a:t>
            </a:fld>
            <a:endParaRPr lang="en-US"/>
          </a:p>
        </p:txBody>
      </p:sp>
    </p:spTree>
    <p:extLst>
      <p:ext uri="{BB962C8B-B14F-4D97-AF65-F5344CB8AC3E}">
        <p14:creationId xmlns:p14="http://schemas.microsoft.com/office/powerpoint/2010/main" val="322369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21</a:t>
            </a:fld>
            <a:endParaRPr lang="en-US"/>
          </a:p>
        </p:txBody>
      </p:sp>
    </p:spTree>
    <p:extLst>
      <p:ext uri="{BB962C8B-B14F-4D97-AF65-F5344CB8AC3E}">
        <p14:creationId xmlns:p14="http://schemas.microsoft.com/office/powerpoint/2010/main" val="114475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Interviewers compare notes</a:t>
            </a:r>
          </a:p>
          <a:p>
            <a:pPr lvl="1"/>
            <a:r>
              <a:rPr lang="en-US" dirty="0"/>
              <a:t>“debrief”</a:t>
            </a:r>
          </a:p>
          <a:p>
            <a:pPr lvl="1"/>
            <a:r>
              <a:rPr lang="en-US" dirty="0"/>
              <a:t>“hiring committee”</a:t>
            </a:r>
          </a:p>
          <a:p>
            <a:pPr lvl="1"/>
            <a:r>
              <a:rPr lang="en-US" dirty="0"/>
              <a:t>Generally making a decision for a team or two</a:t>
            </a:r>
          </a:p>
          <a:p>
            <a:pPr lvl="1"/>
            <a:r>
              <a:rPr lang="en-US" dirty="0"/>
              <a:t>“Will this person be successful at our role”</a:t>
            </a:r>
          </a:p>
          <a:p>
            <a:r>
              <a:rPr lang="en-US" dirty="0"/>
              <a:t>They’ll give you a time frame – if not, recruiter</a:t>
            </a:r>
          </a:p>
          <a:p>
            <a:r>
              <a:rPr lang="en-US" dirty="0"/>
              <a:t>Remember most companies TRY to come to an answer quickly</a:t>
            </a:r>
          </a:p>
          <a:p>
            <a:pPr lvl="1"/>
            <a:r>
              <a:rPr lang="en-US" dirty="0"/>
              <a:t>Valve: same day, literally while you sit there</a:t>
            </a:r>
          </a:p>
          <a:p>
            <a:r>
              <a:rPr lang="en-US" dirty="0"/>
              <a:t>Negotiations</a:t>
            </a:r>
          </a:p>
          <a:p>
            <a:pPr lvl="1"/>
            <a:r>
              <a:rPr lang="en-US" dirty="0"/>
              <a:t>Tell the truth, but not the whole truth (“I’m also talking with Microsoft and expect to hear back from them next week.”)</a:t>
            </a:r>
          </a:p>
          <a:p>
            <a:pPr lvl="1"/>
            <a:r>
              <a:rPr lang="en-US" dirty="0"/>
              <a:t>Glassdoor / Blind should give you salary expectations</a:t>
            </a:r>
          </a:p>
          <a:p>
            <a:pPr lvl="1"/>
            <a:r>
              <a:rPr lang="en-US" dirty="0"/>
              <a:t>Generally, the HM and recruiter are your friends here at large companies</a:t>
            </a:r>
          </a:p>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22</a:t>
            </a:fld>
            <a:endParaRPr lang="en-US"/>
          </a:p>
        </p:txBody>
      </p:sp>
    </p:spTree>
    <p:extLst>
      <p:ext uri="{BB962C8B-B14F-4D97-AF65-F5344CB8AC3E}">
        <p14:creationId xmlns:p14="http://schemas.microsoft.com/office/powerpoint/2010/main" val="427624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interns get offers at most places – they have an investment in you already. It’s a huge advantage.</a:t>
            </a:r>
          </a:p>
          <a:p>
            <a:r>
              <a:rPr lang="en-US" dirty="0"/>
              <a:t>Typically, your hiring manager has full control over this decision</a:t>
            </a:r>
          </a:p>
          <a:p>
            <a:r>
              <a:rPr lang="en-US" dirty="0"/>
              <a:t>MAKE YOUR MANAGER HAPPY</a:t>
            </a:r>
          </a:p>
          <a:p>
            <a:r>
              <a:rPr lang="en-US" dirty="0"/>
              <a:t>Intern projects are usually suggestions from the HM or other developers. They can be…</a:t>
            </a:r>
          </a:p>
          <a:p>
            <a:pPr lvl="1"/>
            <a:r>
              <a:rPr lang="en-US" dirty="0"/>
              <a:t>Impossible</a:t>
            </a:r>
          </a:p>
          <a:p>
            <a:pPr lvl="1"/>
            <a:r>
              <a:rPr lang="en-US" dirty="0"/>
              <a:t>Crap that nobody else wanted to do</a:t>
            </a:r>
          </a:p>
          <a:p>
            <a:pPr lvl="1"/>
            <a:r>
              <a:rPr lang="en-US" dirty="0"/>
              <a:t>Handwavy</a:t>
            </a:r>
          </a:p>
          <a:p>
            <a:r>
              <a:rPr lang="en-US" dirty="0"/>
              <a:t>Follow the same interview advice: be honest, be proactive, tell your manager ASAP if there’s an issue with the project</a:t>
            </a:r>
          </a:p>
          <a:p>
            <a:r>
              <a:rPr lang="en-US" dirty="0"/>
              <a:t>Week 1: OK to ask a million questions, Week 2 less so, </a:t>
            </a:r>
            <a:r>
              <a:rPr lang="en-US" dirty="0" err="1"/>
              <a:t>etc</a:t>
            </a:r>
            <a:endParaRPr lang="en-US" dirty="0"/>
          </a:p>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23</a:t>
            </a:fld>
            <a:endParaRPr lang="en-US"/>
          </a:p>
        </p:txBody>
      </p:sp>
    </p:spTree>
    <p:extLst>
      <p:ext uri="{BB962C8B-B14F-4D97-AF65-F5344CB8AC3E}">
        <p14:creationId xmlns:p14="http://schemas.microsoft.com/office/powerpoint/2010/main" val="204877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 am and why I am here</a:t>
            </a:r>
          </a:p>
          <a:p>
            <a:pPr lvl="1"/>
            <a:r>
              <a:rPr lang="en-US" dirty="0"/>
              <a:t>My work history</a:t>
            </a:r>
          </a:p>
          <a:p>
            <a:pPr lvl="1"/>
            <a:r>
              <a:rPr lang="en-US" dirty="0"/>
              <a:t>Currently taking a year off – mention Bob Ross paintings</a:t>
            </a:r>
          </a:p>
          <a:p>
            <a:pPr lvl="1"/>
            <a:r>
              <a:rPr lang="en-US" dirty="0"/>
              <a:t>1500 interviews in all roles</a:t>
            </a:r>
          </a:p>
          <a:p>
            <a:pPr lvl="1"/>
            <a:r>
              <a:rPr lang="en-US" dirty="0"/>
              <a:t>Bar Raiser program at Amazon / Bar Tender program at Oracle</a:t>
            </a:r>
          </a:p>
          <a:p>
            <a:pPr lvl="1"/>
            <a:r>
              <a:rPr lang="en-US" dirty="0"/>
              <a:t>Given talks on interviewing at all my companies (from the interviewer spec)</a:t>
            </a:r>
          </a:p>
          <a:p>
            <a:pPr lvl="1"/>
            <a:r>
              <a:rPr lang="en-US" dirty="0"/>
              <a:t>Worked on recruiting software for my last year and a half at Amazon</a:t>
            </a:r>
          </a:p>
          <a:p>
            <a:r>
              <a:rPr lang="en-US" dirty="0"/>
              <a:t>My First Interview</a:t>
            </a:r>
          </a:p>
          <a:p>
            <a:pPr lvl="1"/>
            <a:r>
              <a:rPr lang="en-US" dirty="0" err="1"/>
              <a:t>Suuuuuuuuuuucked</a:t>
            </a:r>
            <a:r>
              <a:rPr lang="en-US" dirty="0"/>
              <a:t>, I bombed</a:t>
            </a:r>
          </a:p>
          <a:p>
            <a:pPr lvl="1"/>
            <a:r>
              <a:rPr lang="en-US" dirty="0"/>
              <a:t>Tried to divide by zero</a:t>
            </a:r>
          </a:p>
          <a:p>
            <a:pPr lvl="1"/>
            <a:r>
              <a:rPr lang="en-US" dirty="0"/>
              <a:t>Show the “resume”</a:t>
            </a:r>
          </a:p>
        </p:txBody>
      </p:sp>
      <p:sp>
        <p:nvSpPr>
          <p:cNvPr id="4" name="Slide Number Placeholder 3"/>
          <p:cNvSpPr>
            <a:spLocks noGrp="1"/>
          </p:cNvSpPr>
          <p:nvPr>
            <p:ph type="sldNum" sz="quarter" idx="10"/>
          </p:nvPr>
        </p:nvSpPr>
        <p:spPr/>
        <p:txBody>
          <a:bodyPr/>
          <a:lstStyle/>
          <a:p>
            <a:fld id="{9F19523D-C75B-48CD-A4F6-B6226557A831}" type="slidenum">
              <a:rPr lang="en-US" smtClean="0"/>
              <a:t>4</a:t>
            </a:fld>
            <a:endParaRPr lang="en-US"/>
          </a:p>
        </p:txBody>
      </p:sp>
    </p:spTree>
    <p:extLst>
      <p:ext uri="{BB962C8B-B14F-4D97-AF65-F5344CB8AC3E}">
        <p14:creationId xmlns:p14="http://schemas.microsoft.com/office/powerpoint/2010/main" val="288205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 am and why I am here</a:t>
            </a:r>
          </a:p>
          <a:p>
            <a:pPr lvl="1"/>
            <a:r>
              <a:rPr lang="en-US" dirty="0"/>
              <a:t>My work history</a:t>
            </a:r>
          </a:p>
          <a:p>
            <a:pPr lvl="1"/>
            <a:r>
              <a:rPr lang="en-US" dirty="0"/>
              <a:t>Currently taking a year off – mention Bob Ross paintings</a:t>
            </a:r>
          </a:p>
          <a:p>
            <a:pPr lvl="1"/>
            <a:r>
              <a:rPr lang="en-US" dirty="0"/>
              <a:t>1500 interviews in all roles</a:t>
            </a:r>
          </a:p>
          <a:p>
            <a:pPr lvl="1"/>
            <a:r>
              <a:rPr lang="en-US" dirty="0"/>
              <a:t>Bar Raiser program at Amazon / Bar Tender program at Oracle</a:t>
            </a:r>
          </a:p>
          <a:p>
            <a:pPr lvl="1"/>
            <a:r>
              <a:rPr lang="en-US" dirty="0"/>
              <a:t>Given talks on interviewing at all my companies (from the interviewer spec)</a:t>
            </a:r>
          </a:p>
          <a:p>
            <a:pPr lvl="1"/>
            <a:r>
              <a:rPr lang="en-US" dirty="0"/>
              <a:t>Worked on recruiting software for my last year and a half at Amazon</a:t>
            </a:r>
          </a:p>
          <a:p>
            <a:r>
              <a:rPr lang="en-US" dirty="0"/>
              <a:t>My First Interview</a:t>
            </a:r>
          </a:p>
          <a:p>
            <a:pPr lvl="1"/>
            <a:r>
              <a:rPr lang="en-US" dirty="0" err="1"/>
              <a:t>Suuuuuuuuuuucked</a:t>
            </a:r>
            <a:r>
              <a:rPr lang="en-US" dirty="0"/>
              <a:t>, I bombed</a:t>
            </a:r>
          </a:p>
          <a:p>
            <a:pPr lvl="1"/>
            <a:r>
              <a:rPr lang="en-US" dirty="0"/>
              <a:t>Tried to divide by zero</a:t>
            </a:r>
          </a:p>
          <a:p>
            <a:pPr lvl="1"/>
            <a:r>
              <a:rPr lang="en-US" dirty="0"/>
              <a:t>Show the “resume”</a:t>
            </a:r>
          </a:p>
        </p:txBody>
      </p:sp>
      <p:sp>
        <p:nvSpPr>
          <p:cNvPr id="4" name="Slide Number Placeholder 3"/>
          <p:cNvSpPr>
            <a:spLocks noGrp="1"/>
          </p:cNvSpPr>
          <p:nvPr>
            <p:ph type="sldNum" sz="quarter" idx="10"/>
          </p:nvPr>
        </p:nvSpPr>
        <p:spPr/>
        <p:txBody>
          <a:bodyPr/>
          <a:lstStyle/>
          <a:p>
            <a:fld id="{9F19523D-C75B-48CD-A4F6-B6226557A831}" type="slidenum">
              <a:rPr lang="en-US" smtClean="0"/>
              <a:t>5</a:t>
            </a:fld>
            <a:endParaRPr lang="en-US"/>
          </a:p>
        </p:txBody>
      </p:sp>
    </p:spTree>
    <p:extLst>
      <p:ext uri="{BB962C8B-B14F-4D97-AF65-F5344CB8AC3E}">
        <p14:creationId xmlns:p14="http://schemas.microsoft.com/office/powerpoint/2010/main" val="306661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Sourcer</a:t>
            </a:r>
            <a:endParaRPr lang="en-US" dirty="0"/>
          </a:p>
          <a:p>
            <a:pPr lvl="1"/>
            <a:r>
              <a:rPr lang="en-US" dirty="0"/>
              <a:t>Benefits of having a friend on the inside</a:t>
            </a:r>
          </a:p>
          <a:p>
            <a:pPr lvl="1"/>
            <a:r>
              <a:rPr lang="en-US" dirty="0"/>
              <a:t>Includes knowing the company’s REAL hiring state!</a:t>
            </a:r>
          </a:p>
          <a:p>
            <a:pPr lvl="1"/>
            <a:r>
              <a:rPr lang="en-US" dirty="0"/>
              <a:t>Talk about career fairs</a:t>
            </a:r>
          </a:p>
          <a:p>
            <a:r>
              <a:rPr lang="en-US" dirty="0"/>
              <a:t>Company Specific: Bar Raiser / Bar Tender / As-Appropriate / </a:t>
            </a:r>
            <a:r>
              <a:rPr lang="en-US" dirty="0" err="1"/>
              <a:t>etc</a:t>
            </a:r>
            <a:endParaRPr lang="en-US" dirty="0"/>
          </a:p>
          <a:p>
            <a:pPr lvl="1"/>
            <a:r>
              <a:rPr lang="en-US" dirty="0"/>
              <a:t>Don’t Game The System:</a:t>
            </a:r>
          </a:p>
          <a:p>
            <a:pPr lvl="1"/>
            <a:r>
              <a:rPr lang="en-US" dirty="0"/>
              <a:t>Guy with multiple names</a:t>
            </a:r>
          </a:p>
          <a:p>
            <a:pPr lvl="1"/>
            <a:r>
              <a:rPr lang="en-US" dirty="0"/>
              <a:t>Lady with same questions</a:t>
            </a:r>
          </a:p>
          <a:p>
            <a:pPr lvl="1"/>
            <a:r>
              <a:rPr lang="en-US" dirty="0"/>
              <a:t>BUT REMEMBER COMPANIES HAVE PEOPLE, TOO – mistakes happen</a:t>
            </a:r>
          </a:p>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6</a:t>
            </a:fld>
            <a:endParaRPr lang="en-US"/>
          </a:p>
        </p:txBody>
      </p:sp>
    </p:spTree>
    <p:extLst>
      <p:ext uri="{BB962C8B-B14F-4D97-AF65-F5344CB8AC3E}">
        <p14:creationId xmlns:p14="http://schemas.microsoft.com/office/powerpoint/2010/main" val="169980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Hypothetical</a:t>
            </a:r>
          </a:p>
          <a:p>
            <a:pPr lvl="1"/>
            <a:r>
              <a:rPr lang="en-US" dirty="0"/>
              <a:t>Terrible</a:t>
            </a:r>
          </a:p>
          <a:p>
            <a:pPr lvl="1"/>
            <a:r>
              <a:rPr lang="en-US" dirty="0"/>
              <a:t>Hand-waving </a:t>
            </a:r>
          </a:p>
          <a:p>
            <a:r>
              <a:rPr lang="en-US" dirty="0"/>
              <a:t>Functional</a:t>
            </a:r>
          </a:p>
          <a:p>
            <a:pPr lvl="1"/>
            <a:r>
              <a:rPr lang="en-US" dirty="0"/>
              <a:t>Slightly less terrible</a:t>
            </a:r>
          </a:p>
          <a:p>
            <a:pPr lvl="1"/>
            <a:r>
              <a:rPr lang="en-US" dirty="0"/>
              <a:t>Yet, extremely popular (particularly in tech)</a:t>
            </a:r>
          </a:p>
          <a:p>
            <a:r>
              <a:rPr lang="en-US" dirty="0"/>
              <a:t>Example</a:t>
            </a:r>
          </a:p>
          <a:p>
            <a:pPr lvl="1"/>
            <a:r>
              <a:rPr lang="en-US" dirty="0"/>
              <a:t>About half-terrible</a:t>
            </a:r>
          </a:p>
          <a:p>
            <a:pPr lvl="1"/>
            <a:r>
              <a:rPr lang="en-US" dirty="0"/>
              <a:t>Easy to prepare for… like a politician</a:t>
            </a:r>
          </a:p>
          <a:p>
            <a:r>
              <a:rPr lang="en-US" dirty="0"/>
              <a:t>Scenario</a:t>
            </a:r>
          </a:p>
          <a:p>
            <a:pPr lvl="1"/>
            <a:r>
              <a:rPr lang="en-US" dirty="0"/>
              <a:t>SHOW me, don’t TELL me</a:t>
            </a:r>
          </a:p>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8</a:t>
            </a:fld>
            <a:endParaRPr lang="en-US"/>
          </a:p>
        </p:txBody>
      </p:sp>
    </p:spTree>
    <p:extLst>
      <p:ext uri="{BB962C8B-B14F-4D97-AF65-F5344CB8AC3E}">
        <p14:creationId xmlns:p14="http://schemas.microsoft.com/office/powerpoint/2010/main" val="366541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13</a:t>
            </a:fld>
            <a:endParaRPr lang="en-US"/>
          </a:p>
        </p:txBody>
      </p:sp>
    </p:spTree>
    <p:extLst>
      <p:ext uri="{BB962C8B-B14F-4D97-AF65-F5344CB8AC3E}">
        <p14:creationId xmlns:p14="http://schemas.microsoft.com/office/powerpoint/2010/main" val="151669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have to ask my manager.”</a:t>
            </a:r>
          </a:p>
          <a:p>
            <a:r>
              <a:rPr lang="en-US" dirty="0"/>
              <a:t>“I’ll ask the IT team.”</a:t>
            </a:r>
          </a:p>
          <a:p>
            <a:r>
              <a:rPr lang="en-US" dirty="0"/>
              <a:t>“That really wouldn’t be my job, right?”</a:t>
            </a:r>
          </a:p>
          <a:p>
            <a:r>
              <a:rPr lang="en-US" dirty="0"/>
              <a:t>“I’d investigate because I need more data!”</a:t>
            </a:r>
          </a:p>
          <a:p>
            <a:r>
              <a:rPr lang="en-US" dirty="0"/>
              <a:t>“I would get everyone to agree.”</a:t>
            </a:r>
          </a:p>
          <a:p>
            <a:r>
              <a:rPr lang="en-US" dirty="0"/>
              <a:t>“Clearly, we need to proactively leverage synergistic paradigms as we  utilize a hockey-stick approach into credibly rebalancing a holistic action plan as a consequence of double-digit throughput increase…”</a:t>
            </a:r>
          </a:p>
          <a:p>
            <a:r>
              <a:rPr lang="en-US" dirty="0"/>
              <a:t>“I’m not technical.”</a:t>
            </a:r>
          </a:p>
          <a:p>
            <a:r>
              <a:rPr lang="en-US" dirty="0"/>
              <a:t>“I </a:t>
            </a:r>
            <a:r>
              <a:rPr lang="en-US" dirty="0" err="1"/>
              <a:t>dunno</a:t>
            </a:r>
            <a:r>
              <a:rPr lang="en-US" dirty="0"/>
              <a:t>.”</a:t>
            </a:r>
          </a:p>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14</a:t>
            </a:fld>
            <a:endParaRPr lang="en-US"/>
          </a:p>
        </p:txBody>
      </p:sp>
    </p:spTree>
    <p:extLst>
      <p:ext uri="{BB962C8B-B14F-4D97-AF65-F5344CB8AC3E}">
        <p14:creationId xmlns:p14="http://schemas.microsoft.com/office/powerpoint/2010/main" val="391147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9523D-C75B-48CD-A4F6-B6226557A831}" type="slidenum">
              <a:rPr lang="en-US" smtClean="0"/>
              <a:t>16</a:t>
            </a:fld>
            <a:endParaRPr lang="en-US"/>
          </a:p>
        </p:txBody>
      </p:sp>
    </p:spTree>
    <p:extLst>
      <p:ext uri="{BB962C8B-B14F-4D97-AF65-F5344CB8AC3E}">
        <p14:creationId xmlns:p14="http://schemas.microsoft.com/office/powerpoint/2010/main" val="89729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no idea how to answer the question: Admit it! “I’m really actually just lost here. I think I’m nervous, but I’m having a hard time even figuring out where to start. If it were more like Question Y, I would do Z.”</a:t>
            </a:r>
          </a:p>
          <a:p>
            <a:endParaRPr lang="en-US" dirty="0"/>
          </a:p>
          <a:p>
            <a:r>
              <a:rPr lang="en-US" dirty="0"/>
              <a:t>If you realize halfway through that you do not want to work here: Keep going, act as though you are still interested, it is a small world</a:t>
            </a:r>
          </a:p>
        </p:txBody>
      </p:sp>
      <p:sp>
        <p:nvSpPr>
          <p:cNvPr id="4" name="Slide Number Placeholder 3"/>
          <p:cNvSpPr>
            <a:spLocks noGrp="1"/>
          </p:cNvSpPr>
          <p:nvPr>
            <p:ph type="sldNum" sz="quarter" idx="10"/>
          </p:nvPr>
        </p:nvSpPr>
        <p:spPr/>
        <p:txBody>
          <a:bodyPr/>
          <a:lstStyle/>
          <a:p>
            <a:fld id="{9F19523D-C75B-48CD-A4F6-B6226557A831}" type="slidenum">
              <a:rPr lang="en-US" smtClean="0"/>
              <a:t>19</a:t>
            </a:fld>
            <a:endParaRPr lang="en-US"/>
          </a:p>
        </p:txBody>
      </p:sp>
    </p:spTree>
    <p:extLst>
      <p:ext uri="{BB962C8B-B14F-4D97-AF65-F5344CB8AC3E}">
        <p14:creationId xmlns:p14="http://schemas.microsoft.com/office/powerpoint/2010/main" val="405948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7B2C-E8B3-47CB-9678-970B1768F6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A1DAAC-F2AF-4F39-9973-A28BF68E8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DFD0EF-FFA7-4ECD-97B5-208EB7B7637B}"/>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5" name="Footer Placeholder 4">
            <a:extLst>
              <a:ext uri="{FF2B5EF4-FFF2-40B4-BE49-F238E27FC236}">
                <a16:creationId xmlns:a16="http://schemas.microsoft.com/office/drawing/2014/main" id="{12401FC2-3B1D-410D-A91F-EC6203527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C0C1E-AA15-4870-BFE6-B59A79D9FD9F}"/>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8006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A6FB8-22F9-47D1-B062-FC6A0A32D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F344F-EE28-48FB-B422-FEE5FA2DEB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7F3F2-62B7-44E0-8AFF-8046592DCB2E}"/>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5" name="Footer Placeholder 4">
            <a:extLst>
              <a:ext uri="{FF2B5EF4-FFF2-40B4-BE49-F238E27FC236}">
                <a16:creationId xmlns:a16="http://schemas.microsoft.com/office/drawing/2014/main" id="{FA722171-D5C3-44BE-9E5B-153A8FF1A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C1754-0213-4F38-837C-280AB1E8C546}"/>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43851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DB9DB-A54E-4E02-A3C8-D75D41CC64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DA114-A3DB-480A-9D06-83904642F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84C42-0BE5-4969-A004-39ABC13FBC93}"/>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5" name="Footer Placeholder 4">
            <a:extLst>
              <a:ext uri="{FF2B5EF4-FFF2-40B4-BE49-F238E27FC236}">
                <a16:creationId xmlns:a16="http://schemas.microsoft.com/office/drawing/2014/main" id="{A31A2830-4883-4754-A517-478432B88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6B875-B497-41C5-84FD-63AF14EC9170}"/>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146353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5E97-A808-4940-8E0D-7BFE2C791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4AF8E-4CAA-4FF7-BC21-8AA48CD0D9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D1852-8640-4C6A-80C7-6FC087D6B2B4}"/>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5" name="Footer Placeholder 4">
            <a:extLst>
              <a:ext uri="{FF2B5EF4-FFF2-40B4-BE49-F238E27FC236}">
                <a16:creationId xmlns:a16="http://schemas.microsoft.com/office/drawing/2014/main" id="{03886E90-1C72-49DE-B885-1A798278B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C5F01-C8EB-4EC2-9FC6-27D8D381E254}"/>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191057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506A-BFBC-4014-A372-0A6EBB75B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B0B1D-696F-4E0A-B4E7-CCC0625727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84C1EB-E20A-43CD-80FF-9FCAF60C2B9B}"/>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5" name="Footer Placeholder 4">
            <a:extLst>
              <a:ext uri="{FF2B5EF4-FFF2-40B4-BE49-F238E27FC236}">
                <a16:creationId xmlns:a16="http://schemas.microsoft.com/office/drawing/2014/main" id="{27941EFB-0F7A-4A2B-A603-0A16304B1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51F44-6771-468B-B7C5-278C951D1AC5}"/>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401894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301A-219D-421F-B92F-91907FB3F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4EEECA-EA2E-4171-8BA9-849648F1D0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0DB25-7C2E-43E4-A244-8767B13F60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9A651-9447-4943-AA1C-E89B834C435D}"/>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6" name="Footer Placeholder 5">
            <a:extLst>
              <a:ext uri="{FF2B5EF4-FFF2-40B4-BE49-F238E27FC236}">
                <a16:creationId xmlns:a16="http://schemas.microsoft.com/office/drawing/2014/main" id="{D302B5C0-F9C8-46E4-9523-D086588DA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CAA4-C39E-4D60-97D2-9CEA0AB4E12E}"/>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262938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4E0A-AE78-4BCE-948C-0781582AA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6D3C2A-708E-4F83-BF27-93E9DECB6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652FC1-2D6D-4F18-88D0-7DB02C6C09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D9561-B9E3-4DEE-A6CE-C824EE495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4AF5F9-AC8D-4F3B-ADE7-608507D42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B73CED-0D40-4615-9726-18DF36C25481}"/>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8" name="Footer Placeholder 7">
            <a:extLst>
              <a:ext uri="{FF2B5EF4-FFF2-40B4-BE49-F238E27FC236}">
                <a16:creationId xmlns:a16="http://schemas.microsoft.com/office/drawing/2014/main" id="{07E04435-0256-4BEB-9ACA-28762953F1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86F15-4D8D-4339-B690-16FDF045E4FD}"/>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256110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668E-7D62-46CF-8124-008D17C06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A73077-A4FA-4514-BB5D-02BF2634971D}"/>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4" name="Footer Placeholder 3">
            <a:extLst>
              <a:ext uri="{FF2B5EF4-FFF2-40B4-BE49-F238E27FC236}">
                <a16:creationId xmlns:a16="http://schemas.microsoft.com/office/drawing/2014/main" id="{BD97F344-E856-40F7-84B1-258CFB8703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6F8B62-6784-4DD9-8BA7-E5345EBC0BEC}"/>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131407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300CF-D4E9-4C16-A349-22323B1247F4}"/>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3" name="Footer Placeholder 2">
            <a:extLst>
              <a:ext uri="{FF2B5EF4-FFF2-40B4-BE49-F238E27FC236}">
                <a16:creationId xmlns:a16="http://schemas.microsoft.com/office/drawing/2014/main" id="{150B2943-F346-405F-B10C-96B32F4D1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F38CFD-11A3-430C-9CE6-6517F343270D}"/>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46348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FD9B-0E59-4D37-9530-27E626FE9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5942F-C809-46A1-91FA-0983A7EA8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A67482-AADD-4421-940D-D8967B2D4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D0AA04-B7F2-47EF-B5A7-BED8D48174B2}"/>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6" name="Footer Placeholder 5">
            <a:extLst>
              <a:ext uri="{FF2B5EF4-FFF2-40B4-BE49-F238E27FC236}">
                <a16:creationId xmlns:a16="http://schemas.microsoft.com/office/drawing/2014/main" id="{5FF1D3DC-4F8F-4702-B3C0-C88ED6221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A741F-75E0-4A54-B80E-CC1778EB6C1A}"/>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290332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DF4B-EC19-45DF-BE24-2E449B797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D854D-1995-4543-BD02-F51C2F4A5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76D24-3A7F-4462-BEFA-A7291CAF8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47FAEC-F736-4540-9F15-09675EC8C0B3}"/>
              </a:ext>
            </a:extLst>
          </p:cNvPr>
          <p:cNvSpPr>
            <a:spLocks noGrp="1"/>
          </p:cNvSpPr>
          <p:nvPr>
            <p:ph type="dt" sz="half" idx="10"/>
          </p:nvPr>
        </p:nvSpPr>
        <p:spPr/>
        <p:txBody>
          <a:bodyPr/>
          <a:lstStyle/>
          <a:p>
            <a:fld id="{78C3AA20-1725-4E7D-A98C-913CB564E65C}" type="datetimeFigureOut">
              <a:rPr lang="en-US" smtClean="0"/>
              <a:t>8/7/2018</a:t>
            </a:fld>
            <a:endParaRPr lang="en-US"/>
          </a:p>
        </p:txBody>
      </p:sp>
      <p:sp>
        <p:nvSpPr>
          <p:cNvPr id="6" name="Footer Placeholder 5">
            <a:extLst>
              <a:ext uri="{FF2B5EF4-FFF2-40B4-BE49-F238E27FC236}">
                <a16:creationId xmlns:a16="http://schemas.microsoft.com/office/drawing/2014/main" id="{081F0E84-8191-4CD7-8944-361E81864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38DCF-F937-45EA-8AFB-E12B46385324}"/>
              </a:ext>
            </a:extLst>
          </p:cNvPr>
          <p:cNvSpPr>
            <a:spLocks noGrp="1"/>
          </p:cNvSpPr>
          <p:nvPr>
            <p:ph type="sldNum" sz="quarter" idx="12"/>
          </p:nvPr>
        </p:nvSpPr>
        <p:spPr/>
        <p:txBody>
          <a:bodyPr/>
          <a:lstStyle/>
          <a:p>
            <a:fld id="{C6E6451A-0373-496E-8A1F-B7612045A07C}" type="slidenum">
              <a:rPr lang="en-US" smtClean="0"/>
              <a:t>‹#›</a:t>
            </a:fld>
            <a:endParaRPr lang="en-US"/>
          </a:p>
        </p:txBody>
      </p:sp>
    </p:spTree>
    <p:extLst>
      <p:ext uri="{BB962C8B-B14F-4D97-AF65-F5344CB8AC3E}">
        <p14:creationId xmlns:p14="http://schemas.microsoft.com/office/powerpoint/2010/main" val="62912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499BB2-5F71-4096-8F61-D7F3907C8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41E7E-2EE8-431D-99A1-54346E2BE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CAEC7-44AA-4808-9B68-A0D4ECA62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3AA20-1725-4E7D-A98C-913CB564E65C}" type="datetimeFigureOut">
              <a:rPr lang="en-US" smtClean="0"/>
              <a:t>8/7/2018</a:t>
            </a:fld>
            <a:endParaRPr lang="en-US"/>
          </a:p>
        </p:txBody>
      </p:sp>
      <p:sp>
        <p:nvSpPr>
          <p:cNvPr id="5" name="Footer Placeholder 4">
            <a:extLst>
              <a:ext uri="{FF2B5EF4-FFF2-40B4-BE49-F238E27FC236}">
                <a16:creationId xmlns:a16="http://schemas.microsoft.com/office/drawing/2014/main" id="{AB51848B-2C40-4A86-BCD7-1AEAB9A25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FC3D0A-4F86-4F1D-9854-AA7602C4E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6451A-0373-496E-8A1F-B7612045A07C}" type="slidenum">
              <a:rPr lang="en-US" smtClean="0"/>
              <a:t>‹#›</a:t>
            </a:fld>
            <a:endParaRPr lang="en-US"/>
          </a:p>
        </p:txBody>
      </p:sp>
    </p:spTree>
    <p:extLst>
      <p:ext uri="{BB962C8B-B14F-4D97-AF65-F5344CB8AC3E}">
        <p14:creationId xmlns:p14="http://schemas.microsoft.com/office/powerpoint/2010/main" val="324025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C706-D4DD-4AF0-9E13-CE1178E0AEC2}"/>
              </a:ext>
            </a:extLst>
          </p:cNvPr>
          <p:cNvSpPr>
            <a:spLocks noGrp="1"/>
          </p:cNvSpPr>
          <p:nvPr>
            <p:ph type="ctrTitle"/>
          </p:nvPr>
        </p:nvSpPr>
        <p:spPr/>
        <p:txBody>
          <a:bodyPr>
            <a:normAutofit/>
          </a:bodyPr>
          <a:lstStyle/>
          <a:p>
            <a:r>
              <a:rPr lang="en-US" dirty="0"/>
              <a:t>How To Read Minds</a:t>
            </a:r>
          </a:p>
        </p:txBody>
      </p:sp>
      <p:sp>
        <p:nvSpPr>
          <p:cNvPr id="3" name="Subtitle 2">
            <a:extLst>
              <a:ext uri="{FF2B5EF4-FFF2-40B4-BE49-F238E27FC236}">
                <a16:creationId xmlns:a16="http://schemas.microsoft.com/office/drawing/2014/main" id="{FF58F904-4F4F-49D8-9AE8-AA95AA26834E}"/>
              </a:ext>
            </a:extLst>
          </p:cNvPr>
          <p:cNvSpPr>
            <a:spLocks noGrp="1"/>
          </p:cNvSpPr>
          <p:nvPr>
            <p:ph type="subTitle" idx="1"/>
          </p:nvPr>
        </p:nvSpPr>
        <p:spPr/>
        <p:txBody>
          <a:bodyPr/>
          <a:lstStyle/>
          <a:p>
            <a:r>
              <a:rPr lang="en-US" dirty="0"/>
              <a:t>Demystifying the Interview Process</a:t>
            </a:r>
          </a:p>
        </p:txBody>
      </p:sp>
    </p:spTree>
    <p:extLst>
      <p:ext uri="{BB962C8B-B14F-4D97-AF65-F5344CB8AC3E}">
        <p14:creationId xmlns:p14="http://schemas.microsoft.com/office/powerpoint/2010/main" val="318751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Questions Are Popular In Tech, But Contribute More To Failure Than Good Decisions</a:t>
            </a:r>
          </a:p>
        </p:txBody>
      </p:sp>
      <p:sp>
        <p:nvSpPr>
          <p:cNvPr id="3" name="Content Placeholder 2"/>
          <p:cNvSpPr>
            <a:spLocks noGrp="1"/>
          </p:cNvSpPr>
          <p:nvPr>
            <p:ph idx="1"/>
          </p:nvPr>
        </p:nvSpPr>
        <p:spPr>
          <a:xfrm>
            <a:off x="838200" y="1825625"/>
            <a:ext cx="10515600" cy="3660775"/>
          </a:xfrm>
        </p:spPr>
        <p:txBody>
          <a:bodyPr>
            <a:normAutofit/>
          </a:bodyPr>
          <a:lstStyle/>
          <a:p>
            <a:r>
              <a:rPr lang="en-US" b="1" dirty="0"/>
              <a:t>Functional</a:t>
            </a:r>
          </a:p>
          <a:p>
            <a:pPr lvl="1"/>
            <a:r>
              <a:rPr lang="en-US" dirty="0"/>
              <a:t>“In Outlook, how do you add a signature?”</a:t>
            </a:r>
          </a:p>
          <a:p>
            <a:pPr lvl="1"/>
            <a:r>
              <a:rPr lang="en-US" dirty="0"/>
              <a:t>“What is the difference between a </a:t>
            </a:r>
            <a:r>
              <a:rPr lang="en-US" dirty="0" err="1"/>
              <a:t>hashmap</a:t>
            </a:r>
            <a:r>
              <a:rPr lang="en-US" dirty="0"/>
              <a:t> and a </a:t>
            </a:r>
            <a:r>
              <a:rPr lang="en-US" dirty="0" err="1"/>
              <a:t>hashtable</a:t>
            </a:r>
            <a:r>
              <a:rPr lang="en-US" dirty="0"/>
              <a:t> in Java?”</a:t>
            </a:r>
          </a:p>
          <a:p>
            <a:pPr lvl="1"/>
            <a:r>
              <a:rPr lang="en-US" dirty="0"/>
              <a:t>“Compare </a:t>
            </a:r>
            <a:r>
              <a:rPr lang="en-US" i="1" dirty="0"/>
              <a:t>final</a:t>
            </a:r>
            <a:r>
              <a:rPr lang="en-US" dirty="0"/>
              <a:t>, </a:t>
            </a:r>
            <a:r>
              <a:rPr lang="en-US" i="1" dirty="0"/>
              <a:t>finally</a:t>
            </a:r>
            <a:r>
              <a:rPr lang="en-US" dirty="0"/>
              <a:t>, and </a:t>
            </a:r>
            <a:r>
              <a:rPr lang="en-US" i="1" dirty="0"/>
              <a:t>finalize</a:t>
            </a:r>
            <a:r>
              <a:rPr lang="en-US" dirty="0"/>
              <a:t>.”</a:t>
            </a:r>
          </a:p>
          <a:p>
            <a:r>
              <a:rPr lang="en-US" dirty="0"/>
              <a:t>Google-ready book fact does not help make a good decision</a:t>
            </a:r>
          </a:p>
          <a:p>
            <a:r>
              <a:rPr lang="en-US" dirty="0"/>
              <a:t>ANSWERS:</a:t>
            </a:r>
          </a:p>
          <a:p>
            <a:pPr marL="457200" lvl="1" indent="0">
              <a:buNone/>
            </a:pPr>
            <a:r>
              <a:rPr lang="en-US" dirty="0"/>
              <a:t>[a] “I haven’t used that since freshman year, but here’s what I remember…”</a:t>
            </a:r>
          </a:p>
          <a:p>
            <a:pPr marL="457200" lvl="1" indent="0">
              <a:buNone/>
            </a:pPr>
            <a:r>
              <a:rPr lang="en-US" dirty="0"/>
              <a:t>[b] “I would do X and Y to learn more about this.”</a:t>
            </a:r>
          </a:p>
        </p:txBody>
      </p:sp>
      <p:sp>
        <p:nvSpPr>
          <p:cNvPr id="4" name="TextBox 3"/>
          <p:cNvSpPr txBox="1"/>
          <p:nvPr/>
        </p:nvSpPr>
        <p:spPr>
          <a:xfrm>
            <a:off x="785000" y="5599021"/>
            <a:ext cx="10575985" cy="369332"/>
          </a:xfrm>
          <a:prstGeom prst="rect">
            <a:avLst/>
          </a:prstGeom>
          <a:noFill/>
        </p:spPr>
        <p:txBody>
          <a:bodyPr wrap="square" rtlCol="0" anchor="ctr">
            <a:spAutoFit/>
          </a:bodyPr>
          <a:lstStyle/>
          <a:p>
            <a:pPr algn="ctr"/>
            <a:r>
              <a:rPr lang="en-US" b="1" dirty="0"/>
              <a:t>Answer as best as you can and be honest about the parts you aren’t sure of. “I would Google that”.</a:t>
            </a:r>
          </a:p>
        </p:txBody>
      </p:sp>
    </p:spTree>
    <p:extLst>
      <p:ext uri="{BB962C8B-B14F-4D97-AF65-F5344CB8AC3E}">
        <p14:creationId xmlns:p14="http://schemas.microsoft.com/office/powerpoint/2010/main" val="299023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Are Part Of That Behavioral Interviewing Thing Everyone Seems To Like These Days</a:t>
            </a:r>
          </a:p>
        </p:txBody>
      </p:sp>
      <p:sp>
        <p:nvSpPr>
          <p:cNvPr id="3" name="Content Placeholder 2"/>
          <p:cNvSpPr>
            <a:spLocks noGrp="1"/>
          </p:cNvSpPr>
          <p:nvPr>
            <p:ph idx="1"/>
          </p:nvPr>
        </p:nvSpPr>
        <p:spPr>
          <a:xfrm>
            <a:off x="838200" y="1825625"/>
            <a:ext cx="10515600" cy="3660775"/>
          </a:xfrm>
        </p:spPr>
        <p:txBody>
          <a:bodyPr>
            <a:normAutofit fontScale="92500" lnSpcReduction="20000"/>
          </a:bodyPr>
          <a:lstStyle/>
          <a:p>
            <a:r>
              <a:rPr lang="en-US" b="1" dirty="0"/>
              <a:t>Example</a:t>
            </a:r>
          </a:p>
          <a:p>
            <a:pPr lvl="1"/>
            <a:r>
              <a:rPr lang="en-US" dirty="0"/>
              <a:t>“Tell me about a time when you disagreed with your manager.”</a:t>
            </a:r>
          </a:p>
          <a:p>
            <a:pPr lvl="1"/>
            <a:r>
              <a:rPr lang="en-US" dirty="0"/>
              <a:t>“What is the worst technical decision you’ve ever made?”</a:t>
            </a:r>
          </a:p>
          <a:p>
            <a:pPr lvl="1"/>
            <a:r>
              <a:rPr lang="en-US" dirty="0"/>
              <a:t>“Tell me about the most interesting code you’ve ever written.”</a:t>
            </a:r>
          </a:p>
          <a:p>
            <a:r>
              <a:rPr lang="en-US" dirty="0"/>
              <a:t>Dangerous…</a:t>
            </a:r>
          </a:p>
          <a:p>
            <a:pPr lvl="1"/>
            <a:r>
              <a:rPr lang="en-US" dirty="0"/>
              <a:t>Remember, some of us can lie really well.</a:t>
            </a:r>
          </a:p>
          <a:p>
            <a:pPr lvl="1"/>
            <a:r>
              <a:rPr lang="en-US" dirty="0"/>
              <a:t>Not all questions work on all candidates</a:t>
            </a:r>
          </a:p>
          <a:p>
            <a:r>
              <a:rPr lang="en-US" dirty="0"/>
              <a:t>ANSWERS:</a:t>
            </a:r>
          </a:p>
          <a:p>
            <a:pPr marL="457200" lvl="1" indent="0">
              <a:buNone/>
            </a:pPr>
            <a:r>
              <a:rPr lang="en-US" dirty="0"/>
              <a:t>[a] “Here’s an example of something similar…”</a:t>
            </a:r>
          </a:p>
          <a:p>
            <a:pPr marL="457200" lvl="1" indent="0">
              <a:buNone/>
            </a:pPr>
            <a:r>
              <a:rPr lang="en-US" dirty="0"/>
              <a:t>[b] “…and here’s what I learned from it…”</a:t>
            </a:r>
          </a:p>
          <a:p>
            <a:pPr marL="457200" lvl="1" indent="0">
              <a:buNone/>
            </a:pPr>
            <a:r>
              <a:rPr lang="en-US" dirty="0"/>
              <a:t>[c] “…and here’s what I would have done differently if I’d had that knowledge.”</a:t>
            </a:r>
          </a:p>
          <a:p>
            <a:endParaRPr lang="en-US" dirty="0"/>
          </a:p>
        </p:txBody>
      </p:sp>
      <p:sp>
        <p:nvSpPr>
          <p:cNvPr id="5" name="TextBox 4"/>
          <p:cNvSpPr txBox="1"/>
          <p:nvPr/>
        </p:nvSpPr>
        <p:spPr>
          <a:xfrm>
            <a:off x="785000" y="5599021"/>
            <a:ext cx="10575985" cy="369332"/>
          </a:xfrm>
          <a:prstGeom prst="rect">
            <a:avLst/>
          </a:prstGeom>
          <a:noFill/>
        </p:spPr>
        <p:txBody>
          <a:bodyPr wrap="square" rtlCol="0" anchor="ctr">
            <a:spAutoFit/>
          </a:bodyPr>
          <a:lstStyle/>
          <a:p>
            <a:pPr algn="ctr"/>
            <a:r>
              <a:rPr lang="en-US" b="1" dirty="0"/>
              <a:t>Think like a politician.</a:t>
            </a:r>
          </a:p>
        </p:txBody>
      </p:sp>
    </p:spTree>
    <p:extLst>
      <p:ext uri="{BB962C8B-B14F-4D97-AF65-F5344CB8AC3E}">
        <p14:creationId xmlns:p14="http://schemas.microsoft.com/office/powerpoint/2010/main" val="32753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Scenario Questions Are The Epitome Of “Show Me” And Represent The Best Possible Interview</a:t>
            </a:r>
          </a:p>
        </p:txBody>
      </p:sp>
      <p:sp>
        <p:nvSpPr>
          <p:cNvPr id="3" name="Content Placeholder 2"/>
          <p:cNvSpPr>
            <a:spLocks noGrp="1"/>
          </p:cNvSpPr>
          <p:nvPr>
            <p:ph idx="1"/>
          </p:nvPr>
        </p:nvSpPr>
        <p:spPr>
          <a:xfrm>
            <a:off x="838200" y="1825625"/>
            <a:ext cx="10515600" cy="3660775"/>
          </a:xfrm>
        </p:spPr>
        <p:txBody>
          <a:bodyPr>
            <a:normAutofit fontScale="92500" lnSpcReduction="10000"/>
          </a:bodyPr>
          <a:lstStyle/>
          <a:p>
            <a:r>
              <a:rPr lang="en-US" b="1" dirty="0"/>
              <a:t>Scenario</a:t>
            </a:r>
          </a:p>
          <a:p>
            <a:pPr lvl="1"/>
            <a:r>
              <a:rPr lang="en-US" dirty="0"/>
              <a:t>“As your manager, I’d like you to figure out how to move all of our code over to Java and use git as our source control. Right now, we use PHP and </a:t>
            </a:r>
            <a:r>
              <a:rPr lang="en-US" dirty="0" err="1"/>
              <a:t>dev</a:t>
            </a:r>
            <a:r>
              <a:rPr lang="en-US" dirty="0"/>
              <a:t> desktops. What do you do with this?”</a:t>
            </a:r>
          </a:p>
          <a:p>
            <a:pPr lvl="1"/>
            <a:r>
              <a:rPr lang="en-US" dirty="0"/>
              <a:t>“Company has decided to get into the business of matchmaking. Design </a:t>
            </a:r>
            <a:r>
              <a:rPr lang="en-US" dirty="0" err="1"/>
              <a:t>Lovelily</a:t>
            </a:r>
            <a:r>
              <a:rPr lang="en-US" dirty="0"/>
              <a:t>, our new online dating service.”</a:t>
            </a:r>
          </a:p>
          <a:p>
            <a:r>
              <a:rPr lang="en-US" dirty="0"/>
              <a:t>ANSWERS:</a:t>
            </a:r>
          </a:p>
          <a:p>
            <a:pPr marL="457200" lvl="1" indent="0">
              <a:buNone/>
            </a:pPr>
            <a:r>
              <a:rPr lang="en-US" dirty="0"/>
              <a:t>[a] “Let me start by asking…”</a:t>
            </a:r>
          </a:p>
          <a:p>
            <a:pPr marL="457200" lvl="1" indent="0">
              <a:buNone/>
            </a:pPr>
            <a:r>
              <a:rPr lang="en-US" dirty="0"/>
              <a:t>[b] “…Okay, the first answer that pops to my mind is…”</a:t>
            </a:r>
          </a:p>
          <a:p>
            <a:pPr marL="457200" lvl="1" indent="0">
              <a:buNone/>
            </a:pPr>
            <a:r>
              <a:rPr lang="en-US" dirty="0"/>
              <a:t>[c] “…but I should also consider…”</a:t>
            </a:r>
          </a:p>
          <a:p>
            <a:pPr marL="457200" lvl="1" indent="0">
              <a:buNone/>
            </a:pPr>
            <a:r>
              <a:rPr lang="en-US" dirty="0"/>
              <a:t>[d] “…here is how I would test this.”</a:t>
            </a:r>
          </a:p>
        </p:txBody>
      </p:sp>
      <p:sp>
        <p:nvSpPr>
          <p:cNvPr id="5" name="TextBox 4"/>
          <p:cNvSpPr txBox="1"/>
          <p:nvPr/>
        </p:nvSpPr>
        <p:spPr>
          <a:xfrm>
            <a:off x="785000" y="5599021"/>
            <a:ext cx="10575985" cy="369332"/>
          </a:xfrm>
          <a:prstGeom prst="rect">
            <a:avLst/>
          </a:prstGeom>
          <a:noFill/>
        </p:spPr>
        <p:txBody>
          <a:bodyPr wrap="square" rtlCol="0" anchor="ctr">
            <a:spAutoFit/>
          </a:bodyPr>
          <a:lstStyle/>
          <a:p>
            <a:pPr algn="ctr"/>
            <a:r>
              <a:rPr lang="en-US" b="1" dirty="0"/>
              <a:t>Have a dialogue with the interviewer. This is the fun part! Interview them.</a:t>
            </a:r>
          </a:p>
        </p:txBody>
      </p:sp>
    </p:spTree>
    <p:extLst>
      <p:ext uri="{BB962C8B-B14F-4D97-AF65-F5344CB8AC3E}">
        <p14:creationId xmlns:p14="http://schemas.microsoft.com/office/powerpoint/2010/main" val="193708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Are Bad To Hear</a:t>
            </a:r>
          </a:p>
        </p:txBody>
      </p:sp>
      <p:sp>
        <p:nvSpPr>
          <p:cNvPr id="3" name="Content Placeholder 2"/>
          <p:cNvSpPr>
            <a:spLocks noGrp="1"/>
          </p:cNvSpPr>
          <p:nvPr>
            <p:ph idx="1"/>
          </p:nvPr>
        </p:nvSpPr>
        <p:spPr/>
        <p:txBody>
          <a:bodyPr>
            <a:normAutofit/>
          </a:bodyPr>
          <a:lstStyle/>
          <a:p>
            <a:r>
              <a:rPr lang="en-US" dirty="0"/>
              <a:t>Tricks: “…the doctor is HIS MOTHER!”</a:t>
            </a:r>
          </a:p>
          <a:p>
            <a:r>
              <a:rPr lang="en-US" dirty="0"/>
              <a:t>Puzzle questions (AKA “stupid XOR tricks): “…oh, that’s how it’s O(1).”</a:t>
            </a:r>
          </a:p>
          <a:p>
            <a:r>
              <a:rPr lang="en-US" dirty="0"/>
              <a:t>Logic puzzles: “…and that’s why manhole covers are round.”</a:t>
            </a:r>
          </a:p>
          <a:p>
            <a:r>
              <a:rPr lang="en-US" dirty="0"/>
              <a:t>Language-specific questions: “…so it’s only one line in LISP.)))))))))))”</a:t>
            </a:r>
          </a:p>
          <a:p>
            <a:r>
              <a:rPr lang="en-US" dirty="0" err="1"/>
              <a:t>Glassdoor</a:t>
            </a:r>
            <a:r>
              <a:rPr lang="en-US" dirty="0"/>
              <a:t>: “…and that’s how you find the integers that sum to k.”</a:t>
            </a:r>
          </a:p>
          <a:p>
            <a:pPr lvl="1"/>
            <a:r>
              <a:rPr lang="en-US" dirty="0"/>
              <a:t>(these change over time… nobody’s asking </a:t>
            </a:r>
            <a:r>
              <a:rPr lang="en-US" dirty="0" err="1"/>
              <a:t>atoi</a:t>
            </a:r>
            <a:r>
              <a:rPr lang="en-US" dirty="0"/>
              <a:t> anymore)</a:t>
            </a:r>
          </a:p>
          <a:p>
            <a:r>
              <a:rPr lang="en-US" dirty="0"/>
              <a:t>Software-specific questions: “…this is easier in </a:t>
            </a:r>
            <a:r>
              <a:rPr lang="en-US" dirty="0" err="1"/>
              <a:t>Taleo</a:t>
            </a:r>
            <a:r>
              <a:rPr lang="en-US" dirty="0"/>
              <a:t>.”</a:t>
            </a:r>
          </a:p>
          <a:p>
            <a:r>
              <a:rPr lang="en-US" dirty="0"/>
              <a:t>Fillers: “…see, my top three weaknesses are really strengths!”</a:t>
            </a:r>
          </a:p>
          <a:p>
            <a:pPr marL="0" indent="0">
              <a:buNone/>
            </a:pPr>
            <a:endParaRPr lang="en-US" dirty="0"/>
          </a:p>
        </p:txBody>
      </p:sp>
      <p:sp>
        <p:nvSpPr>
          <p:cNvPr id="5" name="TextBox 4">
            <a:extLst>
              <a:ext uri="{FF2B5EF4-FFF2-40B4-BE49-F238E27FC236}">
                <a16:creationId xmlns:a16="http://schemas.microsoft.com/office/drawing/2014/main" id="{50EF654D-90DC-4B88-8CE9-A3E4CE402E40}"/>
              </a:ext>
            </a:extLst>
          </p:cNvPr>
          <p:cNvSpPr txBox="1"/>
          <p:nvPr/>
        </p:nvSpPr>
        <p:spPr>
          <a:xfrm>
            <a:off x="785000" y="5995833"/>
            <a:ext cx="10575985" cy="369332"/>
          </a:xfrm>
          <a:prstGeom prst="rect">
            <a:avLst/>
          </a:prstGeom>
          <a:noFill/>
        </p:spPr>
        <p:txBody>
          <a:bodyPr wrap="square" rtlCol="0" anchor="ctr">
            <a:spAutoFit/>
          </a:bodyPr>
          <a:lstStyle/>
          <a:p>
            <a:pPr algn="ctr"/>
            <a:r>
              <a:rPr lang="en-US" b="1" dirty="0"/>
              <a:t>You will hear at least one of these. They’re stupid. Treat them like Functional questions.</a:t>
            </a:r>
          </a:p>
        </p:txBody>
      </p:sp>
    </p:spTree>
    <p:extLst>
      <p:ext uri="{BB962C8B-B14F-4D97-AF65-F5344CB8AC3E}">
        <p14:creationId xmlns:p14="http://schemas.microsoft.com/office/powerpoint/2010/main" val="323135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Are Bad To Say</a:t>
            </a:r>
          </a:p>
        </p:txBody>
      </p:sp>
      <p:pic>
        <p:nvPicPr>
          <p:cNvPr id="1030" name="Picture 6" descr="Image result for don't say these things">
            <a:extLst>
              <a:ext uri="{FF2B5EF4-FFF2-40B4-BE49-F238E27FC236}">
                <a16:creationId xmlns:a16="http://schemas.microsoft.com/office/drawing/2014/main" id="{B01269CF-A18F-404A-AB08-CE40308B4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27312"/>
            <a:ext cx="9525000" cy="4762500"/>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6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70C90-E1FE-45AF-A5A6-2A798A33E2F8}"/>
              </a:ext>
            </a:extLst>
          </p:cNvPr>
          <p:cNvSpPr/>
          <p:nvPr/>
        </p:nvSpPr>
        <p:spPr>
          <a:xfrm>
            <a:off x="2767014" y="1119129"/>
            <a:ext cx="6657972" cy="4619742"/>
          </a:xfrm>
          <a:prstGeom prst="rect">
            <a:avLst/>
          </a:prstGeom>
          <a:solidFill>
            <a:srgbClr val="00206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The next slide is the complete list of reasons I teach interviewers to give a candidate a No-Hire</a:t>
            </a:r>
          </a:p>
        </p:txBody>
      </p:sp>
    </p:spTree>
    <p:extLst>
      <p:ext uri="{BB962C8B-B14F-4D97-AF65-F5344CB8AC3E}">
        <p14:creationId xmlns:p14="http://schemas.microsoft.com/office/powerpoint/2010/main" val="1212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1010"/>
            <a:ext cx="10515600" cy="4351338"/>
          </a:xfrm>
        </p:spPr>
        <p:txBody>
          <a:bodyPr/>
          <a:lstStyle/>
          <a:p>
            <a:pPr marL="514350" indent="-514350">
              <a:buAutoNum type="arabicPeriod"/>
            </a:pPr>
            <a:r>
              <a:rPr lang="en-US" dirty="0"/>
              <a:t>Getting stuck… and not knowing how to get themselves un-stuck.</a:t>
            </a:r>
          </a:p>
          <a:p>
            <a:pPr marL="514350" indent="-514350">
              <a:buAutoNum type="arabicPeriod"/>
            </a:pPr>
            <a:r>
              <a:rPr lang="en-US" dirty="0"/>
              <a:t>Thinking silently… and getting annoyed when interrupted.</a:t>
            </a:r>
          </a:p>
          <a:p>
            <a:pPr marL="514350" indent="-514350">
              <a:buAutoNum type="arabicPeriod"/>
            </a:pPr>
            <a:r>
              <a:rPr lang="en-US" dirty="0"/>
              <a:t>Not knowing an API… and not being able to come up with one.</a:t>
            </a:r>
          </a:p>
          <a:p>
            <a:pPr marL="514350" indent="-514350">
              <a:buAutoNum type="arabicPeriod"/>
            </a:pPr>
            <a:r>
              <a:rPr lang="en-US" dirty="0"/>
              <a:t>Being wrong… and being aggressive about their position when challenged.</a:t>
            </a:r>
          </a:p>
          <a:p>
            <a:pPr marL="514350" indent="-514350">
              <a:buAutoNum type="arabicPeriod"/>
            </a:pPr>
            <a:r>
              <a:rPr lang="en-US" dirty="0"/>
              <a:t>Not knowing an answer… and </a:t>
            </a:r>
            <a:r>
              <a:rPr lang="en-US" dirty="0" err="1"/>
              <a:t>handwaving</a:t>
            </a:r>
            <a:r>
              <a:rPr lang="en-US" dirty="0"/>
              <a:t> instead of admitting that.</a:t>
            </a:r>
          </a:p>
          <a:p>
            <a:pPr marL="514350" indent="-514350">
              <a:buAutoNum type="arabicPeriod"/>
            </a:pPr>
            <a:r>
              <a:rPr lang="en-US" dirty="0"/>
              <a:t>Making assumptions… and not vetting them.</a:t>
            </a:r>
          </a:p>
          <a:p>
            <a:pPr marL="514350" indent="-514350">
              <a:buAutoNum type="arabicPeriod"/>
            </a:pPr>
            <a:r>
              <a:rPr lang="en-US" dirty="0"/>
              <a:t>Not finishing… and not being able to explain their algorithm.</a:t>
            </a:r>
          </a:p>
        </p:txBody>
      </p:sp>
    </p:spTree>
    <p:extLst>
      <p:ext uri="{BB962C8B-B14F-4D97-AF65-F5344CB8AC3E}">
        <p14:creationId xmlns:p14="http://schemas.microsoft.com/office/powerpoint/2010/main" val="142876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E5465-53B8-4D05-9755-DFB387DAE5D2}"/>
              </a:ext>
            </a:extLst>
          </p:cNvPr>
          <p:cNvSpPr/>
          <p:nvPr/>
        </p:nvSpPr>
        <p:spPr>
          <a:xfrm>
            <a:off x="1993067" y="2424659"/>
            <a:ext cx="8205866" cy="2008682"/>
          </a:xfrm>
          <a:prstGeom prst="rect">
            <a:avLst/>
          </a:prstGeom>
          <a:solidFill>
            <a:srgbClr val="00206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That’s It.</a:t>
            </a:r>
          </a:p>
        </p:txBody>
      </p:sp>
    </p:spTree>
    <p:extLst>
      <p:ext uri="{BB962C8B-B14F-4D97-AF65-F5344CB8AC3E}">
        <p14:creationId xmlns:p14="http://schemas.microsoft.com/office/powerpoint/2010/main" val="323637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Here Are Some Examples Of Stuff I Don’t Care About, But </a:t>
            </a:r>
            <a:r>
              <a:rPr lang="en-US" i="1" dirty="0"/>
              <a:t>Your Interviewer May</a:t>
            </a:r>
            <a:r>
              <a:rPr lang="en-US" dirty="0"/>
              <a:t>, So Ask Them</a:t>
            </a:r>
          </a:p>
        </p:txBody>
      </p:sp>
      <p:sp>
        <p:nvSpPr>
          <p:cNvPr id="3" name="Content Placeholder 2"/>
          <p:cNvSpPr>
            <a:spLocks noGrp="1"/>
          </p:cNvSpPr>
          <p:nvPr>
            <p:ph idx="1"/>
          </p:nvPr>
        </p:nvSpPr>
        <p:spPr/>
        <p:txBody>
          <a:bodyPr>
            <a:normAutofit fontScale="85000" lnSpcReduction="20000"/>
          </a:bodyPr>
          <a:lstStyle/>
          <a:p>
            <a:r>
              <a:rPr lang="en-US" dirty="0"/>
              <a:t>Language-specific syntax</a:t>
            </a:r>
          </a:p>
          <a:p>
            <a:pPr lvl="1"/>
            <a:r>
              <a:rPr lang="en-US" dirty="0" err="1"/>
              <a:t>mystack.extract</a:t>
            </a:r>
            <a:r>
              <a:rPr lang="en-US" dirty="0"/>
              <a:t>() //meh</a:t>
            </a:r>
          </a:p>
          <a:p>
            <a:pPr lvl="1"/>
            <a:r>
              <a:rPr lang="en-US" dirty="0" err="1"/>
              <a:t>hm</a:t>
            </a:r>
            <a:r>
              <a:rPr lang="en-US" dirty="0"/>
              <a:t>[</a:t>
            </a:r>
            <a:r>
              <a:rPr lang="en-US" dirty="0" err="1"/>
              <a:t>i</a:t>
            </a:r>
            <a:r>
              <a:rPr lang="en-US" dirty="0"/>
              <a:t>]++ (in java) //I’m going to question this</a:t>
            </a:r>
          </a:p>
          <a:p>
            <a:pPr lvl="1"/>
            <a:r>
              <a:rPr lang="en-US" dirty="0"/>
              <a:t>…remember it’s a whiteboard</a:t>
            </a:r>
          </a:p>
          <a:p>
            <a:r>
              <a:rPr lang="en-US" dirty="0"/>
              <a:t>Off-by-one</a:t>
            </a:r>
          </a:p>
          <a:p>
            <a:r>
              <a:rPr lang="en-US" dirty="0"/>
              <a:t>Handling </a:t>
            </a:r>
            <a:r>
              <a:rPr lang="en-US" i="1" dirty="0"/>
              <a:t>certain </a:t>
            </a:r>
            <a:r>
              <a:rPr lang="en-US" dirty="0"/>
              <a:t>edge cases</a:t>
            </a:r>
          </a:p>
          <a:p>
            <a:pPr lvl="1"/>
            <a:r>
              <a:rPr lang="en-US" dirty="0"/>
              <a:t>if( </a:t>
            </a:r>
            <a:r>
              <a:rPr lang="en-US" dirty="0" err="1"/>
              <a:t>mystr</a:t>
            </a:r>
            <a:r>
              <a:rPr lang="en-US" dirty="0"/>
              <a:t> == null ) //good</a:t>
            </a:r>
          </a:p>
          <a:p>
            <a:pPr lvl="1"/>
            <a:r>
              <a:rPr lang="en-US" dirty="0"/>
              <a:t>register void* value = </a:t>
            </a:r>
            <a:r>
              <a:rPr lang="en-US" dirty="0" err="1"/>
              <a:t>malloc</a:t>
            </a:r>
            <a:r>
              <a:rPr lang="en-US" dirty="0"/>
              <a:t> (x)… //too much!</a:t>
            </a:r>
          </a:p>
          <a:p>
            <a:r>
              <a:rPr lang="en-US" dirty="0"/>
              <a:t>Coding practices</a:t>
            </a:r>
          </a:p>
          <a:p>
            <a:pPr lvl="1"/>
            <a:r>
              <a:rPr lang="en-US" dirty="0"/>
              <a:t>getters, setters, constructors //bonus if they ask</a:t>
            </a:r>
          </a:p>
          <a:p>
            <a:pPr lvl="1"/>
            <a:r>
              <a:rPr lang="en-US" dirty="0"/>
              <a:t>public v private //same as the above</a:t>
            </a:r>
          </a:p>
          <a:p>
            <a:r>
              <a:rPr lang="en-US" dirty="0"/>
              <a:t>Naming</a:t>
            </a:r>
          </a:p>
          <a:p>
            <a:r>
              <a:rPr lang="en-US" dirty="0"/>
              <a:t>Stuff caught by compiler</a:t>
            </a:r>
          </a:p>
          <a:p>
            <a:pPr lvl="1"/>
            <a:endParaRPr lang="en-US" dirty="0"/>
          </a:p>
        </p:txBody>
      </p:sp>
    </p:spTree>
    <p:extLst>
      <p:ext uri="{BB962C8B-B14F-4D97-AF65-F5344CB8AC3E}">
        <p14:creationId xmlns:p14="http://schemas.microsoft.com/office/powerpoint/2010/main" val="342442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893434-B105-4F06-87D9-35E3006E5AEA}"/>
              </a:ext>
            </a:extLst>
          </p:cNvPr>
          <p:cNvSpPr>
            <a:spLocks noGrp="1"/>
          </p:cNvSpPr>
          <p:nvPr>
            <p:ph type="title"/>
          </p:nvPr>
        </p:nvSpPr>
        <p:spPr>
          <a:xfrm>
            <a:off x="838200" y="365125"/>
            <a:ext cx="10515600" cy="1325563"/>
          </a:xfrm>
        </p:spPr>
        <p:txBody>
          <a:bodyPr>
            <a:normAutofit/>
          </a:bodyPr>
          <a:lstStyle/>
          <a:p>
            <a:r>
              <a:rPr lang="en-US" sz="4000" dirty="0"/>
              <a:t>Sometimes Things Fall Apart</a:t>
            </a:r>
          </a:p>
        </p:txBody>
      </p:sp>
      <p:sp>
        <p:nvSpPr>
          <p:cNvPr id="7" name="Rectangle 6">
            <a:extLst>
              <a:ext uri="{FF2B5EF4-FFF2-40B4-BE49-F238E27FC236}">
                <a16:creationId xmlns:a16="http://schemas.microsoft.com/office/drawing/2014/main" id="{CF1A3650-8D9D-456E-AC04-9666A738E426}"/>
              </a:ext>
            </a:extLst>
          </p:cNvPr>
          <p:cNvSpPr/>
          <p:nvPr/>
        </p:nvSpPr>
        <p:spPr>
          <a:xfrm>
            <a:off x="6689829" y="2120691"/>
            <a:ext cx="5023359" cy="3761206"/>
          </a:xfrm>
          <a:prstGeom prst="rect">
            <a:avLst/>
          </a:prstGeom>
          <a:solidFill>
            <a:srgbClr val="00206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6600" dirty="0"/>
              <a:t>¯\_(</a:t>
            </a:r>
            <a:r>
              <a:rPr lang="ja-JP" altLang="en-US" sz="6600" dirty="0"/>
              <a:t>ツ</a:t>
            </a:r>
            <a:r>
              <a:rPr lang="en-US" altLang="ja-JP" sz="6600" dirty="0"/>
              <a:t>)_/¯</a:t>
            </a:r>
            <a:endParaRPr lang="en-US" sz="6600" dirty="0"/>
          </a:p>
        </p:txBody>
      </p:sp>
      <p:sp>
        <p:nvSpPr>
          <p:cNvPr id="8" name="Content Placeholder 2">
            <a:extLst>
              <a:ext uri="{FF2B5EF4-FFF2-40B4-BE49-F238E27FC236}">
                <a16:creationId xmlns:a16="http://schemas.microsoft.com/office/drawing/2014/main" id="{53481EFA-5792-4FC6-AFBB-DD7F143525D7}"/>
              </a:ext>
            </a:extLst>
          </p:cNvPr>
          <p:cNvSpPr>
            <a:spLocks noGrp="1"/>
          </p:cNvSpPr>
          <p:nvPr>
            <p:ph idx="1"/>
          </p:nvPr>
        </p:nvSpPr>
        <p:spPr>
          <a:xfrm>
            <a:off x="838200" y="1825625"/>
            <a:ext cx="5023359" cy="4351338"/>
          </a:xfrm>
        </p:spPr>
        <p:txBody>
          <a:bodyPr>
            <a:normAutofit/>
          </a:bodyPr>
          <a:lstStyle/>
          <a:p>
            <a:r>
              <a:rPr lang="en-US" dirty="0"/>
              <a:t>Interviewer is a no-show</a:t>
            </a:r>
          </a:p>
          <a:p>
            <a:r>
              <a:rPr lang="en-US" dirty="0"/>
              <a:t>Room isn’t reserved</a:t>
            </a:r>
          </a:p>
          <a:p>
            <a:r>
              <a:rPr lang="en-US" dirty="0"/>
              <a:t>“Can you come back tomorrow?”</a:t>
            </a:r>
          </a:p>
          <a:p>
            <a:r>
              <a:rPr lang="en-US" dirty="0"/>
              <a:t>Whiff an easy question</a:t>
            </a:r>
          </a:p>
          <a:p>
            <a:r>
              <a:rPr lang="en-US" dirty="0"/>
              <a:t>Sudden inspiration… for a question you already answered</a:t>
            </a:r>
          </a:p>
          <a:p>
            <a:r>
              <a:rPr lang="en-US" dirty="0"/>
              <a:t>You have NO IDEA how to answer a question</a:t>
            </a:r>
          </a:p>
          <a:p>
            <a:endParaRPr lang="en-US" dirty="0"/>
          </a:p>
          <a:p>
            <a:endParaRPr lang="en-US" dirty="0"/>
          </a:p>
        </p:txBody>
      </p:sp>
    </p:spTree>
    <p:extLst>
      <p:ext uri="{BB962C8B-B14F-4D97-AF65-F5344CB8AC3E}">
        <p14:creationId xmlns:p14="http://schemas.microsoft.com/office/powerpoint/2010/main" val="212701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B45ED1-6181-4577-95DA-9E4176EA84D8}"/>
              </a:ext>
            </a:extLst>
          </p:cNvPr>
          <p:cNvSpPr/>
          <p:nvPr/>
        </p:nvSpPr>
        <p:spPr>
          <a:xfrm>
            <a:off x="1993067" y="1729300"/>
            <a:ext cx="8205866" cy="2008682"/>
          </a:xfrm>
          <a:prstGeom prst="rect">
            <a:avLst/>
          </a:prstGeom>
          <a:solidFill>
            <a:srgbClr val="00206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Don’t Panic</a:t>
            </a:r>
          </a:p>
        </p:txBody>
      </p:sp>
      <p:sp>
        <p:nvSpPr>
          <p:cNvPr id="6" name="TextBox 5">
            <a:extLst>
              <a:ext uri="{FF2B5EF4-FFF2-40B4-BE49-F238E27FC236}">
                <a16:creationId xmlns:a16="http://schemas.microsoft.com/office/drawing/2014/main" id="{09A24251-40F0-4BED-A7EF-A07BAF69F931}"/>
              </a:ext>
            </a:extLst>
          </p:cNvPr>
          <p:cNvSpPr txBox="1"/>
          <p:nvPr/>
        </p:nvSpPr>
        <p:spPr>
          <a:xfrm>
            <a:off x="3551583" y="4691270"/>
            <a:ext cx="5088834" cy="1569660"/>
          </a:xfrm>
          <a:prstGeom prst="rect">
            <a:avLst/>
          </a:prstGeom>
          <a:noFill/>
        </p:spPr>
        <p:txBody>
          <a:bodyPr wrap="square" rtlCol="0">
            <a:spAutoFit/>
          </a:bodyPr>
          <a:lstStyle/>
          <a:p>
            <a:pPr algn="ctr"/>
            <a:r>
              <a:rPr lang="en-US" sz="3200" b="1" dirty="0"/>
              <a:t>You are not there to get a job. You’re there to see if it’s a good fit.</a:t>
            </a:r>
          </a:p>
        </p:txBody>
      </p:sp>
    </p:spTree>
    <p:extLst>
      <p:ext uri="{BB962C8B-B14F-4D97-AF65-F5344CB8AC3E}">
        <p14:creationId xmlns:p14="http://schemas.microsoft.com/office/powerpoint/2010/main" val="354310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893434-B105-4F06-87D9-35E3006E5AEA}"/>
              </a:ext>
            </a:extLst>
          </p:cNvPr>
          <p:cNvSpPr>
            <a:spLocks noGrp="1"/>
          </p:cNvSpPr>
          <p:nvPr>
            <p:ph type="title"/>
          </p:nvPr>
        </p:nvSpPr>
        <p:spPr>
          <a:xfrm>
            <a:off x="838200" y="365125"/>
            <a:ext cx="10515600" cy="1325563"/>
          </a:xfrm>
        </p:spPr>
        <p:txBody>
          <a:bodyPr>
            <a:normAutofit/>
          </a:bodyPr>
          <a:lstStyle/>
          <a:p>
            <a:r>
              <a:rPr lang="en-US" sz="4000" dirty="0"/>
              <a:t>…And Sometimes, It Was Just Never Meant To Be</a:t>
            </a:r>
          </a:p>
        </p:txBody>
      </p:sp>
      <p:sp>
        <p:nvSpPr>
          <p:cNvPr id="7" name="Content Placeholder 2">
            <a:extLst>
              <a:ext uri="{FF2B5EF4-FFF2-40B4-BE49-F238E27FC236}">
                <a16:creationId xmlns:a16="http://schemas.microsoft.com/office/drawing/2014/main" id="{471E4432-E634-4484-874D-85893B5C947A}"/>
              </a:ext>
            </a:extLst>
          </p:cNvPr>
          <p:cNvSpPr>
            <a:spLocks noGrp="1"/>
          </p:cNvSpPr>
          <p:nvPr>
            <p:ph idx="1"/>
          </p:nvPr>
        </p:nvSpPr>
        <p:spPr>
          <a:xfrm>
            <a:off x="838200" y="1825625"/>
            <a:ext cx="5579853" cy="4351338"/>
          </a:xfrm>
        </p:spPr>
        <p:txBody>
          <a:bodyPr>
            <a:normAutofit/>
          </a:bodyPr>
          <a:lstStyle/>
          <a:p>
            <a:r>
              <a:rPr lang="en-US" dirty="0"/>
              <a:t>Interviewer is unprepared</a:t>
            </a:r>
          </a:p>
          <a:p>
            <a:r>
              <a:rPr lang="en-US" dirty="0"/>
              <a:t>Interviewer is bad</a:t>
            </a:r>
          </a:p>
          <a:p>
            <a:r>
              <a:rPr lang="en-US" dirty="0"/>
              <a:t>Interviewer is a jerk</a:t>
            </a:r>
          </a:p>
          <a:p>
            <a:r>
              <a:rPr lang="en-US" dirty="0"/>
              <a:t>It’s going horribly, and you can tell</a:t>
            </a:r>
          </a:p>
        </p:txBody>
      </p:sp>
      <p:sp>
        <p:nvSpPr>
          <p:cNvPr id="8" name="Rectangle 7">
            <a:extLst>
              <a:ext uri="{FF2B5EF4-FFF2-40B4-BE49-F238E27FC236}">
                <a16:creationId xmlns:a16="http://schemas.microsoft.com/office/drawing/2014/main" id="{169D1C3E-276C-4B5A-B779-27548AE6683D}"/>
              </a:ext>
            </a:extLst>
          </p:cNvPr>
          <p:cNvSpPr/>
          <p:nvPr/>
        </p:nvSpPr>
        <p:spPr>
          <a:xfrm>
            <a:off x="6707081" y="2120691"/>
            <a:ext cx="5023359" cy="3761206"/>
          </a:xfrm>
          <a:prstGeom prst="rect">
            <a:avLst/>
          </a:prstGeom>
          <a:solidFill>
            <a:srgbClr val="00206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a:t>
            </a:r>
            <a:r>
              <a:rPr lang="en-US" sz="6600" dirty="0" err="1"/>
              <a:t>ಥ﹏ಥ</a:t>
            </a:r>
            <a:r>
              <a:rPr lang="en-US" sz="6600" dirty="0"/>
              <a:t>)</a:t>
            </a:r>
          </a:p>
        </p:txBody>
      </p:sp>
    </p:spTree>
    <p:extLst>
      <p:ext uri="{BB962C8B-B14F-4D97-AF65-F5344CB8AC3E}">
        <p14:creationId xmlns:p14="http://schemas.microsoft.com/office/powerpoint/2010/main" val="419273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FF15-1674-4B44-9390-C16031B54D7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5D03CFB-363D-4DF0-8441-E246C288FC74}"/>
              </a:ext>
            </a:extLst>
          </p:cNvPr>
          <p:cNvSpPr>
            <a:spLocks noGrp="1"/>
          </p:cNvSpPr>
          <p:nvPr>
            <p:ph idx="1"/>
          </p:nvPr>
        </p:nvSpPr>
        <p:spPr/>
        <p:txBody>
          <a:bodyPr/>
          <a:lstStyle/>
          <a:p>
            <a:r>
              <a:rPr lang="en-US" dirty="0"/>
              <a:t>Why did you decide to work here versus anywhere else?</a:t>
            </a:r>
          </a:p>
          <a:p>
            <a:r>
              <a:rPr lang="en-US" dirty="0"/>
              <a:t>What’s the most interesting project YOU’VE worked on while here?</a:t>
            </a:r>
          </a:p>
          <a:p>
            <a:r>
              <a:rPr lang="en-US" dirty="0"/>
              <a:t>What’s one thing you wish you could change about this company?</a:t>
            </a:r>
          </a:p>
          <a:p>
            <a:r>
              <a:rPr lang="en-US" dirty="0"/>
              <a:t>What advice do you have for me as I look for a job?</a:t>
            </a:r>
          </a:p>
          <a:p>
            <a:r>
              <a:rPr lang="en-US" dirty="0"/>
              <a:t>If you had to describe the culture here in just one word, what would it be?</a:t>
            </a:r>
          </a:p>
          <a:p>
            <a:endParaRPr lang="en-US" dirty="0"/>
          </a:p>
        </p:txBody>
      </p:sp>
      <p:sp>
        <p:nvSpPr>
          <p:cNvPr id="4" name="TextBox 3">
            <a:extLst>
              <a:ext uri="{FF2B5EF4-FFF2-40B4-BE49-F238E27FC236}">
                <a16:creationId xmlns:a16="http://schemas.microsoft.com/office/drawing/2014/main" id="{11561628-3448-4223-92C9-1FED44FD1277}"/>
              </a:ext>
            </a:extLst>
          </p:cNvPr>
          <p:cNvSpPr txBox="1"/>
          <p:nvPr/>
        </p:nvSpPr>
        <p:spPr>
          <a:xfrm>
            <a:off x="785000" y="5460522"/>
            <a:ext cx="10575985" cy="646331"/>
          </a:xfrm>
          <a:prstGeom prst="rect">
            <a:avLst/>
          </a:prstGeom>
          <a:noFill/>
        </p:spPr>
        <p:txBody>
          <a:bodyPr wrap="square" rtlCol="0" anchor="ctr">
            <a:spAutoFit/>
          </a:bodyPr>
          <a:lstStyle/>
          <a:p>
            <a:pPr algn="ctr"/>
            <a:r>
              <a:rPr lang="en-US" b="1" dirty="0"/>
              <a:t>Avoid cliché questions, or asking a question “just because it’s expected”.</a:t>
            </a:r>
          </a:p>
          <a:p>
            <a:pPr algn="ctr"/>
            <a:r>
              <a:rPr lang="en-US" b="1" dirty="0"/>
              <a:t>You are interviewing them.</a:t>
            </a:r>
          </a:p>
        </p:txBody>
      </p:sp>
    </p:spTree>
    <p:extLst>
      <p:ext uri="{BB962C8B-B14F-4D97-AF65-F5344CB8AC3E}">
        <p14:creationId xmlns:p14="http://schemas.microsoft.com/office/powerpoint/2010/main" val="153476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5960-3820-46EA-B220-164212B0E021}"/>
              </a:ext>
            </a:extLst>
          </p:cNvPr>
          <p:cNvSpPr>
            <a:spLocks noGrp="1"/>
          </p:cNvSpPr>
          <p:nvPr>
            <p:ph type="title"/>
          </p:nvPr>
        </p:nvSpPr>
        <p:spPr/>
        <p:txBody>
          <a:bodyPr/>
          <a:lstStyle/>
          <a:p>
            <a:r>
              <a:rPr lang="en-US" dirty="0"/>
              <a:t>Afterwards</a:t>
            </a:r>
          </a:p>
        </p:txBody>
      </p:sp>
      <p:pic>
        <p:nvPicPr>
          <p:cNvPr id="3074" name="Picture 2" descr="Image result for pocketwatch">
            <a:extLst>
              <a:ext uri="{FF2B5EF4-FFF2-40B4-BE49-F238E27FC236}">
                <a16:creationId xmlns:a16="http://schemas.microsoft.com/office/drawing/2014/main" id="{7B634CC0-0ED4-4C66-9086-EA65CAA89A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5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0FC1-6025-4270-B20B-05B56BD7F999}"/>
              </a:ext>
            </a:extLst>
          </p:cNvPr>
          <p:cNvSpPr>
            <a:spLocks noGrp="1"/>
          </p:cNvSpPr>
          <p:nvPr>
            <p:ph type="title"/>
          </p:nvPr>
        </p:nvSpPr>
        <p:spPr/>
        <p:txBody>
          <a:bodyPr/>
          <a:lstStyle/>
          <a:p>
            <a:r>
              <a:rPr lang="en-US" dirty="0"/>
              <a:t>Internship To Offer</a:t>
            </a:r>
          </a:p>
        </p:txBody>
      </p:sp>
      <p:sp>
        <p:nvSpPr>
          <p:cNvPr id="4" name="Rectangle 3">
            <a:extLst>
              <a:ext uri="{FF2B5EF4-FFF2-40B4-BE49-F238E27FC236}">
                <a16:creationId xmlns:a16="http://schemas.microsoft.com/office/drawing/2014/main" id="{9F87CFBF-893B-4F45-82CD-67B90E8048E0}"/>
              </a:ext>
            </a:extLst>
          </p:cNvPr>
          <p:cNvSpPr/>
          <p:nvPr/>
        </p:nvSpPr>
        <p:spPr>
          <a:xfrm>
            <a:off x="2159884" y="2771258"/>
            <a:ext cx="7872231" cy="2460071"/>
          </a:xfrm>
          <a:prstGeom prst="rect">
            <a:avLst/>
          </a:prstGeom>
          <a:solidFill>
            <a:srgbClr val="002060"/>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Make your manager happy.</a:t>
            </a:r>
          </a:p>
        </p:txBody>
      </p:sp>
    </p:spTree>
    <p:extLst>
      <p:ext uri="{BB962C8B-B14F-4D97-AF65-F5344CB8AC3E}">
        <p14:creationId xmlns:p14="http://schemas.microsoft.com/office/powerpoint/2010/main" val="107497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78A7-827D-41A8-A3C3-4AF5E582EE9F}"/>
              </a:ext>
            </a:extLst>
          </p:cNvPr>
          <p:cNvSpPr>
            <a:spLocks noGrp="1"/>
          </p:cNvSpPr>
          <p:nvPr>
            <p:ph type="title"/>
          </p:nvPr>
        </p:nvSpPr>
        <p:spPr/>
        <p:txBody>
          <a:bodyPr/>
          <a:lstStyle/>
          <a:p>
            <a:r>
              <a:rPr lang="en-US" dirty="0"/>
              <a:t>Truth: Redux</a:t>
            </a:r>
          </a:p>
        </p:txBody>
      </p:sp>
      <p:sp>
        <p:nvSpPr>
          <p:cNvPr id="3" name="Content Placeholder 2">
            <a:extLst>
              <a:ext uri="{FF2B5EF4-FFF2-40B4-BE49-F238E27FC236}">
                <a16:creationId xmlns:a16="http://schemas.microsoft.com/office/drawing/2014/main" id="{24C8B779-980E-4012-A661-8BFB478DACC5}"/>
              </a:ext>
            </a:extLst>
          </p:cNvPr>
          <p:cNvSpPr>
            <a:spLocks noGrp="1"/>
          </p:cNvSpPr>
          <p:nvPr>
            <p:ph idx="1"/>
          </p:nvPr>
        </p:nvSpPr>
        <p:spPr/>
        <p:txBody>
          <a:bodyPr>
            <a:normAutofit lnSpcReduction="10000"/>
          </a:bodyPr>
          <a:lstStyle/>
          <a:p>
            <a:pPr marL="514350" indent="-514350">
              <a:buAutoNum type="arabicPeriod"/>
            </a:pPr>
            <a:r>
              <a:rPr lang="en-US" dirty="0"/>
              <a:t>You are not there to get a job. You’re there to see if it’s a good fit.</a:t>
            </a:r>
          </a:p>
          <a:p>
            <a:pPr marL="514350" indent="-514350">
              <a:buAutoNum type="arabicPeriod"/>
            </a:pPr>
            <a:r>
              <a:rPr lang="en-US" dirty="0"/>
              <a:t>You have one day to make a decision that will impact the rest of your life. You owe it to yourself to spend that entire time gathering data.</a:t>
            </a:r>
          </a:p>
          <a:p>
            <a:pPr marL="514350" indent="-514350">
              <a:buAutoNum type="arabicPeriod"/>
            </a:pPr>
            <a:r>
              <a:rPr lang="en-US" dirty="0"/>
              <a:t>You </a:t>
            </a:r>
            <a:r>
              <a:rPr lang="en-US" i="1" dirty="0"/>
              <a:t>will</a:t>
            </a:r>
            <a:r>
              <a:rPr lang="en-US" dirty="0"/>
              <a:t> get rejected.</a:t>
            </a:r>
          </a:p>
          <a:p>
            <a:pPr marL="514350" indent="-514350">
              <a:buAutoNum type="arabicPeriod"/>
            </a:pPr>
            <a:r>
              <a:rPr lang="en-US" dirty="0"/>
              <a:t>You will reject.</a:t>
            </a:r>
          </a:p>
          <a:p>
            <a:pPr marL="514350" indent="-514350">
              <a:buAutoNum type="arabicPeriod"/>
            </a:pPr>
            <a:r>
              <a:rPr lang="en-US" dirty="0"/>
              <a:t>Sometimes, you may get rejected for something that doesn’t feel “fair”. Sometimes, it may actually not be fair. Decide how you’re going to deal with that.</a:t>
            </a:r>
          </a:p>
          <a:p>
            <a:pPr marL="514350" indent="-514350">
              <a:buAutoNum type="arabicPeriod"/>
            </a:pPr>
            <a:r>
              <a:rPr lang="en-US" dirty="0"/>
              <a:t>See (1).</a:t>
            </a:r>
          </a:p>
        </p:txBody>
      </p:sp>
    </p:spTree>
    <p:extLst>
      <p:ext uri="{BB962C8B-B14F-4D97-AF65-F5344CB8AC3E}">
        <p14:creationId xmlns:p14="http://schemas.microsoft.com/office/powerpoint/2010/main" val="316208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78A7-827D-41A8-A3C3-4AF5E582EE9F}"/>
              </a:ext>
            </a:extLst>
          </p:cNvPr>
          <p:cNvSpPr>
            <a:spLocks noGrp="1"/>
          </p:cNvSpPr>
          <p:nvPr>
            <p:ph type="title"/>
          </p:nvPr>
        </p:nvSpPr>
        <p:spPr/>
        <p:txBody>
          <a:bodyPr/>
          <a:lstStyle/>
          <a:p>
            <a:r>
              <a:rPr lang="en-US" dirty="0"/>
              <a:t>Truth</a:t>
            </a:r>
          </a:p>
        </p:txBody>
      </p:sp>
      <p:sp>
        <p:nvSpPr>
          <p:cNvPr id="3" name="Content Placeholder 2">
            <a:extLst>
              <a:ext uri="{FF2B5EF4-FFF2-40B4-BE49-F238E27FC236}">
                <a16:creationId xmlns:a16="http://schemas.microsoft.com/office/drawing/2014/main" id="{24C8B779-980E-4012-A661-8BFB478DACC5}"/>
              </a:ext>
            </a:extLst>
          </p:cNvPr>
          <p:cNvSpPr>
            <a:spLocks noGrp="1"/>
          </p:cNvSpPr>
          <p:nvPr>
            <p:ph idx="1"/>
          </p:nvPr>
        </p:nvSpPr>
        <p:spPr/>
        <p:txBody>
          <a:bodyPr>
            <a:normAutofit lnSpcReduction="10000"/>
          </a:bodyPr>
          <a:lstStyle/>
          <a:p>
            <a:pPr marL="514350" indent="-514350">
              <a:buAutoNum type="arabicPeriod"/>
            </a:pPr>
            <a:r>
              <a:rPr lang="en-US" dirty="0"/>
              <a:t>You are not there to get a job. You’re there to see if it’s a good fit.</a:t>
            </a:r>
          </a:p>
          <a:p>
            <a:pPr marL="514350" indent="-514350">
              <a:buAutoNum type="arabicPeriod"/>
            </a:pPr>
            <a:r>
              <a:rPr lang="en-US" dirty="0"/>
              <a:t>You have one day to make a decision that will impact the rest of your life. You owe it to yourself to spend that entire time gathering data.</a:t>
            </a:r>
          </a:p>
          <a:p>
            <a:pPr marL="514350" indent="-514350">
              <a:buAutoNum type="arabicPeriod"/>
            </a:pPr>
            <a:r>
              <a:rPr lang="en-US" dirty="0"/>
              <a:t>You will get rejected.</a:t>
            </a:r>
          </a:p>
          <a:p>
            <a:pPr marL="514350" indent="-514350">
              <a:buAutoNum type="arabicPeriod"/>
            </a:pPr>
            <a:r>
              <a:rPr lang="en-US" dirty="0"/>
              <a:t>You will reject.</a:t>
            </a:r>
          </a:p>
          <a:p>
            <a:pPr marL="514350" indent="-514350">
              <a:buAutoNum type="arabicPeriod"/>
            </a:pPr>
            <a:r>
              <a:rPr lang="en-US" dirty="0"/>
              <a:t>Sometimes, you may get rejected for something that doesn’t feel “fair”. Sometimes, it may actually not be fair. Decide how you’re going to deal with that.</a:t>
            </a:r>
          </a:p>
          <a:p>
            <a:pPr marL="514350" indent="-514350">
              <a:buAutoNum type="arabicPeriod"/>
            </a:pPr>
            <a:r>
              <a:rPr lang="en-US" dirty="0"/>
              <a:t>See (1).</a:t>
            </a:r>
          </a:p>
        </p:txBody>
      </p:sp>
    </p:spTree>
    <p:extLst>
      <p:ext uri="{BB962C8B-B14F-4D97-AF65-F5344CB8AC3E}">
        <p14:creationId xmlns:p14="http://schemas.microsoft.com/office/powerpoint/2010/main" val="60510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005A-CC56-46DF-93B4-9096501F6196}"/>
              </a:ext>
            </a:extLst>
          </p:cNvPr>
          <p:cNvSpPr>
            <a:spLocks noGrp="1"/>
          </p:cNvSpPr>
          <p:nvPr>
            <p:ph type="title"/>
          </p:nvPr>
        </p:nvSpPr>
        <p:spPr/>
        <p:txBody>
          <a:bodyPr/>
          <a:lstStyle/>
          <a:p>
            <a:r>
              <a:rPr lang="en-US" dirty="0"/>
              <a:t>Me</a:t>
            </a:r>
          </a:p>
        </p:txBody>
      </p:sp>
    </p:spTree>
    <p:extLst>
      <p:ext uri="{BB962C8B-B14F-4D97-AF65-F5344CB8AC3E}">
        <p14:creationId xmlns:p14="http://schemas.microsoft.com/office/powerpoint/2010/main" val="176381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005A-CC56-46DF-93B4-9096501F6196}"/>
              </a:ext>
            </a:extLst>
          </p:cNvPr>
          <p:cNvSpPr>
            <a:spLocks noGrp="1"/>
          </p:cNvSpPr>
          <p:nvPr>
            <p:ph type="title"/>
          </p:nvPr>
        </p:nvSpPr>
        <p:spPr/>
        <p:txBody>
          <a:bodyPr/>
          <a:lstStyle/>
          <a:p>
            <a:r>
              <a:rPr lang="en-US" strike="sngStrike" dirty="0"/>
              <a:t>Me </a:t>
            </a:r>
            <a:r>
              <a:rPr lang="en-US" dirty="0"/>
              <a:t>My Dog</a:t>
            </a:r>
          </a:p>
        </p:txBody>
      </p:sp>
      <p:pic>
        <p:nvPicPr>
          <p:cNvPr id="4" name="Picture 3">
            <a:extLst>
              <a:ext uri="{FF2B5EF4-FFF2-40B4-BE49-F238E27FC236}">
                <a16:creationId xmlns:a16="http://schemas.microsoft.com/office/drawing/2014/main" id="{90B7C404-5778-48E6-BB92-986805365589}"/>
              </a:ext>
            </a:extLst>
          </p:cNvPr>
          <p:cNvPicPr>
            <a:picLocks noChangeAspect="1"/>
          </p:cNvPicPr>
          <p:nvPr/>
        </p:nvPicPr>
        <p:blipFill rotWithShape="1">
          <a:blip r:embed="rId3">
            <a:extLst>
              <a:ext uri="{28A0092B-C50C-407E-A947-70E740481C1C}">
                <a14:useLocalDpi xmlns:a14="http://schemas.microsoft.com/office/drawing/2010/main" val="0"/>
              </a:ext>
            </a:extLst>
          </a:blip>
          <a:srcRect l="25038" r="-349" b="9366"/>
          <a:stretch/>
        </p:blipFill>
        <p:spPr>
          <a:xfrm rot="5400000">
            <a:off x="2466650" y="1614337"/>
            <a:ext cx="5215325" cy="4707340"/>
          </a:xfrm>
          <a:prstGeom prst="rect">
            <a:avLst/>
          </a:prstGeom>
          <a:ln w="28575">
            <a:solidFill>
              <a:schemeClr val="accent2"/>
            </a:solidFill>
          </a:ln>
        </p:spPr>
      </p:pic>
      <p:pic>
        <p:nvPicPr>
          <p:cNvPr id="6" name="Picture 5">
            <a:extLst>
              <a:ext uri="{FF2B5EF4-FFF2-40B4-BE49-F238E27FC236}">
                <a16:creationId xmlns:a16="http://schemas.microsoft.com/office/drawing/2014/main" id="{ADAD0C39-4F38-4A2C-9C58-6816D6C96665}"/>
              </a:ext>
            </a:extLst>
          </p:cNvPr>
          <p:cNvPicPr>
            <a:picLocks noChangeAspect="1"/>
          </p:cNvPicPr>
          <p:nvPr/>
        </p:nvPicPr>
        <p:blipFill rotWithShape="1">
          <a:blip r:embed="rId4">
            <a:extLst>
              <a:ext uri="{28A0092B-C50C-407E-A947-70E740481C1C}">
                <a14:useLocalDpi xmlns:a14="http://schemas.microsoft.com/office/drawing/2010/main" val="0"/>
              </a:ext>
            </a:extLst>
          </a:blip>
          <a:srcRect l="9589" t="26525"/>
          <a:stretch/>
        </p:blipFill>
        <p:spPr>
          <a:xfrm rot="5400000">
            <a:off x="-395293" y="2246380"/>
            <a:ext cx="4040068" cy="2462483"/>
          </a:xfrm>
          <a:prstGeom prst="rect">
            <a:avLst/>
          </a:prstGeom>
          <a:ln w="28575">
            <a:solidFill>
              <a:schemeClr val="accent2"/>
            </a:solidFill>
          </a:ln>
        </p:spPr>
      </p:pic>
      <p:pic>
        <p:nvPicPr>
          <p:cNvPr id="8" name="Picture 7">
            <a:extLst>
              <a:ext uri="{FF2B5EF4-FFF2-40B4-BE49-F238E27FC236}">
                <a16:creationId xmlns:a16="http://schemas.microsoft.com/office/drawing/2014/main" id="{6EF199AB-099D-40B9-A5FE-F425A2645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892" y="349415"/>
            <a:ext cx="4572000" cy="3429000"/>
          </a:xfrm>
          <a:prstGeom prst="rect">
            <a:avLst/>
          </a:prstGeom>
          <a:ln w="28575">
            <a:solidFill>
              <a:schemeClr val="accent2"/>
            </a:solidFill>
          </a:ln>
        </p:spPr>
      </p:pic>
      <p:pic>
        <p:nvPicPr>
          <p:cNvPr id="10" name="Picture 9">
            <a:extLst>
              <a:ext uri="{FF2B5EF4-FFF2-40B4-BE49-F238E27FC236}">
                <a16:creationId xmlns:a16="http://schemas.microsoft.com/office/drawing/2014/main" id="{6901C24D-E76D-4BA5-9C73-E5D9875FED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925494" y="3479381"/>
            <a:ext cx="2990493" cy="2242870"/>
          </a:xfrm>
          <a:prstGeom prst="rect">
            <a:avLst/>
          </a:prstGeom>
          <a:ln w="28575">
            <a:solidFill>
              <a:schemeClr val="accent2"/>
            </a:solidFill>
          </a:ln>
        </p:spPr>
      </p:pic>
      <p:sp>
        <p:nvSpPr>
          <p:cNvPr id="11" name="TextBox 10">
            <a:extLst>
              <a:ext uri="{FF2B5EF4-FFF2-40B4-BE49-F238E27FC236}">
                <a16:creationId xmlns:a16="http://schemas.microsoft.com/office/drawing/2014/main" id="{7B14C4DE-AD3E-46FF-AA90-FBB937085955}"/>
              </a:ext>
            </a:extLst>
          </p:cNvPr>
          <p:cNvSpPr txBox="1"/>
          <p:nvPr/>
        </p:nvSpPr>
        <p:spPr>
          <a:xfrm>
            <a:off x="9972136" y="4468483"/>
            <a:ext cx="1704756" cy="1200329"/>
          </a:xfrm>
          <a:prstGeom prst="rect">
            <a:avLst/>
          </a:prstGeom>
          <a:noFill/>
        </p:spPr>
        <p:txBody>
          <a:bodyPr wrap="square" rtlCol="0">
            <a:spAutoFit/>
          </a:bodyPr>
          <a:lstStyle/>
          <a:p>
            <a:r>
              <a:rPr lang="en-US" dirty="0"/>
              <a:t>(my dog is way more photogenic than I am)</a:t>
            </a:r>
          </a:p>
        </p:txBody>
      </p:sp>
    </p:spTree>
    <p:extLst>
      <p:ext uri="{BB962C8B-B14F-4D97-AF65-F5344CB8AC3E}">
        <p14:creationId xmlns:p14="http://schemas.microsoft.com/office/powerpoint/2010/main" val="222971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5C31-7103-4CFE-879C-106C074607BD}"/>
              </a:ext>
            </a:extLst>
          </p:cNvPr>
          <p:cNvSpPr>
            <a:spLocks noGrp="1"/>
          </p:cNvSpPr>
          <p:nvPr>
            <p:ph type="title"/>
          </p:nvPr>
        </p:nvSpPr>
        <p:spPr/>
        <p:txBody>
          <a:bodyPr/>
          <a:lstStyle/>
          <a:p>
            <a:r>
              <a:rPr lang="en-US" dirty="0"/>
              <a:t>Who’s Who</a:t>
            </a:r>
          </a:p>
        </p:txBody>
      </p:sp>
      <p:sp>
        <p:nvSpPr>
          <p:cNvPr id="3" name="Content Placeholder 2">
            <a:extLst>
              <a:ext uri="{FF2B5EF4-FFF2-40B4-BE49-F238E27FC236}">
                <a16:creationId xmlns:a16="http://schemas.microsoft.com/office/drawing/2014/main" id="{B6C6CD40-A2C1-4D9F-A857-3E40B75A7572}"/>
              </a:ext>
            </a:extLst>
          </p:cNvPr>
          <p:cNvSpPr>
            <a:spLocks noGrp="1"/>
          </p:cNvSpPr>
          <p:nvPr>
            <p:ph idx="1"/>
          </p:nvPr>
        </p:nvSpPr>
        <p:spPr/>
        <p:txBody>
          <a:bodyPr>
            <a:normAutofit/>
          </a:bodyPr>
          <a:lstStyle/>
          <a:p>
            <a:r>
              <a:rPr lang="en-US" dirty="0" err="1"/>
              <a:t>Sourcer</a:t>
            </a:r>
            <a:endParaRPr lang="en-US" dirty="0"/>
          </a:p>
          <a:p>
            <a:r>
              <a:rPr lang="en-US" dirty="0"/>
              <a:t>Recruiter</a:t>
            </a:r>
          </a:p>
          <a:p>
            <a:r>
              <a:rPr lang="en-US" dirty="0"/>
              <a:t>Recruiting Coordinator</a:t>
            </a:r>
          </a:p>
          <a:p>
            <a:r>
              <a:rPr lang="en-US" dirty="0"/>
              <a:t>Interviewers</a:t>
            </a:r>
          </a:p>
          <a:p>
            <a:r>
              <a:rPr lang="en-US" dirty="0"/>
              <a:t>Hiring Manager</a:t>
            </a:r>
          </a:p>
          <a:p>
            <a:r>
              <a:rPr lang="en-US" dirty="0"/>
              <a:t>Company Specific: Bar Raiser / Bar Tender / As-Appropriate / </a:t>
            </a:r>
            <a:r>
              <a:rPr lang="en-US" dirty="0" err="1"/>
              <a:t>etc</a:t>
            </a:r>
            <a:endParaRPr lang="en-US" dirty="0"/>
          </a:p>
        </p:txBody>
      </p:sp>
    </p:spTree>
    <p:extLst>
      <p:ext uri="{BB962C8B-B14F-4D97-AF65-F5344CB8AC3E}">
        <p14:creationId xmlns:p14="http://schemas.microsoft.com/office/powerpoint/2010/main" val="208297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FDC4-1E2F-4691-8907-225BE9E48629}"/>
              </a:ext>
            </a:extLst>
          </p:cNvPr>
          <p:cNvSpPr>
            <a:spLocks noGrp="1"/>
          </p:cNvSpPr>
          <p:nvPr>
            <p:ph type="title"/>
          </p:nvPr>
        </p:nvSpPr>
        <p:spPr/>
        <p:txBody>
          <a:bodyPr/>
          <a:lstStyle/>
          <a:p>
            <a:r>
              <a:rPr lang="en-US" dirty="0"/>
              <a:t>Prepare</a:t>
            </a:r>
          </a:p>
        </p:txBody>
      </p:sp>
      <p:sp>
        <p:nvSpPr>
          <p:cNvPr id="3" name="Content Placeholder 2">
            <a:extLst>
              <a:ext uri="{FF2B5EF4-FFF2-40B4-BE49-F238E27FC236}">
                <a16:creationId xmlns:a16="http://schemas.microsoft.com/office/drawing/2014/main" id="{3710D22A-17BF-4745-9AC6-CD60160ED93F}"/>
              </a:ext>
            </a:extLst>
          </p:cNvPr>
          <p:cNvSpPr>
            <a:spLocks noGrp="1"/>
          </p:cNvSpPr>
          <p:nvPr>
            <p:ph idx="1"/>
          </p:nvPr>
        </p:nvSpPr>
        <p:spPr/>
        <p:txBody>
          <a:bodyPr>
            <a:normAutofit fontScale="92500" lnSpcReduction="10000"/>
          </a:bodyPr>
          <a:lstStyle/>
          <a:p>
            <a:r>
              <a:rPr lang="en-US" dirty="0"/>
              <a:t>Use University resume services</a:t>
            </a:r>
          </a:p>
          <a:p>
            <a:r>
              <a:rPr lang="en-US" dirty="0"/>
              <a:t>Practice</a:t>
            </a:r>
          </a:p>
          <a:p>
            <a:r>
              <a:rPr lang="en-US" dirty="0"/>
              <a:t>Pick a language</a:t>
            </a:r>
          </a:p>
          <a:p>
            <a:r>
              <a:rPr lang="en-US" dirty="0"/>
              <a:t>Review:</a:t>
            </a:r>
          </a:p>
          <a:p>
            <a:pPr lvl="1"/>
            <a:r>
              <a:rPr lang="en-US" dirty="0"/>
              <a:t>Data structures</a:t>
            </a:r>
          </a:p>
          <a:p>
            <a:pPr lvl="1"/>
            <a:r>
              <a:rPr lang="en-US" dirty="0"/>
              <a:t>Calculating O-notation</a:t>
            </a:r>
          </a:p>
          <a:p>
            <a:pPr lvl="1"/>
            <a:r>
              <a:rPr lang="en-US" dirty="0"/>
              <a:t>Recursion</a:t>
            </a:r>
          </a:p>
          <a:p>
            <a:pPr lvl="1"/>
            <a:r>
              <a:rPr lang="en-US" dirty="0"/>
              <a:t>Dynamic programming</a:t>
            </a:r>
          </a:p>
          <a:p>
            <a:pPr lvl="1"/>
            <a:r>
              <a:rPr lang="en-US" dirty="0"/>
              <a:t>Testing</a:t>
            </a:r>
          </a:p>
          <a:p>
            <a:r>
              <a:rPr lang="en-US" dirty="0"/>
              <a:t>Code something longhand</a:t>
            </a:r>
          </a:p>
          <a:p>
            <a:r>
              <a:rPr lang="en-US" dirty="0"/>
              <a:t>Create questions</a:t>
            </a:r>
          </a:p>
        </p:txBody>
      </p:sp>
    </p:spTree>
    <p:extLst>
      <p:ext uri="{BB962C8B-B14F-4D97-AF65-F5344CB8AC3E}">
        <p14:creationId xmlns:p14="http://schemas.microsoft.com/office/powerpoint/2010/main" val="200685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Questions</a:t>
            </a:r>
          </a:p>
        </p:txBody>
      </p:sp>
      <p:sp>
        <p:nvSpPr>
          <p:cNvPr id="3" name="Content Placeholder 2"/>
          <p:cNvSpPr>
            <a:spLocks noGrp="1"/>
          </p:cNvSpPr>
          <p:nvPr>
            <p:ph idx="1"/>
          </p:nvPr>
        </p:nvSpPr>
        <p:spPr>
          <a:xfrm>
            <a:off x="838200" y="1825624"/>
            <a:ext cx="10515600" cy="4410283"/>
          </a:xfrm>
        </p:spPr>
        <p:txBody>
          <a:bodyPr>
            <a:normAutofit/>
          </a:bodyPr>
          <a:lstStyle/>
          <a:p>
            <a:endParaRPr lang="en-US" dirty="0"/>
          </a:p>
        </p:txBody>
      </p:sp>
      <p:sp>
        <p:nvSpPr>
          <p:cNvPr id="6" name="Rectangle 5">
            <a:extLst>
              <a:ext uri="{FF2B5EF4-FFF2-40B4-BE49-F238E27FC236}">
                <a16:creationId xmlns:a16="http://schemas.microsoft.com/office/drawing/2014/main" id="{596BDCEA-9719-4034-9E04-9363318802FF}"/>
              </a:ext>
            </a:extLst>
          </p:cNvPr>
          <p:cNvSpPr/>
          <p:nvPr/>
        </p:nvSpPr>
        <p:spPr>
          <a:xfrm>
            <a:off x="838199" y="1811851"/>
            <a:ext cx="9202947" cy="1060058"/>
          </a:xfrm>
          <a:prstGeom prst="rect">
            <a:avLst/>
          </a:prstGeom>
          <a:solidFill>
            <a:srgbClr val="85AEFF"/>
          </a:solidFill>
          <a:ln w="19050">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a:t>Hypothetical (AWFUL)</a:t>
            </a:r>
          </a:p>
        </p:txBody>
      </p:sp>
      <p:sp>
        <p:nvSpPr>
          <p:cNvPr id="7" name="Rectangle 6">
            <a:extLst>
              <a:ext uri="{FF2B5EF4-FFF2-40B4-BE49-F238E27FC236}">
                <a16:creationId xmlns:a16="http://schemas.microsoft.com/office/drawing/2014/main" id="{F05760D9-F9F9-4616-B514-54A8576A0E4D}"/>
              </a:ext>
            </a:extLst>
          </p:cNvPr>
          <p:cNvSpPr/>
          <p:nvPr/>
        </p:nvSpPr>
        <p:spPr>
          <a:xfrm>
            <a:off x="838199" y="2939377"/>
            <a:ext cx="9202947" cy="1060058"/>
          </a:xfrm>
          <a:prstGeom prst="rect">
            <a:avLst/>
          </a:prstGeom>
          <a:solidFill>
            <a:srgbClr val="0558FF"/>
          </a:solidFill>
          <a:ln w="19050">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a:t>Functional (just Google that)</a:t>
            </a:r>
          </a:p>
        </p:txBody>
      </p:sp>
      <p:sp>
        <p:nvSpPr>
          <p:cNvPr id="8" name="Rectangle 7">
            <a:extLst>
              <a:ext uri="{FF2B5EF4-FFF2-40B4-BE49-F238E27FC236}">
                <a16:creationId xmlns:a16="http://schemas.microsoft.com/office/drawing/2014/main" id="{2F8C9295-BA1E-44C6-B15F-CA2A126ADEA5}"/>
              </a:ext>
            </a:extLst>
          </p:cNvPr>
          <p:cNvSpPr/>
          <p:nvPr/>
        </p:nvSpPr>
        <p:spPr>
          <a:xfrm>
            <a:off x="838199" y="4072108"/>
            <a:ext cx="9202947" cy="1060058"/>
          </a:xfrm>
          <a:prstGeom prst="rect">
            <a:avLst/>
          </a:prstGeom>
          <a:solidFill>
            <a:srgbClr val="0036A2"/>
          </a:solidFill>
          <a:ln w="19050">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a:t>Example (“Tell me about a time when…”)</a:t>
            </a:r>
          </a:p>
        </p:txBody>
      </p:sp>
      <p:sp>
        <p:nvSpPr>
          <p:cNvPr id="9" name="Rectangle 8">
            <a:extLst>
              <a:ext uri="{FF2B5EF4-FFF2-40B4-BE49-F238E27FC236}">
                <a16:creationId xmlns:a16="http://schemas.microsoft.com/office/drawing/2014/main" id="{C6ECB1EB-81E7-40AD-BABE-4E5116C4C26A}"/>
              </a:ext>
            </a:extLst>
          </p:cNvPr>
          <p:cNvSpPr/>
          <p:nvPr/>
        </p:nvSpPr>
        <p:spPr>
          <a:xfrm>
            <a:off x="838199" y="5199634"/>
            <a:ext cx="9202947" cy="1060058"/>
          </a:xfrm>
          <a:prstGeom prst="rect">
            <a:avLst/>
          </a:prstGeom>
          <a:solidFill>
            <a:srgbClr val="002060"/>
          </a:solidFill>
          <a:ln w="19050">
            <a:solidFill>
              <a:schemeClr val="accent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a:t>Scenario (show me, don’t tell me)</a:t>
            </a:r>
          </a:p>
        </p:txBody>
      </p:sp>
      <p:sp>
        <p:nvSpPr>
          <p:cNvPr id="10" name="Arrow: Down 9">
            <a:extLst>
              <a:ext uri="{FF2B5EF4-FFF2-40B4-BE49-F238E27FC236}">
                <a16:creationId xmlns:a16="http://schemas.microsoft.com/office/drawing/2014/main" id="{FCEF921C-CC7D-4414-A2FD-ED4BBAFC3074}"/>
              </a:ext>
            </a:extLst>
          </p:cNvPr>
          <p:cNvSpPr/>
          <p:nvPr/>
        </p:nvSpPr>
        <p:spPr>
          <a:xfrm rot="10800000">
            <a:off x="10223737" y="1827842"/>
            <a:ext cx="473736" cy="4410284"/>
          </a:xfrm>
          <a:prstGeom prst="downArrow">
            <a:avLst>
              <a:gd name="adj1" fmla="val 50000"/>
              <a:gd name="adj2" fmla="val 16289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0C8384-A61A-4C52-B389-24ADB5DB0BFE}"/>
              </a:ext>
            </a:extLst>
          </p:cNvPr>
          <p:cNvSpPr txBox="1"/>
          <p:nvPr/>
        </p:nvSpPr>
        <p:spPr>
          <a:xfrm rot="16200000">
            <a:off x="9498957" y="3676822"/>
            <a:ext cx="2968925" cy="707886"/>
          </a:xfrm>
          <a:prstGeom prst="rect">
            <a:avLst/>
          </a:prstGeom>
          <a:noFill/>
        </p:spPr>
        <p:txBody>
          <a:bodyPr wrap="square" rtlCol="0">
            <a:spAutoFit/>
          </a:bodyPr>
          <a:lstStyle/>
          <a:p>
            <a:r>
              <a:rPr lang="en-US" sz="4000" b="1" dirty="0"/>
              <a:t>Level of suck</a:t>
            </a:r>
          </a:p>
        </p:txBody>
      </p:sp>
    </p:spTree>
    <p:extLst>
      <p:ext uri="{BB962C8B-B14F-4D97-AF65-F5344CB8AC3E}">
        <p14:creationId xmlns:p14="http://schemas.microsoft.com/office/powerpoint/2010/main" val="294858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Hypothetical Questions Suck, And Are Usually A Sign Of Inexperienced Interviewer… Or It’s A Trap</a:t>
            </a:r>
          </a:p>
        </p:txBody>
      </p:sp>
      <p:sp>
        <p:nvSpPr>
          <p:cNvPr id="3" name="Content Placeholder 2"/>
          <p:cNvSpPr>
            <a:spLocks noGrp="1"/>
          </p:cNvSpPr>
          <p:nvPr>
            <p:ph idx="1"/>
          </p:nvPr>
        </p:nvSpPr>
        <p:spPr>
          <a:xfrm>
            <a:off x="838200" y="1825625"/>
            <a:ext cx="10515600" cy="3660775"/>
          </a:xfrm>
        </p:spPr>
        <p:txBody>
          <a:bodyPr>
            <a:normAutofit lnSpcReduction="10000"/>
          </a:bodyPr>
          <a:lstStyle/>
          <a:p>
            <a:r>
              <a:rPr lang="en-US" b="1" dirty="0"/>
              <a:t>Hypothetical</a:t>
            </a:r>
          </a:p>
          <a:p>
            <a:pPr lvl="1"/>
            <a:r>
              <a:rPr lang="en-US" dirty="0"/>
              <a:t>How do you drive consensus?</a:t>
            </a:r>
          </a:p>
          <a:p>
            <a:pPr lvl="1"/>
            <a:r>
              <a:rPr lang="en-US" dirty="0"/>
              <a:t>How do you prioritize tasks?</a:t>
            </a:r>
          </a:p>
          <a:p>
            <a:pPr lvl="1"/>
            <a:r>
              <a:rPr lang="en-US" dirty="0"/>
              <a:t>How do you herp a derp?</a:t>
            </a:r>
          </a:p>
          <a:p>
            <a:r>
              <a:rPr lang="en-US" dirty="0"/>
              <a:t>If you can append “In general…” to their question, it’s hypothetical</a:t>
            </a:r>
          </a:p>
          <a:p>
            <a:r>
              <a:rPr lang="en-US" dirty="0"/>
              <a:t>ANSWERS:</a:t>
            </a:r>
          </a:p>
          <a:p>
            <a:pPr marL="457200" lvl="1" indent="0">
              <a:buNone/>
            </a:pPr>
            <a:r>
              <a:rPr lang="en-US" dirty="0"/>
              <a:t>[a] “I had to prioritize three different class projects once. Here’s how I did it…”</a:t>
            </a:r>
          </a:p>
          <a:p>
            <a:pPr marL="457200" lvl="1" indent="0">
              <a:buNone/>
            </a:pPr>
            <a:r>
              <a:rPr lang="en-US" dirty="0"/>
              <a:t>[b] “…and this is what I learned from it…”</a:t>
            </a:r>
          </a:p>
          <a:p>
            <a:pPr marL="457200" lvl="1" indent="0">
              <a:buNone/>
            </a:pPr>
            <a:r>
              <a:rPr lang="en-US" dirty="0"/>
              <a:t>[c] “…and here’s how I would use that knowledge in the future.”</a:t>
            </a:r>
          </a:p>
          <a:p>
            <a:endParaRPr lang="en-US" dirty="0"/>
          </a:p>
        </p:txBody>
      </p:sp>
      <p:sp>
        <p:nvSpPr>
          <p:cNvPr id="6" name="TextBox 5">
            <a:extLst>
              <a:ext uri="{FF2B5EF4-FFF2-40B4-BE49-F238E27FC236}">
                <a16:creationId xmlns:a16="http://schemas.microsoft.com/office/drawing/2014/main" id="{ED97DC5D-F53E-42BE-BCF4-9B201F809D6F}"/>
              </a:ext>
            </a:extLst>
          </p:cNvPr>
          <p:cNvSpPr txBox="1"/>
          <p:nvPr/>
        </p:nvSpPr>
        <p:spPr>
          <a:xfrm>
            <a:off x="785000" y="5599021"/>
            <a:ext cx="10575985" cy="369332"/>
          </a:xfrm>
          <a:prstGeom prst="rect">
            <a:avLst/>
          </a:prstGeom>
          <a:noFill/>
        </p:spPr>
        <p:txBody>
          <a:bodyPr wrap="square" rtlCol="0" anchor="ctr">
            <a:spAutoFit/>
          </a:bodyPr>
          <a:lstStyle/>
          <a:p>
            <a:pPr algn="ctr"/>
            <a:r>
              <a:rPr lang="en-US" b="1" dirty="0"/>
              <a:t>Pretend they asked you an example question.</a:t>
            </a:r>
          </a:p>
        </p:txBody>
      </p:sp>
    </p:spTree>
    <p:extLst>
      <p:ext uri="{BB962C8B-B14F-4D97-AF65-F5344CB8AC3E}">
        <p14:creationId xmlns:p14="http://schemas.microsoft.com/office/powerpoint/2010/main" val="2716558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2080</Words>
  <Application>Microsoft Office PowerPoint</Application>
  <PresentationFormat>Widescreen</PresentationFormat>
  <Paragraphs>248</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游ゴシック</vt:lpstr>
      <vt:lpstr>Arial</vt:lpstr>
      <vt:lpstr>Calibri</vt:lpstr>
      <vt:lpstr>Calibri Light</vt:lpstr>
      <vt:lpstr>Office Theme</vt:lpstr>
      <vt:lpstr>How To Read Minds</vt:lpstr>
      <vt:lpstr>PowerPoint Presentation</vt:lpstr>
      <vt:lpstr>Truth</vt:lpstr>
      <vt:lpstr>Me</vt:lpstr>
      <vt:lpstr>Me My Dog</vt:lpstr>
      <vt:lpstr>Who’s Who</vt:lpstr>
      <vt:lpstr>Prepare</vt:lpstr>
      <vt:lpstr>Interview Questions</vt:lpstr>
      <vt:lpstr>Hypothetical Questions Suck, And Are Usually A Sign Of Inexperienced Interviewer… Or It’s A Trap</vt:lpstr>
      <vt:lpstr>Functional Questions Are Popular In Tech, But Contribute More To Failure Than Good Decisions</vt:lpstr>
      <vt:lpstr>Examples Are Part Of That Behavioral Interviewing Thing Everyone Seems To Like These Days</vt:lpstr>
      <vt:lpstr>Scenario Questions Are The Epitome Of “Show Me” And Represent The Best Possible Interview</vt:lpstr>
      <vt:lpstr>These Are Bad To Hear</vt:lpstr>
      <vt:lpstr>These Are Bad To Say</vt:lpstr>
      <vt:lpstr>PowerPoint Presentation</vt:lpstr>
      <vt:lpstr>PowerPoint Presentation</vt:lpstr>
      <vt:lpstr>PowerPoint Presentation</vt:lpstr>
      <vt:lpstr>Here Are Some Examples Of Stuff I Don’t Care About, But Your Interviewer May, So Ask Them</vt:lpstr>
      <vt:lpstr>Sometimes Things Fall Apart</vt:lpstr>
      <vt:lpstr>…And Sometimes, It Was Just Never Meant To Be</vt:lpstr>
      <vt:lpstr>Questions</vt:lpstr>
      <vt:lpstr>Afterwards</vt:lpstr>
      <vt:lpstr>Internship To Offer</vt:lpstr>
      <vt:lpstr>Truth: Redux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Your Confidence After Somebody Indicates You Shouldn’t Have Any</dc:title>
  <dc:creator>Kendra</dc:creator>
  <cp:lastModifiedBy>Kendra</cp:lastModifiedBy>
  <cp:revision>80</cp:revision>
  <dcterms:created xsi:type="dcterms:W3CDTF">2018-08-07T20:44:48Z</dcterms:created>
  <dcterms:modified xsi:type="dcterms:W3CDTF">2018-08-08T22:14:22Z</dcterms:modified>
</cp:coreProperties>
</file>