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419" r:id="rId2"/>
    <p:sldId id="357" r:id="rId3"/>
    <p:sldId id="465" r:id="rId4"/>
    <p:sldId id="468" r:id="rId5"/>
    <p:sldId id="275" r:id="rId6"/>
    <p:sldId id="469" r:id="rId7"/>
    <p:sldId id="470" r:id="rId8"/>
    <p:sldId id="471" r:id="rId9"/>
    <p:sldId id="472" r:id="rId10"/>
    <p:sldId id="473" r:id="rId11"/>
    <p:sldId id="474" r:id="rId12"/>
    <p:sldId id="475" r:id="rId13"/>
    <p:sldId id="476" r:id="rId14"/>
    <p:sldId id="477" r:id="rId15"/>
    <p:sldId id="478" r:id="rId16"/>
    <p:sldId id="479" r:id="rId17"/>
    <p:sldId id="481" r:id="rId18"/>
    <p:sldId id="480" r:id="rId19"/>
    <p:sldId id="483" r:id="rId20"/>
    <p:sldId id="482" r:id="rId21"/>
  </p:sldIdLst>
  <p:sldSz cx="9144000" cy="6858000" type="screen4x3"/>
  <p:notesSz cx="9220200" cy="6934200"/>
  <p:custDataLst>
    <p:tags r:id="rId2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84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43B80"/>
    <a:srgbClr val="FFFF99"/>
    <a:srgbClr val="009900"/>
    <a:srgbClr val="FFA7BC"/>
    <a:srgbClr val="800080"/>
    <a:srgbClr val="FFFF00"/>
    <a:srgbClr val="FF00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37" autoAdjust="0"/>
    <p:restoredTop sz="58596" autoAdjust="0"/>
  </p:normalViewPr>
  <p:slideViewPr>
    <p:cSldViewPr>
      <p:cViewPr varScale="1">
        <p:scale>
          <a:sx n="68" d="100"/>
          <a:sy n="68" d="100"/>
        </p:scale>
        <p:origin x="182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1908" y="-84"/>
      </p:cViewPr>
      <p:guideLst>
        <p:guide orient="horz" pos="2184"/>
        <p:guide pos="29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587949"/>
            <a:ext cx="3995820" cy="34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6" tIns="46148" rIns="92296" bIns="46148" numCol="1" anchor="b" anchorCtr="0" compatLnSpc="1">
            <a:prstTxWarp prst="textNoShape">
              <a:avLst/>
            </a:prstTxWarp>
          </a:bodyPr>
          <a:lstStyle>
            <a:lvl1pPr>
              <a:defRPr sz="1300" dirty="0"/>
            </a:lvl1pPr>
          </a:lstStyle>
          <a:p>
            <a:pPr>
              <a:defRPr/>
            </a:pPr>
            <a:r>
              <a:rPr lang="en-US" dirty="0"/>
              <a:t>CSE 331 15au</a:t>
            </a:r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24381" y="6587949"/>
            <a:ext cx="3995819" cy="34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6" tIns="46148" rIns="92296" bIns="46148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r>
              <a:rPr lang="en-US" dirty="0"/>
              <a:t>20-</a:t>
            </a:r>
            <a:fld id="{4490ECC9-DBDA-4236-ABEF-47C2FD79DC3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5996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995820" cy="34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6" tIns="46148" rIns="92296" bIns="46148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24381" y="1"/>
            <a:ext cx="3995819" cy="34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6" tIns="46148" rIns="92296" bIns="46148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76550" y="520700"/>
            <a:ext cx="3467100" cy="26003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28560" y="3293975"/>
            <a:ext cx="6763081" cy="3119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6" tIns="46148" rIns="92296" bIns="461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587949"/>
            <a:ext cx="3995820" cy="34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6" tIns="46148" rIns="92296" bIns="46148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24381" y="6587949"/>
            <a:ext cx="3995819" cy="34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6" tIns="46148" rIns="92296" bIns="46148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C0C86982-0651-4A87-8CCD-A426161CC6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75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C2C49-0BD3-8147-BDF9-5B1F43B1A07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158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Thanks for being in my class!</a:t>
            </a:r>
          </a:p>
          <a:p>
            <a:r>
              <a:rPr lang="en-US"/>
              <a:t>- I get energy from your presence and attentiveness</a:t>
            </a:r>
          </a:p>
          <a:p>
            <a:r>
              <a:rPr lang="en-US"/>
              <a:t>- special moments for 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C86982-0651-4A87-8CCD-A426161CC69C}" type="slidenum">
              <a:rPr lang="en-US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577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Think about how much you knew 9 weeks ago and how much you know now</a:t>
            </a:r>
          </a:p>
          <a:p>
            <a:pPr marL="171450" indent="-171450">
              <a:buFontTx/>
              <a:buChar char="-"/>
            </a:pPr>
            <a:r>
              <a:rPr lang="en-US"/>
              <a:t>Some of the things that were hard in June would be easy now!</a:t>
            </a:r>
          </a:p>
          <a:p>
            <a:pPr marL="171450" indent="-171450">
              <a:buFontTx/>
              <a:buChar char="-"/>
            </a:pPr>
            <a:endParaRPr lang="en-US"/>
          </a:p>
          <a:p>
            <a:pPr marL="171450" indent="-171450">
              <a:buFontTx/>
              <a:buChar char="-"/>
            </a:pPr>
            <a:r>
              <a:rPr lang="en-US"/>
              <a:t>One sign that you’ve learned something well is that you internalize it so well that you forget you ever had to learn it</a:t>
            </a:r>
          </a:p>
          <a:p>
            <a:pPr marL="171450" indent="-171450">
              <a:buFontTx/>
              <a:buChar char="-"/>
            </a:pPr>
            <a:r>
              <a:rPr lang="en-US"/>
              <a:t>I hope you forget all of these things! (in the best way possible)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C86982-0651-4A87-8CCD-A426161CC69C}" type="slidenum">
              <a:rPr lang="en-US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476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C86982-0651-4A87-8CCD-A426161CC69C}" type="slidenum">
              <a:rPr lang="en-US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4074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C86982-0651-4A87-8CCD-A426161CC69C}" type="slidenum">
              <a:rPr lang="en-US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2212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C86982-0651-4A87-8CCD-A426161CC69C}" type="slidenum">
              <a:rPr lang="en-US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5393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3 minutes per presentation (need someone to time)</a:t>
            </a:r>
          </a:p>
          <a:p>
            <a:pPr marL="171450" indent="-171450">
              <a:buFontTx/>
              <a:buChar char="-"/>
            </a:pPr>
            <a:r>
              <a:rPr lang="en-US"/>
              <a:t>If we have time at the end, I’ll ask for more volunters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C86982-0651-4A87-8CCD-A426161CC69C}" type="slidenum">
              <a:rPr lang="en-US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9931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/>
          </a:p>
          <a:p>
            <a:pPr marL="0" indent="0">
              <a:buFontTx/>
              <a:buNone/>
            </a:pPr>
            <a:r>
              <a:rPr lang="en-US"/>
              <a:t>Conclusion</a:t>
            </a:r>
          </a:p>
          <a:p>
            <a:pPr marL="171450" indent="-171450">
              <a:buFontTx/>
              <a:buChar char="-"/>
            </a:pPr>
            <a:r>
              <a:rPr lang="en-US"/>
              <a:t>Thanks again for being my students!</a:t>
            </a:r>
          </a:p>
          <a:p>
            <a:pPr marL="171450" indent="-171450">
              <a:buFontTx/>
              <a:buChar char="-"/>
            </a:pPr>
            <a:r>
              <a:rPr lang="en-US"/>
              <a:t>I hope you've enjoyed this class as much as I have</a:t>
            </a:r>
          </a:p>
          <a:p>
            <a:pPr marL="171450" indent="-171450">
              <a:buFontTx/>
              <a:buChar char="-"/>
            </a:pPr>
            <a:r>
              <a:rPr lang="en-US"/>
              <a:t>I hope you've learned something, not only about programming, but also about yourself.</a:t>
            </a:r>
          </a:p>
          <a:p>
            <a:pPr marL="171450" indent="-171450">
              <a:buFontTx/>
              <a:buChar char="-"/>
            </a:pPr>
            <a:endParaRPr lang="en-US"/>
          </a:p>
          <a:p>
            <a:pPr marL="171450" indent="-171450">
              <a:buFontTx/>
              <a:buChar char="-"/>
            </a:pPr>
            <a:endParaRPr lang="en-US"/>
          </a:p>
          <a:p>
            <a:pPr marL="171450" indent="-171450">
              <a:buFontTx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C86982-0651-4A87-8CCD-A426161CC69C}" type="slidenum">
              <a:rPr lang="en-US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4146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C86982-0651-4A87-8CCD-A426161CC69C}" type="slidenum">
              <a:rPr lang="en-US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495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>
                <a:solidFill>
                  <a:srgbClr val="443B8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443B80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70010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1827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2616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396"/>
            <a:ext cx="9122394" cy="84645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71252" y="1451063"/>
            <a:ext cx="3834488" cy="23176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4023" y="1451063"/>
            <a:ext cx="3834488" cy="23176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71251" y="3906930"/>
            <a:ext cx="7807259" cy="23176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5707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4020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2248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3550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3393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0777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540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5831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0232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2" r:id="rId12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443B80"/>
          </a:solidFill>
          <a:latin typeface="Helvetica" charset="0"/>
          <a:ea typeface="Helvetica" charset="0"/>
          <a:cs typeface="Helvetica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uw.iasystem.org/survey/195871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uw.iasystem.org/survey/195871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1.tiff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5770880"/>
            <a:ext cx="4876800" cy="568960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443A7F"/>
                </a:solidFill>
                <a:latin typeface="Helvetica" charset="0"/>
                <a:ea typeface="Helvetica" charset="0"/>
                <a:cs typeface="Helvetica" charset="0"/>
              </a:rPr>
              <a:t>Leah Perlmutter  /  Summer 2018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960880"/>
          </a:xfrm>
          <a:prstGeom prst="rect">
            <a:avLst/>
          </a:prstGeom>
          <a:solidFill>
            <a:srgbClr val="443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4319"/>
            <a:ext cx="7772400" cy="1424781"/>
          </a:xfrm>
        </p:spPr>
        <p:txBody>
          <a:bodyPr>
            <a:normAutofit fontScale="90000"/>
          </a:bodyPr>
          <a:lstStyle/>
          <a:p>
            <a:pPr algn="l"/>
            <a:r>
              <a:rPr lang="en-US" b="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CSE 331</a:t>
            </a:r>
            <a:br>
              <a:rPr lang="en-US" b="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US" sz="4000" b="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Software Design and Implementation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5460" y="2917597"/>
            <a:ext cx="813308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Helvetica" charset="0"/>
                <a:ea typeface="Helvetica" charset="0"/>
                <a:cs typeface="Helvetica" charset="0"/>
              </a:rPr>
              <a:t>Lecture 23</a:t>
            </a:r>
          </a:p>
          <a:p>
            <a:pPr algn="ctr"/>
            <a:r>
              <a:rPr lang="en-US" sz="4800" i="1" dirty="0">
                <a:latin typeface="Helvetica" charset="0"/>
                <a:ea typeface="Helvetica" charset="0"/>
                <a:cs typeface="Helvetica" charset="0"/>
              </a:rPr>
              <a:t>Wrapup</a:t>
            </a:r>
          </a:p>
        </p:txBody>
      </p:sp>
    </p:spTree>
    <p:extLst>
      <p:ext uri="{BB962C8B-B14F-4D97-AF65-F5344CB8AC3E}">
        <p14:creationId xmlns:p14="http://schemas.microsoft.com/office/powerpoint/2010/main" val="1610168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4495800"/>
          </a:xfrm>
        </p:spPr>
        <p:txBody>
          <a:bodyPr numCol="2">
            <a:normAutofit/>
          </a:bodyPr>
          <a:lstStyle/>
          <a:p>
            <a:pPr marL="57150" indent="0">
              <a:buNone/>
            </a:pPr>
            <a:r>
              <a:rPr lang="en-US" sz="2000" dirty="0"/>
              <a:t>Hoare Logic</a:t>
            </a:r>
          </a:p>
          <a:p>
            <a:pPr marL="57150" indent="0">
              <a:buNone/>
            </a:pPr>
            <a:r>
              <a:rPr lang="en-US" sz="2000" dirty="0"/>
              <a:t>Specifications</a:t>
            </a:r>
          </a:p>
          <a:p>
            <a:pPr marL="57150" indent="0">
              <a:buNone/>
            </a:pPr>
            <a:r>
              <a:rPr lang="en-US" sz="2000" dirty="0"/>
              <a:t>Abstract Data Types</a:t>
            </a:r>
          </a:p>
          <a:p>
            <a:pPr marL="57150" indent="0">
              <a:buNone/>
            </a:pPr>
            <a:r>
              <a:rPr lang="en-US" sz="2000" dirty="0"/>
              <a:t>Representation Invariants</a:t>
            </a:r>
          </a:p>
          <a:p>
            <a:pPr marL="57150" indent="0">
              <a:buNone/>
            </a:pPr>
            <a:r>
              <a:rPr lang="en-US" sz="2000" dirty="0"/>
              <a:t>Abstraction Functions</a:t>
            </a:r>
          </a:p>
          <a:p>
            <a:pPr marL="57150" indent="0">
              <a:buNone/>
            </a:pPr>
            <a:r>
              <a:rPr lang="en-US" sz="2000" dirty="0"/>
              <a:t>Testing</a:t>
            </a:r>
          </a:p>
          <a:p>
            <a:pPr marL="57150" indent="0">
              <a:buNone/>
            </a:pPr>
            <a:r>
              <a:rPr lang="en-US" sz="2000" dirty="0"/>
              <a:t>Design</a:t>
            </a:r>
          </a:p>
          <a:p>
            <a:pPr marL="57150" indent="0">
              <a:buNone/>
            </a:pPr>
            <a:r>
              <a:rPr lang="en-US" sz="2000" dirty="0"/>
              <a:t>Equals and HashCode</a:t>
            </a:r>
          </a:p>
          <a:p>
            <a:pPr marL="57150" indent="0">
              <a:buNone/>
            </a:pPr>
            <a:r>
              <a:rPr lang="en-US" sz="2000" dirty="0"/>
              <a:t>Subtyping and Subclassing</a:t>
            </a:r>
          </a:p>
          <a:p>
            <a:pPr marL="57150" indent="0">
              <a:buNone/>
            </a:pPr>
            <a:r>
              <a:rPr lang="en-US" sz="2000" dirty="0"/>
              <a:t>Assertions and Exceptions</a:t>
            </a:r>
          </a:p>
          <a:p>
            <a:pPr marL="57150" indent="0">
              <a:buNone/>
            </a:pPr>
            <a:r>
              <a:rPr lang="en-US" sz="2000" dirty="0"/>
              <a:t>Generics</a:t>
            </a:r>
          </a:p>
          <a:p>
            <a:pPr marL="57150" indent="0">
              <a:buNone/>
            </a:pPr>
            <a:r>
              <a:rPr lang="en-US" sz="2000" dirty="0"/>
              <a:t>Debugging</a:t>
            </a:r>
          </a:p>
          <a:p>
            <a:pPr marL="57150" indent="0">
              <a:buNone/>
            </a:pPr>
            <a:r>
              <a:rPr lang="en-US" sz="2000" dirty="0"/>
              <a:t>Callbacks and Observers</a:t>
            </a:r>
          </a:p>
          <a:p>
            <a:pPr marL="57150" indent="0">
              <a:buNone/>
            </a:pPr>
            <a:r>
              <a:rPr lang="en-US" sz="2000" dirty="0"/>
              <a:t>Graphics and GUIs</a:t>
            </a:r>
          </a:p>
          <a:p>
            <a:pPr marL="57150" indent="0">
              <a:buNone/>
            </a:pPr>
            <a:r>
              <a:rPr lang="en-US" sz="2000" dirty="0"/>
              <a:t>Design Patterns</a:t>
            </a:r>
          </a:p>
          <a:p>
            <a:pPr marL="57150" indent="0">
              <a:buNone/>
            </a:pPr>
            <a:r>
              <a:rPr lang="en-US" sz="2000" dirty="0"/>
              <a:t>System Development</a:t>
            </a:r>
          </a:p>
        </p:txBody>
      </p:sp>
      <p:pic>
        <p:nvPicPr>
          <p:cNvPr id="2050" name="Picture 2" descr="https://lh3.googleusercontent.com/vDBrzSCV7uhAiH4DNvupKjAJwYx6zS8bL1zsgt1mtWn9oJXPxCn3Hh4fIpfHaHQlPacZCIFmnxWspdxLIGqhVl65DQuHXUSKNNWnKujFnP-L4pxnOOaZ-iahW6cyAFwJYpQlUNgsKio">
            <a:extLst>
              <a:ext uri="{FF2B5EF4-FFF2-40B4-BE49-F238E27FC236}">
                <a16:creationId xmlns:a16="http://schemas.microsoft.com/office/drawing/2014/main" id="{35088107-3EFA-EC4F-96B9-A1C145392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124200"/>
            <a:ext cx="2514600" cy="331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939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43B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124855" y="2028616"/>
            <a:ext cx="4894290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Closing</a:t>
            </a:r>
          </a:p>
          <a:p>
            <a:pPr algn="ctr"/>
            <a:r>
              <a:rPr lang="en-US" sz="8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Thoughts</a:t>
            </a:r>
          </a:p>
        </p:txBody>
      </p:sp>
    </p:spTree>
    <p:extLst>
      <p:ext uri="{BB962C8B-B14F-4D97-AF65-F5344CB8AC3E}">
        <p14:creationId xmlns:p14="http://schemas.microsoft.com/office/powerpoint/2010/main" val="2486767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Struggling and Making Mistakes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360907-9E4C-9B49-AD21-B29508B1B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931" y="1295400"/>
            <a:ext cx="3480435" cy="51057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2DE029-55EE-AF41-BEC1-D5C91B0CAF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23" r="3317" b="827"/>
          <a:stretch/>
        </p:blipFill>
        <p:spPr>
          <a:xfrm>
            <a:off x="4334413" y="1325881"/>
            <a:ext cx="4276187" cy="507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35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Myth of Perfection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7D812C-3B53-0846-ADDA-8390DC924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4700" y="1417320"/>
            <a:ext cx="50546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94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 times in CSE 331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C7669E-9A05-1642-8CDE-F2020963A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950" y="1295400"/>
            <a:ext cx="4464099" cy="520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8619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43B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535235" y="2286000"/>
            <a:ext cx="407355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Demos!</a:t>
            </a:r>
          </a:p>
        </p:txBody>
      </p:sp>
    </p:spTree>
    <p:extLst>
      <p:ext uri="{BB962C8B-B14F-4D97-AF65-F5344CB8AC3E}">
        <p14:creationId xmlns:p14="http://schemas.microsoft.com/office/powerpoint/2010/main" val="41014464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Campus Maps Demo Olympics**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B3A732D-6939-1F44-9510-5BD59C52D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4495800"/>
          </a:xfrm>
        </p:spPr>
        <p:txBody>
          <a:bodyPr>
            <a:normAutofit/>
          </a:bodyPr>
          <a:lstStyle/>
          <a:p>
            <a:pPr marL="57150" indent="0">
              <a:buNone/>
            </a:pPr>
            <a:r>
              <a:rPr lang="en-US" sz="2000" dirty="0"/>
              <a:t>** In no way is this related to the actual olympics</a:t>
            </a:r>
          </a:p>
          <a:p>
            <a:endParaRPr lang="en-US" sz="2000">
              <a:solidFill>
                <a:srgbClr val="000000"/>
              </a:solidFill>
              <a:latin typeface="Roboto"/>
            </a:endParaRPr>
          </a:p>
          <a:p>
            <a:pPr marL="0" indent="0">
              <a:buNone/>
            </a:pPr>
            <a:r>
              <a:rPr lang="en-US" sz="2000">
                <a:solidFill>
                  <a:srgbClr val="000000"/>
                </a:solidFill>
                <a:latin typeface="Roboto"/>
              </a:rPr>
              <a:t>Presenters</a:t>
            </a:r>
          </a:p>
          <a:p>
            <a:r>
              <a:rPr lang="en-US" sz="2000">
                <a:solidFill>
                  <a:srgbClr val="000000"/>
                </a:solidFill>
                <a:latin typeface="Roboto"/>
              </a:rPr>
              <a:t>John Zhuang</a:t>
            </a:r>
          </a:p>
          <a:p>
            <a:r>
              <a:rPr lang="en-US" sz="2000">
                <a:solidFill>
                  <a:srgbClr val="000000"/>
                </a:solidFill>
                <a:latin typeface="Roboto"/>
              </a:rPr>
              <a:t>Shikang Gao</a:t>
            </a:r>
          </a:p>
          <a:p>
            <a:r>
              <a:rPr lang="en-US" sz="2000">
                <a:solidFill>
                  <a:srgbClr val="000000"/>
                </a:solidFill>
                <a:latin typeface="Roboto"/>
              </a:rPr>
              <a:t>Stephen Cooper</a:t>
            </a:r>
          </a:p>
          <a:p>
            <a:r>
              <a:rPr lang="en-US" sz="2000">
                <a:solidFill>
                  <a:srgbClr val="000000"/>
                </a:solidFill>
                <a:latin typeface="Roboto"/>
              </a:rPr>
              <a:t>William Taylor</a:t>
            </a:r>
          </a:p>
          <a:p>
            <a:r>
              <a:rPr lang="en-US" sz="2000">
                <a:solidFill>
                  <a:srgbClr val="000000"/>
                </a:solidFill>
                <a:latin typeface="Roboto"/>
              </a:rPr>
              <a:t>Raden Roy Pradana</a:t>
            </a:r>
          </a:p>
          <a:p>
            <a:r>
              <a:rPr lang="en-US" sz="2000">
                <a:solidFill>
                  <a:srgbClr val="000000"/>
                </a:solidFill>
                <a:latin typeface="Roboto"/>
              </a:rPr>
              <a:t>Saisamrit</a:t>
            </a:r>
          </a:p>
          <a:p>
            <a:r>
              <a:rPr lang="en-US" sz="2000">
                <a:solidFill>
                  <a:srgbClr val="000000"/>
                </a:solidFill>
                <a:latin typeface="Roboto"/>
              </a:rPr>
              <a:t>Jordan Barnes</a:t>
            </a:r>
          </a:p>
          <a:p>
            <a:pPr marL="5715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981811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43B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687241" y="2286000"/>
            <a:ext cx="576952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4425326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g_5BinP4HTm6gP68MPNLvXXanOuzHpwmbFwhtuJm7goiV77WJk9xS2p_FbOzMhHugVEys5YfY3ywz2Ss7bPPJ8MZu3Ipnz9vZiOwIY-7kvx9SR7SgZaZp6vorSraBmpVXVc1gBJR9tY">
            <a:extLst>
              <a:ext uri="{FF2B5EF4-FFF2-40B4-BE49-F238E27FC236}">
                <a16:creationId xmlns:a16="http://schemas.microsoft.com/office/drawing/2014/main" id="{75D7D8C2-AF0C-C14D-ABFE-E2AAFD71F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33400"/>
            <a:ext cx="58674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8772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43B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98425" y="2286000"/>
            <a:ext cx="834715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Announcements</a:t>
            </a:r>
          </a:p>
        </p:txBody>
      </p:sp>
    </p:spTree>
    <p:extLst>
      <p:ext uri="{BB962C8B-B14F-4D97-AF65-F5344CB8AC3E}">
        <p14:creationId xmlns:p14="http://schemas.microsoft.com/office/powerpoint/2010/main" val="4275825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43B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98425" y="2286000"/>
            <a:ext cx="834715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Announcements</a:t>
            </a:r>
          </a:p>
        </p:txBody>
      </p:sp>
    </p:spTree>
    <p:extLst>
      <p:ext uri="{BB962C8B-B14F-4D97-AF65-F5344CB8AC3E}">
        <p14:creationId xmlns:p14="http://schemas.microsoft.com/office/powerpoint/2010/main" val="31920292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4495800"/>
          </a:xfrm>
        </p:spPr>
        <p:txBody>
          <a:bodyPr>
            <a:normAutofit fontScale="92500" lnSpcReduction="10000"/>
          </a:bodyPr>
          <a:lstStyle/>
          <a:p>
            <a:pPr marL="400050"/>
            <a:r>
              <a:rPr lang="en-US" sz="2000" dirty="0"/>
              <a:t>Homework 9 due tomorrow 8/16, 10 pm</a:t>
            </a:r>
          </a:p>
          <a:p>
            <a:pPr marL="400050"/>
            <a:r>
              <a:rPr lang="en-US" sz="2000" dirty="0"/>
              <a:t>Quiz 8 due tomorrow 8/16, 10 pm</a:t>
            </a:r>
          </a:p>
          <a:p>
            <a:pPr marL="400050"/>
            <a:endParaRPr lang="en-US" sz="2000" dirty="0"/>
          </a:p>
          <a:p>
            <a:pPr marL="400050"/>
            <a:r>
              <a:rPr lang="en-US" sz="2000" dirty="0"/>
              <a:t>Course evaluations – Please give feedback on this course!</a:t>
            </a:r>
          </a:p>
          <a:p>
            <a:pPr marL="800100" lvl="1"/>
            <a:r>
              <a:rPr lang="en-US" sz="2000" dirty="0"/>
              <a:t>You should have received an email from “UW Course Evaluations” with the link</a:t>
            </a:r>
          </a:p>
          <a:p>
            <a:pPr marL="800100" lvl="1"/>
            <a:r>
              <a:rPr lang="en-US" sz="2000" b="0" i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3"/>
              </a:rPr>
              <a:t>https://uw.iasystem.org/survey/195871</a:t>
            </a:r>
            <a:endParaRPr lang="en-US" sz="2000" b="0" i="0">
              <a:solidFill>
                <a:srgbClr val="1155CC"/>
              </a:solidFill>
              <a:effectLst/>
              <a:latin typeface="arial" panose="020B0604020202020204" pitchFamily="34" charset="0"/>
            </a:endParaRPr>
          </a:p>
          <a:p>
            <a:pPr marL="400050"/>
            <a:endParaRPr lang="en-US" sz="2000" dirty="0"/>
          </a:p>
          <a:p>
            <a:pPr marL="400050"/>
            <a:r>
              <a:rPr lang="en-US" sz="2000" dirty="0"/>
              <a:t>Final Exam Friday 8/17 in class (60 minutes)</a:t>
            </a:r>
          </a:p>
          <a:p>
            <a:pPr marL="800100" lvl="1"/>
            <a:r>
              <a:rPr lang="en-US" sz="2000" dirty="0"/>
              <a:t>Covers all material taught after the midterm</a:t>
            </a:r>
          </a:p>
          <a:p>
            <a:pPr marL="800100" lvl="1"/>
            <a:r>
              <a:rPr lang="en-US" sz="2000" dirty="0"/>
              <a:t>Study today, bring your questions to section tomorrow</a:t>
            </a:r>
          </a:p>
          <a:p>
            <a:pPr marL="1200150" lvl="2"/>
            <a:r>
              <a:rPr lang="en-US" sz="2000" dirty="0"/>
              <a:t>Section topic: Final exam review </a:t>
            </a:r>
          </a:p>
          <a:p>
            <a:pPr marL="1200150" lvl="2"/>
            <a:endParaRPr lang="en-US" sz="2000" dirty="0"/>
          </a:p>
          <a:p>
            <a:pPr marL="400050"/>
            <a:r>
              <a:rPr lang="en-US" sz="2000" dirty="0"/>
              <a:t>Thank you!!!!! &lt;3 &lt;3 &lt;3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15EAB1-C642-434B-AA76-86C85CEAB2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400" y="5029200"/>
            <a:ext cx="2347058" cy="15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727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4495800"/>
          </a:xfrm>
        </p:spPr>
        <p:txBody>
          <a:bodyPr>
            <a:normAutofit/>
          </a:bodyPr>
          <a:lstStyle/>
          <a:p>
            <a:pPr marL="400050"/>
            <a:r>
              <a:rPr lang="en-US" sz="2000" dirty="0"/>
              <a:t>Homework 9 due tomorrow 8/16, 10 pm</a:t>
            </a:r>
          </a:p>
          <a:p>
            <a:pPr marL="400050"/>
            <a:r>
              <a:rPr lang="en-US" sz="2000" dirty="0"/>
              <a:t>Quiz 8 due tomorrow 8/16, 10 pm</a:t>
            </a:r>
          </a:p>
          <a:p>
            <a:pPr marL="400050"/>
            <a:endParaRPr lang="en-US" sz="2000" dirty="0"/>
          </a:p>
          <a:p>
            <a:pPr marL="400050"/>
            <a:r>
              <a:rPr lang="en-US" sz="2000" dirty="0"/>
              <a:t>Course evaluations – Please give feedback on this course!</a:t>
            </a:r>
          </a:p>
          <a:p>
            <a:pPr marL="800100" lvl="1"/>
            <a:r>
              <a:rPr lang="en-US" sz="2000" dirty="0"/>
              <a:t>You should have received an email from “UW Course Evaluations” with the link</a:t>
            </a:r>
          </a:p>
          <a:p>
            <a:pPr marL="800100" lvl="1"/>
            <a:r>
              <a:rPr lang="en-US" sz="2000" b="0" i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2"/>
              </a:rPr>
              <a:t>https://uw.iasystem.org/survey/195871</a:t>
            </a:r>
            <a:endParaRPr lang="en-US" sz="2000" b="0" i="0">
              <a:solidFill>
                <a:srgbClr val="1155CC"/>
              </a:solidFill>
              <a:effectLst/>
              <a:latin typeface="arial" panose="020B0604020202020204" pitchFamily="34" charset="0"/>
            </a:endParaRPr>
          </a:p>
          <a:p>
            <a:pPr marL="400050"/>
            <a:endParaRPr lang="en-US" sz="2000" dirty="0"/>
          </a:p>
          <a:p>
            <a:pPr marL="400050"/>
            <a:r>
              <a:rPr lang="en-US" sz="2000" dirty="0"/>
              <a:t>Final Exam Friday 8/17 in class (60 minutes)</a:t>
            </a:r>
          </a:p>
          <a:p>
            <a:pPr marL="800100" lvl="1"/>
            <a:r>
              <a:rPr lang="en-US" sz="2000" dirty="0"/>
              <a:t>Covers all material taught after the midterm</a:t>
            </a:r>
          </a:p>
          <a:p>
            <a:pPr marL="800100" lvl="1"/>
            <a:r>
              <a:rPr lang="en-US" sz="2000" dirty="0"/>
              <a:t>Study today, bring your questions to section tomorrow</a:t>
            </a:r>
          </a:p>
          <a:p>
            <a:pPr marL="1200150" lvl="2"/>
            <a:r>
              <a:rPr lang="en-US" sz="2000" dirty="0"/>
              <a:t>Section topic: Final exam review </a:t>
            </a:r>
          </a:p>
        </p:txBody>
      </p:sp>
    </p:spTree>
    <p:extLst>
      <p:ext uri="{BB962C8B-B14F-4D97-AF65-F5344CB8AC3E}">
        <p14:creationId xmlns:p14="http://schemas.microsoft.com/office/powerpoint/2010/main" val="3396263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43B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371449" y="2286000"/>
            <a:ext cx="640111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Thank you!!!</a:t>
            </a:r>
          </a:p>
        </p:txBody>
      </p:sp>
    </p:spTree>
    <p:extLst>
      <p:ext uri="{BB962C8B-B14F-4D97-AF65-F5344CB8AC3E}">
        <p14:creationId xmlns:p14="http://schemas.microsoft.com/office/powerpoint/2010/main" val="75649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Thank you CSE 331 18su TAs!!!!!! &lt;3</a:t>
            </a:r>
            <a:endParaRPr lang="en-US" dirty="0">
              <a:solidFill>
                <a:srgbClr val="443B8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40ACE64-3085-8044-A981-3A2BFA555181}"/>
              </a:ext>
            </a:extLst>
          </p:cNvPr>
          <p:cNvGrpSpPr/>
          <p:nvPr/>
        </p:nvGrpSpPr>
        <p:grpSpPr>
          <a:xfrm>
            <a:off x="3720661" y="1522897"/>
            <a:ext cx="1603077" cy="2454116"/>
            <a:chOff x="4087648" y="1616170"/>
            <a:chExt cx="1258678" cy="192688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960A4DA-5362-F842-BEBC-84E52A0C92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667" b="19505"/>
            <a:stretch/>
          </p:blipFill>
          <p:spPr>
            <a:xfrm>
              <a:off x="4216400" y="1616170"/>
              <a:ext cx="956724" cy="153343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79E918F-4641-FC42-A00D-7DBE2722E4FE}"/>
                </a:ext>
              </a:extLst>
            </p:cNvPr>
            <p:cNvSpPr txBox="1"/>
            <p:nvPr/>
          </p:nvSpPr>
          <p:spPr>
            <a:xfrm>
              <a:off x="4087648" y="3173721"/>
              <a:ext cx="12586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JongHo Lee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E94DAF2-E271-8C47-9630-F06FF45DCCF4}"/>
              </a:ext>
            </a:extLst>
          </p:cNvPr>
          <p:cNvGrpSpPr/>
          <p:nvPr/>
        </p:nvGrpSpPr>
        <p:grpSpPr>
          <a:xfrm>
            <a:off x="986917" y="1522897"/>
            <a:ext cx="1846981" cy="2459264"/>
            <a:chOff x="1727246" y="1849439"/>
            <a:chExt cx="1435796" cy="1911769"/>
          </a:xfrm>
        </p:grpSpPr>
        <p:pic>
          <p:nvPicPr>
            <p:cNvPr id="14" name="Content Placeholder 3">
              <a:extLst>
                <a:ext uri="{FF2B5EF4-FFF2-40B4-BE49-F238E27FC236}">
                  <a16:creationId xmlns:a16="http://schemas.microsoft.com/office/drawing/2014/main" id="{297DD7E8-3CB6-4445-8979-F0FB0A147E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887" b="19750"/>
            <a:stretch/>
          </p:blipFill>
          <p:spPr>
            <a:xfrm>
              <a:off x="1958573" y="1849439"/>
              <a:ext cx="1017426" cy="152876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75823D1-43F9-1D47-9BD6-3E118C0FA6B0}"/>
                </a:ext>
              </a:extLst>
            </p:cNvPr>
            <p:cNvSpPr txBox="1"/>
            <p:nvPr/>
          </p:nvSpPr>
          <p:spPr>
            <a:xfrm>
              <a:off x="1727246" y="3402321"/>
              <a:ext cx="1435796" cy="358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Haiqiao Chen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D949482-9608-6F40-89B0-3E7EAF8D8DD1}"/>
              </a:ext>
            </a:extLst>
          </p:cNvPr>
          <p:cNvGrpSpPr/>
          <p:nvPr/>
        </p:nvGrpSpPr>
        <p:grpSpPr>
          <a:xfrm>
            <a:off x="6521449" y="1522897"/>
            <a:ext cx="1356459" cy="2416753"/>
            <a:chOff x="6362699" y="1417639"/>
            <a:chExt cx="1090263" cy="194248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F0A7FB4-5CAB-4A49-B20F-879105499E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4153" b="19750"/>
            <a:stretch/>
          </p:blipFill>
          <p:spPr>
            <a:xfrm>
              <a:off x="6362699" y="1417639"/>
              <a:ext cx="1090263" cy="152876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1737EFB-B1E5-E244-B9D8-ACCE2E176C6F}"/>
                </a:ext>
              </a:extLst>
            </p:cNvPr>
            <p:cNvSpPr txBox="1"/>
            <p:nvPr/>
          </p:nvSpPr>
          <p:spPr>
            <a:xfrm>
              <a:off x="6362699" y="2989055"/>
              <a:ext cx="1005177" cy="3710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Wei Liao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1ABFBA9-67E3-1848-A575-5288F09C5A3A}"/>
              </a:ext>
            </a:extLst>
          </p:cNvPr>
          <p:cNvGrpSpPr/>
          <p:nvPr/>
        </p:nvGrpSpPr>
        <p:grpSpPr>
          <a:xfrm>
            <a:off x="3874030" y="4133852"/>
            <a:ext cx="1412237" cy="2572754"/>
            <a:chOff x="6559548" y="4395975"/>
            <a:chExt cx="1014063" cy="184737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BFA6DBB-7E63-9B45-A9F8-BF1547CF7E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0152" b="19014"/>
            <a:stretch/>
          </p:blipFill>
          <p:spPr>
            <a:xfrm>
              <a:off x="6559548" y="4395975"/>
              <a:ext cx="1014063" cy="154278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53CF5F2-280F-2C43-80A5-56EE901CE982}"/>
                </a:ext>
              </a:extLst>
            </p:cNvPr>
            <p:cNvSpPr txBox="1"/>
            <p:nvPr/>
          </p:nvSpPr>
          <p:spPr>
            <a:xfrm>
              <a:off x="6600778" y="5911851"/>
              <a:ext cx="972832" cy="33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Matt Xu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F87329E-EBA9-594F-8BFA-9D16C12C1B40}"/>
              </a:ext>
            </a:extLst>
          </p:cNvPr>
          <p:cNvGrpSpPr/>
          <p:nvPr/>
        </p:nvGrpSpPr>
        <p:grpSpPr>
          <a:xfrm>
            <a:off x="6351465" y="4129505"/>
            <a:ext cx="1594741" cy="2525120"/>
            <a:chOff x="4071413" y="4375688"/>
            <a:chExt cx="1146161" cy="181483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BCF2972-D0D4-D84E-930C-90B0BDAE75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1168" b="19361"/>
            <a:stretch/>
          </p:blipFill>
          <p:spPr>
            <a:xfrm>
              <a:off x="4216400" y="4375688"/>
              <a:ext cx="1001174" cy="1536162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6F8AB9C-016B-4445-BF3A-E196F61CD868}"/>
                </a:ext>
              </a:extLst>
            </p:cNvPr>
            <p:cNvSpPr txBox="1"/>
            <p:nvPr/>
          </p:nvSpPr>
          <p:spPr>
            <a:xfrm>
              <a:off x="4071413" y="5858720"/>
              <a:ext cx="1121823" cy="3318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Joyce Zhou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D803166-5FFC-FC4F-A785-E68DD2A16FB5}"/>
              </a:ext>
            </a:extLst>
          </p:cNvPr>
          <p:cNvGrpSpPr/>
          <p:nvPr/>
        </p:nvGrpSpPr>
        <p:grpSpPr>
          <a:xfrm>
            <a:off x="986916" y="4129504"/>
            <a:ext cx="1429808" cy="2452542"/>
            <a:chOff x="1086987" y="4375688"/>
            <a:chExt cx="1074057" cy="184232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056FDA0-5FD6-B649-88D8-5328037AE9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6339" b="19361"/>
            <a:stretch/>
          </p:blipFill>
          <p:spPr>
            <a:xfrm>
              <a:off x="1098549" y="4375688"/>
              <a:ext cx="1062495" cy="1536162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BD12881-2AB3-0C45-99DA-6F036F92B4EC}"/>
                </a:ext>
              </a:extLst>
            </p:cNvPr>
            <p:cNvSpPr txBox="1"/>
            <p:nvPr/>
          </p:nvSpPr>
          <p:spPr>
            <a:xfrm>
              <a:off x="1086987" y="5871215"/>
              <a:ext cx="1039526" cy="346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Frank Qin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6283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061" y="876300"/>
            <a:ext cx="2895600" cy="1143000"/>
          </a:xfrm>
        </p:spPr>
        <p:txBody>
          <a:bodyPr/>
          <a:lstStyle/>
          <a:p>
            <a:r>
              <a:rPr lang="en-US" dirty="0"/>
              <a:t>My mentors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2061" y="2019300"/>
            <a:ext cx="3124200" cy="3771900"/>
          </a:xfrm>
        </p:spPr>
        <p:txBody>
          <a:bodyPr>
            <a:normAutofit/>
          </a:bodyPr>
          <a:lstStyle/>
          <a:p>
            <a:pPr marL="400050"/>
            <a:r>
              <a:rPr lang="en-US" sz="2000" dirty="0"/>
              <a:t>Hal Perkins</a:t>
            </a:r>
          </a:p>
          <a:p>
            <a:pPr marL="400050"/>
            <a:r>
              <a:rPr lang="en-US" sz="2000" dirty="0"/>
              <a:t>Zach Tatlock</a:t>
            </a:r>
          </a:p>
          <a:p>
            <a:pPr marL="400050"/>
            <a:r>
              <a:rPr lang="en-US" sz="2000" dirty="0"/>
              <a:t>Margie Thickstun</a:t>
            </a:r>
          </a:p>
          <a:p>
            <a:pPr marL="400050"/>
            <a:r>
              <a:rPr lang="en-US" sz="2000" dirty="0"/>
              <a:t>Lauren Bricker</a:t>
            </a:r>
          </a:p>
          <a:p>
            <a:pPr marL="400050"/>
            <a:r>
              <a:rPr lang="en-US" sz="2000" dirty="0"/>
              <a:t>Justin Hsia</a:t>
            </a:r>
          </a:p>
          <a:p>
            <a:pPr marL="400050"/>
            <a:r>
              <a:rPr lang="en-US" sz="2000" dirty="0"/>
              <a:t>Dan Grossman</a:t>
            </a:r>
          </a:p>
          <a:p>
            <a:pPr marL="400050"/>
            <a:r>
              <a:rPr lang="en-US" sz="2000" dirty="0"/>
              <a:t>Adam Blank</a:t>
            </a:r>
          </a:p>
          <a:p>
            <a:pPr marL="400050"/>
            <a:r>
              <a:rPr lang="en-US" sz="2000" dirty="0"/>
              <a:t>Ruth Anderson</a:t>
            </a:r>
          </a:p>
          <a:p>
            <a:pPr marL="400050"/>
            <a:r>
              <a:rPr lang="en-US" sz="2000" dirty="0"/>
              <a:t>...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FD4358D-895C-304B-A7A7-9F5073A87566}"/>
              </a:ext>
            </a:extLst>
          </p:cNvPr>
          <p:cNvSpPr txBox="1">
            <a:spLocks/>
          </p:cNvSpPr>
          <p:nvPr/>
        </p:nvSpPr>
        <p:spPr bwMode="auto">
          <a:xfrm>
            <a:off x="5029200" y="304800"/>
            <a:ext cx="2895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443B80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9pPr>
          </a:lstStyle>
          <a:p>
            <a:r>
              <a:rPr lang="en-US" kern="0" dirty="0"/>
              <a:t>My friends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D61A612-DA03-A647-8D8B-94D18B21C895}"/>
              </a:ext>
            </a:extLst>
          </p:cNvPr>
          <p:cNvSpPr txBox="1">
            <a:spLocks/>
          </p:cNvSpPr>
          <p:nvPr/>
        </p:nvSpPr>
        <p:spPr bwMode="auto">
          <a:xfrm>
            <a:off x="4724400" y="1447800"/>
            <a:ext cx="3124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00050"/>
            <a:r>
              <a:rPr lang="en-US" sz="2000" kern="0" dirty="0"/>
              <a:t>Robbie Weber</a:t>
            </a:r>
          </a:p>
          <a:p>
            <a:pPr marL="400050"/>
            <a:r>
              <a:rPr lang="en-US" sz="2000" kern="0" dirty="0"/>
              <a:t>John Thickstun</a:t>
            </a:r>
          </a:p>
          <a:p>
            <a:pPr marL="400050"/>
            <a:r>
              <a:rPr lang="en-US" sz="2000" kern="0" dirty="0"/>
              <a:t>Chandra Nandi</a:t>
            </a:r>
          </a:p>
          <a:p>
            <a:pPr marL="400050"/>
            <a:r>
              <a:rPr lang="en-US" sz="2000" kern="0" dirty="0"/>
              <a:t>...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A47C711-ABA9-0046-B66D-4486ACF37CA1}"/>
              </a:ext>
            </a:extLst>
          </p:cNvPr>
          <p:cNvSpPr txBox="1">
            <a:spLocks/>
          </p:cNvSpPr>
          <p:nvPr/>
        </p:nvSpPr>
        <p:spPr bwMode="auto">
          <a:xfrm>
            <a:off x="5073926" y="3429000"/>
            <a:ext cx="361287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443B80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9pPr>
          </a:lstStyle>
          <a:p>
            <a:r>
              <a:rPr lang="en-US" kern="0" dirty="0"/>
              <a:t>My inspiration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6C8679F-7D5C-FE41-9AA8-00D79204CBF8}"/>
              </a:ext>
            </a:extLst>
          </p:cNvPr>
          <p:cNvSpPr txBox="1">
            <a:spLocks/>
          </p:cNvSpPr>
          <p:nvPr/>
        </p:nvSpPr>
        <p:spPr bwMode="auto">
          <a:xfrm>
            <a:off x="4724400" y="4572000"/>
            <a:ext cx="3124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00050"/>
            <a:r>
              <a:rPr lang="en-US" sz="2000" dirty="0"/>
              <a:t>Stephanie Taylor</a:t>
            </a:r>
          </a:p>
          <a:p>
            <a:pPr marL="400050"/>
            <a:r>
              <a:rPr lang="en-US" sz="2000" dirty="0"/>
              <a:t>Dale Skrien</a:t>
            </a:r>
          </a:p>
          <a:p>
            <a:pPr marL="400050"/>
            <a:r>
              <a:rPr lang="en-US" sz="2000" dirty="0"/>
              <a:t>Bruce Maxwell</a:t>
            </a:r>
          </a:p>
          <a:p>
            <a:pPr marL="400050"/>
            <a:r>
              <a:rPr lang="en-US" sz="2000" kern="0" dirty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2891648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Creators of this course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2895600" cy="4495800"/>
          </a:xfrm>
        </p:spPr>
        <p:txBody>
          <a:bodyPr>
            <a:normAutofit/>
          </a:bodyPr>
          <a:lstStyle/>
          <a:p>
            <a:pPr marL="57150" indent="0">
              <a:buNone/>
            </a:pPr>
            <a:r>
              <a:rPr lang="en-US" sz="2000" dirty="0"/>
              <a:t>Faculty</a:t>
            </a:r>
          </a:p>
          <a:p>
            <a:pPr marL="400050"/>
            <a:r>
              <a:rPr lang="en-US" sz="2000" dirty="0"/>
              <a:t>Mike Ernst</a:t>
            </a:r>
          </a:p>
          <a:p>
            <a:pPr marL="400050"/>
            <a:r>
              <a:rPr lang="en-US" sz="2000" dirty="0"/>
              <a:t>Hal Perkins</a:t>
            </a:r>
          </a:p>
          <a:p>
            <a:pPr marL="400050"/>
            <a:r>
              <a:rPr lang="en-US" sz="2000" dirty="0"/>
              <a:t>Dan Grossman</a:t>
            </a:r>
          </a:p>
          <a:p>
            <a:pPr marL="400050"/>
            <a:r>
              <a:rPr lang="en-US" sz="2000" dirty="0"/>
              <a:t>David Notkin</a:t>
            </a:r>
          </a:p>
          <a:p>
            <a:pPr marL="400050"/>
            <a:r>
              <a:rPr lang="en-US" sz="2000" dirty="0"/>
              <a:t>...</a:t>
            </a:r>
          </a:p>
          <a:p>
            <a:pPr marL="57150" indent="0">
              <a:buNone/>
            </a:pPr>
            <a:endParaRPr lang="en-US" sz="20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04B987F-430D-B841-8829-E93EBC56BE8C}"/>
              </a:ext>
            </a:extLst>
          </p:cNvPr>
          <p:cNvSpPr txBox="1">
            <a:spLocks/>
          </p:cNvSpPr>
          <p:nvPr/>
        </p:nvSpPr>
        <p:spPr bwMode="auto">
          <a:xfrm>
            <a:off x="4419600" y="1441174"/>
            <a:ext cx="2895600" cy="5035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7150" indent="0">
              <a:buFontTx/>
              <a:buNone/>
            </a:pPr>
            <a:r>
              <a:rPr lang="en-US" sz="2000" kern="0" dirty="0"/>
              <a:t>TAs</a:t>
            </a:r>
          </a:p>
          <a:p>
            <a:pPr marL="400050"/>
            <a:r>
              <a:rPr lang="en-US" sz="2000" kern="0" dirty="0"/>
              <a:t>Krysta Yousoufian</a:t>
            </a:r>
          </a:p>
          <a:p>
            <a:pPr marL="400050"/>
            <a:r>
              <a:rPr lang="en-US" sz="2000" kern="0" dirty="0"/>
              <a:t>Alex Mariakakis</a:t>
            </a:r>
          </a:p>
          <a:p>
            <a:pPr marL="400050"/>
            <a:r>
              <a:rPr lang="en-US" sz="2000" kern="0" dirty="0"/>
              <a:t>Vinod Rantham</a:t>
            </a:r>
          </a:p>
          <a:p>
            <a:pPr marL="400050"/>
            <a:r>
              <a:rPr lang="en-US" sz="2000" kern="0" dirty="0"/>
              <a:t>Kellen Donohue</a:t>
            </a:r>
          </a:p>
          <a:p>
            <a:pPr marL="400050"/>
            <a:r>
              <a:rPr lang="en-US" sz="2000" kern="0" dirty="0"/>
              <a:t>David Mailhot</a:t>
            </a:r>
          </a:p>
          <a:p>
            <a:pPr marL="400050"/>
            <a:r>
              <a:rPr lang="en-US" sz="2000" kern="0" dirty="0"/>
              <a:t>Erin Peach </a:t>
            </a:r>
          </a:p>
          <a:p>
            <a:pPr marL="400050"/>
            <a:r>
              <a:rPr lang="en-US" sz="2000" kern="0" dirty="0"/>
              <a:t>Nick Carney</a:t>
            </a:r>
          </a:p>
          <a:p>
            <a:pPr marL="400050"/>
            <a:r>
              <a:rPr lang="en-US" sz="2000" kern="0" dirty="0"/>
              <a:t>Kevin Pusich</a:t>
            </a:r>
          </a:p>
          <a:p>
            <a:pPr marL="400050"/>
            <a:r>
              <a:rPr lang="en-US" sz="2000" kern="0" dirty="0"/>
              <a:t>Cody Kesting</a:t>
            </a:r>
          </a:p>
          <a:p>
            <a:pPr marL="400050"/>
            <a:r>
              <a:rPr lang="en-US" sz="2000" kern="0" dirty="0"/>
              <a:t>Justin Bare</a:t>
            </a:r>
          </a:p>
          <a:p>
            <a:pPr marL="400050"/>
            <a:r>
              <a:rPr lang="en-US" sz="2000" kern="0" dirty="0"/>
              <a:t>Deric Pang</a:t>
            </a:r>
          </a:p>
          <a:p>
            <a:pPr marL="400050"/>
            <a:r>
              <a:rPr lang="en-US" sz="2000" kern="0" dirty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2097419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CSE 331 18su students!!!</a:t>
            </a:r>
          </a:p>
        </p:txBody>
      </p:sp>
      <p:pic>
        <p:nvPicPr>
          <p:cNvPr id="1026" name="Picture 2" descr="https://lh4.googleusercontent.com/g_5BinP4HTm6gP68MPNLvXXanOuzHpwmbFwhtuJm7goiV77WJk9xS2p_FbOzMhHugVEys5YfY3ywz2Ss7bPPJ8MZu3Ipnz9vZiOwIY-7kvx9SR7SgZaZp6vorSraBmpVXVc1gBJR9tY">
            <a:extLst>
              <a:ext uri="{FF2B5EF4-FFF2-40B4-BE49-F238E27FC236}">
                <a16:creationId xmlns:a16="http://schemas.microsoft.com/office/drawing/2014/main" id="{75D7D8C2-AF0C-C14D-ABFE-E2AAFD71F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295400"/>
            <a:ext cx="51816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957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43B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289979" y="2028616"/>
            <a:ext cx="6564041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What We’ve </a:t>
            </a:r>
          </a:p>
          <a:p>
            <a:pPr algn="ctr"/>
            <a:r>
              <a:rPr lang="en-US" sz="8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Learned</a:t>
            </a:r>
          </a:p>
        </p:txBody>
      </p:sp>
    </p:spTree>
    <p:extLst>
      <p:ext uri="{BB962C8B-B14F-4D97-AF65-F5344CB8AC3E}">
        <p14:creationId xmlns:p14="http://schemas.microsoft.com/office/powerpoint/2010/main" val="179273482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simple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433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28751</TotalTime>
  <Words>539</Words>
  <Application>Microsoft Macintosh PowerPoint</Application>
  <PresentationFormat>On-screen Show (4:3)</PresentationFormat>
  <Paragraphs>143</Paragraphs>
  <Slides>20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Arial</vt:lpstr>
      <vt:lpstr>Helvetica</vt:lpstr>
      <vt:lpstr>Roboto</vt:lpstr>
      <vt:lpstr>Times New Roman</vt:lpstr>
      <vt:lpstr>simple</vt:lpstr>
      <vt:lpstr>CSE 331 Software Design and Implementation</vt:lpstr>
      <vt:lpstr>PowerPoint Presentation</vt:lpstr>
      <vt:lpstr>Announcements</vt:lpstr>
      <vt:lpstr>PowerPoint Presentation</vt:lpstr>
      <vt:lpstr>Thank you CSE 331 18su TAs!!!!!! &lt;3</vt:lpstr>
      <vt:lpstr>My mentors</vt:lpstr>
      <vt:lpstr>Creators of this course</vt:lpstr>
      <vt:lpstr>Thank you CSE 331 18su students!!!</vt:lpstr>
      <vt:lpstr>PowerPoint Presentation</vt:lpstr>
      <vt:lpstr>Topics</vt:lpstr>
      <vt:lpstr>PowerPoint Presentation</vt:lpstr>
      <vt:lpstr>Struggling and Making Mistakes</vt:lpstr>
      <vt:lpstr>The Myth of Perfection</vt:lpstr>
      <vt:lpstr>Fun times in CSE 331</vt:lpstr>
      <vt:lpstr>PowerPoint Presentation</vt:lpstr>
      <vt:lpstr>Campus Maps Demo Olympics**</vt:lpstr>
      <vt:lpstr>PowerPoint Presentation</vt:lpstr>
      <vt:lpstr>PowerPoint Presentation</vt:lpstr>
      <vt:lpstr>PowerPoint Presentation</vt:lpstr>
      <vt:lpstr>Announcements</vt:lpstr>
    </vt:vector>
  </TitlesOfParts>
  <Company>uw</Company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CSE 374 Programming Concepts &amp; Tools</dc:title>
  <dc:creator>Hal Perkins</dc:creator>
  <cp:lastModifiedBy>Leah R. Perlmutter</cp:lastModifiedBy>
  <cp:revision>425</cp:revision>
  <cp:lastPrinted>2018-08-15T21:01:45Z</cp:lastPrinted>
  <dcterms:created xsi:type="dcterms:W3CDTF">2012-02-17T18:07:42Z</dcterms:created>
  <dcterms:modified xsi:type="dcterms:W3CDTF">2018-08-15T21:02:37Z</dcterms:modified>
</cp:coreProperties>
</file>