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400" r:id="rId2"/>
    <p:sldId id="357" r:id="rId3"/>
    <p:sldId id="465" r:id="rId4"/>
    <p:sldId id="366" r:id="rId5"/>
    <p:sldId id="363" r:id="rId6"/>
    <p:sldId id="367" r:id="rId7"/>
    <p:sldId id="401" r:id="rId8"/>
    <p:sldId id="368" r:id="rId9"/>
    <p:sldId id="369" r:id="rId10"/>
    <p:sldId id="370" r:id="rId11"/>
    <p:sldId id="371" r:id="rId12"/>
    <p:sldId id="372" r:id="rId13"/>
    <p:sldId id="373" r:id="rId14"/>
    <p:sldId id="402" r:id="rId15"/>
    <p:sldId id="374" r:id="rId16"/>
    <p:sldId id="345" r:id="rId17"/>
    <p:sldId id="348" r:id="rId18"/>
    <p:sldId id="375" r:id="rId19"/>
    <p:sldId id="376" r:id="rId20"/>
    <p:sldId id="403" r:id="rId21"/>
    <p:sldId id="377" r:id="rId22"/>
    <p:sldId id="378" r:id="rId23"/>
    <p:sldId id="405" r:id="rId24"/>
    <p:sldId id="406" r:id="rId25"/>
    <p:sldId id="380" r:id="rId26"/>
    <p:sldId id="381" r:id="rId27"/>
    <p:sldId id="382" r:id="rId28"/>
    <p:sldId id="383" r:id="rId29"/>
    <p:sldId id="385" r:id="rId30"/>
    <p:sldId id="386" r:id="rId31"/>
    <p:sldId id="387" r:id="rId32"/>
    <p:sldId id="407" r:id="rId33"/>
    <p:sldId id="397" r:id="rId34"/>
    <p:sldId id="408" r:id="rId35"/>
    <p:sldId id="384" r:id="rId36"/>
    <p:sldId id="388" r:id="rId37"/>
    <p:sldId id="389" r:id="rId38"/>
    <p:sldId id="390" r:id="rId39"/>
    <p:sldId id="391" r:id="rId40"/>
    <p:sldId id="392" r:id="rId41"/>
    <p:sldId id="409" r:id="rId42"/>
    <p:sldId id="393" r:id="rId43"/>
    <p:sldId id="398" r:id="rId44"/>
    <p:sldId id="394" r:id="rId45"/>
    <p:sldId id="399" r:id="rId46"/>
    <p:sldId id="410" r:id="rId47"/>
    <p:sldId id="412" r:id="rId48"/>
  </p:sldIdLst>
  <p:sldSz cx="9144000" cy="6858000" type="screen4x3"/>
  <p:notesSz cx="6934200" cy="9220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00"/>
    <a:srgbClr val="443C80"/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7" autoAdjust="0"/>
    <p:restoredTop sz="78297" autoAdjust="0"/>
  </p:normalViewPr>
  <p:slideViewPr>
    <p:cSldViewPr>
      <p:cViewPr varScale="1">
        <p:scale>
          <a:sx n="98" d="100"/>
          <a:sy n="98" d="100"/>
        </p:scale>
        <p:origin x="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the concept of having a wrapper class is sometimes also called delegatin</a:t>
            </a:r>
          </a:p>
          <a:p>
            <a:pPr marL="628650" lvl="1" indent="-171450">
              <a:buFontTx/>
              <a:buChar char="-"/>
            </a:pPr>
            <a:r>
              <a:rPr lang="en-US"/>
              <a:t>the encapsulated class is called the “delegate”</a:t>
            </a:r>
          </a:p>
          <a:p>
            <a:pPr marL="628650" lvl="1" indent="-171450">
              <a:buFontTx/>
              <a:buChar char="-"/>
            </a:pPr>
            <a:r>
              <a:rPr lang="en-US"/>
              <a:t>we’ve seen this before </a:t>
            </a:r>
          </a:p>
          <a:p>
            <a:pPr marL="171450" lvl="0" indent="-171450">
              <a:buFontTx/>
              <a:buChar char="-"/>
            </a:pPr>
            <a:r>
              <a:rPr lang="en-US"/>
              <a:t>Proxy: </a:t>
            </a:r>
          </a:p>
          <a:p>
            <a:pPr marL="628650" lvl="1" indent="-171450">
              <a:buFontTx/>
              <a:buChar char="-"/>
            </a:pPr>
            <a:r>
              <a:rPr lang="en-US"/>
              <a:t>Properties (from subtyping lecture) – restricts interface (protection proxy)</a:t>
            </a:r>
          </a:p>
          <a:p>
            <a:pPr marL="628650" lvl="1" indent="-171450">
              <a:buFontTx/>
              <a:buChar char="-"/>
            </a:pPr>
            <a:r>
              <a:rPr lang="en-US"/>
              <a:t>Editing local vs. remote file with emacs (remote proxy)</a:t>
            </a:r>
          </a:p>
          <a:p>
            <a:pPr marL="171450" lvl="0" indent="-171450">
              <a:buFontTx/>
              <a:buChar char="-"/>
            </a:pPr>
            <a:r>
              <a:rPr lang="en-US"/>
              <a:t>Decorator</a:t>
            </a:r>
          </a:p>
          <a:p>
            <a:pPr marL="628650" lvl="1" indent="-171450">
              <a:buFontTx/>
              <a:buChar char="-"/>
            </a:pPr>
            <a:r>
              <a:rPr lang="en-US"/>
              <a:t>InstrumentedHashSet</a:t>
            </a:r>
          </a:p>
          <a:p>
            <a:pPr marL="171450" lvl="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0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33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in this case, WindowDecorator is a subtype of window</a:t>
            </a:r>
          </a:p>
          <a:p>
            <a:pPr marL="171450" indent="-171450">
              <a:buFontTx/>
              <a:buChar char="-"/>
            </a:pPr>
            <a:r>
              <a:rPr lang="en-US"/>
              <a:t>not the case for all decorators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71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unmodifiable list is inappropriately a java subtype of List</a:t>
            </a:r>
          </a:p>
          <a:p>
            <a:pPr marL="628650" lvl="1" indent="-171450">
              <a:buFontTx/>
              <a:buChar char="-"/>
            </a:pPr>
            <a:r>
              <a:rPr lang="en-US"/>
              <a:t>inappropriate because it breaks the spec of list by doing something surprising when client calls add</a:t>
            </a:r>
          </a:p>
          <a:p>
            <a:pPr marL="171450" lvl="0" indent="-171450">
              <a:buFontTx/>
              <a:buChar char="-"/>
            </a:pPr>
            <a:r>
              <a:rPr lang="en-US"/>
              <a:t>Better to use delegation so that 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network details: edit a remote file using emacs</a:t>
            </a:r>
          </a:p>
          <a:p>
            <a:pPr marL="628650" lvl="1" indent="-171450">
              <a:buFontTx/>
              <a:buChar char="-"/>
            </a:pPr>
            <a:r>
              <a:rPr lang="en-US"/>
              <a:t>client thinks it’s dealing directly with a familiar object</a:t>
            </a:r>
          </a:p>
          <a:p>
            <a:pPr marL="628650" lvl="1" indent="-171450">
              <a:buFontTx/>
              <a:buChar char="-"/>
            </a:pPr>
            <a:r>
              <a:rPr lang="en-US"/>
              <a:t>proxy does something special under the hood to maintain this illusion for the client</a:t>
            </a:r>
          </a:p>
          <a:p>
            <a:pPr marL="628650" lvl="1" indent="-171450">
              <a:buFontTx/>
              <a:buChar char="-"/>
            </a:pPr>
            <a:r>
              <a:rPr lang="en-US"/>
              <a:t>allows client to use same abstraction for different processes</a:t>
            </a:r>
          </a:p>
          <a:p>
            <a:pPr marL="171450" lvl="0" indent="-171450">
              <a:buFontTx/>
              <a:buChar char="-"/>
            </a:pPr>
            <a:r>
              <a:rPr lang="en-US"/>
              <a:t>creation: virtual proxy in GoF book</a:t>
            </a:r>
          </a:p>
          <a:p>
            <a:pPr marL="628650" lvl="1" indent="-171450">
              <a:buFontTx/>
              <a:buChar char="-"/>
            </a:pPr>
            <a:r>
              <a:rPr lang="en-US"/>
              <a:t>e.g. preview object to stand in for a large, interactive object</a:t>
            </a:r>
          </a:p>
          <a:p>
            <a:pPr marL="628650" lvl="1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7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3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talk through this tree carefully – AST might be unfamiliar to many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9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plusOp *has* twp expressions as instance fields</a:t>
            </a:r>
          </a:p>
          <a:p>
            <a:endParaRPr lang="en-US" dirty="0"/>
          </a:p>
          <a:p>
            <a:r>
              <a:rPr lang="en-US" dirty="0"/>
              <a:t>(Module dependency diagram is something else entirely)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35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08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among other things, a compiler needs to</a:t>
            </a:r>
          </a:p>
          <a:p>
            <a:pPr marL="628650" lvl="1" indent="-171450">
              <a:buFontTx/>
              <a:buChar char="-"/>
            </a:pPr>
            <a:r>
              <a:rPr lang="en-US"/>
              <a:t>typecheck an expression</a:t>
            </a:r>
          </a:p>
          <a:p>
            <a:pPr marL="628650" lvl="1" indent="-171450">
              <a:buFontTx/>
              <a:buChar char="-"/>
            </a:pPr>
            <a:r>
              <a:rPr lang="en-US"/>
              <a:t>print the expression in an error message if applicable</a:t>
            </a:r>
          </a:p>
          <a:p>
            <a:pPr marL="171450" lvl="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957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341 = Programming Languages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4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the concept of having a wrapper class is sometimes also called delegatin</a:t>
            </a:r>
          </a:p>
          <a:p>
            <a:pPr marL="628650" lvl="1" indent="-171450">
              <a:buFontTx/>
              <a:buChar char="-"/>
            </a:pPr>
            <a:r>
              <a:rPr lang="en-US"/>
              <a:t>the encapsulated class is called the “delegate”</a:t>
            </a:r>
          </a:p>
          <a:p>
            <a:pPr marL="628650" lvl="1" indent="-171450">
              <a:buFontTx/>
              <a:buChar char="-"/>
            </a:pPr>
            <a:r>
              <a:rPr lang="en-US"/>
              <a:t>we’ve seen this before </a:t>
            </a:r>
          </a:p>
          <a:p>
            <a:pPr marL="171450" lvl="0" indent="-171450">
              <a:buFontTx/>
              <a:buChar char="-"/>
            </a:pPr>
            <a:r>
              <a:rPr lang="en-US"/>
              <a:t>Proxy: </a:t>
            </a:r>
          </a:p>
          <a:p>
            <a:pPr marL="628650" lvl="1" indent="-171450">
              <a:buFontTx/>
              <a:buChar char="-"/>
            </a:pPr>
            <a:r>
              <a:rPr lang="en-US"/>
              <a:t>Properties (from subtyping lecture) – restricts interface (protection proxy) – or maybe this is a decorator (some dispute/ambiguity)... it’s definitely a kind of wrapper</a:t>
            </a:r>
          </a:p>
          <a:p>
            <a:pPr marL="628650" lvl="1" indent="-171450">
              <a:buFontTx/>
              <a:buChar char="-"/>
            </a:pPr>
            <a:r>
              <a:rPr lang="en-US"/>
              <a:t>Editing local vs. remote file with emacs (remote proxy)</a:t>
            </a:r>
          </a:p>
          <a:p>
            <a:pPr marL="171450" lvl="0" indent="-171450">
              <a:buFontTx/>
              <a:buChar char="-"/>
            </a:pPr>
            <a:r>
              <a:rPr lang="en-US"/>
              <a:t>Decorator</a:t>
            </a:r>
          </a:p>
          <a:p>
            <a:pPr marL="628650" lvl="1" indent="-171450">
              <a:buFontTx/>
              <a:buChar char="-"/>
            </a:pPr>
            <a:r>
              <a:rPr lang="en-US"/>
              <a:t>InstrumentedHashSet</a:t>
            </a:r>
          </a:p>
          <a:p>
            <a:pPr marL="171450" lvl="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1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more natural for the Java language since java has dynamic dispatch built in</a:t>
            </a:r>
          </a:p>
          <a:p>
            <a:pPr marL="628650" lvl="1" indent="-171450">
              <a:buFontTx/>
              <a:buChar char="-"/>
            </a:pPr>
            <a:r>
              <a:rPr lang="en-US"/>
              <a:t>dynamic dispatch – calls the method of the correct subclass at runtime</a:t>
            </a:r>
          </a:p>
          <a:p>
            <a:pPr marL="628650" lvl="1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Caveat: if we want to add a new operation (generateAssemblyCode), need to add new functionality in every single expression subclass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6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40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  <p:extLst>
      <p:ext uri="{BB962C8B-B14F-4D97-AF65-F5344CB8AC3E}">
        <p14:creationId xmlns:p14="http://schemas.microsoft.com/office/powerpoint/2010/main" val="494984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41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This doesn’t play to the strengths of Java.</a:t>
            </a:r>
          </a:p>
          <a:p>
            <a:endParaRPr lang="en-US"/>
          </a:p>
          <a:p>
            <a:r>
              <a:rPr lang="en-US"/>
              <a:t>Recall what Expression.typecheck() looked like in the Interpreter pattern:  it was empty (abstract).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Double dispatch</a:t>
            </a:r>
          </a:p>
          <a:p>
            <a:pPr marL="171450" indent="-171450">
              <a:buFontTx/>
              <a:buChar char="-"/>
            </a:pPr>
            <a:r>
              <a:rPr lang="en-US"/>
              <a:t>first dispatch: which accept method to call?</a:t>
            </a:r>
          </a:p>
          <a:p>
            <a:pPr marL="628650" lvl="1" indent="-171450">
              <a:buFontTx/>
              <a:buChar char="-"/>
            </a:pPr>
            <a:r>
              <a:rPr lang="en-US"/>
              <a:t>leftexp could be any subtype of expression, so use dynamic dispatch</a:t>
            </a:r>
          </a:p>
          <a:p>
            <a:pPr marL="171450" lvl="0" indent="-171450">
              <a:buFontTx/>
              <a:buChar char="-"/>
            </a:pPr>
            <a:r>
              <a:rPr lang="en-US"/>
              <a:t>second dispatch: which visit method to call?</a:t>
            </a:r>
          </a:p>
          <a:p>
            <a:pPr marL="628650" lvl="1" indent="-171450">
              <a:buFontTx/>
              <a:buChar char="-"/>
            </a:pPr>
            <a:r>
              <a:rPr lang="en-US"/>
              <a:t>depends on the type of the visitor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71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depth-first traversal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20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47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4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SimpleRectangle has all the functionality required</a:t>
            </a:r>
          </a:p>
          <a:p>
            <a:pPr marL="171450" indent="-171450">
              <a:buFontTx/>
              <a:buChar char="-"/>
            </a:pPr>
            <a:r>
              <a:rPr lang="en-US"/>
              <a:t>just lacks a method with the same signature as scale.</a:t>
            </a:r>
          </a:p>
          <a:p>
            <a:pPr marL="171450" indent="-171450">
              <a:buFontTx/>
              <a:buChar char="-"/>
            </a:pPr>
            <a:r>
              <a:rPr lang="en-US"/>
              <a:t>client code depends on Rectangle interface, so the exact signature matters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2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need to be aware of nuances if there is a subclass of the implementation</a:t>
            </a:r>
          </a:p>
          <a:p>
            <a:pPr marL="628650" lvl="1" indent="-171450">
              <a:buFontTx/>
              <a:buChar char="-"/>
            </a:pPr>
            <a:r>
              <a:rPr lang="en-US"/>
              <a:t>could introduce features not covered by the adaptor and not be fully usable for the client.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59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pPr marL="171450" indent="-171450">
              <a:buFontTx/>
              <a:buChar char="-"/>
            </a:pPr>
            <a:r>
              <a:rPr lang="en-US"/>
              <a:t>want to count the number of adds, but it’s unspecified whether addAll will call add in the superclass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C8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70880"/>
            <a:ext cx="548640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Leah Perlmutter  / 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21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Design Patterns 2</a:t>
            </a:r>
          </a:p>
        </p:txBody>
      </p:sp>
    </p:spTree>
    <p:extLst>
      <p:ext uri="{BB962C8B-B14F-4D97-AF65-F5344CB8AC3E}">
        <p14:creationId xmlns:p14="http://schemas.microsoft.com/office/powerpoint/2010/main" val="50935349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Adapter: Use </a:t>
            </a:r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         extends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SimpleRectangle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         implements 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92C955-07A7-7746-95C8-6C71D4151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78099"/>
              </p:ext>
            </p:extLst>
          </p:nvPr>
        </p:nvGraphicFramePr>
        <p:xfrm>
          <a:off x="2667000" y="4191000"/>
          <a:ext cx="3684112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4" imgW="2606400" imgH="1520640" progId="Visio.Drawing.6">
                  <p:embed/>
                </p:oleObj>
              </mc:Choice>
              <mc:Fallback>
                <p:oleObj name="VISIO" r:id="rId4" imgW="2606400" imgH="1520640" progId="Visio.Drawing.6">
                  <p:embed/>
                  <p:pic>
                    <p:nvPicPr>
                      <p:cNvPr id="2304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3684112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Adapter: use delegation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SimpleRectangle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ScaleableRectangle2(float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>
                <a:latin typeface="Courier New" pitchFamily="49" charset="0"/>
              </a:rPr>
              <a:t>,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SimpleRectangle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r.setWidth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r.setHeight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area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r.area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11280415-D667-1B45-9F42-3CF7A5C4B1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37260"/>
              </p:ext>
            </p:extLst>
          </p:nvPr>
        </p:nvGraphicFramePr>
        <p:xfrm>
          <a:off x="1524000" y="5631636"/>
          <a:ext cx="6591969" cy="776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VISIO" r:id="rId3" imgW="4212360" imgH="494640" progId="Visio.Drawing.6">
                  <p:embed/>
                </p:oleObj>
              </mc:Choice>
              <mc:Fallback>
                <p:oleObj name="VISIO" r:id="rId3" imgW="4212360" imgH="494640" progId="Visio.Drawing.6">
                  <p:embed/>
                  <p:pic>
                    <p:nvPicPr>
                      <p:cNvPr id="2304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31636"/>
                        <a:ext cx="6591969" cy="776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Adapter: subclassing vs. delegation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Subclassing</a:t>
            </a:r>
            <a:endParaRPr lang="en-US" sz="2000" dirty="0"/>
          </a:p>
          <a:p>
            <a:pPr lvl="1"/>
            <a:r>
              <a:rPr lang="en-US" sz="2000" dirty="0"/>
              <a:t>automatically gives access to </a:t>
            </a:r>
            <a:r>
              <a:rPr lang="en-US" sz="2000" dirty="0">
                <a:solidFill>
                  <a:schemeClr val="accent2"/>
                </a:solidFill>
              </a:rPr>
              <a:t>all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of superclass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built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in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to the language (syntax, efficiency)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Delegation</a:t>
            </a:r>
          </a:p>
          <a:p>
            <a:pPr lvl="1"/>
            <a:r>
              <a:rPr lang="en-US" sz="2000" dirty="0"/>
              <a:t>also known as </a:t>
            </a:r>
            <a:r>
              <a:rPr lang="en-US" sz="2000" dirty="0">
                <a:solidFill>
                  <a:schemeClr val="accent2"/>
                </a:solidFill>
              </a:rPr>
              <a:t>composition</a:t>
            </a:r>
          </a:p>
          <a:p>
            <a:pPr lvl="1"/>
            <a:r>
              <a:rPr lang="en-US" sz="2000" dirty="0"/>
              <a:t>permits </a:t>
            </a:r>
            <a:r>
              <a:rPr lang="en-US" sz="2000" dirty="0">
                <a:solidFill>
                  <a:schemeClr val="accent2"/>
                </a:solidFill>
              </a:rPr>
              <a:t>“removal”</a:t>
            </a:r>
            <a:r>
              <a:rPr lang="en-US" sz="2000" dirty="0"/>
              <a:t> of methods </a:t>
            </a:r>
          </a:p>
          <a:p>
            <a:pPr lvl="1"/>
            <a:r>
              <a:rPr lang="en-US" sz="2000" dirty="0"/>
              <a:t>objects of </a:t>
            </a:r>
            <a:r>
              <a:rPr lang="en-US" sz="2000" dirty="0">
                <a:solidFill>
                  <a:schemeClr val="accent2"/>
                </a:solidFill>
              </a:rPr>
              <a:t>arbitrary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concrete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classes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can be wrapped</a:t>
            </a:r>
          </a:p>
          <a:p>
            <a:pPr lvl="2"/>
            <a:r>
              <a:rPr lang="en-US" sz="2000" dirty="0"/>
              <a:t>don’t need to worry about true subytpes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multiple</a:t>
            </a:r>
            <a:r>
              <a:rPr lang="en-US" sz="2000" dirty="0"/>
              <a:t> wrappers can be composed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" name="VISIO" r:id="rId4" imgW="4149360" imgH="1183680" progId="Visio.Drawing.6">
                    <p:embed/>
                  </p:oleObj>
                </mc:Choice>
                <mc:Fallback>
                  <p:oleObj name="VISIO" r:id="rId4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0" name="VISIO" r:id="rId6" imgW="4212360" imgH="494640" progId="Visio.Drawing.6">
                    <p:embed/>
                  </p:oleObj>
                </mc:Choice>
                <mc:Fallback>
                  <p:oleObj name="VISIO" r:id="rId6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1" name="VISIO" r:id="rId8" imgW="2606400" imgH="1520640" progId="Visio.Drawing.6">
                    <p:embed/>
                  </p:oleObj>
                </mc:Choice>
                <mc:Fallback>
                  <p:oleObj name="VISIO" r:id="rId8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" name="VISIO" r:id="rId10" imgW="4092480" imgH="1520640" progId="Visio.Drawing.6">
                    <p:embed/>
                  </p:oleObj>
                </mc:Choice>
                <mc:Fallback>
                  <p:oleObj name="VISIO" r:id="rId10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Adapter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sz="2000" dirty="0"/>
              <a:t>An </a:t>
            </a:r>
            <a:r>
              <a:rPr lang="en-US" sz="2000" dirty="0">
                <a:solidFill>
                  <a:schemeClr val="accent6"/>
                </a:solidFill>
              </a:rPr>
              <a:t>adapter</a:t>
            </a:r>
            <a:r>
              <a:rPr lang="en-US" sz="2000" dirty="0"/>
              <a:t> translates between incompatible interfaces </a:t>
            </a:r>
          </a:p>
          <a:p>
            <a:r>
              <a:rPr lang="en-US" sz="2000" dirty="0"/>
              <a:t>Can do it by subclassing the original implementation or by delegating to an object of the original implementation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590D2756-6CF9-4444-8D86-324EF599CC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38766"/>
              </p:ext>
            </p:extLst>
          </p:nvPr>
        </p:nvGraphicFramePr>
        <p:xfrm>
          <a:off x="1143000" y="3352800"/>
          <a:ext cx="5871091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VISIO" r:id="rId4" imgW="4149360" imgH="1183680" progId="Visio.Drawing.6">
                  <p:embed/>
                </p:oleObj>
              </mc:Choice>
              <mc:Fallback>
                <p:oleObj name="VISIO" r:id="rId4" imgW="4149360" imgH="1183680" progId="Visio.Drawing.6">
                  <p:embed/>
                  <p:pic>
                    <p:nvPicPr>
                      <p:cNvPr id="5" name="Object 9">
                        <a:extLst>
                          <a:ext uri="{FF2B5EF4-FFF2-40B4-BE49-F238E27FC236}">
                            <a16:creationId xmlns:a16="http://schemas.microsoft.com/office/drawing/2014/main" id="{590D2756-6CF9-4444-8D86-324EF599CC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5871091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5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Decorator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/>
              <a:t>Add functionality without changing the interface</a:t>
            </a:r>
          </a:p>
          <a:p>
            <a:pPr lvl="2"/>
            <a:endParaRPr lang="en-US" sz="2000" dirty="0"/>
          </a:p>
          <a:p>
            <a:r>
              <a:rPr lang="en-US" sz="2000" dirty="0"/>
              <a:t>Add to existing methods to do something additional </a:t>
            </a:r>
          </a:p>
          <a:p>
            <a:pPr lvl="1"/>
            <a:r>
              <a:rPr lang="en-US" sz="2000" dirty="0"/>
              <a:t>(while still preserving the previous specification)</a:t>
            </a:r>
          </a:p>
          <a:p>
            <a:pPr lvl="2"/>
            <a:endParaRPr lang="en-US" sz="2000" dirty="0"/>
          </a:p>
          <a:p>
            <a:r>
              <a:rPr lang="en-US" sz="2000" dirty="0"/>
              <a:t>More flexible than subclassing alone</a:t>
            </a:r>
          </a:p>
          <a:p>
            <a:endParaRPr lang="en-US" sz="2000" dirty="0"/>
          </a:p>
          <a:p>
            <a:r>
              <a:rPr lang="en-US" sz="2000" dirty="0"/>
              <a:t>Note: decorator is a lot of things. </a:t>
            </a:r>
          </a:p>
          <a:p>
            <a:pPr lvl="1"/>
            <a:r>
              <a:rPr lang="en-US" sz="2000" dirty="0"/>
              <a:t>what we say about one kind of decorator might not apply to other kinds of decorator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                         </a:t>
            </a:r>
            <a:r>
              <a:rPr lang="en-GB" sz="2000" b="1" dirty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# 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super(c);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E5518D6-5329-D34B-8E42-1A31960E4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Decorator from lecture on subtyping...</a:t>
            </a: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D77345F9-91F0-3845-BF5C-F7BC92041AFF}"/>
              </a:ext>
            </a:extLst>
          </p:cNvPr>
          <p:cNvSpPr/>
          <p:nvPr/>
        </p:nvSpPr>
        <p:spPr>
          <a:xfrm>
            <a:off x="5181600" y="3048000"/>
            <a:ext cx="3352800" cy="1447800"/>
          </a:xfrm>
          <a:prstGeom prst="wedgeRectCallout">
            <a:avLst>
              <a:gd name="adj1" fmla="val -84954"/>
              <a:gd name="adj2" fmla="val 6198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Problem: Unspecified whether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addAll</a:t>
            </a:r>
            <a:r>
              <a:rPr lang="en-US" sz="2000" dirty="0">
                <a:solidFill>
                  <a:schemeClr val="tx1"/>
                </a:solidFill>
              </a:rPr>
              <a:t> will call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</a:rPr>
              <a:t>. Don’t know whether to increment count here.</a:t>
            </a:r>
          </a:p>
        </p:txBody>
      </p:sp>
    </p:spTree>
    <p:extLst>
      <p:ext uri="{BB962C8B-B14F-4D97-AF65-F5344CB8AC3E}">
        <p14:creationId xmlns:p14="http://schemas.microsoft.com/office/powerpoint/2010/main" val="888092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Decorator from lecture on subtyping...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105400" y="4648200"/>
            <a:ext cx="2819400" cy="914400"/>
          </a:xfrm>
          <a:prstGeom prst="wedgeRectCallout">
            <a:avLst>
              <a:gd name="adj1" fmla="val -79274"/>
              <a:gd name="adj2" fmla="val 464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 longer calls InstrumentedHashSet’s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add method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391400" y="1447800"/>
            <a:ext cx="1491673" cy="419100"/>
          </a:xfrm>
          <a:prstGeom prst="wedgeRectCallout">
            <a:avLst>
              <a:gd name="adj1" fmla="val -72089"/>
              <a:gd name="adj2" fmla="val 6149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Delegate</a:t>
            </a:r>
          </a:p>
        </p:txBody>
      </p:sp>
    </p:spTree>
    <p:extLst>
      <p:ext uri="{BB962C8B-B14F-4D97-AF65-F5344CB8AC3E}">
        <p14:creationId xmlns:p14="http://schemas.microsoft.com/office/powerpoint/2010/main" val="3226830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window implementations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</a:t>
            </a:r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562914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Decorators can solve inheritance issues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EDEAD5-13D5-7A45-88DE-50C5BCA35879}"/>
              </a:ext>
            </a:extLst>
          </p:cNvPr>
          <p:cNvSpPr txBox="1"/>
          <p:nvPr/>
        </p:nvSpPr>
        <p:spPr>
          <a:xfrm>
            <a:off x="1600200" y="1591054"/>
            <a:ext cx="1371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Window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D3FF3E-93FB-FC41-B5E8-8A91CADDC5D9}"/>
              </a:ext>
            </a:extLst>
          </p:cNvPr>
          <p:cNvSpPr txBox="1"/>
          <p:nvPr/>
        </p:nvSpPr>
        <p:spPr>
          <a:xfrm>
            <a:off x="1066800" y="2505347"/>
            <a:ext cx="2438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BorderedWindow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985F1-2893-6B44-910B-24508A77D0E8}"/>
              </a:ext>
            </a:extLst>
          </p:cNvPr>
          <p:cNvSpPr txBox="1"/>
          <p:nvPr/>
        </p:nvSpPr>
        <p:spPr>
          <a:xfrm>
            <a:off x="609600" y="3419640"/>
            <a:ext cx="3352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BorderedShadedWindow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C7B0C5-B886-5A4F-9766-73460261CC4D}"/>
              </a:ext>
            </a:extLst>
          </p:cNvPr>
          <p:cNvCxnSpPr>
            <a:stCxn id="6" idx="0"/>
            <a:endCxn id="2" idx="2"/>
          </p:cNvCxnSpPr>
          <p:nvPr/>
        </p:nvCxnSpPr>
        <p:spPr>
          <a:xfrm flipV="1">
            <a:off x="2286000" y="2052719"/>
            <a:ext cx="0" cy="45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9041AD-96A3-7E48-88EF-E67600F37B57}"/>
              </a:ext>
            </a:extLst>
          </p:cNvPr>
          <p:cNvCxnSpPr>
            <a:stCxn id="7" idx="0"/>
          </p:cNvCxnSpPr>
          <p:nvPr/>
        </p:nvCxnSpPr>
        <p:spPr>
          <a:xfrm flipV="1">
            <a:off x="2286000" y="2976158"/>
            <a:ext cx="0" cy="4434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DEE482C-9B80-4749-9784-6E5940CCAF3F}"/>
              </a:ext>
            </a:extLst>
          </p:cNvPr>
          <p:cNvGrpSpPr/>
          <p:nvPr/>
        </p:nvGrpSpPr>
        <p:grpSpPr>
          <a:xfrm>
            <a:off x="4724400" y="1600200"/>
            <a:ext cx="3352800" cy="2290251"/>
            <a:chOff x="4724400" y="1600200"/>
            <a:chExt cx="3352800" cy="22902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4CCEF5F-C082-294C-B42C-27B1D10352BD}"/>
                </a:ext>
              </a:extLst>
            </p:cNvPr>
            <p:cNvSpPr txBox="1"/>
            <p:nvPr/>
          </p:nvSpPr>
          <p:spPr>
            <a:xfrm>
              <a:off x="5715000" y="1600200"/>
              <a:ext cx="1371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Window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6E616B5-D879-5840-99FA-ED56D2B9FE38}"/>
                </a:ext>
              </a:extLst>
            </p:cNvPr>
            <p:cNvSpPr txBox="1"/>
            <p:nvPr/>
          </p:nvSpPr>
          <p:spPr>
            <a:xfrm>
              <a:off x="5181600" y="2514493"/>
              <a:ext cx="24384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ShadedWindow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975786-EC6C-C84C-A893-E7742278B078}"/>
                </a:ext>
              </a:extLst>
            </p:cNvPr>
            <p:cNvSpPr txBox="1"/>
            <p:nvPr/>
          </p:nvSpPr>
          <p:spPr>
            <a:xfrm>
              <a:off x="4724400" y="3428786"/>
              <a:ext cx="3352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ShadedBorderedWindow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08E6DF6-790C-1742-A5B3-8A0DE6D8E7D1}"/>
                </a:ext>
              </a:extLst>
            </p:cNvPr>
            <p:cNvCxnSpPr>
              <a:stCxn id="13" idx="0"/>
              <a:endCxn id="12" idx="2"/>
            </p:cNvCxnSpPr>
            <p:nvPr/>
          </p:nvCxnSpPr>
          <p:spPr>
            <a:xfrm flipV="1">
              <a:off x="6400800" y="2061865"/>
              <a:ext cx="0" cy="4526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C099B2C-5412-3246-96EE-424728229946}"/>
                </a:ext>
              </a:extLst>
            </p:cNvPr>
            <p:cNvCxnSpPr>
              <a:stCxn id="14" idx="0"/>
            </p:cNvCxnSpPr>
            <p:nvPr/>
          </p:nvCxnSpPr>
          <p:spPr>
            <a:xfrm flipV="1">
              <a:off x="6400800" y="2985304"/>
              <a:ext cx="0" cy="4434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CB4B732-1081-664A-A22C-BCE760B4D10B}"/>
              </a:ext>
            </a:extLst>
          </p:cNvPr>
          <p:cNvSpPr txBox="1"/>
          <p:nvPr/>
        </p:nvSpPr>
        <p:spPr>
          <a:xfrm>
            <a:off x="3874008" y="1868162"/>
            <a:ext cx="10088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/>
              <a:t>???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AF8572-DD70-6944-AB43-144689E3FAC0}"/>
              </a:ext>
            </a:extLst>
          </p:cNvPr>
          <p:cNvGrpSpPr/>
          <p:nvPr/>
        </p:nvGrpSpPr>
        <p:grpSpPr>
          <a:xfrm>
            <a:off x="389382" y="4419600"/>
            <a:ext cx="5387391" cy="2093723"/>
            <a:chOff x="702564" y="4405938"/>
            <a:chExt cx="5387391" cy="209372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915864C-FC0E-E642-954B-A8800F596B0D}"/>
                </a:ext>
              </a:extLst>
            </p:cNvPr>
            <p:cNvSpPr txBox="1"/>
            <p:nvPr/>
          </p:nvSpPr>
          <p:spPr>
            <a:xfrm>
              <a:off x="3276600" y="4405938"/>
              <a:ext cx="1371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Window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4488662-E930-A640-AC98-C7233C69C9E3}"/>
                </a:ext>
              </a:extLst>
            </p:cNvPr>
            <p:cNvSpPr txBox="1"/>
            <p:nvPr/>
          </p:nvSpPr>
          <p:spPr>
            <a:xfrm>
              <a:off x="2689860" y="5161403"/>
              <a:ext cx="254508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WindowDecorator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80AF84-10EE-8248-B54F-8C84090D36D6}"/>
                </a:ext>
              </a:extLst>
            </p:cNvPr>
            <p:cNvSpPr txBox="1"/>
            <p:nvPr/>
          </p:nvSpPr>
          <p:spPr>
            <a:xfrm>
              <a:off x="702564" y="6037996"/>
              <a:ext cx="242163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BorderedWindow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4F162B-82F6-424C-B46C-2D19E7390C30}"/>
                </a:ext>
              </a:extLst>
            </p:cNvPr>
            <p:cNvSpPr txBox="1"/>
            <p:nvPr/>
          </p:nvSpPr>
          <p:spPr>
            <a:xfrm>
              <a:off x="3499104" y="6035073"/>
              <a:ext cx="219913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ShadedWindow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949C605-893A-C241-8ACC-B4DA0B00C82A}"/>
                </a:ext>
              </a:extLst>
            </p:cNvPr>
            <p:cNvCxnSpPr>
              <a:stCxn id="19" idx="0"/>
              <a:endCxn id="18" idx="2"/>
            </p:cNvCxnSpPr>
            <p:nvPr/>
          </p:nvCxnSpPr>
          <p:spPr>
            <a:xfrm flipV="1">
              <a:off x="3962400" y="4867603"/>
              <a:ext cx="0" cy="293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>
              <a:extLst>
                <a:ext uri="{FF2B5EF4-FFF2-40B4-BE49-F238E27FC236}">
                  <a16:creationId xmlns:a16="http://schemas.microsoft.com/office/drawing/2014/main" id="{198A9EFD-E142-384F-BCF4-0F6FED5755D5}"/>
                </a:ext>
              </a:extLst>
            </p:cNvPr>
            <p:cNvCxnSpPr>
              <a:stCxn id="21" idx="0"/>
              <a:endCxn id="19" idx="2"/>
            </p:cNvCxnSpPr>
            <p:nvPr/>
          </p:nvCxnSpPr>
          <p:spPr>
            <a:xfrm rot="16200000" flipV="1">
              <a:off x="4074533" y="5510936"/>
              <a:ext cx="412005" cy="63627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98F8B33A-DE0E-4945-A3F3-C986AFE88FE2}"/>
                </a:ext>
              </a:extLst>
            </p:cNvPr>
            <p:cNvCxnSpPr>
              <a:stCxn id="20" idx="0"/>
              <a:endCxn id="19" idx="2"/>
            </p:cNvCxnSpPr>
            <p:nvPr/>
          </p:nvCxnSpPr>
          <p:spPr>
            <a:xfrm rot="5400000" flipH="1" flipV="1">
              <a:off x="2730427" y="4806023"/>
              <a:ext cx="414928" cy="2049018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>
              <a:extLst>
                <a:ext uri="{FF2B5EF4-FFF2-40B4-BE49-F238E27FC236}">
                  <a16:creationId xmlns:a16="http://schemas.microsoft.com/office/drawing/2014/main" id="{A558366B-850D-9741-B81B-059C0CE5ED68}"/>
                </a:ext>
              </a:extLst>
            </p:cNvPr>
            <p:cNvCxnSpPr>
              <a:stCxn id="19" idx="3"/>
              <a:endCxn id="18" idx="3"/>
            </p:cNvCxnSpPr>
            <p:nvPr/>
          </p:nvCxnSpPr>
          <p:spPr>
            <a:xfrm flipH="1" flipV="1">
              <a:off x="4648200" y="4636771"/>
              <a:ext cx="586740" cy="755465"/>
            </a:xfrm>
            <a:prstGeom prst="bentConnector3">
              <a:avLst>
                <a:gd name="adj1" fmla="val -38961"/>
              </a:avLst>
            </a:prstGeom>
            <a:ln>
              <a:solidFill>
                <a:schemeClr val="tx1"/>
              </a:solidFill>
              <a:headEnd type="diamon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BD0706-6F2A-1D49-B59D-712F6C5246FB}"/>
                </a:ext>
              </a:extLst>
            </p:cNvPr>
            <p:cNvSpPr/>
            <p:nvPr/>
          </p:nvSpPr>
          <p:spPr>
            <a:xfrm>
              <a:off x="5437212" y="4792071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/>
                <a:t>has a</a:t>
              </a:r>
            </a:p>
          </p:txBody>
        </p:sp>
      </p:grpSp>
      <p:sp>
        <p:nvSpPr>
          <p:cNvPr id="43" name="Comment 4">
            <a:extLst>
              <a:ext uri="{FF2B5EF4-FFF2-40B4-BE49-F238E27FC236}">
                <a16:creationId xmlns:a16="http://schemas.microsoft.com/office/drawing/2014/main" id="{C8EE06BC-2379-5A47-B0ED-234A5E4B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1" y="4569842"/>
            <a:ext cx="1523999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Can nest  windows arbitrarily!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47E9BCC-8712-B845-A56F-B6170D0763BC}"/>
              </a:ext>
            </a:extLst>
          </p:cNvPr>
          <p:cNvGrpSpPr/>
          <p:nvPr/>
        </p:nvGrpSpPr>
        <p:grpSpPr>
          <a:xfrm>
            <a:off x="3649219" y="5636730"/>
            <a:ext cx="2522981" cy="873670"/>
            <a:chOff x="3649219" y="5636730"/>
            <a:chExt cx="2522981" cy="87367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724F560-D811-7A40-B72D-78166B4DD55A}"/>
                </a:ext>
              </a:extLst>
            </p:cNvPr>
            <p:cNvSpPr txBox="1"/>
            <p:nvPr/>
          </p:nvSpPr>
          <p:spPr>
            <a:xfrm>
              <a:off x="5715000" y="6048735"/>
              <a:ext cx="4572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...</a:t>
              </a:r>
            </a:p>
          </p:txBody>
        </p:sp>
        <p:cxnSp>
          <p:nvCxnSpPr>
            <p:cNvPr id="46" name="Elbow Connector 45">
              <a:extLst>
                <a:ext uri="{FF2B5EF4-FFF2-40B4-BE49-F238E27FC236}">
                  <a16:creationId xmlns:a16="http://schemas.microsoft.com/office/drawing/2014/main" id="{23186D0B-7DA7-7142-8C02-6B6592A1E893}"/>
                </a:ext>
              </a:extLst>
            </p:cNvPr>
            <p:cNvCxnSpPr>
              <a:stCxn id="48" idx="0"/>
              <a:endCxn id="19" idx="2"/>
            </p:cNvCxnSpPr>
            <p:nvPr/>
          </p:nvCxnSpPr>
          <p:spPr>
            <a:xfrm rot="16200000" flipV="1">
              <a:off x="4590407" y="4695542"/>
              <a:ext cx="412005" cy="229438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96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Remove functionality without changing method signatures</a:t>
            </a:r>
          </a:p>
          <a:p>
            <a:pPr lvl="1"/>
            <a:r>
              <a:rPr lang="en-US" sz="2000" dirty="0"/>
              <a:t>it does change the spec though</a:t>
            </a:r>
          </a:p>
          <a:p>
            <a:pPr marL="914400" lvl="2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What does it do about methods 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Decoration via delegation can create a class with no Java subtyping relationship, which is often desirable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Same interface </a:t>
            </a:r>
            <a:r>
              <a:rPr lang="en-US" sz="2000" i="1" dirty="0"/>
              <a:t>and</a:t>
            </a:r>
            <a:r>
              <a:rPr lang="en-US" sz="2000" dirty="0"/>
              <a:t> functionality as the wrapped class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So, uh, why wrap it?...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Note that functionality here means from the client perspective.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Control access to other objects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Communication:  manage network details when using a remote object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Locking:  serialize access by multiple clients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Security:  permit access only if proper credentials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Creation:  object might not yet exist (creation is expensive)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Hide latency when creating object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Avoid work if object is never used</a:t>
            </a:r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Wrappers</a:t>
            </a:r>
            <a:r>
              <a:rPr lang="en-US" sz="2000" dirty="0"/>
              <a:t> can change the interface or functionality of the encapsulated object.</a:t>
            </a:r>
          </a:p>
          <a:p>
            <a:pPr lvl="1"/>
            <a:r>
              <a:rPr lang="en-US" sz="2000" dirty="0"/>
              <a:t>The encapsulated object, or </a:t>
            </a:r>
            <a:r>
              <a:rPr lang="en-US" sz="2000" dirty="0">
                <a:solidFill>
                  <a:schemeClr val="accent2"/>
                </a:solidFill>
              </a:rPr>
              <a:t>delegate</a:t>
            </a:r>
            <a:r>
              <a:rPr lang="en-US" sz="2000" dirty="0"/>
              <a:t>, does most of the work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Adapter</a:t>
            </a:r>
            <a:r>
              <a:rPr lang="en-US" sz="2000" dirty="0"/>
              <a:t> – make client interface compatible with an implementation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Decorator</a:t>
            </a:r>
            <a:r>
              <a:rPr lang="en-US" sz="2000" dirty="0"/>
              <a:t> – add mix-in features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Proxy</a:t>
            </a:r>
            <a:r>
              <a:rPr lang="en-US" sz="2000" dirty="0"/>
              <a:t> – add hidden functionality so the client can use the same abstraction for different objects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48394"/>
              </p:ext>
            </p:extLst>
          </p:nvPr>
        </p:nvGraphicFramePr>
        <p:xfrm>
          <a:off x="1752600" y="4580326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38FB2F0-8571-E145-9AA4-36BDEE75E513}"/>
              </a:ext>
            </a:extLst>
          </p:cNvPr>
          <p:cNvSpPr/>
          <p:nvPr/>
        </p:nvSpPr>
        <p:spPr>
          <a:xfrm>
            <a:off x="7620000" y="5621674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1963"/>
                </a:solidFill>
                <a:latin typeface="Arial" charset="0"/>
              </a:rPr>
              <a:t>*from client perspective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3390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81821" y="2286000"/>
            <a:ext cx="55803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Composite</a:t>
            </a:r>
          </a:p>
        </p:txBody>
      </p:sp>
    </p:spTree>
    <p:extLst>
      <p:ext uri="{BB962C8B-B14F-4D97-AF65-F5344CB8AC3E}">
        <p14:creationId xmlns:p14="http://schemas.microsoft.com/office/powerpoint/2010/main" val="4247015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pattern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Composite permits a client to manipulate either an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r>
              <a:rPr lang="en-US" sz="2000" dirty="0"/>
              <a:t> unit or a </a:t>
            </a:r>
            <a:r>
              <a:rPr lang="en-US" sz="2000" i="1" dirty="0">
                <a:solidFill>
                  <a:schemeClr val="accent2"/>
                </a:solidFill>
              </a:rPr>
              <a:t>hierarchical collection</a:t>
            </a:r>
            <a:r>
              <a:rPr lang="en-US" sz="2000" dirty="0"/>
              <a:t> of units in the same way</a:t>
            </a:r>
          </a:p>
          <a:p>
            <a:pPr lvl="1"/>
            <a:r>
              <a:rPr lang="en-US" sz="2000" dirty="0"/>
              <a:t>So no need to “always know” if an object is a collection of smaller objects or not</a:t>
            </a:r>
          </a:p>
          <a:p>
            <a:r>
              <a:rPr lang="en-US" sz="2000" dirty="0"/>
              <a:t>Good for dealing with “part-whole” relationships</a:t>
            </a:r>
          </a:p>
          <a:p>
            <a:r>
              <a:rPr lang="en-US" sz="2000" b="1" dirty="0"/>
              <a:t>Different from composition!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composition</a:t>
            </a:r>
            <a:r>
              <a:rPr lang="en-US" sz="2000" dirty="0"/>
              <a:t> is simply where any object (the wrapper) has another object (the delegate) as an instance field and calls on the delegate to execute certain operations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composite pattern </a:t>
            </a:r>
            <a:r>
              <a:rPr lang="en-US" sz="2000" dirty="0"/>
              <a:t>involves dealing with object hierarchies as though they were atomic units</a:t>
            </a:r>
          </a:p>
          <a:p>
            <a:endParaRPr lang="en-US" sz="2000" dirty="0"/>
          </a:p>
          <a:p>
            <a:r>
              <a:rPr lang="en-US" sz="2000" dirty="0"/>
              <a:t>An extended example…</a:t>
            </a:r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Rod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Tape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Skewer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Hub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>
                <a:latin typeface="Courier New" pitchFamily="49" charset="0"/>
              </a:rPr>
              <a:t>() + ...;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Comment 4">
            <a:extLst>
              <a:ext uri="{FF2B5EF4-FFF2-40B4-BE49-F238E27FC236}">
                <a16:creationId xmlns:a16="http://schemas.microsoft.com/office/drawing/2014/main" id="{8D31046A-9AD7-1C4C-90B9-4E3C013D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2743200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Supports polymorphism for individual parts and hierarchies of parts!</a:t>
            </a:r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Shelf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Page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Column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Word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  Letter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concatenation of column 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Comment 4">
            <a:extLst>
              <a:ext uri="{FF2B5EF4-FFF2-40B4-BE49-F238E27FC236}">
                <a16:creationId xmlns:a16="http://schemas.microsoft.com/office/drawing/2014/main" id="{A49B10A1-33C4-5D40-8D25-A9795E8E0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256" y="1905000"/>
            <a:ext cx="2743200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Supports polymorphism for individual parts and hierarchies of parts!</a:t>
            </a:r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Composite example: Abstract Syntax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foo * b + c / d;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16DC60-350F-5449-9CF2-695388C43E5E}"/>
              </a:ext>
            </a:extLst>
          </p:cNvPr>
          <p:cNvGrpSpPr/>
          <p:nvPr/>
        </p:nvGrpSpPr>
        <p:grpSpPr>
          <a:xfrm>
            <a:off x="838200" y="2590800"/>
            <a:ext cx="6781800" cy="3326642"/>
            <a:chOff x="838200" y="2590800"/>
            <a:chExt cx="6781800" cy="3326642"/>
          </a:xfrm>
        </p:grpSpPr>
        <p:sp>
          <p:nvSpPr>
            <p:cNvPr id="5" name="Oval 4"/>
            <p:cNvSpPr/>
            <p:nvPr/>
          </p:nvSpPr>
          <p:spPr>
            <a:xfrm>
              <a:off x="838200" y="34790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581400" y="35552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2590800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905000" y="4428699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743200" y="53078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36093" y="53078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foo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410200" y="43934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5272585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541293" y="5272585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cxnSp>
          <p:nvCxnSpPr>
            <p:cNvPr id="15" name="Straight Arrow Connector 14"/>
            <p:cNvCxnSpPr>
              <a:stCxn id="7" idx="3"/>
              <a:endCxn id="5" idx="0"/>
            </p:cNvCxnSpPr>
            <p:nvPr/>
          </p:nvCxnSpPr>
          <p:spPr>
            <a:xfrm flipH="1">
              <a:off x="1524000" y="3111126"/>
              <a:ext cx="1039066" cy="3679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5"/>
              <a:endCxn id="11" idx="0"/>
            </p:cNvCxnSpPr>
            <p:nvPr/>
          </p:nvCxnSpPr>
          <p:spPr>
            <a:xfrm>
              <a:off x="4752134" y="4075568"/>
              <a:ext cx="1343866" cy="3178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5"/>
              <a:endCxn id="6" idx="0"/>
            </p:cNvCxnSpPr>
            <p:nvPr/>
          </p:nvCxnSpPr>
          <p:spPr>
            <a:xfrm>
              <a:off x="3532934" y="3111126"/>
              <a:ext cx="734266" cy="4441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5"/>
              <a:endCxn id="9" idx="0"/>
            </p:cNvCxnSpPr>
            <p:nvPr/>
          </p:nvCxnSpPr>
          <p:spPr>
            <a:xfrm>
              <a:off x="3075734" y="4949025"/>
              <a:ext cx="353266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5"/>
              <a:endCxn id="12" idx="0"/>
            </p:cNvCxnSpPr>
            <p:nvPr/>
          </p:nvCxnSpPr>
          <p:spPr>
            <a:xfrm>
              <a:off x="6580934" y="4913768"/>
              <a:ext cx="353266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3"/>
              <a:endCxn id="8" idx="0"/>
            </p:cNvCxnSpPr>
            <p:nvPr/>
          </p:nvCxnSpPr>
          <p:spPr>
            <a:xfrm flipH="1">
              <a:off x="2590800" y="4075568"/>
              <a:ext cx="1191466" cy="3531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3"/>
              <a:endCxn id="13" idx="0"/>
            </p:cNvCxnSpPr>
            <p:nvPr/>
          </p:nvCxnSpPr>
          <p:spPr>
            <a:xfrm flipH="1">
              <a:off x="5227093" y="4913768"/>
              <a:ext cx="383973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3"/>
              <a:endCxn id="10" idx="0"/>
            </p:cNvCxnSpPr>
            <p:nvPr/>
          </p:nvCxnSpPr>
          <p:spPr>
            <a:xfrm flipH="1">
              <a:off x="1721893" y="4949025"/>
              <a:ext cx="383973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400050"/>
            <a:endParaRPr lang="en-US" sz="2000" dirty="0"/>
          </a:p>
          <a:p>
            <a:pPr marL="400050"/>
            <a:r>
              <a:rPr lang="en-US" sz="2000" dirty="0"/>
              <a:t>Guest Speaker Friday!!! &lt;3</a:t>
            </a:r>
          </a:p>
          <a:p>
            <a:pPr marL="800100" lvl="1"/>
            <a:r>
              <a:rPr lang="en-US" sz="2000" dirty="0"/>
              <a:t>Kendra Yourtee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Quiz 7 due Thursday 8/9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8 due Thursday 8/9</a:t>
            </a:r>
          </a:p>
          <a:p>
            <a:pPr marL="800100" lvl="1"/>
            <a:r>
              <a:rPr lang="en-US" sz="2000" dirty="0"/>
              <a:t>HW8 has a regression testing component: HW5, 6, 7 tests must pass.</a:t>
            </a:r>
          </a:p>
          <a:p>
            <a:pPr marL="40005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364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Abstract syntax tree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use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GreaterOp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test a &gt; 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CondOp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 ? 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model vs. type hierarchy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/>
              <a:t>AST for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Class 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Summary: Composite pattern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Manipulate either an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r>
              <a:rPr lang="en-US" sz="2000" dirty="0"/>
              <a:t> unit or a </a:t>
            </a:r>
            <a:r>
              <a:rPr lang="en-US" sz="2000" i="1" dirty="0">
                <a:solidFill>
                  <a:schemeClr val="accent2"/>
                </a:solidFill>
              </a:rPr>
              <a:t>hierarchical collection</a:t>
            </a:r>
            <a:r>
              <a:rPr lang="en-US" sz="2000" dirty="0"/>
              <a:t> of units in the same way</a:t>
            </a:r>
          </a:p>
          <a:p>
            <a:endParaRPr lang="en-US" sz="2000" b="1" dirty="0"/>
          </a:p>
          <a:p>
            <a:r>
              <a:rPr lang="en-US" sz="2000" b="1" dirty="0"/>
              <a:t>Different from composition!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composition</a:t>
            </a:r>
            <a:r>
              <a:rPr lang="en-US" sz="2000" dirty="0"/>
              <a:t> is simply where any object (the wrapper) has another object (the delegate) as an instance field and calls on the delegate to execute certain operations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composite pattern </a:t>
            </a:r>
            <a:r>
              <a:rPr lang="en-US" sz="2000" dirty="0"/>
              <a:t>involves dealing with object hierarchies as though they were atomic units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6131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Behavioral patterns (affecting object semantics)</a:t>
            </a:r>
          </a:p>
          <a:p>
            <a:pPr lvl="1">
              <a:spcBef>
                <a:spcPts val="2000"/>
              </a:spcBef>
            </a:pPr>
            <a:r>
              <a:rPr lang="en-US" sz="2000" dirty="0"/>
              <a:t>Already seen: Observer / Listeners</a:t>
            </a:r>
          </a:p>
          <a:p>
            <a:pPr lvl="1">
              <a:spcBef>
                <a:spcPts val="2000"/>
              </a:spcBef>
            </a:pPr>
            <a:r>
              <a:rPr lang="en-US" sz="2000" dirty="0"/>
              <a:t>Will just do 2-3 related ones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12270" y="2028616"/>
            <a:ext cx="551946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Behavioral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Patterns</a:t>
            </a:r>
          </a:p>
        </p:txBody>
      </p:sp>
    </p:spTree>
    <p:extLst>
      <p:ext uri="{BB962C8B-B14F-4D97-AF65-F5344CB8AC3E}">
        <p14:creationId xmlns:p14="http://schemas.microsoft.com/office/powerpoint/2010/main" val="42439615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</a:p>
          <a:p>
            <a:endParaRPr lang="en-US" sz="2000" dirty="0"/>
          </a:p>
          <a:p>
            <a:r>
              <a:rPr lang="en-US" sz="2000" dirty="0"/>
              <a:t>Example: arithmetic expressions in Java (abstract syntax trees)</a:t>
            </a:r>
          </a:p>
          <a:p>
            <a:pPr lvl="1"/>
            <a:r>
              <a:rPr lang="en-US" sz="2000" dirty="0"/>
              <a:t>How do we traverse/process these expressions?</a:t>
            </a:r>
          </a:p>
          <a:p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00544D-3B95-6D4F-B3A1-5A13DDA633C4}"/>
              </a:ext>
            </a:extLst>
          </p:cNvPr>
          <p:cNvGrpSpPr/>
          <p:nvPr/>
        </p:nvGrpSpPr>
        <p:grpSpPr>
          <a:xfrm>
            <a:off x="2743200" y="4648200"/>
            <a:ext cx="3657600" cy="1752600"/>
            <a:chOff x="838200" y="2590800"/>
            <a:chExt cx="6781800" cy="332664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E3A92A7-3D54-9B46-8A4F-040DA6AB6F2D}"/>
                </a:ext>
              </a:extLst>
            </p:cNvPr>
            <p:cNvSpPr/>
            <p:nvPr/>
          </p:nvSpPr>
          <p:spPr>
            <a:xfrm>
              <a:off x="838200" y="34790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ADF570-6447-5E4B-90F0-DD2543BC2D6F}"/>
                </a:ext>
              </a:extLst>
            </p:cNvPr>
            <p:cNvSpPr/>
            <p:nvPr/>
          </p:nvSpPr>
          <p:spPr>
            <a:xfrm>
              <a:off x="3581400" y="35552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3AAB81A-16F0-D74F-AC16-21EB3EAACD63}"/>
                </a:ext>
              </a:extLst>
            </p:cNvPr>
            <p:cNvSpPr/>
            <p:nvPr/>
          </p:nvSpPr>
          <p:spPr>
            <a:xfrm>
              <a:off x="2362200" y="2590800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98C1860-1DE8-2A4F-87B1-E5872A53AC96}"/>
                </a:ext>
              </a:extLst>
            </p:cNvPr>
            <p:cNvSpPr/>
            <p:nvPr/>
          </p:nvSpPr>
          <p:spPr>
            <a:xfrm>
              <a:off x="1905000" y="4428699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*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6DBB092-40E7-B045-8C7A-5DD6D2CA8915}"/>
                </a:ext>
              </a:extLst>
            </p:cNvPr>
            <p:cNvSpPr/>
            <p:nvPr/>
          </p:nvSpPr>
          <p:spPr>
            <a:xfrm>
              <a:off x="2743200" y="53078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68D12BE-B0A7-744A-A6E4-789AE0CB4029}"/>
                </a:ext>
              </a:extLst>
            </p:cNvPr>
            <p:cNvSpPr/>
            <p:nvPr/>
          </p:nvSpPr>
          <p:spPr>
            <a:xfrm>
              <a:off x="1036093" y="5307843"/>
              <a:ext cx="1371601" cy="60959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4BC31C6-6C48-6647-A73D-72492FA81DB7}"/>
                </a:ext>
              </a:extLst>
            </p:cNvPr>
            <p:cNvSpPr/>
            <p:nvPr/>
          </p:nvSpPr>
          <p:spPr>
            <a:xfrm>
              <a:off x="5410200" y="43934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8090C8C-6CDD-7C49-9F89-623D4AF3D72E}"/>
                </a:ext>
              </a:extLst>
            </p:cNvPr>
            <p:cNvSpPr/>
            <p:nvPr/>
          </p:nvSpPr>
          <p:spPr>
            <a:xfrm>
              <a:off x="6248400" y="5272585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4C63C-D7E7-A14F-8D10-CA48E8F47BA3}"/>
                </a:ext>
              </a:extLst>
            </p:cNvPr>
            <p:cNvSpPr/>
            <p:nvPr/>
          </p:nvSpPr>
          <p:spPr>
            <a:xfrm>
              <a:off x="4541293" y="5272585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9EAF9C8-AD7E-FE4D-A948-EA60FE7CD3F4}"/>
                </a:ext>
              </a:extLst>
            </p:cNvPr>
            <p:cNvCxnSpPr>
              <a:stCxn id="7" idx="3"/>
              <a:endCxn id="5" idx="0"/>
            </p:cNvCxnSpPr>
            <p:nvPr/>
          </p:nvCxnSpPr>
          <p:spPr>
            <a:xfrm flipH="1">
              <a:off x="1524000" y="3111126"/>
              <a:ext cx="1039066" cy="3679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A92A15D-62F5-B149-8F29-0405505355F2}"/>
                </a:ext>
              </a:extLst>
            </p:cNvPr>
            <p:cNvCxnSpPr>
              <a:stCxn id="6" idx="5"/>
              <a:endCxn id="11" idx="0"/>
            </p:cNvCxnSpPr>
            <p:nvPr/>
          </p:nvCxnSpPr>
          <p:spPr>
            <a:xfrm>
              <a:off x="4752134" y="4075568"/>
              <a:ext cx="1343866" cy="3178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D4A484E-57BF-D64A-BDCE-3A649C802174}"/>
                </a:ext>
              </a:extLst>
            </p:cNvPr>
            <p:cNvCxnSpPr>
              <a:stCxn id="7" idx="5"/>
              <a:endCxn id="6" idx="0"/>
            </p:cNvCxnSpPr>
            <p:nvPr/>
          </p:nvCxnSpPr>
          <p:spPr>
            <a:xfrm>
              <a:off x="3532934" y="3111126"/>
              <a:ext cx="734266" cy="4441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E32A884-440B-4846-A42F-CB3FF825653A}"/>
                </a:ext>
              </a:extLst>
            </p:cNvPr>
            <p:cNvCxnSpPr>
              <a:stCxn id="8" idx="5"/>
              <a:endCxn id="9" idx="0"/>
            </p:cNvCxnSpPr>
            <p:nvPr/>
          </p:nvCxnSpPr>
          <p:spPr>
            <a:xfrm>
              <a:off x="3075734" y="4949025"/>
              <a:ext cx="353266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D26A3CA-D72A-4449-B284-A819D05FE121}"/>
                </a:ext>
              </a:extLst>
            </p:cNvPr>
            <p:cNvCxnSpPr>
              <a:stCxn id="11" idx="5"/>
              <a:endCxn id="12" idx="0"/>
            </p:cNvCxnSpPr>
            <p:nvPr/>
          </p:nvCxnSpPr>
          <p:spPr>
            <a:xfrm>
              <a:off x="6580934" y="4913768"/>
              <a:ext cx="353266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C3706A8-AB3A-9440-A611-BDE7A6C70C6F}"/>
                </a:ext>
              </a:extLst>
            </p:cNvPr>
            <p:cNvCxnSpPr>
              <a:stCxn id="6" idx="3"/>
              <a:endCxn id="8" idx="0"/>
            </p:cNvCxnSpPr>
            <p:nvPr/>
          </p:nvCxnSpPr>
          <p:spPr>
            <a:xfrm flipH="1">
              <a:off x="2590800" y="4075568"/>
              <a:ext cx="1191466" cy="3531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01C4784-65AC-A04D-83F0-9E1B94CED8BB}"/>
                </a:ext>
              </a:extLst>
            </p:cNvPr>
            <p:cNvCxnSpPr>
              <a:stCxn id="11" idx="3"/>
              <a:endCxn id="13" idx="0"/>
            </p:cNvCxnSpPr>
            <p:nvPr/>
          </p:nvCxnSpPr>
          <p:spPr>
            <a:xfrm flipH="1">
              <a:off x="5227093" y="4913768"/>
              <a:ext cx="383973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A5C926C-E850-424A-A1FA-48AAB2D288EA}"/>
                </a:ext>
              </a:extLst>
            </p:cNvPr>
            <p:cNvCxnSpPr>
              <a:stCxn id="8" idx="3"/>
              <a:endCxn id="10" idx="0"/>
            </p:cNvCxnSpPr>
            <p:nvPr/>
          </p:nvCxnSpPr>
          <p:spPr>
            <a:xfrm flipH="1">
              <a:off x="1721893" y="4949025"/>
              <a:ext cx="383973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Suppose we are writing a compiler!</a:t>
            </a:r>
          </a:p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Question:  Should we group together the code for a particular operation or the code for a particular expression?</a:t>
            </a:r>
          </a:p>
          <a:p>
            <a:pPr lvl="1"/>
            <a:r>
              <a:rPr lang="en-US" sz="2000" dirty="0"/>
              <a:t>That is, do we group the code into rows or columns?</a:t>
            </a:r>
          </a:p>
          <a:p>
            <a:endParaRPr lang="en-US" sz="800" dirty="0"/>
          </a:p>
          <a:p>
            <a:r>
              <a:rPr lang="en-US" sz="2000" dirty="0"/>
              <a:t>Given an operation and an expression, how do we “find” the proper piece of code?</a:t>
            </a:r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324089"/>
              </p:ext>
            </p:extLst>
          </p:nvPr>
        </p:nvGraphicFramePr>
        <p:xfrm>
          <a:off x="1066800" y="22860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types of objects, hard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instance of the </a:t>
            </a:r>
            <a:r>
              <a:rPr lang="en-US" sz="2000" dirty="0">
                <a:solidFill>
                  <a:schemeClr val="accent2"/>
                </a:solidFill>
              </a:rPr>
              <a:t>Composite</a:t>
            </a:r>
            <a:r>
              <a:rPr lang="en-US" sz="2000" dirty="0"/>
              <a:t> pattern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types of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accent2"/>
                </a:solidFill>
              </a:rPr>
              <a:t>Visitor</a:t>
            </a:r>
            <a:r>
              <a:rPr lang="en-US" sz="2000" dirty="0"/>
              <a:t> pattern is a variety of the procedural pattern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(See also many offerings of CSE341 for an extended take</a:t>
            </a:r>
          </a:p>
          <a:p>
            <a:r>
              <a:rPr lang="en-US" sz="2000" dirty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    interpreter)</a:t>
            </a: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Dynamic dispatch chooses the right implementation, for a call like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Overall type-checker spread across 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Create 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condType.equals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BoolType</a:t>
            </a:r>
            <a:r>
              <a:rPr lang="en-US" sz="2000" b="1" dirty="0">
                <a:latin typeface="Courier New" pitchFamily="49" charset="0"/>
              </a:rPr>
              <a:t>) &amp;&amp;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 </a:t>
            </a:r>
            <a:r>
              <a:rPr lang="en-US" sz="2000" b="1" dirty="0" err="1">
                <a:latin typeface="Courier New" pitchFamily="49" charset="0"/>
              </a:rPr>
              <a:t>thenType.equals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)))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How to invoke the right method for an expression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br>
              <a:rPr lang="en-US" dirty="0"/>
            </a:br>
            <a:r>
              <a:rPr lang="en-US" dirty="0"/>
              <a:t>(using procedural pattern)</a:t>
            </a:r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>
                <a:latin typeface="Courier New" pitchFamily="49" charset="0"/>
              </a:rPr>
              <a:t>(Expression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br>
              <a:rPr lang="en-US" dirty="0"/>
            </a:br>
            <a:r>
              <a:rPr lang="en-US" dirty="0"/>
              <a:t>(using procedural pattern)</a:t>
            </a:r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Cascaded if tests are likely to run slowly (in Java)</a:t>
            </a: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</p:spTree>
    <p:extLst>
      <p:ext uri="{BB962C8B-B14F-4D97-AF65-F5344CB8AC3E}">
        <p14:creationId xmlns:p14="http://schemas.microsoft.com/office/powerpoint/2010/main" val="2826998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pattern:</a:t>
            </a:r>
            <a:br>
              <a:rPr lang="en-US" dirty="0"/>
            </a:br>
            <a:r>
              <a:rPr lang="en-US" dirty="0"/>
              <a:t>A 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Nodes (objects in the hierarchy) accept visitors for traversal</a:t>
            </a:r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>
                <a:latin typeface="Courier New" pitchFamily="49" charset="0"/>
              </a:rPr>
              <a:t>extends Expression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Visitor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>
                <a:latin typeface="Courier New" pitchFamily="49" charset="0"/>
              </a:rPr>
              <a:t>(SomeExpression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>
                <a:latin typeface="+mj-lt"/>
              </a:rPr>
              <a:t>traverses 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accepting visitors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leftExp.accept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rightExp.accept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testExp.accept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thenExp.accept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elseExp.accept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visitor has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>
                <a:latin typeface="+mj-lt"/>
              </a:rPr>
              <a:t>Lets clients provide unexpected visitors</a:t>
            </a: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VISIO" r:id="rId4" imgW="3920760" imgH="1863360" progId="Visio.Drawing.6">
                  <p:embed/>
                </p:oleObj>
              </mc:Choice>
              <mc:Fallback>
                <p:oleObj name="VISIO" r:id="rId4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Implementing visitors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Implementing visitors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Because language/type-checker is not instance-of-test friendly</a:t>
            </a:r>
          </a:p>
        </p:txBody>
      </p:sp>
    </p:spTree>
    <p:extLst>
      <p:ext uri="{BB962C8B-B14F-4D97-AF65-F5344CB8AC3E}">
        <p14:creationId xmlns:p14="http://schemas.microsoft.com/office/powerpoint/2010/main" val="18865015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Behavioral patterns: Summary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4931228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 Pattern</a:t>
            </a:r>
            <a:r>
              <a:rPr lang="en-US" sz="2000" dirty="0"/>
              <a:t>: group operations by object</a:t>
            </a:r>
          </a:p>
          <a:p>
            <a:r>
              <a:rPr lang="en-US" sz="2000" dirty="0"/>
              <a:t>Java is well suited for it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 Pattern</a:t>
            </a:r>
            <a:r>
              <a:rPr lang="en-US" sz="2000" dirty="0"/>
              <a:t>: group operations by operation</a:t>
            </a:r>
          </a:p>
          <a:p>
            <a:r>
              <a:rPr lang="en-US" sz="2000" dirty="0"/>
              <a:t>awkward in Java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Visitor Pattern</a:t>
            </a:r>
            <a:r>
              <a:rPr lang="en-US" sz="2000" dirty="0"/>
              <a:t>: Variant of procedural pattern that uses double dispatch to alleviate some of the awkwardness</a:t>
            </a:r>
          </a:p>
          <a:p>
            <a:r>
              <a:rPr lang="en-US" sz="2000" dirty="0"/>
              <a:t>code is grouped by operation in visitors</a:t>
            </a:r>
          </a:p>
          <a:p>
            <a:r>
              <a:rPr lang="en-US" sz="2000" dirty="0"/>
              <a:t>each class in the hierarchy implements accept method</a:t>
            </a:r>
          </a:p>
        </p:txBody>
      </p:sp>
      <p:graphicFrame>
        <p:nvGraphicFramePr>
          <p:cNvPr id="22" name="Group 72">
            <a:extLst>
              <a:ext uri="{FF2B5EF4-FFF2-40B4-BE49-F238E27FC236}">
                <a16:creationId xmlns:a16="http://schemas.microsoft.com/office/drawing/2014/main" id="{8AFD0C83-2A0E-4F47-95B5-F48DEA57D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061419"/>
              </p:ext>
            </p:extLst>
          </p:nvPr>
        </p:nvGraphicFramePr>
        <p:xfrm>
          <a:off x="5638800" y="16002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633039CC-B6F2-1747-8F9A-905A32A2806D}"/>
              </a:ext>
            </a:extLst>
          </p:cNvPr>
          <p:cNvSpPr/>
          <p:nvPr/>
        </p:nvSpPr>
        <p:spPr>
          <a:xfrm>
            <a:off x="6738258" y="16764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848336B-6402-9146-9A88-DADB47AEAEE2}"/>
              </a:ext>
            </a:extLst>
          </p:cNvPr>
          <p:cNvSpPr/>
          <p:nvPr/>
        </p:nvSpPr>
        <p:spPr>
          <a:xfrm>
            <a:off x="7759172" y="16764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Group 72">
            <a:extLst>
              <a:ext uri="{FF2B5EF4-FFF2-40B4-BE49-F238E27FC236}">
                <a16:creationId xmlns:a16="http://schemas.microsoft.com/office/drawing/2014/main" id="{B2D548E8-D34F-DB4F-8BF5-B606BB7C3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672379"/>
              </p:ext>
            </p:extLst>
          </p:nvPr>
        </p:nvGraphicFramePr>
        <p:xfrm>
          <a:off x="5715000" y="2778306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Oval 25">
            <a:extLst>
              <a:ext uri="{FF2B5EF4-FFF2-40B4-BE49-F238E27FC236}">
                <a16:creationId xmlns:a16="http://schemas.microsoft.com/office/drawing/2014/main" id="{7A2A524D-953A-1241-8DE6-9A5267550AAF}"/>
              </a:ext>
            </a:extLst>
          </p:cNvPr>
          <p:cNvSpPr/>
          <p:nvPr/>
        </p:nvSpPr>
        <p:spPr>
          <a:xfrm>
            <a:off x="5627914" y="3235506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519A544-5F48-B145-A460-DF95DA7F3B3F}"/>
              </a:ext>
            </a:extLst>
          </p:cNvPr>
          <p:cNvSpPr/>
          <p:nvPr/>
        </p:nvSpPr>
        <p:spPr>
          <a:xfrm>
            <a:off x="5638800" y="3515813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43398" y="2286000"/>
            <a:ext cx="50572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Wrappers</a:t>
            </a:r>
          </a:p>
        </p:txBody>
      </p:sp>
    </p:spTree>
    <p:extLst>
      <p:ext uri="{BB962C8B-B14F-4D97-AF65-F5344CB8AC3E}">
        <p14:creationId xmlns:p14="http://schemas.microsoft.com/office/powerpoint/2010/main" val="91623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patterns: 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Wrappers</a:t>
            </a:r>
            <a:r>
              <a:rPr lang="en-US" sz="2000" dirty="0"/>
              <a:t> are a thin veneer over an encapsulated object </a:t>
            </a:r>
          </a:p>
          <a:p>
            <a:pPr lvl="1"/>
            <a:r>
              <a:rPr lang="en-US" sz="2000" dirty="0"/>
              <a:t>Modify the interface</a:t>
            </a:r>
          </a:p>
          <a:p>
            <a:pPr lvl="1"/>
            <a:r>
              <a:rPr lang="en-US" sz="2000" dirty="0"/>
              <a:t>Extend behavior</a:t>
            </a:r>
          </a:p>
          <a:p>
            <a:pPr lvl="1"/>
            <a:r>
              <a:rPr lang="en-US" sz="2000" dirty="0"/>
              <a:t>Restrict access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We’ve seen this before! </a:t>
            </a:r>
          </a:p>
          <a:p>
            <a:pPr lvl="1"/>
            <a:r>
              <a:rPr lang="en-US" sz="2000" dirty="0"/>
              <a:t>Wrappers can serve as an alternative to subtyping!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Terminology:</a:t>
            </a:r>
          </a:p>
          <a:p>
            <a:pPr marL="800100" lvl="1"/>
            <a:r>
              <a:rPr lang="en-US" sz="2000" dirty="0"/>
              <a:t>Also called </a:t>
            </a:r>
            <a:r>
              <a:rPr lang="en-US" sz="2000" dirty="0">
                <a:solidFill>
                  <a:schemeClr val="accent2"/>
                </a:solidFill>
              </a:rPr>
              <a:t>composition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2"/>
                </a:solidFill>
              </a:rPr>
              <a:t>delegation</a:t>
            </a:r>
          </a:p>
          <a:p>
            <a:pPr marL="800100" lvl="1"/>
            <a:r>
              <a:rPr lang="en-US" sz="2000" dirty="0"/>
              <a:t>The wrapped or encapsulated object is called the </a:t>
            </a:r>
            <a:r>
              <a:rPr lang="en-US" sz="2000" dirty="0">
                <a:solidFill>
                  <a:schemeClr val="accent2"/>
                </a:solidFill>
              </a:rPr>
              <a:t>delegate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patterns: 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Wrappers</a:t>
            </a:r>
            <a:r>
              <a:rPr lang="en-US" sz="2000" dirty="0"/>
              <a:t> can change the interface or functionality of the encapsulated object.</a:t>
            </a:r>
          </a:p>
          <a:p>
            <a:pPr lvl="1"/>
            <a:r>
              <a:rPr lang="en-US" sz="2000" dirty="0"/>
              <a:t>The encapsulated object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Different kinds of wrappers: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Some 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03168"/>
              </p:ext>
            </p:extLst>
          </p:nvPr>
        </p:nvGraphicFramePr>
        <p:xfrm>
          <a:off x="1866900" y="355092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38FB2F0-8571-E145-9AA4-36BDEE75E513}"/>
              </a:ext>
            </a:extLst>
          </p:cNvPr>
          <p:cNvSpPr/>
          <p:nvPr/>
        </p:nvSpPr>
        <p:spPr>
          <a:xfrm>
            <a:off x="7772400" y="4343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1963"/>
                </a:solidFill>
                <a:latin typeface="Arial" charset="0"/>
              </a:rPr>
              <a:t>*from client perspective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266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sz="2000" dirty="0"/>
              <a:t>An </a:t>
            </a:r>
            <a:r>
              <a:rPr lang="en-US" sz="2000" dirty="0">
                <a:solidFill>
                  <a:schemeClr val="accent6"/>
                </a:solidFill>
              </a:rPr>
              <a:t>adapter</a:t>
            </a:r>
            <a:r>
              <a:rPr lang="en-US" sz="2000" dirty="0"/>
              <a:t> translates between incompatible interfaces </a:t>
            </a:r>
          </a:p>
          <a:p>
            <a:r>
              <a:rPr lang="en-US" sz="2000" dirty="0"/>
              <a:t>Change an interface without changing functionality</a:t>
            </a:r>
          </a:p>
          <a:p>
            <a:pPr lvl="1"/>
            <a:r>
              <a:rPr lang="en-US" sz="2000" dirty="0"/>
              <a:t>Rename a method</a:t>
            </a:r>
          </a:p>
          <a:p>
            <a:pPr lvl="1"/>
            <a:r>
              <a:rPr lang="en-US" sz="2000" dirty="0"/>
              <a:t>Convert units</a:t>
            </a:r>
          </a:p>
          <a:p>
            <a:pPr lvl="1"/>
            <a:r>
              <a:rPr lang="en-US" sz="2000" dirty="0"/>
              <a:t>Implement a method in terms of another</a:t>
            </a:r>
          </a:p>
          <a:p>
            <a:r>
              <a:rPr lang="en-US" sz="2000" dirty="0"/>
              <a:t>Example: angles passed in radians vs. degrees</a:t>
            </a:r>
          </a:p>
          <a:p>
            <a:r>
              <a:rPr lang="en-US" sz="2000" dirty="0"/>
              <a:t>Example: use “old” method names for legacy code</a:t>
            </a:r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590D2756-6CF9-4444-8D86-324EF599CC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7202"/>
              </p:ext>
            </p:extLst>
          </p:nvPr>
        </p:nvGraphicFramePr>
        <p:xfrm>
          <a:off x="1447800" y="4495800"/>
          <a:ext cx="5871091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VISIO" r:id="rId4" imgW="4149360" imgH="1183680" progId="Visio.Drawing.6">
                  <p:embed/>
                </p:oleObj>
              </mc:Choice>
              <mc:Fallback>
                <p:oleObj name="VISIO" r:id="rId4" imgW="4149360" imgH="1183680" progId="Visio.Drawing.6">
                  <p:embed/>
                  <p:pic>
                    <p:nvPicPr>
                      <p:cNvPr id="2304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5871091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 example:  scaling rectangles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We have this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 interface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Goal: client code wants to use this library to “implement”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doesn’t implement Rectangle interface</a:t>
            </a:r>
            <a:endParaRPr lang="en-US" sz="20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SimpleRectangle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F27BB1-0C38-AE46-9F8D-6A63CB978C41}"/>
              </a:ext>
            </a:extLst>
          </p:cNvPr>
          <p:cNvSpPr/>
          <p:nvPr/>
        </p:nvSpPr>
        <p:spPr>
          <a:xfrm>
            <a:off x="6735085" y="2359967"/>
            <a:ext cx="208582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Client interface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D3C3C4-1758-9A43-AE46-50DD129D7B68}"/>
              </a:ext>
            </a:extLst>
          </p:cNvPr>
          <p:cNvSpPr/>
          <p:nvPr/>
        </p:nvSpPr>
        <p:spPr>
          <a:xfrm>
            <a:off x="6553200" y="4863405"/>
            <a:ext cx="2129109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Implementation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7C2D9-3435-C44C-B8BA-F2B7FD1948AE}"/>
              </a:ext>
            </a:extLst>
          </p:cNvPr>
          <p:cNvSpPr/>
          <p:nvPr/>
        </p:nvSpPr>
        <p:spPr>
          <a:xfrm>
            <a:off x="6324600" y="5486400"/>
            <a:ext cx="1968809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needs adapter!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30738</TotalTime>
  <Words>3650</Words>
  <Application>Microsoft Macintosh PowerPoint</Application>
  <PresentationFormat>On-screen Show (4:3)</PresentationFormat>
  <Paragraphs>729</Paragraphs>
  <Slides>47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VISIO</vt:lpstr>
      <vt:lpstr>Visio</vt:lpstr>
      <vt:lpstr>CSE 331 Software Design and Implementation</vt:lpstr>
      <vt:lpstr>PowerPoint Presentation</vt:lpstr>
      <vt:lpstr>Announcements</vt:lpstr>
      <vt:lpstr>Outline</vt:lpstr>
      <vt:lpstr>PowerPoint Presentation</vt:lpstr>
      <vt:lpstr>Structural patterns:  Wrappers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Adapter: subclassing vs. delegation</vt:lpstr>
      <vt:lpstr>Types of adapter</vt:lpstr>
      <vt:lpstr>Summary: Adapter</vt:lpstr>
      <vt:lpstr>Decorator</vt:lpstr>
      <vt:lpstr>Decorator from lecture on subtyping...</vt:lpstr>
      <vt:lpstr>Decorator from lecture on subtyping...</vt:lpstr>
      <vt:lpstr>Decorator example:  Bordered windows</vt:lpstr>
      <vt:lpstr>Bordered window implementations</vt:lpstr>
      <vt:lpstr>Decorators can solve inheritance issues</vt:lpstr>
      <vt:lpstr>A decorator can remove functionality</vt:lpstr>
      <vt:lpstr>Proxy</vt:lpstr>
      <vt:lpstr>Summary: Wrappers</vt:lpstr>
      <vt:lpstr>PowerPoint Presentation</vt:lpstr>
      <vt:lpstr>Composite pattern</vt:lpstr>
      <vt:lpstr>Composite example:  Bicycle</vt:lpstr>
      <vt:lpstr>Composite example:  Bicycle</vt:lpstr>
      <vt:lpstr>Composite example:  Libraries</vt:lpstr>
      <vt:lpstr>Composite example: Abstract Syntax Tree</vt:lpstr>
      <vt:lpstr>Abstract syntax tree for Java code</vt:lpstr>
      <vt:lpstr>Object model vs. type hierarchy</vt:lpstr>
      <vt:lpstr>Summary: Composite pattern</vt:lpstr>
      <vt:lpstr>Outline</vt:lpstr>
      <vt:lpstr>PowerPoint Presentation</vt:lpstr>
      <vt:lpstr>Traversing composites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  <vt:lpstr>Example: Implementing visitors</vt:lpstr>
      <vt:lpstr>Behavioral patterns: Summary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380</cp:revision>
  <cp:lastPrinted>2017-03-10T14:51:24Z</cp:lastPrinted>
  <dcterms:created xsi:type="dcterms:W3CDTF">2012-02-17T18:07:42Z</dcterms:created>
  <dcterms:modified xsi:type="dcterms:W3CDTF">2018-08-08T21:46:59Z</dcterms:modified>
</cp:coreProperties>
</file>