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413" r:id="rId2"/>
    <p:sldId id="357" r:id="rId3"/>
    <p:sldId id="465" r:id="rId4"/>
    <p:sldId id="466" r:id="rId5"/>
    <p:sldId id="363" r:id="rId6"/>
    <p:sldId id="364" r:id="rId7"/>
    <p:sldId id="365" r:id="rId8"/>
    <p:sldId id="366" r:id="rId9"/>
    <p:sldId id="367" r:id="rId10"/>
    <p:sldId id="368" r:id="rId11"/>
    <p:sldId id="369" r:id="rId12"/>
    <p:sldId id="370" r:id="rId13"/>
    <p:sldId id="372" r:id="rId14"/>
    <p:sldId id="373" r:id="rId15"/>
    <p:sldId id="374" r:id="rId16"/>
    <p:sldId id="467" r:id="rId17"/>
    <p:sldId id="375" r:id="rId18"/>
    <p:sldId id="376" r:id="rId19"/>
    <p:sldId id="377" r:id="rId20"/>
    <p:sldId id="378" r:id="rId21"/>
    <p:sldId id="468" r:id="rId22"/>
    <p:sldId id="379" r:id="rId23"/>
    <p:sldId id="381" r:id="rId24"/>
    <p:sldId id="382" r:id="rId25"/>
    <p:sldId id="412" r:id="rId26"/>
    <p:sldId id="383" r:id="rId27"/>
    <p:sldId id="384" r:id="rId28"/>
    <p:sldId id="385" r:id="rId29"/>
    <p:sldId id="386" r:id="rId30"/>
    <p:sldId id="387" r:id="rId31"/>
    <p:sldId id="410" r:id="rId32"/>
    <p:sldId id="388" r:id="rId33"/>
    <p:sldId id="389" r:id="rId34"/>
    <p:sldId id="411" r:id="rId35"/>
    <p:sldId id="390" r:id="rId36"/>
    <p:sldId id="469" r:id="rId37"/>
    <p:sldId id="392" r:id="rId38"/>
    <p:sldId id="393" r:id="rId39"/>
    <p:sldId id="394" r:id="rId40"/>
    <p:sldId id="406" r:id="rId41"/>
    <p:sldId id="470" r:id="rId42"/>
    <p:sldId id="395" r:id="rId43"/>
    <p:sldId id="396" r:id="rId44"/>
    <p:sldId id="397" r:id="rId45"/>
    <p:sldId id="407" r:id="rId46"/>
    <p:sldId id="398" r:id="rId47"/>
    <p:sldId id="399" r:id="rId48"/>
    <p:sldId id="400" r:id="rId49"/>
    <p:sldId id="401" r:id="rId50"/>
    <p:sldId id="402" r:id="rId51"/>
    <p:sldId id="403" r:id="rId52"/>
    <p:sldId id="404" r:id="rId53"/>
    <p:sldId id="408" r:id="rId54"/>
    <p:sldId id="405" r:id="rId55"/>
    <p:sldId id="409" r:id="rId56"/>
    <p:sldId id="475" r:id="rId57"/>
    <p:sldId id="474" r:id="rId58"/>
    <p:sldId id="473" r:id="rId59"/>
    <p:sldId id="471" r:id="rId60"/>
    <p:sldId id="472" r:id="rId61"/>
  </p:sldIdLst>
  <p:sldSz cx="9144000" cy="6858000" type="screen4x3"/>
  <p:notesSz cx="9220200" cy="6934200"/>
  <p:custDataLst>
    <p:tags r:id="rId6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84" userDrawn="1">
          <p15:clr>
            <a:srgbClr val="A4A3A4"/>
          </p15:clr>
        </p15:guide>
        <p15:guide id="2" pos="29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43A7F"/>
    <a:srgbClr val="009900"/>
    <a:srgbClr val="FFFF99"/>
    <a:srgbClr val="FFA7BC"/>
    <a:srgbClr val="80008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0" autoAdjust="0"/>
    <p:restoredTop sz="82260" autoAdjust="0"/>
  </p:normalViewPr>
  <p:slideViewPr>
    <p:cSldViewPr>
      <p:cViewPr varScale="1">
        <p:scale>
          <a:sx n="99" d="100"/>
          <a:sy n="99" d="100"/>
        </p:scale>
        <p:origin x="68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4776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184"/>
        <p:guide pos="29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587949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15au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24381" y="6587949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18-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24381" y="1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6550" y="520700"/>
            <a:ext cx="3467100" cy="2600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28560" y="3293975"/>
            <a:ext cx="6763081" cy="3119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87949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24381" y="6587949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F2DB4E-D121-4846-8CFB-2EA0B77651C0}" type="slidenum">
              <a:rPr lang="en-US"/>
              <a:pPr/>
              <a:t>5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298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r>
              <a:rPr lang="en-US" dirty="0"/>
              <a:t>Iterator - might have provided one for your graph (was not required) so a client can iterate over child nodes without caring what kind of collection they are in 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iterator makes a for-each loop possible</a:t>
            </a:r>
          </a:p>
          <a:p>
            <a:r>
              <a:rPr lang="en-US" dirty="0"/>
              <a:t>- Observer Pattern - a mutable object and other objects that care when it gets mutated -- notify them </a:t>
            </a:r>
          </a:p>
          <a:p>
            <a:r>
              <a:rPr lang="en-US" dirty="0"/>
              <a:t>  - PriceObserver for stocks, SignupObserver for student list</a:t>
            </a:r>
          </a:p>
          <a:p>
            <a:r>
              <a:rPr lang="en-US" dirty="0"/>
              <a:t>  - (see lec 17: Callbacks and observers)</a:t>
            </a:r>
          </a:p>
          <a:p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(composite pattern not to be confused with composition)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193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55B7F-B071-408F-83FC-32F6D67FDD98}" type="slidenum">
              <a:rPr lang="en-US"/>
              <a:pPr/>
              <a:t>22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771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E40108-B7E8-4B92-B712-6F5438A9BF76}" type="slidenum">
              <a:rPr lang="en-US"/>
              <a:pPr/>
              <a:t>23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979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4641" y="3300855"/>
            <a:ext cx="6416923" cy="263701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309" tIns="43655" rIns="87309" bIns="4365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388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3F3A27-AC88-4CDC-A3AB-C1B9534A5386}" type="slidenum">
              <a:rPr lang="en-US"/>
              <a:pPr/>
              <a:t>24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184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4641" y="3300855"/>
            <a:ext cx="6416923" cy="263701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309" tIns="43655" rIns="87309" bIns="4365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763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46A8A0-BB75-4C68-AF13-E4F6C507E692}" type="slidenum">
              <a:rPr lang="en-US"/>
              <a:pPr/>
              <a:t>25</a:t>
            </a:fld>
            <a:endParaRPr lang="en-US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/>
              <a:t>- this class could require you to pass in a symbolic string representing which parts of the date to print and how to format them (in fact subclass SimpleDateFormat does this)</a:t>
            </a:r>
          </a:p>
          <a:p>
            <a:r>
              <a:rPr lang="en-US"/>
              <a:t>- alternatively, factory methods let you instantiate a subclass</a:t>
            </a:r>
          </a:p>
          <a:p>
            <a:r>
              <a:rPr lang="en-US"/>
              <a:t>  - you don't need to know which subclass it is</a:t>
            </a:r>
          </a:p>
          <a:p>
            <a:r>
              <a:rPr lang="en-US"/>
              <a:t>  - you don't need to know the constructor arguments</a:t>
            </a:r>
          </a:p>
          <a:p>
            <a:r>
              <a:rPr lang="en-US"/>
              <a:t>  - factory does this for you</a:t>
            </a:r>
          </a:p>
        </p:txBody>
      </p:sp>
    </p:spTree>
    <p:extLst>
      <p:ext uri="{BB962C8B-B14F-4D97-AF65-F5344CB8AC3E}">
        <p14:creationId xmlns:p14="http://schemas.microsoft.com/office/powerpoint/2010/main" val="7455777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555CE9-9479-4739-954B-034B5919D9B7}" type="slidenum">
              <a:rPr lang="en-US"/>
              <a:pPr/>
              <a:t>26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CreateRace is a factory method.  It may seem strange that it appears in Race; we will see how to move it outside Race shortly.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555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EB5DE9-4C0B-46EB-BD42-C3E8D4112393}" type="slidenum">
              <a:rPr lang="en-US"/>
              <a:pPr/>
              <a:t>27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546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29B3DF-0684-43D9-8CE0-14C1EB12B102}" type="slidenum">
              <a:rPr lang="en-US"/>
              <a:pPr/>
              <a:t>28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336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AEFC94-7AD2-4C40-BE78-FF9CAF703DA3}" type="slidenum">
              <a:rPr lang="en-US"/>
              <a:pPr/>
              <a:t>29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/>
              <a:t>Instead of creating a new Tricycle() directly, call the </a:t>
            </a:r>
            <a:r>
              <a:rPr lang="en-US" dirty="0" err="1"/>
              <a:t>createBicycle</a:t>
            </a:r>
            <a:r>
              <a:rPr lang="en-US" dirty="0"/>
              <a:t>()</a:t>
            </a:r>
            <a:r>
              <a:rPr lang="en-US" baseline="0" dirty="0"/>
              <a:t> factory method that handles the actual object creation.  So we’ve got the race factory calling the bicycle factory.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4249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C4FBF7-DA23-4B2B-ABC3-CF2CAE5670E2}" type="slidenum">
              <a:rPr lang="en-US"/>
              <a:pPr/>
              <a:t>30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/>
              <a:t>Now each subclass just needs to provide</a:t>
            </a:r>
            <a:r>
              <a:rPr lang="en-US" baseline="0" dirty="0"/>
              <a:t> (override) </a:t>
            </a:r>
            <a:r>
              <a:rPr lang="en-US" baseline="0" dirty="0" err="1"/>
              <a:t>createBicycle</a:t>
            </a:r>
            <a:r>
              <a:rPr lang="en-US" baseline="0" dirty="0"/>
              <a:t> factory and the correct one is called by the original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721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F778A-9160-4B87-81D8-1D338C741928}" type="slidenum">
              <a:rPr lang="en-US"/>
              <a:pPr/>
              <a:t>6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6509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0CA7EE-24EB-408F-89BE-920BAAA91AE3}" type="slidenum">
              <a:rPr lang="en-US"/>
              <a:pPr/>
              <a:t>32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/>
              <a:t>Move the factory methods out of the client classes into their own class</a:t>
            </a:r>
          </a:p>
        </p:txBody>
      </p:sp>
    </p:spTree>
    <p:extLst>
      <p:ext uri="{BB962C8B-B14F-4D97-AF65-F5344CB8AC3E}">
        <p14:creationId xmlns:p14="http://schemas.microsoft.com/office/powerpoint/2010/main" val="11842042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F0407D-3459-4CE5-AEA6-9E0FC749B568}" type="slidenum">
              <a:rPr lang="en-US"/>
              <a:pPr/>
              <a:t>33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/>
              <a:t>Factory object contains all the factory methods for the</a:t>
            </a:r>
            <a:r>
              <a:rPr lang="en-US" baseline="0" dirty="0"/>
              <a:t> 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7073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59EB96-EE15-4616-884E-A7CD366F6E74}" type="slidenum">
              <a:rPr lang="en-US"/>
              <a:pPr/>
              <a:t>35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/>
              <a:t>Instead of having</a:t>
            </a:r>
            <a:r>
              <a:rPr lang="en-US" baseline="0" dirty="0"/>
              <a:t> each constructor create its own factory object, pass it as a parameter.  Then no specialized code in the different races, just need to create the right factory object when we initialize the race object.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1648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ED093E-31B8-44FE-B19D-8068CAFE1EEE}" type="slidenum">
              <a:rPr lang="en-US"/>
              <a:pPr/>
              <a:t>37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/>
              <a:t>- (clone has lots of quirks)</a:t>
            </a:r>
          </a:p>
          <a:p>
            <a:r>
              <a:rPr lang="en-US"/>
              <a:t>- Object's default clone method constructs a new object of the same type as the old one and sets all its fields to be equal to the old one's </a:t>
            </a:r>
          </a:p>
          <a:p>
            <a:r>
              <a:rPr lang="en-US"/>
              <a:t>  - what's missing here? Deep copy.</a:t>
            </a:r>
          </a:p>
          <a:p>
            <a:r>
              <a:rPr lang="en-US"/>
              <a:t>- also need to implement the Cloneable interface (which has zero methods) to say that it's legal to call clone.</a:t>
            </a:r>
          </a:p>
          <a:p>
            <a:r>
              <a:rPr lang="en-US"/>
              <a:t>- usually if you want it to be a good factory, you need to override clone to make a deep copy</a:t>
            </a:r>
          </a:p>
          <a:p>
            <a:r>
              <a:rPr lang="en-US"/>
              <a:t>- let's assume we've overridden clone to do something intelligent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912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3455A0-EB0F-4B0B-9B3A-AD4014EEC8C0}" type="slidenum">
              <a:rPr lang="en-US"/>
              <a:pPr/>
              <a:t>38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3069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55B7F-B071-408F-83FC-32F6D67FDD98}" type="slidenum">
              <a:rPr lang="en-US"/>
              <a:pPr/>
              <a:t>40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736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07FCB9-3B8C-4251-974A-C23DC9B24950}" type="slidenum">
              <a:rPr lang="en-US"/>
              <a:pPr/>
              <a:t>42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616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AE1A0D-08C6-4F29-B381-9CA5422EAD66}" type="slidenum">
              <a:rPr lang="en-US"/>
              <a:pPr/>
              <a:t>43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2858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C28280-691E-4F26-83F8-28936EECE415}" type="slidenum">
              <a:rPr lang="en-US"/>
              <a:pPr/>
              <a:t>44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8845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Don’t mention this unless someone asks: WeakReference, NOT WeakHashMap. WeakHashMap is something entirely different, used for caching.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70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D94D2B-63C5-4CE1-8871-DA5BF773FBF8}" type="slidenum">
              <a:rPr lang="en-US"/>
              <a:pPr/>
              <a:t>7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7640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97D89F-97AE-4A53-B64A-5EB3067E1377}" type="slidenum">
              <a:rPr lang="en-US"/>
              <a:pPr/>
              <a:t>46</a:t>
            </a:fld>
            <a:endParaRPr lang="en-US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6203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BEEE54-5522-4022-AB46-4FD4E7F54594}" type="slidenum">
              <a:rPr lang="en-US"/>
              <a:pPr/>
              <a:t>47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494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0A8069-D49C-4097-AC5E-025F0FB29EA7}" type="slidenum">
              <a:rPr lang="en-US"/>
              <a:pPr/>
              <a:t>48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9149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501D9F-2982-41AA-8955-8ECA3F7338C9}" type="slidenum">
              <a:rPr lang="en-US"/>
              <a:pPr/>
              <a:t>49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8463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0A5694-FEAC-4B2E-931D-5A84CE89572B}" type="slidenum">
              <a:rPr lang="en-US"/>
              <a:pPr/>
              <a:t>50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1086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47CCB2-8B75-4DC0-9503-AA2D30153724}" type="slidenum">
              <a:rPr lang="en-US"/>
              <a:pPr/>
              <a:t>51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30743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D74CE6-D0D7-4594-9DE3-654A373D4E73}" type="slidenum">
              <a:rPr lang="en-US"/>
              <a:pPr/>
              <a:t>52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6988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F14FC5-93BD-4A73-A2D6-5E041A89EF9D}" type="slidenum">
              <a:rPr lang="en-US"/>
              <a:pPr/>
              <a:t>54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9710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55B7F-B071-408F-83FC-32F6D67FDD98}" type="slidenum">
              <a:rPr lang="en-US"/>
              <a:pPr/>
              <a:t>57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24875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07FCB9-3B8C-4251-974A-C23DC9B24950}" type="slidenum">
              <a:rPr lang="en-US"/>
              <a:pPr/>
              <a:t>58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638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401742-D9E0-4881-99F2-28FCCCA9C487}" type="slidenum">
              <a:rPr lang="en-US"/>
              <a:pPr/>
              <a:t>8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19113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2" y="3292828"/>
            <a:ext cx="7377361" cy="31219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66" tIns="45383" rIns="90766" bIns="45383"/>
          <a:lstStyle/>
          <a:p>
            <a:r>
              <a:rPr lang="en-US"/>
              <a:t>The repetition is tedious, error-prone, and a maintenance headache.</a:t>
            </a:r>
          </a:p>
        </p:txBody>
      </p:sp>
    </p:spTree>
    <p:extLst>
      <p:ext uri="{BB962C8B-B14F-4D97-AF65-F5344CB8AC3E}">
        <p14:creationId xmlns:p14="http://schemas.microsoft.com/office/powerpoint/2010/main" val="1639576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E10C23-ACCA-403D-956A-DB06B68B2F95}" type="slidenum">
              <a:rPr lang="en-US"/>
              <a:pPr/>
              <a:t>9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59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6CD23-C2B9-4371-A0E0-9D3CE1D6CF32}" type="slidenum">
              <a:rPr lang="en-US"/>
              <a:pPr/>
              <a:t>11</a:t>
            </a:fld>
            <a:endParaRPr lang="en-US"/>
          </a:p>
        </p:txBody>
      </p:sp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132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8D9214-0F47-46FA-B28D-379E6247C253}" type="slidenum">
              <a:rPr lang="en-US"/>
              <a:pPr/>
              <a:t>13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20700"/>
            <a:ext cx="3468688" cy="2600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421" y="3293976"/>
            <a:ext cx="7375360" cy="311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80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- other examples</a:t>
            </a:r>
          </a:p>
          <a:p>
            <a:r>
              <a:rPr lang="en-US"/>
              <a:t>  - web server</a:t>
            </a:r>
          </a:p>
          <a:p>
            <a:r>
              <a:rPr lang="en-US"/>
              <a:t>  - window manager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0004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- synchronized so that if two threads call it at the same time, only one of them will create a new Foo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3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443A7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443A7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43A7F"/>
          </a:solidFill>
          <a:latin typeface="Helvetica" charset="0"/>
          <a:ea typeface="Helvetica" charset="0"/>
          <a:cs typeface="Helvetic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770880"/>
            <a:ext cx="4724400" cy="56896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443A7F"/>
                </a:solidFill>
              </a:rPr>
              <a:t>Leah Perlmutter</a:t>
            </a:r>
            <a:r>
              <a:rPr lang="en-US" dirty="0">
                <a:solidFill>
                  <a:srgbClr val="443A7F"/>
                </a:solidFill>
                <a:latin typeface="Helvetica" charset="0"/>
                <a:ea typeface="Helvetica" charset="0"/>
                <a:cs typeface="Helvetica" charset="0"/>
              </a:rPr>
              <a:t> /  Summer 2018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960880"/>
          </a:xfrm>
          <a:prstGeom prst="rect">
            <a:avLst/>
          </a:prstGeom>
          <a:solidFill>
            <a:srgbClr val="443B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19"/>
            <a:ext cx="7772400" cy="1424781"/>
          </a:xfrm>
        </p:spPr>
        <p:txBody>
          <a:bodyPr>
            <a:normAutofit fontScale="90000"/>
          </a:bodyPr>
          <a:lstStyle/>
          <a:p>
            <a:pPr algn="l"/>
            <a:r>
              <a:rPr lang="en-US" b="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CSE 331</a:t>
            </a:r>
            <a:br>
              <a:rPr lang="en-US" b="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sz="4000" b="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Software Design and Implementation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5460" y="2917597"/>
            <a:ext cx="813308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elvetica" charset="0"/>
                <a:ea typeface="Helvetica" charset="0"/>
                <a:cs typeface="Helvetica" charset="0"/>
              </a:rPr>
              <a:t>Lecture 20</a:t>
            </a:r>
          </a:p>
          <a:p>
            <a:pPr algn="ctr"/>
            <a:r>
              <a:rPr lang="en-US" sz="4800" i="1" dirty="0">
                <a:latin typeface="Helvetica" charset="0"/>
                <a:ea typeface="Helvetica" charset="0"/>
                <a:cs typeface="Helvetica" charset="0"/>
              </a:rPr>
              <a:t>Design Patterns 1</a:t>
            </a:r>
          </a:p>
        </p:txBody>
      </p:sp>
    </p:spTree>
    <p:extLst>
      <p:ext uri="{BB962C8B-B14F-4D97-AF65-F5344CB8AC3E}">
        <p14:creationId xmlns:p14="http://schemas.microsoft.com/office/powerpoint/2010/main" val="199409735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4: 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Problem:</a:t>
            </a:r>
          </a:p>
          <a:p>
            <a:pPr lvl="1"/>
            <a:r>
              <a:rPr lang="en-US" sz="2000" dirty="0"/>
              <a:t>Errors in one part of the code should be handled elsewhere</a:t>
            </a:r>
          </a:p>
          <a:p>
            <a:pPr lvl="1"/>
            <a:r>
              <a:rPr lang="en-US" sz="2000" dirty="0"/>
              <a:t>Code should not be cluttered with error-handling code</a:t>
            </a:r>
          </a:p>
          <a:p>
            <a:pPr lvl="1"/>
            <a:r>
              <a:rPr lang="en-US" sz="2000" dirty="0"/>
              <a:t>Return values should not be preempted by error codes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Solution:  Language structures for throwing and catching exceptions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Disadvantages:</a:t>
            </a:r>
          </a:p>
          <a:p>
            <a:pPr lvl="1"/>
            <a:r>
              <a:rPr lang="en-US" sz="2000" dirty="0"/>
              <a:t>Code may still be cluttered</a:t>
            </a:r>
          </a:p>
          <a:p>
            <a:pPr lvl="1"/>
            <a:r>
              <a:rPr lang="en-US" sz="2000" dirty="0"/>
              <a:t>Hard to remember and deal with code not running if an exception occurs in a </a:t>
            </a:r>
            <a:r>
              <a:rPr lang="en-US" sz="2000" dirty="0" err="1"/>
              <a:t>callee</a:t>
            </a:r>
            <a:endParaRPr lang="en-US" sz="2000" dirty="0"/>
          </a:p>
          <a:p>
            <a:pPr lvl="1"/>
            <a:r>
              <a:rPr lang="en-US" sz="2000" dirty="0"/>
              <a:t>It may be hard to know where an exception will be handled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30553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5:  Generics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Problem:</a:t>
            </a:r>
          </a:p>
          <a:p>
            <a:pPr lvl="1"/>
            <a:r>
              <a:rPr lang="en-US" sz="2000" dirty="0"/>
              <a:t>Well-designed (and used) data structures hold one type of object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Solution:</a:t>
            </a:r>
          </a:p>
          <a:p>
            <a:pPr lvl="1"/>
            <a:r>
              <a:rPr lang="en-US" sz="2000" dirty="0"/>
              <a:t>Programming language checks for errors in contents</a:t>
            </a:r>
          </a:p>
          <a:p>
            <a:pPr lvl="1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List&lt;Date&gt;</a:t>
            </a:r>
            <a:r>
              <a:rPr lang="en-US" sz="2000" dirty="0"/>
              <a:t> instead of just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Disadvantages:</a:t>
            </a:r>
          </a:p>
          <a:p>
            <a:pPr lvl="1"/>
            <a:r>
              <a:rPr lang="en-US" sz="2000" dirty="0"/>
              <a:t>More verbose types</a:t>
            </a:r>
          </a:p>
        </p:txBody>
      </p:sp>
    </p:spTree>
    <p:extLst>
      <p:ext uri="{BB962C8B-B14F-4D97-AF65-F5344CB8AC3E}">
        <p14:creationId xmlns:p14="http://schemas.microsoft.com/office/powerpoint/2010/main" val="3019346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(more) design patterns?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Advanced programming languages like Java provide many powerful constructs – subtyping, interfaces, rich types and libraries, etc.</a:t>
            </a:r>
          </a:p>
          <a:p>
            <a:pPr lvl="1"/>
            <a:r>
              <a:rPr lang="en-US" sz="2000" dirty="0"/>
              <a:t>But it’s not enough to “know everything in the language”</a:t>
            </a:r>
          </a:p>
          <a:p>
            <a:pPr lvl="1"/>
            <a:r>
              <a:rPr lang="en-US" sz="2000" dirty="0"/>
              <a:t>Still many common problems not easy to solve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000" dirty="0"/>
              <a:t>Design patterns are intended to capture common solutions / idioms, name them, make them easy to use to guide design</a:t>
            </a:r>
          </a:p>
          <a:p>
            <a:pPr lvl="1"/>
            <a:r>
              <a:rPr lang="en-US" sz="2000" dirty="0"/>
              <a:t>For high-level design, not specific “coding tricks”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000" dirty="0"/>
              <a:t>They increase your vocabulary and your intellectual toolset</a:t>
            </a:r>
          </a:p>
          <a:p>
            <a:pPr lvl="1"/>
            <a:endParaRPr lang="en-US" sz="1600" dirty="0"/>
          </a:p>
          <a:p>
            <a:pPr marL="0" indent="0">
              <a:buNone/>
            </a:pPr>
            <a:r>
              <a:rPr lang="en-US" sz="2000" dirty="0"/>
              <a:t>Do not overuse them</a:t>
            </a:r>
          </a:p>
          <a:p>
            <a:pPr lvl="1"/>
            <a:r>
              <a:rPr lang="en-US" sz="2000" dirty="0"/>
              <a:t>Not every program needs the complexity of advanced design patterns</a:t>
            </a:r>
          </a:p>
          <a:p>
            <a:pPr lvl="1"/>
            <a:r>
              <a:rPr lang="en-US" sz="2000" dirty="0"/>
              <a:t>Instead, consider them to solve reuse/modularity problems that arise as your program evolves</a:t>
            </a:r>
          </a:p>
        </p:txBody>
      </p:sp>
    </p:spTree>
    <p:extLst>
      <p:ext uri="{BB962C8B-B14F-4D97-AF65-F5344CB8AC3E}">
        <p14:creationId xmlns:p14="http://schemas.microsoft.com/office/powerpoint/2010/main" val="2877527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should you care?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You could come up with these solutions on your own</a:t>
            </a:r>
          </a:p>
          <a:p>
            <a:pPr lvl="1"/>
            <a:r>
              <a:rPr lang="en-US" sz="2000" dirty="0"/>
              <a:t>You shouldn't have to!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 design pattern is a known solution to a known problem</a:t>
            </a:r>
          </a:p>
          <a:p>
            <a:pPr lvl="1"/>
            <a:r>
              <a:rPr lang="en-US" sz="2000" dirty="0"/>
              <a:t>A concise description of a successful “pro-tip”</a:t>
            </a:r>
          </a:p>
        </p:txBody>
      </p:sp>
    </p:spTree>
    <p:extLst>
      <p:ext uri="{BB962C8B-B14F-4D97-AF65-F5344CB8AC3E}">
        <p14:creationId xmlns:p14="http://schemas.microsoft.com/office/powerpoint/2010/main" val="30262522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 of term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 “Gang of Four” (</a:t>
            </a:r>
            <a:r>
              <a:rPr lang="en-US" sz="2000" dirty="0" err="1"/>
              <a:t>GoF</a:t>
            </a:r>
            <a:r>
              <a:rPr lang="en-US" sz="2000" dirty="0"/>
              <a:t>)</a:t>
            </a:r>
            <a:r>
              <a:rPr lang="en-US" sz="2000" dirty="0">
                <a:sym typeface="Webdings"/>
              </a:rPr>
              <a:t> </a:t>
            </a:r>
          </a:p>
          <a:p>
            <a:pPr lvl="1"/>
            <a:r>
              <a:rPr lang="en-US" sz="2000" dirty="0">
                <a:sym typeface="Webdings"/>
              </a:rPr>
              <a:t>Gamma, Helm, Johnson, </a:t>
            </a:r>
            <a:r>
              <a:rPr lang="en-US" sz="2000" dirty="0" err="1">
                <a:sym typeface="Webdings"/>
              </a:rPr>
              <a:t>Vlissides</a:t>
            </a:r>
            <a:endParaRPr lang="en-US" sz="2000" dirty="0">
              <a:sym typeface="Webdings"/>
            </a:endParaRPr>
          </a:p>
          <a:p>
            <a:pPr marL="0" indent="0">
              <a:buNone/>
            </a:pPr>
            <a:endParaRPr lang="en-US" sz="2000" dirty="0">
              <a:sym typeface="Webdings"/>
            </a:endParaRPr>
          </a:p>
          <a:p>
            <a:pPr marL="0" indent="0">
              <a:buNone/>
            </a:pPr>
            <a:endParaRPr lang="en-US" sz="2000" dirty="0">
              <a:sym typeface="Webdings"/>
            </a:endParaRPr>
          </a:p>
          <a:p>
            <a:pPr marL="0" indent="0">
              <a:buNone/>
            </a:pPr>
            <a:r>
              <a:rPr lang="en-US" sz="2000" dirty="0">
                <a:sym typeface="Webdings"/>
              </a:rPr>
              <a:t>Found they shared a number of “tricks” and </a:t>
            </a:r>
          </a:p>
          <a:p>
            <a:pPr marL="0" indent="0">
              <a:buNone/>
            </a:pPr>
            <a:r>
              <a:rPr lang="en-US" sz="2000" dirty="0">
                <a:sym typeface="Webdings"/>
              </a:rPr>
              <a:t>decided to codify them</a:t>
            </a:r>
          </a:p>
          <a:p>
            <a:pPr lvl="1"/>
            <a:r>
              <a:rPr lang="en-US" sz="2000" dirty="0">
                <a:sym typeface="Webdings"/>
              </a:rPr>
              <a:t>A key rule was that nothing could become a pattern unless they could identify at least three real [different] examples</a:t>
            </a:r>
          </a:p>
          <a:p>
            <a:pPr lvl="1"/>
            <a:r>
              <a:rPr lang="en-US" sz="2000" dirty="0">
                <a:sym typeface="Webdings"/>
              </a:rPr>
              <a:t>Done for object-oriented programming</a:t>
            </a:r>
          </a:p>
          <a:p>
            <a:pPr lvl="2"/>
            <a:r>
              <a:rPr lang="en-US" sz="2000" dirty="0">
                <a:sym typeface="Webdings"/>
              </a:rPr>
              <a:t>Some patterns more general; others compensate for OOP shortcomings</a:t>
            </a:r>
          </a:p>
          <a:p>
            <a:pPr lvl="2"/>
            <a:r>
              <a:rPr lang="en-US" sz="2000" dirty="0">
                <a:sym typeface="Webdings"/>
              </a:rPr>
              <a:t>But any “paradigm” should have design patterns</a:t>
            </a:r>
            <a:endParaRPr lang="en-US" sz="2000" dirty="0"/>
          </a:p>
        </p:txBody>
      </p:sp>
      <p:pic>
        <p:nvPicPr>
          <p:cNvPr id="2050" name="Picture 2" descr="http://t1.gstatic.com/images?q=tbn:ANd9GcTD4hXC4Zi1yd5SzELVuGxBTh4IW-un0o10G6PPSabDbbJBQBJXp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04775"/>
            <a:ext cx="2219325" cy="16478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esign Patterns cov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371600"/>
            <a:ext cx="1828800" cy="2286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5913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>
                <a:solidFill>
                  <a:srgbClr val="FF0000"/>
                </a:solidFill>
                <a:latin typeface="French Script MT" pitchFamily="66" charset="0"/>
              </a:rPr>
              <a:t>P</a:t>
            </a:r>
            <a:r>
              <a:rPr lang="en-US" kern="4000" dirty="0"/>
              <a:t>atterns</a:t>
            </a:r>
            <a:r>
              <a:rPr lang="en-US" dirty="0"/>
              <a:t> vs. patterns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 phrase </a:t>
            </a:r>
            <a:r>
              <a:rPr lang="en-US" sz="2000" i="1" dirty="0">
                <a:solidFill>
                  <a:schemeClr val="accent2"/>
                </a:solidFill>
              </a:rPr>
              <a:t>pattern</a:t>
            </a:r>
            <a:r>
              <a:rPr lang="en-US" sz="2000" dirty="0"/>
              <a:t> has been wildly overused since the </a:t>
            </a:r>
            <a:r>
              <a:rPr lang="en-US" sz="2000" dirty="0" err="1"/>
              <a:t>GoF</a:t>
            </a:r>
            <a:r>
              <a:rPr lang="en-US" sz="2000" dirty="0"/>
              <a:t> patterns have been introduced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Misused as a synonym for “[somebody says]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2000" dirty="0"/>
              <a:t> is a good way to write programs.”</a:t>
            </a:r>
          </a:p>
          <a:p>
            <a:pPr lvl="1"/>
            <a:r>
              <a:rPr lang="en-US" sz="2000" dirty="0"/>
              <a:t>And “anti-pattern” has become a synonym for “[somebody says]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Y</a:t>
            </a:r>
            <a:r>
              <a:rPr lang="en-US" sz="2000" dirty="0"/>
              <a:t> is a bad way to write programs.”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GoF</a:t>
            </a:r>
            <a:r>
              <a:rPr lang="en-US" sz="2000" dirty="0"/>
              <a:t>-style patterns have richness, history, language-independence, documentation and thus (most likely) far more staying power</a:t>
            </a:r>
          </a:p>
        </p:txBody>
      </p:sp>
    </p:spTree>
    <p:extLst>
      <p:ext uri="{BB962C8B-B14F-4D97-AF65-F5344CB8AC3E}">
        <p14:creationId xmlns:p14="http://schemas.microsoft.com/office/powerpoint/2010/main" val="1460413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124855" y="2028616"/>
            <a:ext cx="4894289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Singleton</a:t>
            </a:r>
          </a:p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Pattern</a:t>
            </a:r>
          </a:p>
        </p:txBody>
      </p:sp>
    </p:spTree>
    <p:extLst>
      <p:ext uri="{BB962C8B-B14F-4D97-AF65-F5344CB8AC3E}">
        <p14:creationId xmlns:p14="http://schemas.microsoft.com/office/powerpoint/2010/main" val="11452944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</a:t>
            </a:r>
            <a:r>
              <a:rPr lang="en-US" dirty="0" err="1"/>
              <a:t>GoF</a:t>
            </a:r>
            <a:r>
              <a:rPr lang="en-US" dirty="0"/>
              <a:t> pattern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For some class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dirty="0"/>
              <a:t>, guarantee that at run-time there is exactly one instance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dirty="0"/>
              <a:t>  </a:t>
            </a:r>
          </a:p>
          <a:p>
            <a:pPr lvl="1" indent="-342900"/>
            <a:r>
              <a:rPr lang="en-US" sz="2000" dirty="0"/>
              <a:t>And that the instance is globally visible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First, </a:t>
            </a:r>
            <a:r>
              <a:rPr lang="en-US" sz="2000" i="1" dirty="0">
                <a:solidFill>
                  <a:schemeClr val="accent2"/>
                </a:solidFill>
              </a:rPr>
              <a:t>why</a:t>
            </a:r>
            <a:r>
              <a:rPr lang="en-US" sz="2000" dirty="0"/>
              <a:t> might you want this?</a:t>
            </a:r>
          </a:p>
          <a:p>
            <a:pPr lvl="1"/>
            <a:r>
              <a:rPr lang="en-US" sz="2000" dirty="0"/>
              <a:t>What design goals are achieved?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Second, </a:t>
            </a:r>
            <a:r>
              <a:rPr lang="en-US" sz="2000" i="1" dirty="0">
                <a:solidFill>
                  <a:schemeClr val="accent2"/>
                </a:solidFill>
              </a:rPr>
              <a:t>how</a:t>
            </a:r>
            <a:r>
              <a:rPr lang="en-US" sz="2000" dirty="0"/>
              <a:t> might you achieve this?</a:t>
            </a:r>
          </a:p>
          <a:p>
            <a:pPr lvl="1"/>
            <a:r>
              <a:rPr lang="en-US" sz="2000" dirty="0"/>
              <a:t>How to leverage language constructs to enforce the design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/>
              <a:t>A pattern has </a:t>
            </a:r>
            <a:r>
              <a:rPr lang="en-US" sz="2000" dirty="0"/>
              <a:t>a recognized </a:t>
            </a:r>
            <a:r>
              <a:rPr lang="en-US" sz="2000" i="1" dirty="0">
                <a:solidFill>
                  <a:schemeClr val="accent2"/>
                </a:solidFill>
              </a:rPr>
              <a:t>name</a:t>
            </a:r>
          </a:p>
          <a:p>
            <a:pPr lvl="1"/>
            <a:r>
              <a:rPr lang="en-US" sz="2000" dirty="0"/>
              <a:t>This is the </a:t>
            </a:r>
            <a:r>
              <a:rPr lang="en-US" sz="2000" i="1" dirty="0">
                <a:solidFill>
                  <a:srgbClr val="009900"/>
                </a:solidFill>
              </a:rPr>
              <a:t>Singleton Pattern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3546921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Possible reasons for Singleton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/>
              <a:t>One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RandomNumber</a:t>
            </a:r>
            <a:r>
              <a:rPr lang="en-US" sz="2000" dirty="0"/>
              <a:t> generator</a:t>
            </a:r>
          </a:p>
          <a:p>
            <a:r>
              <a:rPr lang="en-US" sz="2000" dirty="0"/>
              <a:t>One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KeyboardReader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/>
                <a:cs typeface="Courier New"/>
              </a:rPr>
              <a:t>PrinterController</a:t>
            </a:r>
            <a:r>
              <a:rPr lang="en-US" sz="2000" dirty="0"/>
              <a:t>, etc…</a:t>
            </a:r>
          </a:p>
          <a:p>
            <a:r>
              <a:rPr lang="en-US" sz="2000" dirty="0"/>
              <a:t>Have an object with fields/properties that are “like public, static fields” but you can have a constructor decide their values</a:t>
            </a:r>
          </a:p>
          <a:p>
            <a:pPr lvl="1"/>
            <a:r>
              <a:rPr lang="en-US" sz="2000" dirty="0"/>
              <a:t>Maybe strings in a particular language for messages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Make it easier to ensure some key invariants</a:t>
            </a:r>
          </a:p>
          <a:p>
            <a:pPr lvl="1"/>
            <a:r>
              <a:rPr lang="en-US" sz="2000" dirty="0"/>
              <a:t>There is only one instance, so never mutate the wrong one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Make it easier to control when that single instance is created </a:t>
            </a:r>
          </a:p>
          <a:p>
            <a:pPr lvl="1"/>
            <a:r>
              <a:rPr lang="en-US" sz="2000" dirty="0"/>
              <a:t>If expensive, delay until needed and then don’t do it again</a:t>
            </a:r>
          </a:p>
        </p:txBody>
      </p:sp>
    </p:spTree>
    <p:extLst>
      <p:ext uri="{BB962C8B-B14F-4D97-AF65-F5344CB8AC3E}">
        <p14:creationId xmlns:p14="http://schemas.microsoft.com/office/powerpoint/2010/main" val="3509735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3"/>
          <p:cNvSpPr txBox="1">
            <a:spLocks/>
          </p:cNvSpPr>
          <p:nvPr/>
        </p:nvSpPr>
        <p:spPr>
          <a:xfrm>
            <a:off x="228600" y="1371600"/>
            <a:ext cx="8610600" cy="2181366"/>
          </a:xfrm>
          <a:prstGeom prst="rect">
            <a:avLst/>
          </a:prstGeom>
          <a:solidFill>
            <a:srgbClr val="FFFF99">
              <a:alpha val="50000"/>
            </a:srgbClr>
          </a:solidFill>
        </p:spPr>
        <p:txBody>
          <a:bodyPr vert="horz" wrap="square">
            <a:sp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private static final Foo 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instance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new Foo(); 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private constructor prevents instantiation outside class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private Foo() { … }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public static Foo 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 {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return instance;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… instance methods as usual …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How: multiple approaches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28600" y="3733800"/>
            <a:ext cx="8610600" cy="2873864"/>
          </a:xfrm>
          <a:prstGeom prst="rect">
            <a:avLst/>
          </a:prstGeom>
          <a:solidFill>
            <a:srgbClr val="FFFF99">
              <a:alpha val="50000"/>
            </a:srgbClr>
          </a:solidFill>
        </p:spPr>
        <p:txBody>
          <a:bodyPr vert="horz" wrap="square">
            <a:sp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private static Foo 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instance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private constructor prevents instantiation outside class</a:t>
            </a:r>
            <a:b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private Foo() { … }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public static synchronized Foo 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 {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if (instance == null) {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instance = new Foo();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} 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return instance;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… instance methods as usual …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77000" y="2209800"/>
            <a:ext cx="19812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Eager allocation of instance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77000" y="5186571"/>
            <a:ext cx="19812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Lazy allocation of instance</a:t>
            </a:r>
          </a:p>
        </p:txBody>
      </p:sp>
    </p:spTree>
    <p:extLst>
      <p:ext uri="{BB962C8B-B14F-4D97-AF65-F5344CB8AC3E}">
        <p14:creationId xmlns:p14="http://schemas.microsoft.com/office/powerpoint/2010/main" val="308128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98425" y="2286000"/>
            <a:ext cx="83471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Announcements</a:t>
            </a:r>
          </a:p>
        </p:txBody>
      </p:sp>
    </p:spTree>
    <p:extLst>
      <p:ext uri="{BB962C8B-B14F-4D97-AF65-F5344CB8AC3E}">
        <p14:creationId xmlns:p14="http://schemas.microsoft.com/office/powerpoint/2010/main" val="5270451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GoF patterns: three categories</a:t>
            </a:r>
            <a:endParaRPr lang="en-US" dirty="0"/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>
                <a:solidFill>
                  <a:schemeClr val="accent2"/>
                </a:solidFill>
              </a:rPr>
              <a:t>Creational Patterns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are about the object-creation process</a:t>
            </a:r>
          </a:p>
          <a:p>
            <a:pPr marL="457200" lvl="1" indent="0">
              <a:buNone/>
            </a:pPr>
            <a:r>
              <a:rPr lang="en-US" sz="2000" dirty="0"/>
              <a:t>Factory Method, Abstract Factory, </a:t>
            </a:r>
            <a:r>
              <a:rPr lang="en-US" sz="2000" i="1" dirty="0">
                <a:solidFill>
                  <a:srgbClr val="009900"/>
                </a:solidFill>
              </a:rPr>
              <a:t>Singleton</a:t>
            </a:r>
            <a:r>
              <a:rPr lang="en-US" sz="2000" dirty="0"/>
              <a:t>, Builder, Prototype, …</a:t>
            </a:r>
          </a:p>
          <a:p>
            <a:pPr marL="457200" lvl="1" indent="0">
              <a:buNone/>
            </a:pPr>
            <a:endParaRPr lang="en-US" sz="600" dirty="0"/>
          </a:p>
          <a:p>
            <a:pPr marL="0" indent="0">
              <a:buNone/>
            </a:pPr>
            <a:r>
              <a:rPr lang="en-US" sz="2000" i="1" dirty="0">
                <a:solidFill>
                  <a:schemeClr val="accent2"/>
                </a:solidFill>
              </a:rPr>
              <a:t>Structural Patterns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 are about how objects/classes can be combined</a:t>
            </a:r>
          </a:p>
          <a:p>
            <a:pPr marL="457200" lvl="1" indent="0">
              <a:buNone/>
            </a:pPr>
            <a:r>
              <a:rPr lang="en-US" sz="2000" dirty="0"/>
              <a:t>Adapter, Bridge, Composite, Decorator, Façade, Flyweight, Proxy, …</a:t>
            </a:r>
          </a:p>
          <a:p>
            <a:pPr marL="457200" lvl="1" indent="0">
              <a:buNone/>
            </a:pPr>
            <a:endParaRPr lang="en-US" sz="600" dirty="0"/>
          </a:p>
          <a:p>
            <a:pPr marL="0" indent="0">
              <a:buNone/>
            </a:pPr>
            <a:r>
              <a:rPr lang="en-US" sz="2000" i="1" dirty="0">
                <a:solidFill>
                  <a:schemeClr val="accent2"/>
                </a:solidFill>
              </a:rPr>
              <a:t>Behavioral</a:t>
            </a:r>
            <a:r>
              <a:rPr lang="en-US" sz="2000" i="1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chemeClr val="accent2"/>
                </a:solidFill>
              </a:rPr>
              <a:t>Patterns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are about communication among objects</a:t>
            </a:r>
          </a:p>
          <a:p>
            <a:pPr marL="457200" lvl="1" indent="0">
              <a:buNone/>
            </a:pPr>
            <a:r>
              <a:rPr lang="en-US" sz="2000" dirty="0"/>
              <a:t>Command, Interpreter, </a:t>
            </a:r>
            <a:r>
              <a:rPr lang="en-US" sz="2000" i="1" dirty="0">
                <a:solidFill>
                  <a:srgbClr val="009900"/>
                </a:solidFill>
              </a:rPr>
              <a:t>Iterator</a:t>
            </a:r>
            <a:r>
              <a:rPr lang="en-US" sz="2000" dirty="0"/>
              <a:t>, Mediator, </a:t>
            </a:r>
            <a:r>
              <a:rPr lang="en-US" sz="2000" i="1" dirty="0">
                <a:solidFill>
                  <a:srgbClr val="009900"/>
                </a:solidFill>
              </a:rPr>
              <a:t>Observer</a:t>
            </a:r>
            <a:r>
              <a:rPr lang="en-US" sz="2000" dirty="0"/>
              <a:t>, State, Strategy, Chain of Responsibility, Visitor, Template Method, …</a:t>
            </a:r>
          </a:p>
          <a:p>
            <a:pPr marL="0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9900"/>
                </a:solidFill>
              </a:rPr>
              <a:t>Green = ones we’ve seen already </a:t>
            </a:r>
          </a:p>
        </p:txBody>
      </p:sp>
    </p:spTree>
    <p:extLst>
      <p:ext uri="{BB962C8B-B14F-4D97-AF65-F5344CB8AC3E}">
        <p14:creationId xmlns:p14="http://schemas.microsoft.com/office/powerpoint/2010/main" val="1770426386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376527" y="2028616"/>
            <a:ext cx="4390946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Factory</a:t>
            </a:r>
          </a:p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Patterns</a:t>
            </a:r>
          </a:p>
        </p:txBody>
      </p:sp>
    </p:spTree>
    <p:extLst>
      <p:ext uri="{BB962C8B-B14F-4D97-AF65-F5344CB8AC3E}">
        <p14:creationId xmlns:p14="http://schemas.microsoft.com/office/powerpoint/2010/main" val="10675977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Creational patterns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/>
              <a:t>Constructors in Java are inflexible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/>
              <a:t>Can't return a subtype of the class they belong to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/>
              <a:t>Always return a fresh new object, never re-use one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000" dirty="0"/>
              <a:t>Factories: Patterns for code that you call to get new objects other than constructors</a:t>
            </a:r>
          </a:p>
          <a:p>
            <a:pPr lvl="1" indent="-342900"/>
            <a:r>
              <a:rPr lang="en-US" sz="2000" dirty="0"/>
              <a:t>Factory method, Factory object, Prototype, Dependency injection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000" dirty="0"/>
              <a:t>Sharing: Patterns for reusing objects (to save space </a:t>
            </a:r>
            <a:r>
              <a:rPr lang="en-US" sz="2000" i="1" dirty="0"/>
              <a:t>and</a:t>
            </a:r>
            <a:r>
              <a:rPr lang="en-US" sz="2000" dirty="0"/>
              <a:t> other reasons)</a:t>
            </a:r>
          </a:p>
          <a:p>
            <a:pPr lvl="1" indent="-342900"/>
            <a:r>
              <a:rPr lang="en-US" sz="2000" dirty="0"/>
              <a:t>Singleton, Interning, Flyweight</a:t>
            </a:r>
          </a:p>
        </p:txBody>
      </p:sp>
    </p:spTree>
    <p:extLst>
      <p:ext uri="{BB962C8B-B14F-4D97-AF65-F5344CB8AC3E}">
        <p14:creationId xmlns:p14="http://schemas.microsoft.com/office/powerpoint/2010/main" val="33007173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200" dirty="0"/>
              <a:t>Motivation for factories:</a:t>
            </a:r>
            <a:br>
              <a:rPr lang="en-US" sz="3200" dirty="0"/>
            </a:br>
            <a:r>
              <a:rPr lang="en-US" sz="3200" dirty="0"/>
              <a:t>Changing implementations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err="1"/>
              <a:t>Supertypes</a:t>
            </a:r>
            <a:r>
              <a:rPr lang="en-US" sz="2000" dirty="0"/>
              <a:t> support multiple implementations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Matrix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 ... }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SparseMatrix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implements Matrix { ... }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DenseMatrix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implements Matrix { ... }</a:t>
            </a:r>
          </a:p>
          <a:p>
            <a:pPr marL="457200" lvl="1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Clients use the </a:t>
            </a:r>
            <a:r>
              <a:rPr lang="en-GB" sz="2000" dirty="0" err="1"/>
              <a:t>supertype</a:t>
            </a:r>
            <a:r>
              <a:rPr lang="en-GB" sz="2000" dirty="0"/>
              <a:t> 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Matrix</a:t>
            </a:r>
            <a:r>
              <a:rPr lang="en-GB" sz="2000" dirty="0"/>
              <a:t>)</a:t>
            </a:r>
          </a:p>
          <a:p>
            <a:pPr marL="457200" lvl="1" indent="0">
              <a:buNone/>
            </a:pPr>
            <a:r>
              <a:rPr lang="en-GB" sz="2000" dirty="0"/>
              <a:t>Still need to use a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SparseMatrix</a:t>
            </a:r>
            <a:r>
              <a:rPr lang="en-GB" sz="2000" dirty="0"/>
              <a:t> or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DenseMatrix</a:t>
            </a:r>
            <a:r>
              <a:rPr lang="en-GB" sz="2000" dirty="0"/>
              <a:t> </a:t>
            </a:r>
            <a:r>
              <a:rPr lang="en-GB" sz="2000" dirty="0">
                <a:solidFill>
                  <a:srgbClr val="009900"/>
                </a:solidFill>
              </a:rPr>
              <a:t>constructor</a:t>
            </a:r>
          </a:p>
          <a:p>
            <a:pPr lvl="2"/>
            <a:r>
              <a:rPr lang="en-GB" sz="2000" dirty="0"/>
              <a:t>Must decide concrete implementation </a:t>
            </a:r>
            <a:r>
              <a:rPr lang="en-GB" sz="2000" i="1" dirty="0"/>
              <a:t>somewhere</a:t>
            </a:r>
          </a:p>
          <a:p>
            <a:pPr lvl="2"/>
            <a:r>
              <a:rPr lang="en-GB" sz="2000" dirty="0"/>
              <a:t>Don’t want to change code to use a different constructor</a:t>
            </a:r>
          </a:p>
          <a:p>
            <a:pPr lvl="2"/>
            <a:r>
              <a:rPr lang="en-GB" sz="2000" dirty="0"/>
              <a:t>Factory methods put this decision behind an abstraction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5189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of factories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153400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Factory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MatrixFactory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static Matrix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createMatrix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SparseMatrix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Clients call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createMatrix</a:t>
            </a:r>
            <a:r>
              <a:rPr lang="en-US" sz="2000" dirty="0"/>
              <a:t> instead of a particular constructor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Advantages:</a:t>
            </a:r>
          </a:p>
          <a:p>
            <a:pPr lvl="1"/>
            <a:r>
              <a:rPr lang="en-US" sz="2000" dirty="0"/>
              <a:t>To switch the implementation, change only </a:t>
            </a:r>
            <a:r>
              <a:rPr lang="en-US" sz="2000" i="1" dirty="0">
                <a:solidFill>
                  <a:srgbClr val="C00000"/>
                </a:solidFill>
              </a:rPr>
              <a:t>one</a:t>
            </a:r>
            <a:r>
              <a:rPr lang="en-US" sz="2000" dirty="0"/>
              <a:t> place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createMatrix</a:t>
            </a:r>
            <a:r>
              <a:rPr lang="en-US" sz="2000" dirty="0"/>
              <a:t> can do arbitrary computations to decide what kind of matrix to make (unlike what’s shown above)</a:t>
            </a: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669704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DateFormat</a:t>
            </a:r>
            <a:r>
              <a:rPr lang="en-GB" dirty="0"/>
              <a:t> factory methods</a:t>
            </a:r>
            <a:endParaRPr lang="en-US" dirty="0"/>
          </a:p>
        </p:txBody>
      </p:sp>
      <p:sp>
        <p:nvSpPr>
          <p:cNvPr id="307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DateFormat</a:t>
            </a:r>
            <a:r>
              <a:rPr lang="en-GB" sz="2000" dirty="0"/>
              <a:t> class encapsulates knowledge about how to format dates and times as text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Options: just date? just time? </a:t>
            </a:r>
            <a:r>
              <a:rPr lang="en-GB" sz="2000" dirty="0" err="1"/>
              <a:t>date+time</a:t>
            </a:r>
            <a:r>
              <a:rPr lang="en-GB" sz="2000" dirty="0"/>
              <a:t>? where in the world?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Instead of passing all options to constructor, use factories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The subtype created by factory call need not be specified</a:t>
            </a:r>
          </a:p>
          <a:p>
            <a:pPr>
              <a:lnSpc>
                <a:spcPct val="116000"/>
              </a:lnSpc>
              <a:buNone/>
            </a:pPr>
            <a:endParaRPr lang="en-GB" sz="2000" dirty="0">
              <a:solidFill>
                <a:srgbClr val="0000FF"/>
              </a:solidFill>
              <a:latin typeface="Comic Sans MS" pitchFamily="66" charset="0"/>
            </a:endParaRP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err="1">
                <a:solidFill>
                  <a:schemeClr val="tx1"/>
                </a:solidFill>
                <a:latin typeface="Courier New" pitchFamily="49" charset="0"/>
              </a:rPr>
              <a:t>DateFormat</a:t>
            </a:r>
            <a:r>
              <a:rPr lang="en-GB" sz="20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df1</a:t>
            </a:r>
            <a:r>
              <a:rPr lang="en-GB" sz="2000" b="1" dirty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DateFormat.getDateInstance</a:t>
            </a:r>
            <a:r>
              <a:rPr lang="en-GB" sz="2000" b="1" dirty="0">
                <a:solidFill>
                  <a:schemeClr val="tx1"/>
                </a:solidFill>
                <a:latin typeface="Courier New" pitchFamily="49" charset="0"/>
              </a:rPr>
              <a:t>();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err="1">
                <a:solidFill>
                  <a:schemeClr val="tx1"/>
                </a:solidFill>
                <a:latin typeface="Courier New" pitchFamily="49" charset="0"/>
              </a:rPr>
              <a:t>DateFormat</a:t>
            </a:r>
            <a:r>
              <a:rPr lang="en-GB" sz="20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df2</a:t>
            </a:r>
            <a:r>
              <a:rPr lang="en-GB" sz="2000" b="1" dirty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DateFormat.getTimeInstance</a:t>
            </a:r>
            <a:r>
              <a:rPr lang="en-GB" sz="2000" b="1" dirty="0">
                <a:solidFill>
                  <a:schemeClr val="tx1"/>
                </a:solidFill>
                <a:latin typeface="Courier New" pitchFamily="49" charset="0"/>
              </a:rPr>
              <a:t>();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err="1">
                <a:solidFill>
                  <a:schemeClr val="tx1"/>
                </a:solidFill>
                <a:latin typeface="Courier New" pitchFamily="49" charset="0"/>
              </a:rPr>
              <a:t>DateFormat</a:t>
            </a:r>
            <a:r>
              <a:rPr lang="en-GB" sz="20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df3</a:t>
            </a:r>
            <a:r>
              <a:rPr lang="en-GB" sz="2000" b="1" dirty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DateFormat.getDateInstance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                  </a:t>
            </a:r>
            <a:r>
              <a:rPr lang="en-GB" sz="2000" b="1" dirty="0">
                <a:solidFill>
                  <a:schemeClr val="tx1"/>
                </a:solidFill>
                <a:latin typeface="Courier New" pitchFamily="49" charset="0"/>
              </a:rPr>
              <a:t>(</a:t>
            </a:r>
            <a:r>
              <a:rPr lang="en-GB" sz="2000" b="1" dirty="0" err="1">
                <a:solidFill>
                  <a:schemeClr val="tx1"/>
                </a:solidFill>
                <a:latin typeface="Courier New" pitchFamily="49" charset="0"/>
              </a:rPr>
              <a:t>DateFormat.FULL</a:t>
            </a:r>
            <a:r>
              <a:rPr lang="en-GB" sz="2000" b="1" dirty="0">
                <a:solidFill>
                  <a:schemeClr val="tx1"/>
                </a:solidFill>
                <a:latin typeface="Courier New" pitchFamily="49" charset="0"/>
              </a:rPr>
              <a:t>, </a:t>
            </a:r>
            <a:r>
              <a:rPr lang="en-GB" sz="2000" b="1" dirty="0" err="1">
                <a:solidFill>
                  <a:schemeClr val="tx1"/>
                </a:solidFill>
                <a:latin typeface="Courier New" pitchFamily="49" charset="0"/>
              </a:rPr>
              <a:t>Locale.FRANCE</a:t>
            </a:r>
            <a:r>
              <a:rPr lang="en-GB" sz="2000" b="1" dirty="0">
                <a:solidFill>
                  <a:schemeClr val="tx1"/>
                </a:solidFill>
                <a:latin typeface="Courier New" pitchFamily="49" charset="0"/>
              </a:rPr>
              <a:t>);</a:t>
            </a:r>
          </a:p>
          <a:p>
            <a:pPr marL="0">
              <a:lnSpc>
                <a:spcPts val="1800"/>
              </a:lnSpc>
              <a:spcBef>
                <a:spcPts val="0"/>
              </a:spcBef>
              <a:buNone/>
            </a:pPr>
            <a:endParaRPr lang="en-GB" sz="2000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0">
              <a:lnSpc>
                <a:spcPts val="1800"/>
              </a:lnSpc>
              <a:spcBef>
                <a:spcPts val="0"/>
              </a:spcBef>
              <a:buNone/>
            </a:pPr>
            <a:r>
              <a:rPr lang="en-GB" sz="2000" b="1" dirty="0">
                <a:solidFill>
                  <a:schemeClr val="tx1"/>
                </a:solidFill>
                <a:latin typeface="Courier New" pitchFamily="49" charset="0"/>
              </a:rPr>
              <a:t>Date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today</a:t>
            </a:r>
            <a:r>
              <a:rPr lang="en-GB" sz="2000" b="1" dirty="0">
                <a:solidFill>
                  <a:schemeClr val="tx1"/>
                </a:solidFill>
                <a:latin typeface="Courier New" pitchFamily="49" charset="0"/>
              </a:rPr>
              <a:t> = new Date();</a:t>
            </a:r>
          </a:p>
          <a:p>
            <a:pPr marL="0">
              <a:lnSpc>
                <a:spcPts val="1800"/>
              </a:lnSpc>
              <a:spcBef>
                <a:spcPts val="0"/>
              </a:spcBef>
              <a:buNone/>
            </a:pPr>
            <a:endParaRPr lang="en-GB" sz="2000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>
                <a:solidFill>
                  <a:schemeClr val="tx1"/>
                </a:solidFill>
                <a:latin typeface="Courier New" pitchFamily="49" charset="0"/>
              </a:rPr>
              <a:t>df1.format(today);  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</a:rPr>
              <a:t>// "Jul 4, 1776"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>
                <a:solidFill>
                  <a:schemeClr val="tx1"/>
                </a:solidFill>
                <a:latin typeface="Courier New" pitchFamily="49" charset="0"/>
              </a:rPr>
              <a:t>df2.format(today);  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</a:rPr>
              <a:t>// "10:15:00 AM"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>
                <a:solidFill>
                  <a:schemeClr val="tx1"/>
                </a:solidFill>
                <a:latin typeface="Courier New" pitchFamily="49" charset="0"/>
              </a:rPr>
              <a:t>df3.format(today);  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</a:rPr>
              <a:t>// "</a:t>
            </a:r>
            <a:r>
              <a:rPr lang="en-GB" sz="2000" b="1" i="1">
                <a:solidFill>
                  <a:srgbClr val="7030A0"/>
                </a:solidFill>
                <a:latin typeface="Courier New" pitchFamily="49" charset="0"/>
              </a:rPr>
              <a:t>jeudi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</a:rPr>
              <a:t> 4 </a:t>
            </a:r>
            <a:r>
              <a:rPr lang="en-GB" sz="2000" b="1" i="1" dirty="0" err="1">
                <a:solidFill>
                  <a:srgbClr val="7030A0"/>
                </a:solidFill>
                <a:latin typeface="Courier New" pitchFamily="49" charset="0"/>
              </a:rPr>
              <a:t>juillet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</a:rPr>
              <a:t> 1776"</a:t>
            </a:r>
          </a:p>
          <a:p>
            <a:pPr>
              <a:lnSpc>
                <a:spcPct val="90000"/>
              </a:lnSpc>
              <a:buNone/>
            </a:pPr>
            <a:endParaRPr lang="en-US" sz="2000" dirty="0">
              <a:solidFill>
                <a:schemeClr val="tx1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4897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Bicycle race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371600"/>
            <a:ext cx="8839200" cy="5029200"/>
          </a:xfrm>
        </p:spPr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Race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public Race() {    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dirty="0">
                <a:latin typeface="Courier New" pitchFamily="49" charset="0"/>
              </a:rPr>
              <a:t> = new Bicycle();    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dirty="0">
                <a:latin typeface="Courier New" pitchFamily="49" charset="0"/>
              </a:rPr>
              <a:t> = new Bicycle();    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…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…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dirty="0"/>
              <a:t>New example:</a:t>
            </a:r>
          </a:p>
          <a:p>
            <a:pPr lvl="2"/>
            <a:r>
              <a:rPr lang="en-US" sz="2000" dirty="0"/>
              <a:t>No factories yet</a:t>
            </a:r>
          </a:p>
          <a:p>
            <a:pPr lvl="2"/>
            <a:r>
              <a:rPr lang="en-US" sz="2000" dirty="0"/>
              <a:t>Coming: factories for the </a:t>
            </a:r>
            <a:r>
              <a:rPr lang="en-US" sz="2000" i="1" dirty="0"/>
              <a:t>bicycles</a:t>
            </a:r>
            <a:r>
              <a:rPr lang="en-US" sz="2000" dirty="0"/>
              <a:t> to get flexibility and code reuse</a:t>
            </a:r>
          </a:p>
          <a:p>
            <a:pPr lvl="2"/>
            <a:r>
              <a:rPr lang="en-US" sz="2000" dirty="0"/>
              <a:t>Could also use factories for the </a:t>
            </a:r>
            <a:r>
              <a:rPr lang="en-US" sz="2000" i="1" dirty="0"/>
              <a:t>races</a:t>
            </a:r>
            <a:r>
              <a:rPr lang="en-US" sz="2000" dirty="0"/>
              <a:t>, but that complicates the example, so will stick with constructors</a:t>
            </a:r>
          </a:p>
          <a:p>
            <a:pPr lvl="2"/>
            <a:endParaRPr lang="en-US" sz="20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4884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>
                <a:solidFill>
                  <a:srgbClr val="7030A0"/>
                </a:solidFill>
              </a:rPr>
              <a:t>Tour de France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extends Race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</a:rPr>
              <a:t>TourDeFrance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RoadBicycle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RoadBicycle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	  …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…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 marL="457200" lvl="1" indent="0">
              <a:buNone/>
            </a:pPr>
            <a:r>
              <a:rPr lang="en-US" sz="2000" dirty="0"/>
              <a:t>The problem: We are </a:t>
            </a:r>
            <a:r>
              <a:rPr lang="en-US" sz="2000" dirty="0" err="1"/>
              <a:t>reimplementing</a:t>
            </a:r>
            <a:r>
              <a:rPr lang="en-US" sz="2000" dirty="0"/>
              <a:t> the constructor in every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Race</a:t>
            </a:r>
            <a:r>
              <a:rPr lang="en-US" sz="2000" dirty="0"/>
              <a:t> subclass just to use a different subclass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Bicycle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181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 err="1">
                <a:solidFill>
                  <a:srgbClr val="7030A0"/>
                </a:solidFill>
              </a:rPr>
              <a:t>Cyclocross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Cyclocross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extends Race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public </a:t>
            </a:r>
            <a:r>
              <a:rPr lang="en-US" sz="2000" b="1" dirty="0" err="1">
                <a:latin typeface="Courier New" pitchFamily="49" charset="0"/>
              </a:rPr>
              <a:t>Cyclocross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MountainBicycle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MountainBicycle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		 …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…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 marL="457200" lvl="1" indent="0">
              <a:buNone/>
            </a:pPr>
            <a:r>
              <a:rPr lang="en-US" sz="2000" dirty="0"/>
              <a:t>The problem: We are </a:t>
            </a:r>
            <a:r>
              <a:rPr lang="en-US" sz="2000" dirty="0" err="1"/>
              <a:t>reimplementing</a:t>
            </a:r>
            <a:r>
              <a:rPr lang="en-US" sz="2000" dirty="0"/>
              <a:t> the constructor in every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Race</a:t>
            </a:r>
            <a:r>
              <a:rPr lang="en-US" sz="2000" dirty="0"/>
              <a:t> subclass just to use a different subclass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Bicycle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7238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Factory </a:t>
            </a:r>
            <a:r>
              <a:rPr lang="en-US" i="1" dirty="0">
                <a:solidFill>
                  <a:srgbClr val="C00000"/>
                </a:solidFill>
              </a:rPr>
              <a:t>method</a:t>
            </a:r>
            <a:r>
              <a:rPr lang="en-US" dirty="0"/>
              <a:t> for Bicycle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600200"/>
            <a:ext cx="8458200" cy="4495800"/>
          </a:xfrm>
        </p:spPr>
        <p:txBody>
          <a:bodyPr/>
          <a:lstStyle/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class </a:t>
            </a:r>
            <a:r>
              <a:rPr lang="en-US" sz="2000" b="1" kern="1200" dirty="0">
                <a:solidFill>
                  <a:schemeClr val="accent2"/>
                </a:solidFill>
                <a:latin typeface="Courier New" pitchFamily="49" charset="0"/>
              </a:rPr>
              <a:t>Race</a:t>
            </a:r>
            <a:r>
              <a:rPr lang="en-US" sz="2000" b="1" kern="1200" dirty="0">
                <a:latin typeface="Courier New" pitchFamily="49" charset="0"/>
              </a:rPr>
              <a:t> {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</a:t>
            </a:r>
            <a:r>
              <a:rPr lang="en-US" sz="2000" b="1" kern="1200" dirty="0">
                <a:solidFill>
                  <a:srgbClr val="C00000"/>
                </a:solidFill>
                <a:latin typeface="Courier New" pitchFamily="49" charset="0"/>
              </a:rPr>
              <a:t>Bicycle </a:t>
            </a:r>
            <a:r>
              <a:rPr lang="en-US" sz="2000" b="1" kern="1200" dirty="0" err="1">
                <a:solidFill>
                  <a:srgbClr val="C00000"/>
                </a:solidFill>
                <a:latin typeface="Courier New" pitchFamily="49" charset="0"/>
              </a:rPr>
              <a:t>createBicycle</a:t>
            </a:r>
            <a:r>
              <a:rPr lang="en-US" sz="2000" b="1" kern="1200" dirty="0">
                <a:solidFill>
                  <a:srgbClr val="C00000"/>
                </a:solidFill>
                <a:latin typeface="Courier New" pitchFamily="49" charset="0"/>
              </a:rPr>
              <a:t>() { return new Bicycle(); }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public Race() {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  Bicycle </a:t>
            </a:r>
            <a:r>
              <a:rPr lang="en-US" sz="2000" b="1" kern="1200" dirty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kern="1200" dirty="0">
                <a:latin typeface="Courier New" pitchFamily="49" charset="0"/>
              </a:rPr>
              <a:t> = </a:t>
            </a:r>
            <a:r>
              <a:rPr lang="en-US" sz="2000" b="1" kern="1200" dirty="0" err="1">
                <a:latin typeface="Courier New" pitchFamily="49" charset="0"/>
              </a:rPr>
              <a:t>createBicycle</a:t>
            </a:r>
            <a:r>
              <a:rPr lang="en-US" sz="2000" b="1" kern="1200" dirty="0">
                <a:latin typeface="Courier New" pitchFamily="49" charset="0"/>
              </a:rPr>
              <a:t>();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  Bicycle </a:t>
            </a:r>
            <a:r>
              <a:rPr lang="en-US" sz="2000" b="1" kern="1200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kern="1200" dirty="0">
                <a:latin typeface="Courier New" pitchFamily="49" charset="0"/>
              </a:rPr>
              <a:t> = </a:t>
            </a:r>
            <a:r>
              <a:rPr lang="en-US" sz="2000" b="1" kern="1200" dirty="0" err="1">
                <a:latin typeface="Courier New" pitchFamily="49" charset="0"/>
              </a:rPr>
              <a:t>createBicycle</a:t>
            </a:r>
            <a:r>
              <a:rPr lang="en-US" sz="2000" b="1" kern="1200" dirty="0">
                <a:latin typeface="Courier New" pitchFamily="49" charset="0"/>
              </a:rPr>
              <a:t>();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  ...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}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	Use a factory method to avoid dependence on specific new 	kind of bicycle in the constructor</a:t>
            </a:r>
          </a:p>
          <a:p>
            <a:pPr lvl="3"/>
            <a:r>
              <a:rPr lang="en-US" dirty="0"/>
              <a:t>Call the factory method instead</a:t>
            </a:r>
          </a:p>
        </p:txBody>
      </p:sp>
    </p:spTree>
    <p:extLst>
      <p:ext uri="{BB962C8B-B14F-4D97-AF65-F5344CB8AC3E}">
        <p14:creationId xmlns:p14="http://schemas.microsoft.com/office/powerpoint/2010/main" val="636649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400050"/>
            <a:r>
              <a:rPr lang="en-US" sz="2000" dirty="0"/>
              <a:t>Quiz 7 due Thursday 8/9</a:t>
            </a:r>
          </a:p>
          <a:p>
            <a:pPr marL="57150" indent="0">
              <a:buNone/>
            </a:pPr>
            <a:endParaRPr lang="en-US" sz="2000" dirty="0"/>
          </a:p>
          <a:p>
            <a:pPr marL="400050"/>
            <a:r>
              <a:rPr lang="en-US" sz="2000" dirty="0"/>
              <a:t>Homework 8 due Thursday 8/9</a:t>
            </a:r>
          </a:p>
          <a:p>
            <a:pPr marL="800100" lvl="1"/>
            <a:r>
              <a:rPr lang="en-US" sz="2000" dirty="0"/>
              <a:t>HW8 has a regression testing component: HW5, 6, 7 tests must pass.</a:t>
            </a:r>
          </a:p>
          <a:p>
            <a:pPr marL="40005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474756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Subclasses override factory method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153400" cy="4495800"/>
          </a:xfrm>
        </p:spPr>
        <p:txBody>
          <a:bodyPr>
            <a:noAutofit/>
          </a:bodyPr>
          <a:lstStyle/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return new </a:t>
            </a:r>
            <a:r>
              <a:rPr lang="en-US" sz="2000" b="1" dirty="0" err="1">
                <a:latin typeface="Courier New" pitchFamily="49" charset="0"/>
              </a:rPr>
              <a:t>RoadBicycle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</a:t>
            </a:r>
            <a:r>
              <a:rPr lang="en-US" sz="2000" b="1" dirty="0" err="1">
                <a:latin typeface="Courier New" pitchFamily="49" charset="0"/>
              </a:rPr>
              <a:t>TourDeFrance</a:t>
            </a:r>
            <a:r>
              <a:rPr lang="en-US" sz="2000" b="1" dirty="0">
                <a:latin typeface="Courier New" pitchFamily="49" charset="0"/>
              </a:rPr>
              <a:t>() { super(); 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Cyclocross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return new </a:t>
            </a:r>
            <a:r>
              <a:rPr lang="en-US" sz="2000" b="1" dirty="0" err="1">
                <a:latin typeface="Courier New" pitchFamily="49" charset="0"/>
              </a:rPr>
              <a:t>MountainBicycle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</a:t>
            </a:r>
            <a:r>
              <a:rPr lang="en-US" sz="2000" b="1" dirty="0" err="1">
                <a:latin typeface="Courier New" pitchFamily="49" charset="0"/>
              </a:rPr>
              <a:t>Cyclocross</a:t>
            </a:r>
            <a:r>
              <a:rPr lang="en-US" sz="2000" b="1" dirty="0">
                <a:latin typeface="Courier New" pitchFamily="49" charset="0"/>
              </a:rPr>
              <a:t>() { super(); 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marL="57150" lvl="1" indent="-342900">
              <a:lnSpc>
                <a:spcPts val="2000"/>
              </a:lnSpc>
              <a:spcBef>
                <a:spcPts val="600"/>
              </a:spcBef>
            </a:pPr>
            <a:r>
              <a:rPr lang="en-US" sz="2000" dirty="0">
                <a:latin typeface="+mj-lt"/>
              </a:rPr>
              <a:t>“Foresight” to use factory method in superclass constructor</a:t>
            </a:r>
          </a:p>
          <a:p>
            <a:pPr marL="57150" lvl="1" indent="-342900">
              <a:lnSpc>
                <a:spcPts val="2000"/>
              </a:lnSpc>
              <a:spcBef>
                <a:spcPts val="600"/>
              </a:spcBef>
            </a:pPr>
            <a:r>
              <a:rPr lang="en-US" sz="2000" dirty="0">
                <a:latin typeface="+mj-lt"/>
              </a:rPr>
              <a:t>Then dynamic dispatch to call overridden method</a:t>
            </a:r>
          </a:p>
          <a:p>
            <a:pPr marL="57150" lvl="1" indent="-342900">
              <a:lnSpc>
                <a:spcPts val="2000"/>
              </a:lnSpc>
              <a:spcBef>
                <a:spcPts val="600"/>
              </a:spcBef>
            </a:pPr>
            <a:r>
              <a:rPr lang="en-US" sz="2000" dirty="0">
                <a:latin typeface="+mj-lt"/>
              </a:rPr>
              <a:t>Subtyping in the overriding methods (covariant returns type also ok)</a:t>
            </a:r>
          </a:p>
          <a:p>
            <a:pPr marL="57150" lvl="1" indent="-342900">
              <a:lnSpc>
                <a:spcPts val="2000"/>
              </a:lnSpc>
              <a:spcBef>
                <a:spcPts val="600"/>
              </a:spcBef>
            </a:pPr>
            <a:r>
              <a:rPr lang="en-US" sz="2000" dirty="0">
                <a:latin typeface="+mj-lt"/>
              </a:rPr>
              <a:t>Would look like even more code reuse outside of constructors</a:t>
            </a:r>
          </a:p>
          <a:p>
            <a:pPr marL="457200" lvl="2" indent="-342900">
              <a:lnSpc>
                <a:spcPts val="2000"/>
              </a:lnSpc>
              <a:spcBef>
                <a:spcPts val="600"/>
              </a:spcBef>
            </a:pPr>
            <a:r>
              <a:rPr lang="en-US" sz="2000" dirty="0">
                <a:latin typeface="+mj-lt"/>
              </a:rPr>
              <a:t>Example: Can inherit an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addBicycle</a:t>
            </a:r>
            <a:r>
              <a:rPr lang="en-US" sz="2000" dirty="0">
                <a:latin typeface="+mj-lt"/>
              </a:rPr>
              <a:t> that calls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createBicycle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1454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createBicycle</a:t>
            </a:r>
            <a:r>
              <a:rPr lang="en-US" sz="2000" dirty="0"/>
              <a:t> was just a factory method</a:t>
            </a:r>
          </a:p>
          <a:p>
            <a:endParaRPr lang="en-US" sz="2000" dirty="0"/>
          </a:p>
          <a:p>
            <a:r>
              <a:rPr lang="en-US" sz="2000" dirty="0"/>
              <a:t>Now let’s move the method into a separate class</a:t>
            </a:r>
          </a:p>
          <a:p>
            <a:pPr lvl="1"/>
            <a:r>
              <a:rPr lang="en-US" sz="2000" dirty="0"/>
              <a:t>So it’s part of a </a:t>
            </a:r>
            <a:r>
              <a:rPr lang="en-US" sz="2000" i="1" dirty="0"/>
              <a:t>factory object</a:t>
            </a:r>
          </a:p>
          <a:p>
            <a:pPr lvl="1"/>
            <a:endParaRPr lang="en-US" sz="2000" dirty="0"/>
          </a:p>
          <a:p>
            <a:r>
              <a:rPr lang="en-US" sz="2000" dirty="0"/>
              <a:t>Advantages: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Can group related factory methods together</a:t>
            </a:r>
          </a:p>
          <a:p>
            <a:pPr lvl="2"/>
            <a:r>
              <a:rPr lang="en-US" sz="2000" dirty="0"/>
              <a:t>Not shown: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repairBicycle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createSpareWheel</a:t>
            </a:r>
            <a:r>
              <a:rPr lang="en-US" sz="2000" dirty="0">
                <a:cs typeface="Courier New" panose="02070309020205020404" pitchFamily="49" charset="0"/>
              </a:rPr>
              <a:t>, …</a:t>
            </a:r>
            <a:endParaRPr lang="en-US" sz="2000" dirty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Can pass factories around as objects for flexibility</a:t>
            </a:r>
          </a:p>
          <a:p>
            <a:pPr lvl="2"/>
            <a:r>
              <a:rPr lang="en-US" sz="2000" dirty="0"/>
              <a:t>Choose a factory at runtime</a:t>
            </a:r>
          </a:p>
          <a:p>
            <a:pPr lvl="2"/>
            <a:r>
              <a:rPr lang="en-US" sz="2000" dirty="0"/>
              <a:t>Use different factories in different objects (e.g., races)</a:t>
            </a:r>
          </a:p>
          <a:p>
            <a:pPr lvl="2"/>
            <a:r>
              <a:rPr lang="en-US" sz="2000" dirty="0"/>
              <a:t>Example…</a:t>
            </a:r>
          </a:p>
          <a:p>
            <a:pPr marL="1314450" lvl="2" indent="-457200">
              <a:buFont typeface="+mj-lt"/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51600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3200" dirty="0"/>
              <a:t>Factory </a:t>
            </a:r>
            <a:r>
              <a:rPr lang="en-US" sz="3200" b="1" i="1" dirty="0">
                <a:solidFill>
                  <a:srgbClr val="C00000"/>
                </a:solidFill>
              </a:rPr>
              <a:t>objects</a:t>
            </a:r>
            <a:r>
              <a:rPr lang="en-US" sz="3200" b="1" dirty="0"/>
              <a:t>/classes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/>
              <a:t>encapsulate factory method(s)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382000" cy="4495800"/>
          </a:xfrm>
        </p:spPr>
        <p:txBody>
          <a:bodyPr>
            <a:noAutofit/>
          </a:bodyPr>
          <a:lstStyle/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 { 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return new Bicycle(); 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RoadBicycleFactory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</a:t>
            </a: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  <a:r>
              <a:rPr lang="en-US" sz="1000" b="1" dirty="0">
                <a:latin typeface="Courier New" pitchFamily="49" charset="0"/>
              </a:rPr>
              <a:t> 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000" b="1" dirty="0">
                <a:latin typeface="Courier New" pitchFamily="49" charset="0"/>
              </a:rPr>
              <a:t>        </a:t>
            </a:r>
            <a:r>
              <a:rPr lang="en-US" sz="2000" b="1" dirty="0">
                <a:latin typeface="Courier New" pitchFamily="49" charset="0"/>
              </a:rPr>
              <a:t>return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RoadBicycle</a:t>
            </a:r>
            <a:r>
              <a:rPr lang="en-US" sz="2000" b="1" dirty="0">
                <a:latin typeface="Courier New" pitchFamily="49" charset="0"/>
              </a:rPr>
              <a:t>();</a:t>
            </a:r>
            <a:r>
              <a:rPr lang="en-US" sz="1000" b="1" dirty="0">
                <a:latin typeface="Courier New" pitchFamily="49" charset="0"/>
              </a:rPr>
              <a:t> 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000" b="1" dirty="0">
                <a:latin typeface="Courier New" pitchFamily="49" charset="0"/>
              </a:rPr>
              <a:t>   </a:t>
            </a: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MountainBicycleFactory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</a:t>
            </a: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  <a:r>
              <a:rPr lang="en-US" sz="1000" b="1" dirty="0">
                <a:latin typeface="Courier New" pitchFamily="49" charset="0"/>
              </a:rPr>
              <a:t> 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000" b="1" dirty="0">
                <a:latin typeface="Courier New" pitchFamily="49" charset="0"/>
              </a:rPr>
              <a:t>        </a:t>
            </a:r>
            <a:r>
              <a:rPr lang="en-US" sz="2000" b="1" dirty="0">
                <a:latin typeface="Courier New" pitchFamily="49" charset="0"/>
              </a:rPr>
              <a:t>return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MountainBicycle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6816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Using a factory object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610600" cy="4495800"/>
          </a:xfrm>
        </p:spPr>
        <p:txBody>
          <a:bodyPr>
            <a:noAutofit/>
          </a:bodyPr>
          <a:lstStyle/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Race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BicycleFactory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bfactory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;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Race(</a:t>
            </a:r>
            <a:r>
              <a:rPr lang="en-US" sz="2000" b="1" dirty="0" err="1"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 f)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bfactory</a:t>
            </a:r>
            <a:r>
              <a:rPr lang="en-US" sz="2000" b="1" dirty="0">
                <a:latin typeface="Courier New" pitchFamily="49" charset="0"/>
              </a:rPr>
              <a:t> = f;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Bicycle bike1 =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bfactory</a:t>
            </a:r>
            <a:r>
              <a:rPr lang="en-US" sz="2000" b="1" dirty="0" err="1">
                <a:latin typeface="Courier New" pitchFamily="49" charset="0"/>
              </a:rPr>
              <a:t>.createBicycle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Bicycle bike2 =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bfactory</a:t>
            </a:r>
            <a:r>
              <a:rPr lang="en-US" sz="2000" b="1" dirty="0" err="1">
                <a:latin typeface="Courier New" pitchFamily="49" charset="0"/>
              </a:rPr>
              <a:t>.createBicycle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…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Race() { this(new </a:t>
            </a:r>
            <a:r>
              <a:rPr lang="en-US" sz="2000" b="1" dirty="0" err="1"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());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…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dirty="0">
                <a:latin typeface="+mj-lt"/>
              </a:rPr>
              <a:t>Setting up the flexibility here:</a:t>
            </a:r>
          </a:p>
          <a:p>
            <a:pPr marL="742950" lvl="2" indent="-342900">
              <a:lnSpc>
                <a:spcPts val="1800"/>
              </a:lnSpc>
              <a:spcBef>
                <a:spcPts val="600"/>
              </a:spcBef>
            </a:pPr>
            <a:r>
              <a:rPr lang="en-US" sz="2000" dirty="0">
                <a:latin typeface="+mj-lt"/>
              </a:rPr>
              <a:t>Factory object stored in a field, set by constructor</a:t>
            </a:r>
          </a:p>
          <a:p>
            <a:pPr marL="742950" lvl="2" indent="-342900">
              <a:lnSpc>
                <a:spcPts val="1800"/>
              </a:lnSpc>
              <a:spcBef>
                <a:spcPts val="600"/>
              </a:spcBef>
            </a:pPr>
            <a:r>
              <a:rPr lang="en-US" sz="2000" dirty="0">
                <a:latin typeface="+mj-lt"/>
              </a:rPr>
              <a:t>Can take the factory as a constructor-argument</a:t>
            </a:r>
          </a:p>
          <a:p>
            <a:pPr marL="742950" lvl="2" indent="-342900">
              <a:lnSpc>
                <a:spcPts val="1800"/>
              </a:lnSpc>
              <a:spcBef>
                <a:spcPts val="600"/>
              </a:spcBef>
            </a:pPr>
            <a:r>
              <a:rPr lang="en-US" sz="2000" dirty="0">
                <a:latin typeface="+mj-lt"/>
              </a:rPr>
              <a:t>But an implementation detail (?), so 0-argument constructor too</a:t>
            </a:r>
          </a:p>
          <a:p>
            <a:pPr marL="1200150" lvl="3" indent="-342900">
              <a:lnSpc>
                <a:spcPts val="1800"/>
              </a:lnSpc>
              <a:spcBef>
                <a:spcPts val="600"/>
              </a:spcBef>
            </a:pPr>
            <a:r>
              <a:rPr lang="en-US" dirty="0">
                <a:latin typeface="+mj-lt"/>
              </a:rPr>
              <a:t>Java detail: call another constructor in same class with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</a:p>
        </p:txBody>
      </p:sp>
    </p:spTree>
    <p:extLst>
      <p:ext uri="{BB962C8B-B14F-4D97-AF65-F5344CB8AC3E}">
        <p14:creationId xmlns:p14="http://schemas.microsoft.com/office/powerpoint/2010/main" val="30824479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subclasses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6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</a:t>
            </a:r>
            <a:r>
              <a:rPr lang="en-US" sz="2000" b="1" dirty="0" err="1">
                <a:latin typeface="Courier New" pitchFamily="49" charset="0"/>
              </a:rPr>
              <a:t>TourDeFrance</a:t>
            </a:r>
            <a:r>
              <a:rPr lang="en-US" sz="2000" b="1" dirty="0">
                <a:latin typeface="Courier New" pitchFamily="49" charset="0"/>
              </a:rPr>
              <a:t>() { 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super(new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RoadBicycleFactory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()); 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Cyclocross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</a:t>
            </a:r>
            <a:r>
              <a:rPr lang="en-US" sz="2000" b="1" dirty="0" err="1">
                <a:latin typeface="Courier New" pitchFamily="49" charset="0"/>
              </a:rPr>
              <a:t>Cyclocross</a:t>
            </a:r>
            <a:r>
              <a:rPr lang="en-US" sz="2000" b="1" dirty="0">
                <a:latin typeface="Courier New" pitchFamily="49" charset="0"/>
              </a:rPr>
              <a:t>() { 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super(new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MountainBicycleFactory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());</a:t>
            </a:r>
            <a:r>
              <a:rPr lang="en-US" sz="2000" b="1" dirty="0">
                <a:latin typeface="Courier New" pitchFamily="49" charset="0"/>
              </a:rPr>
              <a:t> 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dirty="0">
                <a:latin typeface="+mj-lt"/>
              </a:rPr>
              <a:t>Voila!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2000" dirty="0">
              <a:latin typeface="+mj-lt"/>
            </a:endParaRPr>
          </a:p>
          <a:p>
            <a:pPr marL="342900" lvl="1" indent="-342900">
              <a:lnSpc>
                <a:spcPts val="1800"/>
              </a:lnSpc>
              <a:spcBef>
                <a:spcPts val="600"/>
              </a:spcBef>
            </a:pPr>
            <a:r>
              <a:rPr lang="en-US" sz="2000" dirty="0">
                <a:latin typeface="+mj-lt"/>
              </a:rPr>
              <a:t>Just call the superclass constructor with a different factory</a:t>
            </a:r>
          </a:p>
          <a:p>
            <a:pPr marL="342900" lvl="1" indent="-342900">
              <a:lnSpc>
                <a:spcPts val="1800"/>
              </a:lnSpc>
              <a:spcBef>
                <a:spcPts val="600"/>
              </a:spcBef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Race</a:t>
            </a:r>
            <a:r>
              <a:rPr lang="en-US" sz="2000" dirty="0">
                <a:latin typeface="+mj-lt"/>
              </a:rPr>
              <a:t> class had foresight to delegate “what to do to create a bicycle” to the factory object, making it more reusable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966229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Separate control over bicycles and races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8229600" cy="4800600"/>
          </a:xfrm>
        </p:spPr>
        <p:txBody>
          <a:bodyPr>
            <a:noAutofit/>
          </a:bodyPr>
          <a:lstStyle/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public </a:t>
            </a:r>
            <a:r>
              <a:rPr lang="en-US" sz="2000" b="1" dirty="0" err="1">
                <a:latin typeface="Courier New" pitchFamily="49" charset="0"/>
              </a:rPr>
              <a:t>TourDeFrance</a:t>
            </a:r>
            <a:r>
              <a:rPr lang="en-US" sz="2000" b="1" dirty="0">
                <a:latin typeface="Courier New" pitchFamily="49" charset="0"/>
              </a:rPr>
              <a:t>() { 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super(new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RoadBicycleFactory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()); // or this(…)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public </a:t>
            </a:r>
            <a:r>
              <a:rPr lang="en-US" sz="2000" b="1" dirty="0" err="1">
                <a:latin typeface="Courier New" pitchFamily="49" charset="0"/>
              </a:rPr>
              <a:t>TourDeFrance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 f)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super(f);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…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2000" dirty="0"/>
          </a:p>
          <a:p>
            <a:pPr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000" dirty="0"/>
              <a:t>By having factory-as-argument option, we can allow arbitrary mixing by client: </a:t>
            </a:r>
            <a:r>
              <a:rPr lang="en-US" sz="2000" b="1" dirty="0">
                <a:latin typeface="Courier New" pitchFamily="49" charset="0"/>
              </a:rPr>
              <a:t>new </a:t>
            </a:r>
            <a:r>
              <a:rPr lang="en-US" sz="2000" b="1" dirty="0" err="1">
                <a:latin typeface="Courier New" pitchFamily="49" charset="0"/>
              </a:rPr>
              <a:t>TourDeFrance</a:t>
            </a:r>
            <a:r>
              <a:rPr lang="en-US" sz="2000" b="1" dirty="0">
                <a:latin typeface="Courier New" pitchFamily="49" charset="0"/>
              </a:rPr>
              <a:t>(new </a:t>
            </a:r>
            <a:r>
              <a:rPr lang="en-US" sz="2000" b="1" dirty="0" err="1">
                <a:latin typeface="Courier New" pitchFamily="49" charset="0"/>
              </a:rPr>
              <a:t>TricycleFactory</a:t>
            </a:r>
            <a:r>
              <a:rPr lang="en-US" sz="2000" b="1" dirty="0">
                <a:latin typeface="Courier New" pitchFamily="49" charset="0"/>
              </a:rPr>
              <a:t>())</a:t>
            </a:r>
          </a:p>
          <a:p>
            <a:pPr indent="0">
              <a:lnSpc>
                <a:spcPts val="24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000" dirty="0">
                <a:latin typeface="+mj-lt"/>
              </a:rPr>
              <a:t>Less useful in this example (?): Swapping in different factory object whenever you want</a:t>
            </a:r>
          </a:p>
          <a:p>
            <a:pPr indent="0">
              <a:lnSpc>
                <a:spcPts val="24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000" dirty="0">
                <a:latin typeface="+mj-lt"/>
              </a:rPr>
              <a:t>Reminder: Not shown here is also using factories for creating </a:t>
            </a:r>
            <a:r>
              <a:rPr lang="en-US" sz="2000" i="1" dirty="0">
                <a:latin typeface="+mj-lt"/>
              </a:rPr>
              <a:t>races</a:t>
            </a:r>
          </a:p>
        </p:txBody>
      </p:sp>
    </p:spTree>
    <p:extLst>
      <p:ext uri="{BB962C8B-B14F-4D97-AF65-F5344CB8AC3E}">
        <p14:creationId xmlns:p14="http://schemas.microsoft.com/office/powerpoint/2010/main" val="14816471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062338" y="2028616"/>
            <a:ext cx="5019324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Prototype</a:t>
            </a:r>
          </a:p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Pattern</a:t>
            </a:r>
          </a:p>
        </p:txBody>
      </p:sp>
    </p:spTree>
    <p:extLst>
      <p:ext uri="{BB962C8B-B14F-4D97-AF65-F5344CB8AC3E}">
        <p14:creationId xmlns:p14="http://schemas.microsoft.com/office/powerpoint/2010/main" val="39417726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Prototype</a:t>
            </a:r>
            <a:r>
              <a:rPr lang="en-US" dirty="0"/>
              <a:t> pattern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r>
              <a:rPr lang="en-US" sz="2000" dirty="0"/>
              <a:t>Every object is itself a factory</a:t>
            </a:r>
          </a:p>
          <a:p>
            <a:r>
              <a:rPr lang="en-US" sz="2000" dirty="0"/>
              <a:t>Each class contains a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clone </a:t>
            </a:r>
            <a:r>
              <a:rPr lang="en-US" sz="2000" dirty="0"/>
              <a:t>method that creates a copy of the receiver object</a:t>
            </a:r>
          </a:p>
          <a:p>
            <a:pPr marL="0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Bicycle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clone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{ ... }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Often,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/>
              <a:t> is the return 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clone</a:t>
            </a:r>
          </a:p>
          <a:p>
            <a:pPr lvl="1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clone </a:t>
            </a:r>
            <a:r>
              <a:rPr lang="en-US" sz="2000" dirty="0"/>
              <a:t>is declared in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Design flaw in Java 1.4 and earlier:  the return type may not change </a:t>
            </a:r>
            <a:r>
              <a:rPr lang="en-US" sz="2000" dirty="0" err="1"/>
              <a:t>covariantly</a:t>
            </a:r>
            <a:r>
              <a:rPr lang="en-US" sz="2000" dirty="0"/>
              <a:t> in an overridden method</a:t>
            </a:r>
          </a:p>
          <a:p>
            <a:pPr marL="914400" lvl="2" indent="0">
              <a:buNone/>
            </a:pPr>
            <a:r>
              <a:rPr lang="en-US" sz="2000" dirty="0"/>
              <a:t>i.e., return type could not be made more restrictive</a:t>
            </a:r>
          </a:p>
        </p:txBody>
      </p:sp>
    </p:spTree>
    <p:extLst>
      <p:ext uri="{BB962C8B-B14F-4D97-AF65-F5344CB8AC3E}">
        <p14:creationId xmlns:p14="http://schemas.microsoft.com/office/powerpoint/2010/main" val="40917920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prototypes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153400" cy="4800600"/>
          </a:xfrm>
        </p:spPr>
        <p:txBody>
          <a:bodyPr>
            <a:noAutofit/>
          </a:bodyPr>
          <a:lstStyle/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Race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bproto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Race(Bicycle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bproto</a:t>
            </a:r>
            <a:r>
              <a:rPr lang="en-US" sz="2000" b="1" dirty="0">
                <a:latin typeface="Courier New" pitchFamily="49" charset="0"/>
              </a:rPr>
              <a:t>) { 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	  </a:t>
            </a:r>
            <a:r>
              <a:rPr lang="en-US" sz="2000" b="1" dirty="0" err="1">
                <a:latin typeface="Courier New" pitchFamily="49" charset="0"/>
              </a:rPr>
              <a:t>this.bproto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bproto</a:t>
            </a:r>
            <a:r>
              <a:rPr lang="en-US" sz="2000" b="1" dirty="0">
                <a:latin typeface="Courier New" pitchFamily="49" charset="0"/>
              </a:rPr>
              <a:t>; 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dirty="0">
                <a:latin typeface="Courier New" pitchFamily="49" charset="0"/>
              </a:rPr>
              <a:t> = (Bicycle) </a:t>
            </a:r>
            <a:r>
              <a:rPr lang="en-US" sz="2000" b="1" dirty="0" err="1">
                <a:latin typeface="Courier New" pitchFamily="49" charset="0"/>
              </a:rPr>
              <a:t>bproto.clone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dirty="0">
                <a:latin typeface="Courier New" pitchFamily="49" charset="0"/>
              </a:rPr>
              <a:t> = (Bicycle) </a:t>
            </a:r>
            <a:r>
              <a:rPr lang="en-US" sz="2000" b="1" dirty="0" err="1">
                <a:latin typeface="Courier New" pitchFamily="49" charset="0"/>
              </a:rPr>
              <a:t>bproto.clone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dirty="0"/>
              <a:t>     Again, we can specify the race and the bicycle separately: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new Race(new Tricycle())</a:t>
            </a:r>
          </a:p>
        </p:txBody>
      </p:sp>
    </p:spTree>
    <p:extLst>
      <p:ext uri="{BB962C8B-B14F-4D97-AF65-F5344CB8AC3E}">
        <p14:creationId xmlns:p14="http://schemas.microsoft.com/office/powerpoint/2010/main" val="22376945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Dependency injection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7772400" cy="5257800"/>
          </a:xfrm>
        </p:spPr>
        <p:txBody>
          <a:bodyPr>
            <a:noAutofit/>
          </a:bodyPr>
          <a:lstStyle/>
          <a:p>
            <a:r>
              <a:rPr lang="en-US" sz="2000" dirty="0"/>
              <a:t>Change the factory without changing the code</a:t>
            </a:r>
          </a:p>
          <a:p>
            <a:r>
              <a:rPr lang="en-US" sz="2000" dirty="0"/>
              <a:t>With a regular in-code factory: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TricycleFactory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()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</a:rPr>
              <a:t> Race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</a:rPr>
              <a:t>TourDeFrance</a:t>
            </a:r>
            <a:r>
              <a:rPr lang="en-US" sz="2000" b="1" dirty="0">
                <a:latin typeface="Courier New" pitchFamily="49" charset="0"/>
              </a:rPr>
              <a:t>(f)</a:t>
            </a:r>
          </a:p>
          <a:p>
            <a:r>
              <a:rPr lang="en-US" sz="2000" dirty="0"/>
              <a:t>With external dependency injection: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BicycleFactory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DependencyManager.get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BicycleFactory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"))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Race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TourDeFrance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(f);</a:t>
            </a:r>
          </a:p>
          <a:p>
            <a:r>
              <a:rPr lang="en-US" sz="2000" i="1" dirty="0"/>
              <a:t>Plus</a:t>
            </a:r>
            <a:r>
              <a:rPr lang="en-US" sz="2000" dirty="0"/>
              <a:t> an external file: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 &lt;service-point id="</a:t>
            </a:r>
            <a:r>
              <a:rPr lang="en-US" sz="2000" dirty="0" err="1"/>
              <a:t>BicycleFactory</a:t>
            </a:r>
            <a:r>
              <a:rPr lang="en-US" sz="2000" dirty="0"/>
              <a:t>"&gt;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   &lt;invoke-factory&gt;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     &lt;construct class="Bicycle"&gt;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       &lt;service&gt;Tricycle&lt;/service&gt; 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     &lt;/construct&gt;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   &lt;/invoke-factory&gt;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 &lt;/service-point&gt;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5083314"/>
            <a:ext cx="4488729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+ Change the factory without recompiling</a:t>
            </a:r>
          </a:p>
          <a:p>
            <a:r>
              <a:rPr lang="en-US" sz="2000" dirty="0"/>
              <a:t>-  External file is essential part of program</a:t>
            </a:r>
          </a:p>
        </p:txBody>
      </p:sp>
    </p:spTree>
    <p:extLst>
      <p:ext uri="{BB962C8B-B14F-4D97-AF65-F5344CB8AC3E}">
        <p14:creationId xmlns:p14="http://schemas.microsoft.com/office/powerpoint/2010/main" val="3735974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528545" y="2286000"/>
            <a:ext cx="608692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32998430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Factories: summary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/>
              <a:t>Problem:  want more flexible abstractions for what class to instantiate</a:t>
            </a:r>
          </a:p>
          <a:p>
            <a:pPr marL="0" indent="0">
              <a:buNone/>
            </a:pPr>
            <a:endParaRPr lang="en-US" sz="10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Factory method</a:t>
            </a:r>
          </a:p>
          <a:p>
            <a:pPr lvl="1"/>
            <a:r>
              <a:rPr lang="en-US" sz="2000" dirty="0"/>
              <a:t>Call a method to create the object</a:t>
            </a:r>
          </a:p>
          <a:p>
            <a:pPr lvl="1"/>
            <a:r>
              <a:rPr lang="en-US" sz="2000" dirty="0"/>
              <a:t>Method can do any computation and return any subtype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Factory object</a:t>
            </a:r>
          </a:p>
          <a:p>
            <a:pPr lvl="1"/>
            <a:r>
              <a:rPr lang="en-US" sz="2000" dirty="0"/>
              <a:t>Bundles factory methods for a family of types</a:t>
            </a:r>
          </a:p>
          <a:p>
            <a:pPr lvl="1"/>
            <a:r>
              <a:rPr lang="en-US" sz="2000" dirty="0"/>
              <a:t>Can </a:t>
            </a:r>
            <a:r>
              <a:rPr lang="en-US" sz="2000"/>
              <a:t>store object in </a:t>
            </a:r>
            <a:r>
              <a:rPr lang="en-US" sz="2000" dirty="0"/>
              <a:t>fields, pass to constructors, etc.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Prototype</a:t>
            </a:r>
          </a:p>
          <a:p>
            <a:pPr lvl="1"/>
            <a:r>
              <a:rPr lang="en-US" sz="2000" dirty="0"/>
              <a:t>Every object is a factory, can create more objects like itself</a:t>
            </a:r>
          </a:p>
          <a:p>
            <a:pPr lvl="1"/>
            <a:r>
              <a:rPr lang="en-US" sz="2000" dirty="0"/>
              <a:t>Call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clone</a:t>
            </a:r>
            <a:r>
              <a:rPr lang="en-US" sz="2000" dirty="0"/>
              <a:t> to get a new object of same subtype as receiver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Dependency Injection</a:t>
            </a:r>
          </a:p>
          <a:p>
            <a:pPr lvl="1"/>
            <a:r>
              <a:rPr lang="en-US" sz="2000" dirty="0"/>
              <a:t>Put choice of subclass in a file to avoid source-code changes or even recompiling when decision changes</a:t>
            </a:r>
          </a:p>
          <a:p>
            <a:pPr marL="0" indent="0"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219358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376526" y="2028616"/>
            <a:ext cx="4390946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Sharing</a:t>
            </a:r>
          </a:p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Patterns</a:t>
            </a:r>
          </a:p>
        </p:txBody>
      </p:sp>
    </p:spTree>
    <p:extLst>
      <p:ext uri="{BB962C8B-B14F-4D97-AF65-F5344CB8AC3E}">
        <p14:creationId xmlns:p14="http://schemas.microsoft.com/office/powerpoint/2010/main" val="22481291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Sharing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Recall the second weakness of Java constructors</a:t>
            </a:r>
          </a:p>
          <a:p>
            <a:pPr marL="457200" lvl="1" indent="0">
              <a:buNone/>
            </a:pPr>
            <a:r>
              <a:rPr lang="en-US" sz="2000" dirty="0"/>
              <a:t>Java constructors always return a </a:t>
            </a:r>
            <a:r>
              <a:rPr lang="en-US" sz="2000" i="1" dirty="0">
                <a:solidFill>
                  <a:schemeClr val="accent2"/>
                </a:solidFill>
              </a:rPr>
              <a:t>new object</a:t>
            </a:r>
          </a:p>
          <a:p>
            <a:pPr marL="457200" lvl="1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Singleton</a:t>
            </a:r>
            <a:r>
              <a:rPr lang="en-US" sz="2000" dirty="0"/>
              <a:t>:  only one object exists at runtime</a:t>
            </a:r>
          </a:p>
          <a:p>
            <a:pPr lvl="1"/>
            <a:r>
              <a:rPr lang="en-US" sz="2000" dirty="0"/>
              <a:t>Factory method returns the same object every time</a:t>
            </a:r>
          </a:p>
          <a:p>
            <a:pPr lvl="1"/>
            <a:r>
              <a:rPr lang="en-US" sz="2000" dirty="0"/>
              <a:t>(we’ve seen this already)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Interning</a:t>
            </a:r>
            <a:r>
              <a:rPr lang="en-US" sz="2000" dirty="0"/>
              <a:t>:  only one object with a particular (abstract) value exists at runtime</a:t>
            </a:r>
          </a:p>
          <a:p>
            <a:pPr lvl="1"/>
            <a:r>
              <a:rPr lang="en-US" sz="2000" dirty="0"/>
              <a:t>Factory method returns an existing object, not a new one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Flyweight</a:t>
            </a:r>
            <a:r>
              <a:rPr lang="en-US" sz="2000" dirty="0"/>
              <a:t>:  separate intrinsic and extrinsic state, represent them separately, and intern the intrinsic state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730383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Interning pattern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>
            <a:normAutofit/>
          </a:bodyPr>
          <a:lstStyle/>
          <a:p>
            <a:r>
              <a:rPr lang="en-US" sz="2000" dirty="0"/>
              <a:t>Reuse existing objects instead of creating new ones</a:t>
            </a:r>
          </a:p>
          <a:p>
            <a:pPr lvl="1"/>
            <a:r>
              <a:rPr lang="en-US" sz="2000" dirty="0"/>
              <a:t>Less space</a:t>
            </a:r>
          </a:p>
          <a:p>
            <a:pPr lvl="1"/>
            <a:r>
              <a:rPr lang="en-US" sz="2000" dirty="0"/>
              <a:t>May compare with </a:t>
            </a:r>
            <a:r>
              <a:rPr lang="en-US" sz="2000" b="1" dirty="0">
                <a:latin typeface="Courier New" pitchFamily="49" charset="0"/>
              </a:rPr>
              <a:t>==</a:t>
            </a:r>
            <a:r>
              <a:rPr lang="en-US" sz="2000" dirty="0"/>
              <a:t> instead of </a:t>
            </a:r>
            <a:r>
              <a:rPr lang="en-US" sz="2000" b="1" dirty="0">
                <a:latin typeface="Courier New" pitchFamily="49" charset="0"/>
              </a:rPr>
              <a:t>equals()</a:t>
            </a:r>
          </a:p>
          <a:p>
            <a:r>
              <a:rPr lang="en-US" sz="2000" dirty="0"/>
              <a:t>Sensible only for immutable objects</a:t>
            </a:r>
            <a:endParaRPr lang="en-US" sz="2000" dirty="0">
              <a:latin typeface="Courier New" pitchFamily="49" charset="0"/>
            </a:endParaRPr>
          </a:p>
        </p:txBody>
      </p:sp>
      <p:graphicFrame>
        <p:nvGraphicFramePr>
          <p:cNvPr id="315392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2917291"/>
              </p:ext>
            </p:extLst>
          </p:nvPr>
        </p:nvGraphicFramePr>
        <p:xfrm>
          <a:off x="1603375" y="2971800"/>
          <a:ext cx="2435225" cy="346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" name="Visio" r:id="rId4" imgW="1549400" imgH="2197100" progId="">
                  <p:embed/>
                </p:oleObj>
              </mc:Choice>
              <mc:Fallback>
                <p:oleObj name="Visio" r:id="rId4" imgW="1549400" imgH="21971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75" y="2971800"/>
                        <a:ext cx="2435225" cy="346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539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4047397"/>
              </p:ext>
            </p:extLst>
          </p:nvPr>
        </p:nvGraphicFramePr>
        <p:xfrm>
          <a:off x="5334000" y="3413125"/>
          <a:ext cx="2725738" cy="260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" name="Visio" r:id="rId6" imgW="1727200" imgH="1651000" progId="">
                  <p:embed/>
                </p:oleObj>
              </mc:Choice>
              <mc:Fallback>
                <p:oleObj name="Visio" r:id="rId6" imgW="1727200" imgH="1651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413125"/>
                        <a:ext cx="2725738" cy="260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8600" name="Comment 8"/>
          <p:cNvSpPr>
            <a:spLocks noChangeArrowheads="1"/>
          </p:cNvSpPr>
          <p:nvPr/>
        </p:nvSpPr>
        <p:spPr bwMode="auto">
          <a:xfrm>
            <a:off x="307369" y="4212994"/>
            <a:ext cx="1905001" cy="1015663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 u="none" dirty="0" err="1">
                <a:solidFill>
                  <a:srgbClr val="000000"/>
                </a:solidFill>
                <a:latin typeface="Arial" charset="0"/>
              </a:rPr>
              <a:t>StreetSegment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without string interning</a:t>
            </a:r>
          </a:p>
        </p:txBody>
      </p:sp>
      <p:sp>
        <p:nvSpPr>
          <p:cNvPr id="238601" name="Comment 9"/>
          <p:cNvSpPr>
            <a:spLocks noChangeArrowheads="1"/>
          </p:cNvSpPr>
          <p:nvPr/>
        </p:nvSpPr>
        <p:spPr bwMode="auto">
          <a:xfrm>
            <a:off x="4495800" y="3200400"/>
            <a:ext cx="1981200" cy="1015663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 u="none" dirty="0" err="1">
                <a:solidFill>
                  <a:srgbClr val="000000"/>
                </a:solidFill>
                <a:latin typeface="Arial" charset="0"/>
              </a:rPr>
              <a:t>StreetSegment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with string interning</a:t>
            </a:r>
          </a:p>
        </p:txBody>
      </p:sp>
    </p:spTree>
    <p:extLst>
      <p:ext uri="{BB962C8B-B14F-4D97-AF65-F5344CB8AC3E}">
        <p14:creationId xmlns:p14="http://schemas.microsoft.com/office/powerpoint/2010/main" val="22066762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Interning mechanism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7772400" cy="4495800"/>
          </a:xfrm>
        </p:spPr>
        <p:txBody>
          <a:bodyPr>
            <a:noAutofit/>
          </a:bodyPr>
          <a:lstStyle/>
          <a:p>
            <a:r>
              <a:rPr lang="en-US" sz="2000" dirty="0"/>
              <a:t>Maintain a collection of all objects</a:t>
            </a:r>
          </a:p>
          <a:p>
            <a:r>
              <a:rPr lang="en-US" sz="2000" dirty="0"/>
              <a:t>If an object already appears, return that instead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HashMap</a:t>
            </a:r>
            <a:r>
              <a:rPr lang="en-US" sz="2000" b="1" dirty="0">
                <a:latin typeface="Courier New" pitchFamily="49" charset="0"/>
              </a:rPr>
              <a:t>&lt;String, String&gt;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</a:rPr>
              <a:t>segnames</a:t>
            </a:r>
            <a:r>
              <a:rPr lang="en-US" sz="2000" b="1" dirty="0">
                <a:latin typeface="Courier New" pitchFamily="49" charset="0"/>
              </a:rPr>
              <a:t>; 	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</a:rPr>
              <a:t>canonicalName</a:t>
            </a:r>
            <a:r>
              <a:rPr lang="en-US" sz="2000" b="1" dirty="0">
                <a:latin typeface="Courier New" pitchFamily="49" charset="0"/>
              </a:rPr>
              <a:t>(String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if (</a:t>
            </a:r>
            <a:r>
              <a:rPr lang="en-US" sz="2000" b="1" dirty="0" err="1">
                <a:latin typeface="Courier New" pitchFamily="49" charset="0"/>
              </a:rPr>
              <a:t>segnames.containsKey</a:t>
            </a:r>
            <a:r>
              <a:rPr lang="en-US" sz="2000" b="1" dirty="0">
                <a:latin typeface="Courier New" pitchFamily="49" charset="0"/>
              </a:rPr>
              <a:t>(n)) {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segnames.get</a:t>
            </a:r>
            <a:r>
              <a:rPr lang="en-US" sz="2000" b="1" dirty="0">
                <a:latin typeface="Courier New" pitchFamily="49" charset="0"/>
              </a:rPr>
              <a:t>(n);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{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</a:rPr>
              <a:t>segnames.put</a:t>
            </a:r>
            <a:r>
              <a:rPr lang="en-US" sz="2000" b="1" dirty="0">
                <a:latin typeface="Courier New" pitchFamily="49" charset="0"/>
              </a:rPr>
              <a:t>(n, n);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n;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r>
              <a:rPr lang="en-US" sz="2000" dirty="0"/>
              <a:t>Java builds this in for strings:  </a:t>
            </a:r>
            <a:r>
              <a:rPr lang="en-US" sz="2000" b="1" dirty="0" err="1">
                <a:latin typeface="Courier New" pitchFamily="49" charset="0"/>
              </a:rPr>
              <a:t>String.intern</a:t>
            </a:r>
            <a:r>
              <a:rPr lang="en-US" sz="2000" b="1" dirty="0">
                <a:latin typeface="Courier New" pitchFamily="49" charset="0"/>
              </a:rPr>
              <a:t>()</a:t>
            </a:r>
          </a:p>
          <a:p>
            <a:r>
              <a:rPr lang="en-US" sz="2000" dirty="0"/>
              <a:t>Two approaches:</a:t>
            </a:r>
          </a:p>
          <a:p>
            <a:pPr lvl="1"/>
            <a:r>
              <a:rPr lang="en-US" sz="2000" dirty="0"/>
              <a:t>Create the object, but perhaps discard it and return another</a:t>
            </a:r>
          </a:p>
          <a:p>
            <a:pPr lvl="1"/>
            <a:r>
              <a:rPr lang="en-US" sz="2000" dirty="0"/>
              <a:t>Check against the arguments before creating the new object</a:t>
            </a:r>
          </a:p>
        </p:txBody>
      </p:sp>
      <p:sp>
        <p:nvSpPr>
          <p:cNvPr id="239620" name="Comment 4"/>
          <p:cNvSpPr>
            <a:spLocks noChangeArrowheads="1"/>
          </p:cNvSpPr>
          <p:nvPr/>
        </p:nvSpPr>
        <p:spPr bwMode="auto">
          <a:xfrm>
            <a:off x="5943600" y="3008382"/>
            <a:ext cx="2819400" cy="707886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Set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supports </a:t>
            </a: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contains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but not </a:t>
            </a: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get</a:t>
            </a:r>
          </a:p>
        </p:txBody>
      </p:sp>
      <p:sp>
        <p:nvSpPr>
          <p:cNvPr id="8" name="Comment 4"/>
          <p:cNvSpPr>
            <a:spLocks noChangeArrowheads="1"/>
          </p:cNvSpPr>
          <p:nvPr/>
        </p:nvSpPr>
        <p:spPr bwMode="auto">
          <a:xfrm>
            <a:off x="5943600" y="2362200"/>
            <a:ext cx="3124200" cy="400110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Why not </a:t>
            </a: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Set&lt;String&gt;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?</a:t>
            </a:r>
            <a:endParaRPr lang="en-US" sz="2000" b="1" i="0" u="none" dirty="0">
              <a:solidFill>
                <a:srgbClr val="00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71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0" grpId="0" animBg="1"/>
      <p:bldP spid="8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Space leaks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Interning can waste space if your collection:</a:t>
            </a:r>
          </a:p>
          <a:p>
            <a:pPr lvl="1"/>
            <a:r>
              <a:rPr lang="en-US" sz="2000" dirty="0"/>
              <a:t>Grows too big</a:t>
            </a:r>
          </a:p>
          <a:p>
            <a:pPr lvl="1"/>
            <a:r>
              <a:rPr lang="en-US" sz="2000" dirty="0"/>
              <a:t>With objects that will never be used again</a:t>
            </a:r>
          </a:p>
          <a:p>
            <a:pPr lvl="1"/>
            <a:endParaRPr lang="en-US" sz="2000" dirty="0"/>
          </a:p>
          <a:p>
            <a:r>
              <a:rPr lang="en-US" sz="2000" dirty="0"/>
              <a:t>Not discussed here: The solution is to use </a:t>
            </a:r>
            <a:r>
              <a:rPr lang="en-US" sz="2000" i="1" dirty="0"/>
              <a:t>weak references</a:t>
            </a:r>
          </a:p>
          <a:p>
            <a:pPr lvl="1"/>
            <a:r>
              <a:rPr lang="en-US" sz="2000" dirty="0"/>
              <a:t>This is their canonical purpose</a:t>
            </a:r>
          </a:p>
          <a:p>
            <a:pPr lvl="1"/>
            <a:endParaRPr lang="en-US" sz="2000" dirty="0"/>
          </a:p>
          <a:p>
            <a:r>
              <a:rPr lang="en-US" sz="2000" dirty="0"/>
              <a:t>Do not reinvent your own way of keeping track of whether an object in the collection is being used</a:t>
            </a:r>
          </a:p>
          <a:p>
            <a:pPr lvl="1"/>
            <a:r>
              <a:rPr lang="en-US" sz="2000" dirty="0"/>
              <a:t>Too error-prone</a:t>
            </a:r>
          </a:p>
          <a:p>
            <a:pPr lvl="1"/>
            <a:r>
              <a:rPr lang="en-US" sz="2000" dirty="0"/>
              <a:t>Gives up key benefits of garbage-collection</a:t>
            </a:r>
          </a:p>
        </p:txBody>
      </p:sp>
    </p:spTree>
    <p:extLst>
      <p:ext uri="{BB962C8B-B14F-4D97-AF65-F5344CB8AC3E}">
        <p14:creationId xmlns:p14="http://schemas.microsoft.com/office/powerpoint/2010/main" val="348631395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java.lang.Boolean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/>
              <a:t>does not use the Interning pattern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Autofit/>
          </a:bodyPr>
          <a:lstStyle/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class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private final 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value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construct a new Boolean value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public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value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this.value</a:t>
            </a:r>
            <a:r>
              <a:rPr lang="en-US" sz="2000" b="1" dirty="0">
                <a:latin typeface="Courier New" pitchFamily="49" charset="0"/>
              </a:rPr>
              <a:t> = value;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static Boolean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FALSE</a:t>
            </a:r>
            <a:r>
              <a:rPr lang="en-US" sz="2000" b="1" dirty="0">
                <a:latin typeface="Courier New" pitchFamily="49" charset="0"/>
              </a:rPr>
              <a:t> = new Boolean(false);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static Boolean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TRUE</a:t>
            </a:r>
            <a:r>
              <a:rPr lang="en-US" sz="2000" b="1" dirty="0">
                <a:latin typeface="Courier New" pitchFamily="49" charset="0"/>
              </a:rPr>
              <a:t> = new Boolean(true);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factory method that uses interning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static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</a:rPr>
              <a:t>valueOf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value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if (value)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TRUE;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FALSE;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6409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Recognition of the problem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953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err="1"/>
              <a:t>Javadoc</a:t>
            </a:r>
            <a:r>
              <a:rPr lang="en-GB" dirty="0"/>
              <a:t> for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dirty="0"/>
              <a:t> constructor:</a:t>
            </a:r>
          </a:p>
          <a:p>
            <a:pPr marL="457200" lvl="1" indent="0">
              <a:buNone/>
            </a:pPr>
            <a:r>
              <a:rPr lang="en-GB" dirty="0"/>
              <a:t>Allocates a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dirty="0"/>
              <a:t> object representing the value argument.</a:t>
            </a:r>
          </a:p>
          <a:p>
            <a:pPr marL="457200" lvl="1" indent="0">
              <a:buNone/>
            </a:pPr>
            <a:r>
              <a:rPr lang="en-GB" b="1" dirty="0"/>
              <a:t>Note: It is </a:t>
            </a:r>
            <a:r>
              <a:rPr lang="en-GB" b="1" dirty="0">
                <a:solidFill>
                  <a:srgbClr val="C00000"/>
                </a:solidFill>
              </a:rPr>
              <a:t>rarely appropriate </a:t>
            </a:r>
            <a:r>
              <a:rPr lang="en-GB" b="1" dirty="0"/>
              <a:t>to use this constructor. Unless a new instance is required, the </a:t>
            </a:r>
            <a:r>
              <a:rPr lang="en-GB" b="1" dirty="0">
                <a:solidFill>
                  <a:srgbClr val="C00000"/>
                </a:solidFill>
              </a:rPr>
              <a:t>static factory </a:t>
            </a:r>
            <a:r>
              <a:rPr lang="en-GB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valueOf</a:t>
            </a:r>
            <a:r>
              <a:rPr lang="en-GB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GB" b="1" dirty="0"/>
              <a:t> is generally a better choice. It is likely to yield significantly better space and time performance.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Josh Bloch (</a:t>
            </a:r>
            <a:r>
              <a:rPr lang="en-GB" dirty="0" err="1"/>
              <a:t>JavaWorld</a:t>
            </a:r>
            <a:r>
              <a:rPr lang="en-GB" dirty="0"/>
              <a:t>, January 4, 2004):</a:t>
            </a:r>
          </a:p>
          <a:p>
            <a:pPr marL="457200" lvl="1" indent="0">
              <a:buNone/>
            </a:pPr>
            <a:r>
              <a:rPr lang="en-GB" dirty="0">
                <a:solidFill>
                  <a:srgbClr val="C00000"/>
                </a:solidFill>
              </a:rPr>
              <a:t>The </a:t>
            </a:r>
            <a:r>
              <a:rPr lang="en-GB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dirty="0">
                <a:solidFill>
                  <a:srgbClr val="C00000"/>
                </a:solidFill>
              </a:rPr>
              <a:t> type should not have had public constructors.  </a:t>
            </a:r>
            <a:r>
              <a:rPr lang="en-GB" dirty="0"/>
              <a:t>There's really no great advantage to allow multiple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GB" dirty="0"/>
              <a:t>s or multiple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false</a:t>
            </a:r>
            <a:r>
              <a:rPr lang="en-GB" dirty="0" err="1"/>
              <a:t>s</a:t>
            </a:r>
            <a:r>
              <a:rPr lang="en-GB" dirty="0"/>
              <a:t>, and I've seen programs that produce millions of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GB" dirty="0"/>
              <a:t>s and millions of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false</a:t>
            </a:r>
            <a:r>
              <a:rPr lang="en-GB" dirty="0" err="1"/>
              <a:t>s</a:t>
            </a:r>
            <a:r>
              <a:rPr lang="en-GB" dirty="0"/>
              <a:t>, creating needless work for the garbage collector.</a:t>
            </a:r>
          </a:p>
          <a:p>
            <a:pPr marL="457200" lvl="1" indent="0">
              <a:buNone/>
            </a:pPr>
            <a:r>
              <a:rPr lang="en-GB" dirty="0"/>
              <a:t>So, </a:t>
            </a:r>
            <a:r>
              <a:rPr lang="en-GB" dirty="0">
                <a:solidFill>
                  <a:srgbClr val="C00000"/>
                </a:solidFill>
              </a:rPr>
              <a:t>in the case of </a:t>
            </a:r>
            <a:r>
              <a:rPr lang="en-GB" dirty="0" err="1">
                <a:solidFill>
                  <a:srgbClr val="C00000"/>
                </a:solidFill>
              </a:rPr>
              <a:t>immutables</a:t>
            </a:r>
            <a:r>
              <a:rPr lang="en-GB" dirty="0">
                <a:solidFill>
                  <a:srgbClr val="C00000"/>
                </a:solidFill>
              </a:rPr>
              <a:t>, I think factory methods are great.</a:t>
            </a:r>
          </a:p>
        </p:txBody>
      </p:sp>
    </p:spTree>
    <p:extLst>
      <p:ext uri="{BB962C8B-B14F-4D97-AF65-F5344CB8AC3E}">
        <p14:creationId xmlns:p14="http://schemas.microsoft.com/office/powerpoint/2010/main" val="260896272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Flyweight pattern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Good when many objects are </a:t>
            </a:r>
            <a:r>
              <a:rPr lang="en-US" sz="2000" i="1" dirty="0"/>
              <a:t>mostly</a:t>
            </a:r>
            <a:r>
              <a:rPr lang="en-US" sz="2000" dirty="0"/>
              <a:t>  the same</a:t>
            </a:r>
          </a:p>
          <a:p>
            <a:pPr lvl="1"/>
            <a:r>
              <a:rPr lang="en-US" sz="2000" dirty="0"/>
              <a:t>Interning works only if objects are </a:t>
            </a:r>
            <a:r>
              <a:rPr lang="en-US" sz="2000" i="1" dirty="0"/>
              <a:t>entirely</a:t>
            </a:r>
            <a:r>
              <a:rPr lang="en-US" sz="2000" dirty="0"/>
              <a:t> the same            (and immutable)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Clr>
                <a:schemeClr val="tx1"/>
              </a:buClr>
              <a:buNone/>
            </a:pPr>
            <a:r>
              <a:rPr lang="en-US" sz="2000" dirty="0">
                <a:solidFill>
                  <a:schemeClr val="accent2"/>
                </a:solidFill>
              </a:rPr>
              <a:t>Intrinsic state</a:t>
            </a:r>
            <a:r>
              <a:rPr lang="en-US" sz="2000" dirty="0"/>
              <a:t>:  Independent of object’s “context”</a:t>
            </a:r>
          </a:p>
          <a:p>
            <a:pPr lvl="1">
              <a:buClr>
                <a:schemeClr val="tx1"/>
              </a:buClr>
            </a:pPr>
            <a:r>
              <a:rPr lang="en-US" sz="2000" dirty="0"/>
              <a:t>Often same across many objects and immutable</a:t>
            </a:r>
          </a:p>
          <a:p>
            <a:pPr lvl="1"/>
            <a:r>
              <a:rPr lang="en-US" sz="2000" dirty="0"/>
              <a:t>Technique: intern it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Clr>
                <a:schemeClr val="tx1"/>
              </a:buClr>
              <a:buNone/>
            </a:pPr>
            <a:r>
              <a:rPr lang="en-US" sz="2000" dirty="0">
                <a:solidFill>
                  <a:schemeClr val="accent2"/>
                </a:solidFill>
              </a:rPr>
              <a:t>Extrinsic state</a:t>
            </a:r>
            <a:r>
              <a:rPr lang="en-US" sz="2000" dirty="0"/>
              <a:t>:  different for different objects; depends on “context”</a:t>
            </a:r>
          </a:p>
          <a:p>
            <a:pPr lvl="1"/>
            <a:r>
              <a:rPr lang="en-US" sz="2000" dirty="0"/>
              <a:t>Have clients store it separately, or better:</a:t>
            </a:r>
          </a:p>
          <a:p>
            <a:pPr lvl="1"/>
            <a:r>
              <a:rPr lang="en-US" sz="2000" dirty="0"/>
              <a:t>Advanced technique:  </a:t>
            </a:r>
          </a:p>
          <a:p>
            <a:pPr lvl="2"/>
            <a:r>
              <a:rPr lang="en-US" sz="2000" dirty="0"/>
              <a:t>Make it implicit (clients </a:t>
            </a:r>
            <a:r>
              <a:rPr lang="en-US" sz="2000" i="1" dirty="0"/>
              <a:t>compute</a:t>
            </a:r>
            <a:r>
              <a:rPr lang="en-US" sz="2000" dirty="0"/>
              <a:t> it instead of represent it)</a:t>
            </a:r>
          </a:p>
          <a:p>
            <a:pPr lvl="2"/>
            <a:r>
              <a:rPr lang="en-US" sz="2000" dirty="0"/>
              <a:t>Saves space</a:t>
            </a:r>
          </a:p>
        </p:txBody>
      </p:sp>
    </p:spTree>
    <p:extLst>
      <p:ext uri="{BB962C8B-B14F-4D97-AF65-F5344CB8AC3E}">
        <p14:creationId xmlns:p14="http://schemas.microsoft.com/office/powerpoint/2010/main" val="98310580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without flyweight:  bicycle spoke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077200" cy="4724400"/>
          </a:xfrm>
        </p:spPr>
        <p:txBody>
          <a:bodyPr>
            <a:noAutofit/>
          </a:bodyPr>
          <a:lstStyle/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Wheel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FullSpoke</a:t>
            </a:r>
            <a:r>
              <a:rPr lang="en-US" sz="2000" b="1" dirty="0">
                <a:latin typeface="Courier New" pitchFamily="49" charset="0"/>
              </a:rPr>
              <a:t>[]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spokes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 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FullSpoke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length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diameter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tapered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Metal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material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weight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threading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crimped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location</a:t>
            </a:r>
            <a:r>
              <a:rPr lang="en-US" sz="2000" b="1" dirty="0">
                <a:latin typeface="Courier New" pitchFamily="49" charset="0"/>
              </a:rPr>
              <a:t>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// position on the rim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spcBef>
                <a:spcPts val="0"/>
              </a:spcBef>
              <a:buNone/>
            </a:pPr>
            <a:endParaRPr lang="en-US" sz="2000" dirty="0"/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n-US" sz="2000" dirty="0"/>
              <a:t>Typically 32 or 36 spokes per wheel but only 3 varieties per bicycle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endParaRPr lang="en-US" sz="2000" dirty="0"/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n-US" sz="2000" dirty="0"/>
              <a:t>In a bike race, hundreds of spoke varieties, millions of instances</a:t>
            </a:r>
            <a:endParaRPr lang="en-US" sz="2000" b="0" dirty="0">
              <a:latin typeface="Courier New" pitchFamily="49" charset="0"/>
            </a:endParaRPr>
          </a:p>
        </p:txBody>
      </p:sp>
      <p:pic>
        <p:nvPicPr>
          <p:cNvPr id="2050" name="Picture 2" descr="Bicycle wheel vec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447800"/>
            <a:ext cx="2606040" cy="2743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0375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Introduction to design patterns</a:t>
            </a:r>
          </a:p>
          <a:p>
            <a:endParaRPr lang="en-US" sz="2000" dirty="0"/>
          </a:p>
          <a:p>
            <a:r>
              <a:rPr lang="en-US" sz="2000" dirty="0"/>
              <a:t>Creational patterns (constructing objects)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Next lecture: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Structural patterns (controlling heap layout)</a:t>
            </a:r>
          </a:p>
          <a:p>
            <a:endParaRPr lang="en-US" sz="2000" dirty="0"/>
          </a:p>
          <a:p>
            <a:r>
              <a:rPr lang="en-US" sz="2000" dirty="0"/>
              <a:t>Behavioral patterns (affecting object semantics)</a:t>
            </a:r>
          </a:p>
        </p:txBody>
      </p:sp>
    </p:spTree>
    <p:extLst>
      <p:ext uri="{BB962C8B-B14F-4D97-AF65-F5344CB8AC3E}">
        <p14:creationId xmlns:p14="http://schemas.microsoft.com/office/powerpoint/2010/main" val="321472474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Alternatives to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FullSpoke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47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153400" cy="5257800"/>
          </a:xfrm>
        </p:spPr>
        <p:txBody>
          <a:bodyPr>
            <a:noAutofit/>
          </a:bodyPr>
          <a:lstStyle/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IntrinsicSpoke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length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diameter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tapered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Metal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material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weight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threading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crimped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This does </a:t>
            </a:r>
            <a:r>
              <a:rPr lang="en-US" sz="2000" i="1" dirty="0"/>
              <a:t>not</a:t>
            </a:r>
            <a:r>
              <a:rPr lang="en-US" sz="2000" dirty="0"/>
              <a:t> save space compared to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FullSpoke</a:t>
            </a:r>
            <a:endParaRPr lang="en-US" sz="2000" b="1" dirty="0">
              <a:latin typeface="Courier New" pitchFamily="49" charset="0"/>
              <a:cs typeface="Courier New" panose="02070309020205020404" pitchFamily="49" charset="0"/>
            </a:endParaRP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InstalledSpokeFull</a:t>
            </a:r>
            <a:r>
              <a:rPr lang="en-US" sz="2000" b="1" dirty="0">
                <a:latin typeface="Courier New" pitchFamily="49" charset="0"/>
              </a:rPr>
              <a:t> extends </a:t>
            </a:r>
            <a:r>
              <a:rPr lang="en-US" sz="2000" b="1" dirty="0" err="1">
                <a:latin typeface="Courier New" pitchFamily="49" charset="0"/>
              </a:rPr>
              <a:t>IntrinsicSpoke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location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This </a:t>
            </a:r>
            <a:r>
              <a:rPr lang="en-US" sz="2000" i="1" dirty="0"/>
              <a:t>does</a:t>
            </a:r>
            <a:r>
              <a:rPr lang="en-US" sz="2000" dirty="0"/>
              <a:t> saves space</a:t>
            </a:r>
            <a:endParaRPr lang="en-US" sz="2000" b="0" dirty="0">
              <a:latin typeface="Courier New" pitchFamily="49" charset="0"/>
            </a:endParaRP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InstalledSpokeWrapper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IntrinsicSpoke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refer to interned object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location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  <a:r>
              <a:rPr lang="en-US" sz="2000" dirty="0"/>
              <a:t> </a:t>
            </a:r>
          </a:p>
          <a:p>
            <a:pPr>
              <a:buNone/>
            </a:pPr>
            <a:r>
              <a:rPr lang="en-US" sz="2000" dirty="0"/>
              <a:t>But flyweight version [still coming up] uses even less space…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02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Original code to true (align) a wheel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FullSpoke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Tension the spoke by turning the nipple the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specified number of turns.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tighten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turns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 location ...  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location is a field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Wheel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FullSpoke</a:t>
            </a:r>
            <a:r>
              <a:rPr lang="en-US" sz="2000" b="1" dirty="0">
                <a:latin typeface="Courier New" pitchFamily="49" charset="0"/>
              </a:rPr>
              <a:t>[]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spokes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align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while (</a:t>
            </a:r>
            <a:r>
              <a:rPr lang="en-US" sz="2000" b="1" i="1" dirty="0">
                <a:latin typeface="Courier New" pitchFamily="49" charset="0"/>
              </a:rPr>
              <a:t>wheel is misaligned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tension the </a:t>
            </a:r>
            <a:r>
              <a:rPr lang="en-US" sz="2000" b="1" i="1" dirty="0" err="1">
                <a:solidFill>
                  <a:srgbClr val="7030A0"/>
                </a:solidFill>
                <a:latin typeface="Courier New" pitchFamily="49" charset="0"/>
              </a:rPr>
              <a:t>i</a:t>
            </a:r>
            <a:r>
              <a:rPr lang="en-US" sz="2000" b="1" baseline="30000" dirty="0" err="1">
                <a:solidFill>
                  <a:srgbClr val="7030A0"/>
                </a:solidFill>
                <a:latin typeface="Courier New" pitchFamily="49" charset="0"/>
              </a:rPr>
              <a:t>th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spoke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... spokes[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].tighten(</a:t>
            </a:r>
            <a:r>
              <a:rPr lang="en-US" sz="2000" b="1" dirty="0" err="1">
                <a:latin typeface="Courier New" pitchFamily="49" charset="0"/>
              </a:rPr>
              <a:t>numturns</a:t>
            </a:r>
            <a:r>
              <a:rPr lang="en-US" sz="2000" b="1" dirty="0">
                <a:latin typeface="Courier New" pitchFamily="49" charset="0"/>
              </a:rPr>
              <a:t>) ...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3276600" y="5562600"/>
            <a:ext cx="4114800" cy="765048"/>
          </a:xfrm>
          <a:prstGeom prst="wedgeRectCallout">
            <a:avLst>
              <a:gd name="adj1" fmla="val -44779"/>
              <a:gd name="adj2" fmla="val -10112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What is the value of the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location </a:t>
            </a:r>
            <a:r>
              <a:rPr lang="en-US" sz="2000" dirty="0">
                <a:solidFill>
                  <a:schemeClr val="tx1"/>
                </a:solidFill>
              </a:rPr>
              <a:t>field in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spokes[i]</a:t>
            </a:r>
            <a:r>
              <a:rPr lang="en-US" sz="2000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2038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Flyweight code to true (align) a wheel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IntrinsicSpoke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tighten(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turns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location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 location ... 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location is a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parameter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Wheel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IntrinsicSpoke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[]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spokes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align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while (wheel is misaligned)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tension the </a:t>
            </a:r>
            <a:r>
              <a:rPr lang="en-US" sz="2000" b="1" i="1" dirty="0" err="1">
                <a:solidFill>
                  <a:srgbClr val="7030A0"/>
                </a:solidFill>
                <a:latin typeface="Courier New" pitchFamily="49" charset="0"/>
              </a:rPr>
              <a:t>i</a:t>
            </a:r>
            <a:r>
              <a:rPr lang="en-US" sz="2000" b="1" baseline="30000" dirty="0" err="1">
                <a:solidFill>
                  <a:srgbClr val="7030A0"/>
                </a:solidFill>
                <a:latin typeface="Courier New" pitchFamily="49" charset="0"/>
              </a:rPr>
              <a:t>th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spoke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... spokes[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].tighten(</a:t>
            </a:r>
            <a:r>
              <a:rPr lang="en-US" sz="2000" b="1" dirty="0" err="1">
                <a:latin typeface="Courier New" pitchFamily="49" charset="0"/>
              </a:rPr>
              <a:t>numturns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) ...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7435069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r>
              <a:rPr lang="en-US" sz="2000" i="1" dirty="0"/>
              <a:t>Logically</a:t>
            </a:r>
            <a:r>
              <a:rPr lang="en-US" sz="2000" dirty="0"/>
              <a:t>, each spoke is a different object </a:t>
            </a:r>
          </a:p>
          <a:p>
            <a:pPr lvl="1"/>
            <a:r>
              <a:rPr lang="en-US" sz="2000" dirty="0"/>
              <a:t>A spoke “has” all the intrinsic state and a location</a:t>
            </a:r>
          </a:p>
          <a:p>
            <a:endParaRPr lang="en-US" sz="1000" dirty="0"/>
          </a:p>
          <a:p>
            <a:r>
              <a:rPr lang="en-US" sz="2000" dirty="0"/>
              <a:t>But if that would be a lot of objects, i.e., space usage, we can instead…</a:t>
            </a:r>
          </a:p>
          <a:p>
            <a:endParaRPr lang="en-US" sz="1000" dirty="0"/>
          </a:p>
          <a:p>
            <a:r>
              <a:rPr lang="en-US" sz="2000" dirty="0"/>
              <a:t>Create </a:t>
            </a:r>
            <a:r>
              <a:rPr lang="en-US" sz="2000" i="1" dirty="0"/>
              <a:t>one</a:t>
            </a:r>
            <a:r>
              <a:rPr lang="en-US" sz="2000" dirty="0"/>
              <a:t> </a:t>
            </a:r>
            <a:r>
              <a:rPr lang="en-US" sz="2000" i="1" dirty="0"/>
              <a:t>actual</a:t>
            </a:r>
            <a:r>
              <a:rPr lang="en-US" sz="2000" dirty="0"/>
              <a:t> flyweight object that is used “in place of” all logical objects that have that intrinsic state</a:t>
            </a:r>
          </a:p>
          <a:p>
            <a:pPr lvl="1"/>
            <a:r>
              <a:rPr lang="en-US" sz="2000" dirty="0"/>
              <a:t>Use interning to get the sharing</a:t>
            </a:r>
          </a:p>
          <a:p>
            <a:pPr lvl="1"/>
            <a:r>
              <a:rPr lang="en-US" sz="2000" dirty="0"/>
              <a:t>Clients store or compute the extrinsic state and pass it to methods to get the right behavior</a:t>
            </a:r>
          </a:p>
          <a:p>
            <a:pPr lvl="1"/>
            <a:r>
              <a:rPr lang="en-US" sz="2000" dirty="0"/>
              <a:t>Only do this when logical approach is cost-prohibitive and it’s not too complicated to manage the extrinsic state</a:t>
            </a:r>
          </a:p>
          <a:p>
            <a:pPr lvl="2"/>
            <a:r>
              <a:rPr lang="en-US" sz="2000" dirty="0"/>
              <a:t>Here spoke location was particularly easy and cheap because it was implicit in array location of reference</a:t>
            </a:r>
          </a:p>
        </p:txBody>
      </p:sp>
    </p:spTree>
    <p:extLst>
      <p:ext uri="{BB962C8B-B14F-4D97-AF65-F5344CB8AC3E}">
        <p14:creationId xmlns:p14="http://schemas.microsoft.com/office/powerpoint/2010/main" val="425025912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Flyweight discussion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What if </a:t>
            </a:r>
            <a:r>
              <a:rPr lang="en-US" sz="2000" b="1" dirty="0" err="1">
                <a:latin typeface="Courier New" pitchFamily="49" charset="0"/>
              </a:rPr>
              <a:t>FullSpoke</a:t>
            </a:r>
            <a:r>
              <a:rPr lang="en-US" sz="2000" dirty="0"/>
              <a:t> contains a </a:t>
            </a:r>
            <a:r>
              <a:rPr lang="en-US" sz="2000" b="1" dirty="0">
                <a:latin typeface="Courier New" pitchFamily="49" charset="0"/>
              </a:rPr>
              <a:t>wheel</a:t>
            </a:r>
            <a:r>
              <a:rPr lang="en-US" sz="2000" dirty="0"/>
              <a:t> field pointing at the </a:t>
            </a:r>
            <a:r>
              <a:rPr lang="en-US" sz="2000" b="1" dirty="0">
                <a:latin typeface="Courier New" pitchFamily="49" charset="0"/>
              </a:rPr>
              <a:t>Wheel</a:t>
            </a:r>
            <a:r>
              <a:rPr lang="en-US" sz="2000" dirty="0"/>
              <a:t> containing it?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What if </a:t>
            </a:r>
            <a:r>
              <a:rPr lang="en-US" sz="2000" b="1" dirty="0" err="1">
                <a:latin typeface="Courier New" pitchFamily="49" charset="0"/>
              </a:rPr>
              <a:t>FullSpoke</a:t>
            </a:r>
            <a:r>
              <a:rPr lang="en-US" sz="2000" dirty="0"/>
              <a:t> contains a 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dirty="0"/>
              <a:t> field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broken</a:t>
            </a:r>
            <a:r>
              <a:rPr lang="en-US" sz="2000" dirty="0"/>
              <a:t>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47812" name="Comment 4"/>
          <p:cNvSpPr>
            <a:spLocks noChangeArrowheads="1"/>
          </p:cNvSpPr>
          <p:nvPr/>
        </p:nvSpPr>
        <p:spPr bwMode="auto">
          <a:xfrm>
            <a:off x="1371600" y="2492514"/>
            <a:ext cx="6477000" cy="707886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Wheel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methods pass this to the methods that use the </a:t>
            </a: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wheel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field.</a:t>
            </a:r>
          </a:p>
        </p:txBody>
      </p:sp>
      <p:sp>
        <p:nvSpPr>
          <p:cNvPr id="247813" name="Comment 5"/>
          <p:cNvSpPr>
            <a:spLocks noChangeArrowheads="1"/>
          </p:cNvSpPr>
          <p:nvPr/>
        </p:nvSpPr>
        <p:spPr bwMode="auto">
          <a:xfrm>
            <a:off x="1371600" y="4648200"/>
            <a:ext cx="6477000" cy="707886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Add an array of </a:t>
            </a:r>
            <a:r>
              <a:rPr lang="en-US" sz="2000" b="1" i="0" u="none" dirty="0" err="1">
                <a:solidFill>
                  <a:srgbClr val="000000"/>
                </a:solidFill>
                <a:latin typeface="Courier New" pitchFamily="49" charset="0"/>
              </a:rPr>
              <a:t>boolean</a:t>
            </a:r>
            <a:r>
              <a:rPr lang="en-US" sz="2000" i="0" u="none" dirty="0" err="1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in </a:t>
            </a: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Wheel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, parallel to the array of </a:t>
            </a: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Spoke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s.</a:t>
            </a:r>
          </a:p>
        </p:txBody>
      </p:sp>
    </p:spTree>
    <p:extLst>
      <p:ext uri="{BB962C8B-B14F-4D97-AF65-F5344CB8AC3E}">
        <p14:creationId xmlns:p14="http://schemas.microsoft.com/office/powerpoint/2010/main" val="1412783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2" grpId="0" animBg="1"/>
      <p:bldP spid="247813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Flyweight: resist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  <a:p>
            <a:r>
              <a:rPr lang="en-US" sz="2000" dirty="0"/>
              <a:t>Flyweight is manageable only if there are very few mutable (extrinsic) fields</a:t>
            </a:r>
          </a:p>
          <a:p>
            <a:endParaRPr lang="en-US" sz="2000" dirty="0"/>
          </a:p>
          <a:p>
            <a:r>
              <a:rPr lang="en-US" sz="2000" dirty="0"/>
              <a:t>Flyweight complicates the code</a:t>
            </a:r>
          </a:p>
          <a:p>
            <a:endParaRPr lang="en-US" sz="2000" dirty="0"/>
          </a:p>
          <a:p>
            <a:r>
              <a:rPr lang="en-US" sz="2000" dirty="0"/>
              <a:t>Use flyweight only when profiling has determined that space is a </a:t>
            </a:r>
            <a:r>
              <a:rPr lang="en-US" sz="2000" i="1" dirty="0"/>
              <a:t>serious</a:t>
            </a:r>
            <a:r>
              <a:rPr lang="en-US" sz="2000" dirty="0">
                <a:solidFill>
                  <a:srgbClr val="FF6600"/>
                </a:solidFill>
              </a:rPr>
              <a:t> </a:t>
            </a:r>
            <a:r>
              <a:rPr lang="en-US" sz="2000" dirty="0"/>
              <a:t>problem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158933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065549" y="2286000"/>
            <a:ext cx="501291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282884709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Factories: summary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/>
              <a:t>Problem:  want more flexible abstractions for what class to instantiate</a:t>
            </a:r>
          </a:p>
          <a:p>
            <a:pPr marL="0" indent="0">
              <a:buNone/>
            </a:pPr>
            <a:endParaRPr lang="en-US" sz="10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Factory method</a:t>
            </a:r>
          </a:p>
          <a:p>
            <a:pPr lvl="1"/>
            <a:r>
              <a:rPr lang="en-US" sz="2000" dirty="0"/>
              <a:t>Call a method to create the object</a:t>
            </a:r>
          </a:p>
          <a:p>
            <a:pPr lvl="1"/>
            <a:r>
              <a:rPr lang="en-US" sz="2000" dirty="0"/>
              <a:t>Method can do any computation and return any subtype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Factory object</a:t>
            </a:r>
          </a:p>
          <a:p>
            <a:pPr lvl="1"/>
            <a:r>
              <a:rPr lang="en-US" sz="2000" dirty="0"/>
              <a:t>Bundles factory methods for a family of types</a:t>
            </a:r>
          </a:p>
          <a:p>
            <a:pPr lvl="1"/>
            <a:r>
              <a:rPr lang="en-US" sz="2000" dirty="0"/>
              <a:t>Can </a:t>
            </a:r>
            <a:r>
              <a:rPr lang="en-US" sz="2000"/>
              <a:t>store object in </a:t>
            </a:r>
            <a:r>
              <a:rPr lang="en-US" sz="2000" dirty="0"/>
              <a:t>fields, pass to constructors, etc.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Prototype</a:t>
            </a:r>
          </a:p>
          <a:p>
            <a:pPr lvl="1"/>
            <a:r>
              <a:rPr lang="en-US" sz="2000" dirty="0"/>
              <a:t>Every object is a factory, can create more objects like itself</a:t>
            </a:r>
          </a:p>
          <a:p>
            <a:pPr lvl="1"/>
            <a:r>
              <a:rPr lang="en-US" sz="2000" dirty="0"/>
              <a:t>Call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clone</a:t>
            </a:r>
            <a:r>
              <a:rPr lang="en-US" sz="2000" dirty="0"/>
              <a:t> to get a new object of same subtype as receiver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Dependency Injection</a:t>
            </a:r>
          </a:p>
          <a:p>
            <a:pPr lvl="1"/>
            <a:r>
              <a:rPr lang="en-US" sz="2000" dirty="0"/>
              <a:t>Put choice of subclass in a file to avoid source-code changes or even recompiling when decision changes</a:t>
            </a:r>
          </a:p>
          <a:p>
            <a:pPr marL="0" indent="0"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0993556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Sharing: Summary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Recall the second weakness of Java constructors</a:t>
            </a:r>
          </a:p>
          <a:p>
            <a:pPr marL="457200" lvl="1" indent="0">
              <a:buNone/>
            </a:pPr>
            <a:r>
              <a:rPr lang="en-US" sz="2000" dirty="0"/>
              <a:t>Java constructors always return a </a:t>
            </a:r>
            <a:r>
              <a:rPr lang="en-US" sz="2000" i="1" dirty="0">
                <a:solidFill>
                  <a:schemeClr val="accent2"/>
                </a:solidFill>
              </a:rPr>
              <a:t>new object</a:t>
            </a:r>
          </a:p>
          <a:p>
            <a:pPr marL="457200" lvl="1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Singleton</a:t>
            </a:r>
            <a:r>
              <a:rPr lang="en-US" sz="2000" dirty="0"/>
              <a:t>:  only one object exists at runtime</a:t>
            </a:r>
          </a:p>
          <a:p>
            <a:pPr lvl="1"/>
            <a:r>
              <a:rPr lang="en-US" sz="2000" dirty="0"/>
              <a:t>Factory method returns the same object every time</a:t>
            </a:r>
          </a:p>
          <a:p>
            <a:pPr lvl="1"/>
            <a:r>
              <a:rPr lang="en-US" sz="2000" dirty="0"/>
              <a:t>(we’ve seen this already)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Interning</a:t>
            </a:r>
            <a:r>
              <a:rPr lang="en-US" sz="2000" dirty="0"/>
              <a:t>:  only one object with a particular (abstract) value exists at runtime</a:t>
            </a:r>
          </a:p>
          <a:p>
            <a:pPr lvl="1"/>
            <a:r>
              <a:rPr lang="en-US" sz="2000" dirty="0"/>
              <a:t>Factory method returns an existing object, not a new one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Flyweight</a:t>
            </a:r>
            <a:r>
              <a:rPr lang="en-US" sz="2000" dirty="0"/>
              <a:t>:  separate intrinsic and extrinsic state, represent them separately, and intern the intrinsic state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2993681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98425" y="2286000"/>
            <a:ext cx="83471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Announcements</a:t>
            </a:r>
          </a:p>
        </p:txBody>
      </p:sp>
    </p:spTree>
    <p:extLst>
      <p:ext uri="{BB962C8B-B14F-4D97-AF65-F5344CB8AC3E}">
        <p14:creationId xmlns:p14="http://schemas.microsoft.com/office/powerpoint/2010/main" val="3915639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design pattern?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A standard </a:t>
            </a:r>
            <a:r>
              <a:rPr lang="en-US" sz="2000" dirty="0">
                <a:solidFill>
                  <a:schemeClr val="accent2"/>
                </a:solidFill>
              </a:rPr>
              <a:t>solution</a:t>
            </a:r>
            <a:r>
              <a:rPr lang="en-US" sz="2000" dirty="0"/>
              <a:t> to a common programming problem</a:t>
            </a:r>
          </a:p>
          <a:p>
            <a:pPr lvl="1"/>
            <a:r>
              <a:rPr lang="en-US" sz="2000" dirty="0"/>
              <a:t>A design or implementation structure that achieves a particular purpose</a:t>
            </a:r>
          </a:p>
          <a:p>
            <a:pPr lvl="1"/>
            <a:r>
              <a:rPr lang="en-US" sz="2000" dirty="0"/>
              <a:t>A high-level programming idiom 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A </a:t>
            </a:r>
            <a:r>
              <a:rPr lang="en-US" sz="2000" dirty="0">
                <a:solidFill>
                  <a:schemeClr val="accent2"/>
                </a:solidFill>
              </a:rPr>
              <a:t>technique</a:t>
            </a:r>
            <a:r>
              <a:rPr lang="en-US" sz="2000" dirty="0"/>
              <a:t> for making code more flexible</a:t>
            </a:r>
          </a:p>
          <a:p>
            <a:pPr lvl="1"/>
            <a:r>
              <a:rPr lang="en-US" sz="2000" dirty="0"/>
              <a:t>Reduce coupling among program components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Shorthand </a:t>
            </a:r>
            <a:r>
              <a:rPr lang="en-US" sz="2000" dirty="0">
                <a:solidFill>
                  <a:schemeClr val="accent2"/>
                </a:solidFill>
              </a:rPr>
              <a:t>description</a:t>
            </a:r>
            <a:r>
              <a:rPr lang="en-US" sz="2000" dirty="0"/>
              <a:t> of a software design</a:t>
            </a:r>
          </a:p>
          <a:p>
            <a:pPr lvl="1"/>
            <a:r>
              <a:rPr lang="en-US" sz="2000" dirty="0"/>
              <a:t>Well-known terminology improves communication/documentation</a:t>
            </a:r>
          </a:p>
          <a:p>
            <a:pPr lvl="1"/>
            <a:r>
              <a:rPr lang="en-US" sz="2000" dirty="0"/>
              <a:t>Makes it easier to “think to use” a known technique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A few simple examples….</a:t>
            </a:r>
          </a:p>
        </p:txBody>
      </p:sp>
    </p:spTree>
    <p:extLst>
      <p:ext uri="{BB962C8B-B14F-4D97-AF65-F5344CB8AC3E}">
        <p14:creationId xmlns:p14="http://schemas.microsoft.com/office/powerpoint/2010/main" val="305229991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400050"/>
            <a:r>
              <a:rPr lang="en-US" sz="2000" dirty="0"/>
              <a:t>Quiz 7 due Thursday 8/9</a:t>
            </a:r>
          </a:p>
          <a:p>
            <a:pPr marL="57150" indent="0">
              <a:buNone/>
            </a:pPr>
            <a:endParaRPr lang="en-US" sz="2000" dirty="0"/>
          </a:p>
          <a:p>
            <a:pPr marL="400050"/>
            <a:r>
              <a:rPr lang="en-US" sz="2000" dirty="0"/>
              <a:t>Homework 8 due Thursday 8/9</a:t>
            </a:r>
          </a:p>
          <a:p>
            <a:pPr marL="800100" lvl="1"/>
            <a:r>
              <a:rPr lang="en-US" sz="2000" dirty="0"/>
              <a:t>HW8 has a regression testing component: HW5, 6, 7 tests must pass.</a:t>
            </a:r>
          </a:p>
          <a:p>
            <a:pPr marL="40005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95120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 1:  Encapsulation (data hiding)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Problem:  Exposed fields can be directly manipulated</a:t>
            </a:r>
          </a:p>
          <a:p>
            <a:pPr lvl="1"/>
            <a:r>
              <a:rPr lang="en-US" sz="2000" dirty="0"/>
              <a:t>Violations of the representation invariant</a:t>
            </a:r>
          </a:p>
          <a:p>
            <a:pPr lvl="1"/>
            <a:r>
              <a:rPr lang="en-US" sz="2000" dirty="0"/>
              <a:t>Dependences prevent changing the implementation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Solution:  Hide some components</a:t>
            </a:r>
          </a:p>
          <a:p>
            <a:pPr lvl="1"/>
            <a:r>
              <a:rPr lang="en-US" sz="2000" dirty="0"/>
              <a:t>Constrain ways to access the object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Disadvantages:</a:t>
            </a:r>
          </a:p>
          <a:p>
            <a:pPr lvl="1"/>
            <a:r>
              <a:rPr lang="en-US" sz="2000" dirty="0"/>
              <a:t>Interface may not (efficiently) provide all desired operations to all clients</a:t>
            </a:r>
          </a:p>
          <a:p>
            <a:pPr lvl="1"/>
            <a:r>
              <a:rPr lang="en-US" sz="2000" dirty="0"/>
              <a:t>Indirection may reduce performance</a:t>
            </a:r>
          </a:p>
        </p:txBody>
      </p:sp>
    </p:spTree>
    <p:extLst>
      <p:ext uri="{BB962C8B-B14F-4D97-AF65-F5344CB8AC3E}">
        <p14:creationId xmlns:p14="http://schemas.microsoft.com/office/powerpoint/2010/main" val="863286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 2:  </a:t>
            </a:r>
            <a:r>
              <a:rPr lang="en-US" sz="3200" dirty="0" err="1"/>
              <a:t>Subclassing</a:t>
            </a:r>
            <a:r>
              <a:rPr lang="en-US" sz="3200" dirty="0"/>
              <a:t> (inheritance)</a:t>
            </a:r>
          </a:p>
        </p:txBody>
      </p:sp>
      <p:sp>
        <p:nvSpPr>
          <p:cNvPr id="21504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Problem:  Repetition in implementations</a:t>
            </a:r>
          </a:p>
          <a:p>
            <a:pPr lvl="1"/>
            <a:r>
              <a:rPr lang="en-US" sz="2000" dirty="0"/>
              <a:t>Similar abstractions have similar components (fields, methods)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Solution:  Inherit default members from a superclass</a:t>
            </a:r>
          </a:p>
          <a:p>
            <a:pPr lvl="1"/>
            <a:r>
              <a:rPr lang="en-US" sz="2000" dirty="0"/>
              <a:t>Select an implementation via run-time dispatching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Disadvantages:</a:t>
            </a:r>
          </a:p>
          <a:p>
            <a:pPr lvl="1"/>
            <a:r>
              <a:rPr lang="en-US" sz="2000" dirty="0"/>
              <a:t>Code for a class is spread out, and thus less understandable</a:t>
            </a:r>
          </a:p>
          <a:p>
            <a:pPr lvl="1"/>
            <a:r>
              <a:rPr lang="en-US" sz="2000" dirty="0"/>
              <a:t>Run-time dispatching introduces overhead</a:t>
            </a:r>
          </a:p>
          <a:p>
            <a:pPr lvl="1"/>
            <a:r>
              <a:rPr lang="en-US" sz="2000" dirty="0"/>
              <a:t>Hard to design and specify a superclass [as discussed]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92379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3:  Iteration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Problem:  To access all members of a collection, must perform a specialized traversal for each data structure  </a:t>
            </a:r>
          </a:p>
          <a:p>
            <a:pPr lvl="1"/>
            <a:r>
              <a:rPr lang="en-US" sz="2000" dirty="0"/>
              <a:t>Introduces undesirable dependences</a:t>
            </a:r>
          </a:p>
          <a:p>
            <a:pPr lvl="1"/>
            <a:r>
              <a:rPr lang="en-US" sz="2000" dirty="0"/>
              <a:t>Does not generalize to other collections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Solution:</a:t>
            </a:r>
          </a:p>
          <a:p>
            <a:pPr lvl="1"/>
            <a:r>
              <a:rPr lang="en-US" sz="2000" dirty="0"/>
              <a:t>The </a:t>
            </a:r>
            <a:r>
              <a:rPr lang="en-US" sz="2000" i="1" dirty="0"/>
              <a:t>implementation </a:t>
            </a:r>
            <a:r>
              <a:rPr lang="en-US" sz="2000" dirty="0"/>
              <a:t>performs traversals, does bookkeeping</a:t>
            </a:r>
          </a:p>
          <a:p>
            <a:pPr lvl="1"/>
            <a:r>
              <a:rPr lang="en-US" sz="2000" dirty="0"/>
              <a:t>Results are communicated to clients via a standard interface (e.g.,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hasNext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dirty="0"/>
              <a:t>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next()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Disadvantages:</a:t>
            </a:r>
          </a:p>
          <a:p>
            <a:pPr lvl="1"/>
            <a:r>
              <a:rPr lang="en-US" sz="2000" dirty="0"/>
              <a:t>Iteration order fixed by the implementation and not under the control of the client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317491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20368</TotalTime>
  <Words>4105</Words>
  <Application>Microsoft Macintosh PowerPoint</Application>
  <PresentationFormat>On-screen Show (4:3)</PresentationFormat>
  <Paragraphs>731</Paragraphs>
  <Slides>60</Slides>
  <Notes>39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71" baseType="lpstr">
      <vt:lpstr>Arial</vt:lpstr>
      <vt:lpstr>Comic Sans MS</vt:lpstr>
      <vt:lpstr>Consolas</vt:lpstr>
      <vt:lpstr>Courier New</vt:lpstr>
      <vt:lpstr>French Script MT</vt:lpstr>
      <vt:lpstr>Helvetica</vt:lpstr>
      <vt:lpstr>Times New Roman</vt:lpstr>
      <vt:lpstr>Webdings</vt:lpstr>
      <vt:lpstr>Wingdings</vt:lpstr>
      <vt:lpstr>simple</vt:lpstr>
      <vt:lpstr>Visio</vt:lpstr>
      <vt:lpstr>CSE 331 Software Design and Implementation</vt:lpstr>
      <vt:lpstr>PowerPoint Presentation</vt:lpstr>
      <vt:lpstr>Announcements</vt:lpstr>
      <vt:lpstr>PowerPoint Presentation</vt:lpstr>
      <vt:lpstr>Outline</vt:lpstr>
      <vt:lpstr>What is a design pattern?</vt:lpstr>
      <vt:lpstr>Example 1:  Encapsulation (data hiding)</vt:lpstr>
      <vt:lpstr>Example 2:  Subclassing (inheritance)</vt:lpstr>
      <vt:lpstr>Example 3:  Iteration</vt:lpstr>
      <vt:lpstr>Example 4:  Exceptions</vt:lpstr>
      <vt:lpstr>Example 5:  Generics</vt:lpstr>
      <vt:lpstr>Why (more) design patterns?</vt:lpstr>
      <vt:lpstr>Why should you care?</vt:lpstr>
      <vt:lpstr>Origin of term</vt:lpstr>
      <vt:lpstr>Patterns vs. patterns</vt:lpstr>
      <vt:lpstr>PowerPoint Presentation</vt:lpstr>
      <vt:lpstr>An example GoF pattern</vt:lpstr>
      <vt:lpstr>Possible reasons for Singleton</vt:lpstr>
      <vt:lpstr>How: multiple approaches</vt:lpstr>
      <vt:lpstr>GoF patterns: three categories</vt:lpstr>
      <vt:lpstr>PowerPoint Presentation</vt:lpstr>
      <vt:lpstr>Creational patterns</vt:lpstr>
      <vt:lpstr>Motivation for factories: Changing implementations</vt:lpstr>
      <vt:lpstr>Use of factories</vt:lpstr>
      <vt:lpstr>DateFormat factory methods</vt:lpstr>
      <vt:lpstr>Example:  Bicycle race</vt:lpstr>
      <vt:lpstr>Example:  Tour de France</vt:lpstr>
      <vt:lpstr>Example:  Cyclocross</vt:lpstr>
      <vt:lpstr>Factory method for Bicycle</vt:lpstr>
      <vt:lpstr>Subclasses override factory method</vt:lpstr>
      <vt:lpstr>Next step</vt:lpstr>
      <vt:lpstr>Factory objects/classes  encapsulate factory method(s)</vt:lpstr>
      <vt:lpstr>Using a factory object</vt:lpstr>
      <vt:lpstr>The subclasses</vt:lpstr>
      <vt:lpstr>Separate control over bicycles and races</vt:lpstr>
      <vt:lpstr>PowerPoint Presentation</vt:lpstr>
      <vt:lpstr>Prototype pattern</vt:lpstr>
      <vt:lpstr>Using prototypes</vt:lpstr>
      <vt:lpstr>Dependency injection</vt:lpstr>
      <vt:lpstr>Factories: summary</vt:lpstr>
      <vt:lpstr>PowerPoint Presentation</vt:lpstr>
      <vt:lpstr>Sharing</vt:lpstr>
      <vt:lpstr>Interning pattern</vt:lpstr>
      <vt:lpstr>Interning mechanism</vt:lpstr>
      <vt:lpstr>Space leaks</vt:lpstr>
      <vt:lpstr>java.lang.Boolean  does not use the Interning pattern</vt:lpstr>
      <vt:lpstr>Recognition of the problem</vt:lpstr>
      <vt:lpstr>Flyweight pattern</vt:lpstr>
      <vt:lpstr>Example without flyweight:  bicycle spoke</vt:lpstr>
      <vt:lpstr>Alternatives to FullSpoke</vt:lpstr>
      <vt:lpstr>Original code to true (align) a wheel</vt:lpstr>
      <vt:lpstr>Flyweight code to true (align) a wheel</vt:lpstr>
      <vt:lpstr>What happened</vt:lpstr>
      <vt:lpstr>Flyweight discussion</vt:lpstr>
      <vt:lpstr>Flyweight: resist it</vt:lpstr>
      <vt:lpstr>PowerPoint Presentation</vt:lpstr>
      <vt:lpstr>Factories: summary</vt:lpstr>
      <vt:lpstr>Sharing: Summary</vt:lpstr>
      <vt:lpstr>PowerPoint Presentation</vt:lpstr>
      <vt:lpstr>Announcements</vt:lpstr>
    </vt:vector>
  </TitlesOfParts>
  <Company>uw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Leah R. Perlmutter</cp:lastModifiedBy>
  <cp:revision>335</cp:revision>
  <cp:lastPrinted>2016-02-29T14:14:40Z</cp:lastPrinted>
  <dcterms:created xsi:type="dcterms:W3CDTF">2012-02-17T18:07:42Z</dcterms:created>
  <dcterms:modified xsi:type="dcterms:W3CDTF">2018-08-10T03:06:36Z</dcterms:modified>
</cp:coreProperties>
</file>