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382" r:id="rId2"/>
    <p:sldId id="357" r:id="rId3"/>
    <p:sldId id="465" r:id="rId4"/>
    <p:sldId id="466" r:id="rId5"/>
    <p:sldId id="365" r:id="rId6"/>
    <p:sldId id="366" r:id="rId7"/>
    <p:sldId id="367" r:id="rId8"/>
    <p:sldId id="368" r:id="rId9"/>
    <p:sldId id="369" r:id="rId10"/>
    <p:sldId id="370" r:id="rId11"/>
    <p:sldId id="371" r:id="rId12"/>
    <p:sldId id="372" r:id="rId13"/>
    <p:sldId id="373" r:id="rId14"/>
    <p:sldId id="374" r:id="rId15"/>
    <p:sldId id="375" r:id="rId16"/>
    <p:sldId id="387" r:id="rId17"/>
    <p:sldId id="384" r:id="rId18"/>
    <p:sldId id="386" r:id="rId19"/>
    <p:sldId id="376" r:id="rId20"/>
    <p:sldId id="377" r:id="rId21"/>
    <p:sldId id="378" r:id="rId22"/>
    <p:sldId id="379" r:id="rId23"/>
    <p:sldId id="380" r:id="rId24"/>
    <p:sldId id="381" r:id="rId25"/>
    <p:sldId id="388" r:id="rId26"/>
    <p:sldId id="389" r:id="rId27"/>
    <p:sldId id="467" r:id="rId28"/>
    <p:sldId id="468" r:id="rId29"/>
  </p:sldIdLst>
  <p:sldSz cx="9144000" cy="6858000" type="screen4x3"/>
  <p:notesSz cx="9220200" cy="6934200"/>
  <p:custDataLst>
    <p:tags r:id="rId32"/>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4" userDrawn="1">
          <p15:clr>
            <a:srgbClr val="A4A3A4"/>
          </p15:clr>
        </p15:guide>
        <p15:guide id="2" pos="29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6200"/>
    <a:srgbClr val="FFA503"/>
    <a:srgbClr val="443B80"/>
    <a:srgbClr val="009900"/>
    <a:srgbClr val="FFFF99"/>
    <a:srgbClr val="FFA7BC"/>
    <a:srgbClr val="800080"/>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0" autoAdjust="0"/>
    <p:restoredTop sz="80535" autoAdjust="0"/>
  </p:normalViewPr>
  <p:slideViewPr>
    <p:cSldViewPr>
      <p:cViewPr varScale="1">
        <p:scale>
          <a:sx n="92" d="100"/>
          <a:sy n="92" d="100"/>
        </p:scale>
        <p:origin x="776" y="19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3552"/>
    </p:cViewPr>
  </p:sorterViewPr>
  <p:notesViewPr>
    <p:cSldViewPr>
      <p:cViewPr varScale="1">
        <p:scale>
          <a:sx n="86" d="100"/>
          <a:sy n="86" d="100"/>
        </p:scale>
        <p:origin x="-1908" y="-84"/>
      </p:cViewPr>
      <p:guideLst>
        <p:guide orient="horz" pos="2184"/>
        <p:guide pos="29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1" y="6587949"/>
            <a:ext cx="3995820" cy="346251"/>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331 15au</a:t>
            </a:r>
          </a:p>
        </p:txBody>
      </p:sp>
      <p:sp>
        <p:nvSpPr>
          <p:cNvPr id="33797" name="Rectangle 5"/>
          <p:cNvSpPr>
            <a:spLocks noGrp="1" noChangeArrowheads="1"/>
          </p:cNvSpPr>
          <p:nvPr>
            <p:ph type="sldNum" sz="quarter" idx="3"/>
          </p:nvPr>
        </p:nvSpPr>
        <p:spPr bwMode="auto">
          <a:xfrm>
            <a:off x="5224381" y="6587949"/>
            <a:ext cx="3995819" cy="346251"/>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a:t>17-</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1" y="1"/>
            <a:ext cx="3995820" cy="346251"/>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5224381" y="1"/>
            <a:ext cx="3995819" cy="346251"/>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2876550" y="520700"/>
            <a:ext cx="3467100" cy="26003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5" name="Rectangle 5"/>
          <p:cNvSpPr>
            <a:spLocks noGrp="1" noChangeArrowheads="1"/>
          </p:cNvSpPr>
          <p:nvPr>
            <p:ph type="body" sz="quarter" idx="3"/>
          </p:nvPr>
        </p:nvSpPr>
        <p:spPr bwMode="auto">
          <a:xfrm>
            <a:off x="1228560" y="3293975"/>
            <a:ext cx="6763081" cy="3119702"/>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1" y="6587949"/>
            <a:ext cx="3995820" cy="346251"/>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5224381" y="6587949"/>
            <a:ext cx="3995819" cy="346251"/>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0C86982-0651-4A87-8CCD-A426161CC69C}" type="slidenum">
              <a:rPr lang="en-US"/>
              <a:pPr>
                <a:defRPr/>
              </a:pPr>
              <a:t>1</a:t>
            </a:fld>
            <a:endParaRPr lang="en-US"/>
          </a:p>
        </p:txBody>
      </p:sp>
    </p:spTree>
    <p:extLst>
      <p:ext uri="{BB962C8B-B14F-4D97-AF65-F5344CB8AC3E}">
        <p14:creationId xmlns:p14="http://schemas.microsoft.com/office/powerpoint/2010/main" val="1713265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 updated the colors on this slide to be more colorblind-friendly (https://www.color-blindness.com/coblis-color-blindness-simulator/)</a:t>
            </a:r>
          </a:p>
        </p:txBody>
      </p:sp>
      <p:sp>
        <p:nvSpPr>
          <p:cNvPr id="4" name="Slide Number Placeholder 3"/>
          <p:cNvSpPr>
            <a:spLocks noGrp="1"/>
          </p:cNvSpPr>
          <p:nvPr>
            <p:ph type="sldNum" sz="quarter" idx="10"/>
          </p:nvPr>
        </p:nvSpPr>
        <p:spPr/>
        <p:txBody>
          <a:bodyPr/>
          <a:lstStyle/>
          <a:p>
            <a:pPr>
              <a:defRPr/>
            </a:pPr>
            <a:fld id="{C0C86982-0651-4A87-8CCD-A426161CC69C}" type="slidenum">
              <a:rPr lang="en-US"/>
              <a:pPr>
                <a:defRPr/>
              </a:pPr>
              <a:t>15</a:t>
            </a:fld>
            <a:endParaRPr lang="en-US"/>
          </a:p>
        </p:txBody>
      </p:sp>
    </p:spTree>
    <p:extLst>
      <p:ext uri="{BB962C8B-B14F-4D97-AF65-F5344CB8AC3E}">
        <p14:creationId xmlns:p14="http://schemas.microsoft.com/office/powerpoint/2010/main" val="3253606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0C86982-0651-4A87-8CCD-A426161CC69C}" type="slidenum">
              <a:rPr lang="en-US"/>
              <a:pPr>
                <a:defRPr/>
              </a:pPr>
              <a:t>16</a:t>
            </a:fld>
            <a:endParaRPr lang="en-US"/>
          </a:p>
        </p:txBody>
      </p:sp>
    </p:spTree>
    <p:extLst>
      <p:ext uri="{BB962C8B-B14F-4D97-AF65-F5344CB8AC3E}">
        <p14:creationId xmlns:p14="http://schemas.microsoft.com/office/powerpoint/2010/main" val="2645902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a:p>
        </p:txBody>
      </p:sp>
      <p:sp>
        <p:nvSpPr>
          <p:cNvPr id="4" name="Slide Number Placeholder 3"/>
          <p:cNvSpPr>
            <a:spLocks noGrp="1"/>
          </p:cNvSpPr>
          <p:nvPr>
            <p:ph type="sldNum" sz="quarter" idx="10"/>
          </p:nvPr>
        </p:nvSpPr>
        <p:spPr/>
        <p:txBody>
          <a:bodyPr/>
          <a:lstStyle/>
          <a:p>
            <a:pPr>
              <a:defRPr/>
            </a:pPr>
            <a:fld id="{C0C86982-0651-4A87-8CCD-A426161CC69C}" type="slidenum">
              <a:rPr lang="en-US"/>
              <a:pPr>
                <a:defRPr/>
              </a:pPr>
              <a:t>17</a:t>
            </a:fld>
            <a:endParaRPr lang="en-US"/>
          </a:p>
        </p:txBody>
      </p:sp>
    </p:spTree>
    <p:extLst>
      <p:ext uri="{BB962C8B-B14F-4D97-AF65-F5344CB8AC3E}">
        <p14:creationId xmlns:p14="http://schemas.microsoft.com/office/powerpoint/2010/main" val="728520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a:p>
        </p:txBody>
      </p:sp>
      <p:sp>
        <p:nvSpPr>
          <p:cNvPr id="4" name="Slide Number Placeholder 3"/>
          <p:cNvSpPr>
            <a:spLocks noGrp="1"/>
          </p:cNvSpPr>
          <p:nvPr>
            <p:ph type="sldNum" sz="quarter" idx="10"/>
          </p:nvPr>
        </p:nvSpPr>
        <p:spPr/>
        <p:txBody>
          <a:bodyPr/>
          <a:lstStyle/>
          <a:p>
            <a:pPr>
              <a:defRPr/>
            </a:pPr>
            <a:fld id="{C0C86982-0651-4A87-8CCD-A426161CC69C}" type="slidenum">
              <a:rPr lang="en-US"/>
              <a:pPr>
                <a:defRPr/>
              </a:pPr>
              <a:t>18</a:t>
            </a:fld>
            <a:endParaRPr lang="en-US"/>
          </a:p>
        </p:txBody>
      </p:sp>
    </p:spTree>
    <p:extLst>
      <p:ext uri="{BB962C8B-B14F-4D97-AF65-F5344CB8AC3E}">
        <p14:creationId xmlns:p14="http://schemas.microsoft.com/office/powerpoint/2010/main" val="4120351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calling paintComponent incorrectly could introduce bugs that you don’t notice right away, which will make debugging harder when they cause problems later.</a:t>
            </a:r>
          </a:p>
        </p:txBody>
      </p:sp>
      <p:sp>
        <p:nvSpPr>
          <p:cNvPr id="4" name="Slide Number Placeholder 3"/>
          <p:cNvSpPr>
            <a:spLocks noGrp="1"/>
          </p:cNvSpPr>
          <p:nvPr>
            <p:ph type="sldNum" sz="quarter" idx="10"/>
          </p:nvPr>
        </p:nvSpPr>
        <p:spPr/>
        <p:txBody>
          <a:bodyPr/>
          <a:lstStyle/>
          <a:p>
            <a:pPr>
              <a:defRPr/>
            </a:pPr>
            <a:fld id="{C0C86982-0651-4A87-8CCD-A426161CC69C}" type="slidenum">
              <a:rPr lang="en-US"/>
              <a:pPr>
                <a:defRPr/>
              </a:pPr>
              <a:t>21</a:t>
            </a:fld>
            <a:endParaRPr lang="en-US"/>
          </a:p>
        </p:txBody>
      </p:sp>
    </p:spTree>
    <p:extLst>
      <p:ext uri="{BB962C8B-B14F-4D97-AF65-F5344CB8AC3E}">
        <p14:creationId xmlns:p14="http://schemas.microsoft.com/office/powerpoint/2010/main" val="3317611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a:p>
        </p:txBody>
      </p:sp>
      <p:sp>
        <p:nvSpPr>
          <p:cNvPr id="4" name="Slide Number Placeholder 3"/>
          <p:cNvSpPr>
            <a:spLocks noGrp="1"/>
          </p:cNvSpPr>
          <p:nvPr>
            <p:ph type="sldNum" sz="quarter" idx="10"/>
          </p:nvPr>
        </p:nvSpPr>
        <p:spPr/>
        <p:txBody>
          <a:bodyPr/>
          <a:lstStyle/>
          <a:p>
            <a:pPr>
              <a:defRPr/>
            </a:pPr>
            <a:fld id="{C0C86982-0651-4A87-8CCD-A426161CC69C}" type="slidenum">
              <a:rPr lang="en-US"/>
              <a:pPr>
                <a:defRPr/>
              </a:pPr>
              <a:t>24</a:t>
            </a:fld>
            <a:endParaRPr lang="en-US"/>
          </a:p>
        </p:txBody>
      </p:sp>
    </p:spTree>
    <p:extLst>
      <p:ext uri="{BB962C8B-B14F-4D97-AF65-F5344CB8AC3E}">
        <p14:creationId xmlns:p14="http://schemas.microsoft.com/office/powerpoint/2010/main" val="3265766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a:p>
        </p:txBody>
      </p:sp>
      <p:sp>
        <p:nvSpPr>
          <p:cNvPr id="4" name="Slide Number Placeholder 3"/>
          <p:cNvSpPr>
            <a:spLocks noGrp="1"/>
          </p:cNvSpPr>
          <p:nvPr>
            <p:ph type="sldNum" sz="quarter" idx="10"/>
          </p:nvPr>
        </p:nvSpPr>
        <p:spPr/>
        <p:txBody>
          <a:bodyPr/>
          <a:lstStyle/>
          <a:p>
            <a:pPr>
              <a:defRPr/>
            </a:pPr>
            <a:fld id="{C0C86982-0651-4A87-8CCD-A426161CC69C}" type="slidenum">
              <a:rPr lang="en-US"/>
              <a:pPr>
                <a:defRPr/>
              </a:pPr>
              <a:t>25</a:t>
            </a:fld>
            <a:endParaRPr lang="en-US"/>
          </a:p>
        </p:txBody>
      </p:sp>
    </p:spTree>
    <p:extLst>
      <p:ext uri="{BB962C8B-B14F-4D97-AF65-F5344CB8AC3E}">
        <p14:creationId xmlns:p14="http://schemas.microsoft.com/office/powerpoint/2010/main" val="1746514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t>Note: this is probably too many suggestions to do in class.</a:t>
            </a:r>
          </a:p>
        </p:txBody>
      </p:sp>
      <p:sp>
        <p:nvSpPr>
          <p:cNvPr id="4" name="Slide Number Placeholder 3"/>
          <p:cNvSpPr>
            <a:spLocks noGrp="1"/>
          </p:cNvSpPr>
          <p:nvPr>
            <p:ph type="sldNum" sz="quarter" idx="10"/>
          </p:nvPr>
        </p:nvSpPr>
        <p:spPr/>
        <p:txBody>
          <a:bodyPr/>
          <a:lstStyle/>
          <a:p>
            <a:pPr>
              <a:defRPr/>
            </a:pPr>
            <a:fld id="{C0C86982-0651-4A87-8CCD-A426161CC69C}" type="slidenum">
              <a:rPr lang="en-US"/>
              <a:pPr>
                <a:defRPr/>
              </a:pPr>
              <a:t>26</a:t>
            </a:fld>
            <a:endParaRPr lang="en-US"/>
          </a:p>
        </p:txBody>
      </p:sp>
    </p:spTree>
    <p:extLst>
      <p:ext uri="{BB962C8B-B14F-4D97-AF65-F5344CB8AC3E}">
        <p14:creationId xmlns:p14="http://schemas.microsoft.com/office/powerpoint/2010/main" val="3098333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solidFill>
                  <a:srgbClr val="443B80"/>
                </a:solidFill>
              </a:defRPr>
            </a:lvl1pPr>
          </a:lstStyle>
          <a:p>
            <a:r>
              <a:rPr lang="en-US" dirty="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443B80"/>
                </a:solidFill>
              </a:defRPr>
            </a:lvl1pPr>
          </a:lstStyle>
          <a:p>
            <a:r>
              <a:rPr lang="en-US"/>
              <a:t>Click to edit Master subtitle style</a:t>
            </a:r>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82616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14396"/>
            <a:ext cx="9122394" cy="846453"/>
          </a:xfrm>
        </p:spPr>
        <p:txBody>
          <a:bodyPr/>
          <a:lstStyle/>
          <a:p>
            <a:r>
              <a:rPr lang="en-US"/>
              <a:t>Click to edit Master title style</a:t>
            </a:r>
          </a:p>
        </p:txBody>
      </p:sp>
      <p:sp>
        <p:nvSpPr>
          <p:cNvPr id="3" name="Content Placeholder 2"/>
          <p:cNvSpPr>
            <a:spLocks noGrp="1"/>
          </p:cNvSpPr>
          <p:nvPr>
            <p:ph sz="quarter" idx="1"/>
          </p:nvPr>
        </p:nvSpPr>
        <p:spPr>
          <a:xfrm>
            <a:off x="671252" y="1451063"/>
            <a:ext cx="3834488"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4023" y="1451063"/>
            <a:ext cx="3834488"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71251" y="3906930"/>
            <a:ext cx="7807259" cy="2317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7570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402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2" r:id="rId12"/>
  </p:sldLayoutIdLst>
  <p:hf hdr="0" dt="0"/>
  <p:txStyles>
    <p:titleStyle>
      <a:lvl1pPr algn="l" rtl="0" eaLnBrk="0" fontAlgn="base" hangingPunct="0">
        <a:spcBef>
          <a:spcPct val="0"/>
        </a:spcBef>
        <a:spcAft>
          <a:spcPct val="0"/>
        </a:spcAft>
        <a:defRPr sz="3600">
          <a:solidFill>
            <a:srgbClr val="443B80"/>
          </a:solidFill>
          <a:latin typeface="Helvetica" charset="0"/>
          <a:ea typeface="Helvetica" charset="0"/>
          <a:cs typeface="Helvetica" charset="0"/>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Helvetica" charset="0"/>
          <a:ea typeface="Helvetica" charset="0"/>
          <a:cs typeface="Helvetica" charset="0"/>
        </a:defRPr>
      </a:lvl1pPr>
      <a:lvl2pPr marL="742950" indent="-285750" algn="l" rtl="0" eaLnBrk="0" fontAlgn="base" hangingPunct="0">
        <a:spcBef>
          <a:spcPct val="20000"/>
        </a:spcBef>
        <a:spcAft>
          <a:spcPct val="0"/>
        </a:spcAft>
        <a:buChar char="–"/>
        <a:defRPr sz="2400">
          <a:solidFill>
            <a:schemeClr val="tx1"/>
          </a:solidFill>
          <a:latin typeface="Helvetica" charset="0"/>
          <a:ea typeface="Helvetica" charset="0"/>
          <a:cs typeface="Helvetica" charset="0"/>
        </a:defRPr>
      </a:lvl2pPr>
      <a:lvl3pPr marL="1143000" indent="-228600" algn="l" rtl="0" eaLnBrk="0" fontAlgn="base" hangingPunct="0">
        <a:spcBef>
          <a:spcPct val="20000"/>
        </a:spcBef>
        <a:spcAft>
          <a:spcPct val="0"/>
        </a:spcAft>
        <a:buChar char="•"/>
        <a:defRPr sz="2400">
          <a:solidFill>
            <a:schemeClr val="tx1"/>
          </a:solidFill>
          <a:latin typeface="Helvetica" charset="0"/>
          <a:ea typeface="Helvetica" charset="0"/>
          <a:cs typeface="Helvetica" charset="0"/>
        </a:defRPr>
      </a:lvl3pPr>
      <a:lvl4pPr marL="1600200" indent="-228600" algn="l" rtl="0" eaLnBrk="0" fontAlgn="base" hangingPunct="0">
        <a:spcBef>
          <a:spcPct val="20000"/>
        </a:spcBef>
        <a:spcAft>
          <a:spcPct val="0"/>
        </a:spcAft>
        <a:buChar char="–"/>
        <a:defRPr sz="2000">
          <a:solidFill>
            <a:schemeClr val="tx1"/>
          </a:solidFill>
          <a:latin typeface="Helvetica" charset="0"/>
          <a:ea typeface="Helvetica" charset="0"/>
          <a:cs typeface="Helvetica" charset="0"/>
        </a:defRPr>
      </a:lvl4pPr>
      <a:lvl5pPr marL="2057400" indent="-228600" algn="l" rtl="0" eaLnBrk="0" fontAlgn="base" hangingPunct="0">
        <a:spcBef>
          <a:spcPct val="20000"/>
        </a:spcBef>
        <a:spcAft>
          <a:spcPct val="0"/>
        </a:spcAft>
        <a:buChar char="»"/>
        <a:defRPr sz="2000">
          <a:solidFill>
            <a:schemeClr val="tx1"/>
          </a:solidFill>
          <a:latin typeface="Helvetica" charset="0"/>
          <a:ea typeface="Helvetica" charset="0"/>
          <a:cs typeface="Helvetica"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3600" y="5770880"/>
            <a:ext cx="4876800" cy="568960"/>
          </a:xfrm>
        </p:spPr>
        <p:txBody>
          <a:bodyPr anchor="ctr">
            <a:normAutofit/>
          </a:bodyPr>
          <a:lstStyle/>
          <a:p>
            <a:r>
              <a:rPr lang="en-US" dirty="0">
                <a:solidFill>
                  <a:srgbClr val="443A7F"/>
                </a:solidFill>
              </a:rPr>
              <a:t>Leah Perlmutter / Summer </a:t>
            </a:r>
            <a:r>
              <a:rPr lang="en-US" dirty="0">
                <a:solidFill>
                  <a:srgbClr val="443A7F"/>
                </a:solidFill>
                <a:latin typeface="Helvetica" charset="0"/>
                <a:ea typeface="Helvetica" charset="0"/>
                <a:cs typeface="Helvetica" charset="0"/>
              </a:rPr>
              <a:t>2018</a:t>
            </a:r>
          </a:p>
        </p:txBody>
      </p:sp>
      <p:sp>
        <p:nvSpPr>
          <p:cNvPr id="4" name="Rectangle 3"/>
          <p:cNvSpPr/>
          <p:nvPr/>
        </p:nvSpPr>
        <p:spPr>
          <a:xfrm>
            <a:off x="0" y="0"/>
            <a:ext cx="9144000" cy="1960880"/>
          </a:xfrm>
          <a:prstGeom prst="rect">
            <a:avLst/>
          </a:prstGeom>
          <a:solidFill>
            <a:srgbClr val="443B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74319"/>
            <a:ext cx="7772400" cy="1424781"/>
          </a:xfrm>
        </p:spPr>
        <p:txBody>
          <a:bodyPr>
            <a:normAutofit fontScale="90000"/>
          </a:bodyPr>
          <a:lstStyle/>
          <a:p>
            <a:pPr algn="l"/>
            <a:r>
              <a:rPr lang="en-US" b="0" dirty="0">
                <a:solidFill>
                  <a:schemeClr val="bg1"/>
                </a:solidFill>
                <a:latin typeface="Helvetica" charset="0"/>
                <a:ea typeface="Helvetica" charset="0"/>
                <a:cs typeface="Helvetica" charset="0"/>
              </a:rPr>
              <a:t>CSE 331</a:t>
            </a:r>
            <a:br>
              <a:rPr lang="en-US" b="0" dirty="0">
                <a:solidFill>
                  <a:schemeClr val="bg1"/>
                </a:solidFill>
                <a:latin typeface="Helvetica" charset="0"/>
                <a:ea typeface="Helvetica" charset="0"/>
                <a:cs typeface="Helvetica" charset="0"/>
              </a:rPr>
            </a:br>
            <a:r>
              <a:rPr lang="en-US" sz="4000" b="0" dirty="0">
                <a:solidFill>
                  <a:schemeClr val="bg1"/>
                </a:solidFill>
                <a:latin typeface="Helvetica" charset="0"/>
                <a:ea typeface="Helvetica" charset="0"/>
                <a:cs typeface="Helvetica" charset="0"/>
              </a:rPr>
              <a:t>Software Design and Implementation</a:t>
            </a:r>
          </a:p>
        </p:txBody>
      </p:sp>
      <p:sp>
        <p:nvSpPr>
          <p:cNvPr id="5" name="TextBox 4"/>
          <p:cNvSpPr txBox="1"/>
          <p:nvPr/>
        </p:nvSpPr>
        <p:spPr>
          <a:xfrm>
            <a:off x="505460" y="2917597"/>
            <a:ext cx="8133080" cy="1661993"/>
          </a:xfrm>
          <a:prstGeom prst="rect">
            <a:avLst/>
          </a:prstGeom>
          <a:noFill/>
        </p:spPr>
        <p:txBody>
          <a:bodyPr wrap="square" rtlCol="0">
            <a:spAutoFit/>
          </a:bodyPr>
          <a:lstStyle/>
          <a:p>
            <a:pPr algn="ctr"/>
            <a:r>
              <a:rPr lang="en-US" sz="5400">
                <a:latin typeface="Helvetica" charset="0"/>
                <a:ea typeface="Helvetica" charset="0"/>
                <a:cs typeface="Helvetica" charset="0"/>
              </a:rPr>
              <a:t>Lecture 19</a:t>
            </a:r>
            <a:endParaRPr lang="en-US" sz="5400" dirty="0">
              <a:latin typeface="Helvetica" charset="0"/>
              <a:ea typeface="Helvetica" charset="0"/>
              <a:cs typeface="Helvetica" charset="0"/>
            </a:endParaRPr>
          </a:p>
          <a:p>
            <a:pPr algn="ctr"/>
            <a:r>
              <a:rPr lang="en-US" sz="4800" i="1" dirty="0">
                <a:latin typeface="Helvetica" charset="0"/>
                <a:ea typeface="Helvetica" charset="0"/>
                <a:cs typeface="Helvetica" charset="0"/>
              </a:rPr>
              <a:t>GUI Events</a:t>
            </a:r>
          </a:p>
        </p:txBody>
      </p:sp>
    </p:spTree>
    <p:extLst>
      <p:ext uri="{BB962C8B-B14F-4D97-AF65-F5344CB8AC3E}">
        <p14:creationId xmlns:p14="http://schemas.microsoft.com/office/powerpoint/2010/main" val="24779148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 listeners</a:t>
            </a:r>
          </a:p>
        </p:txBody>
      </p:sp>
      <p:sp>
        <p:nvSpPr>
          <p:cNvPr id="3" name="Content Placeholder 2"/>
          <p:cNvSpPr>
            <a:spLocks noGrp="1"/>
          </p:cNvSpPr>
          <p:nvPr>
            <p:ph idx="1"/>
          </p:nvPr>
        </p:nvSpPr>
        <p:spPr/>
        <p:txBody>
          <a:bodyPr>
            <a:normAutofit/>
          </a:bodyPr>
          <a:lstStyle/>
          <a:p>
            <a:pPr marL="0" indent="0">
              <a:buNone/>
            </a:pPr>
            <a:r>
              <a:rPr lang="en-US" sz="2000" i="1" dirty="0">
                <a:solidFill>
                  <a:schemeClr val="accent2"/>
                </a:solidFill>
              </a:rPr>
              <a:t>Event listeners</a:t>
            </a:r>
            <a:r>
              <a:rPr lang="en-US" sz="2000" dirty="0"/>
              <a:t> must implement the proper interface: </a:t>
            </a:r>
            <a:r>
              <a:rPr lang="en-US" sz="2000" b="1" dirty="0" err="1">
                <a:latin typeface="Courier New"/>
                <a:cs typeface="Courier New"/>
              </a:rPr>
              <a:t>KeyListener</a:t>
            </a:r>
            <a:r>
              <a:rPr lang="en-US" sz="2000" dirty="0"/>
              <a:t>, </a:t>
            </a:r>
            <a:r>
              <a:rPr lang="en-US" sz="2000" b="1" dirty="0" err="1">
                <a:latin typeface="Courier New"/>
                <a:cs typeface="Courier New"/>
              </a:rPr>
              <a:t>ActionListener</a:t>
            </a:r>
            <a:r>
              <a:rPr lang="en-US" sz="2000" dirty="0"/>
              <a:t>, </a:t>
            </a:r>
            <a:r>
              <a:rPr lang="en-US" sz="2000" b="1" dirty="0" err="1">
                <a:latin typeface="Courier New"/>
                <a:cs typeface="Courier New"/>
              </a:rPr>
              <a:t>MouseListener</a:t>
            </a:r>
            <a:r>
              <a:rPr lang="en-US" sz="2000" dirty="0"/>
              <a:t> (buttons), </a:t>
            </a:r>
            <a:r>
              <a:rPr lang="en-US" sz="2000" b="1" dirty="0" err="1">
                <a:latin typeface="Courier New"/>
                <a:cs typeface="Courier New"/>
              </a:rPr>
              <a:t>MouseMotionListener</a:t>
            </a:r>
            <a:r>
              <a:rPr lang="en-US" sz="2000" dirty="0"/>
              <a:t> (move/drag), …</a:t>
            </a:r>
          </a:p>
          <a:p>
            <a:pPr lvl="1" indent="-342900"/>
            <a:r>
              <a:rPr lang="en-US" sz="2000" dirty="0"/>
              <a:t>Or extend the appropriate library </a:t>
            </a:r>
            <a:r>
              <a:rPr lang="en-US" sz="2000" i="1" dirty="0"/>
              <a:t>abstract class</a:t>
            </a:r>
            <a:r>
              <a:rPr lang="en-US" sz="2000" dirty="0"/>
              <a:t> that provides empty implementations of the </a:t>
            </a:r>
            <a:r>
              <a:rPr lang="en-US" sz="2000" i="1" dirty="0"/>
              <a:t>interface</a:t>
            </a:r>
            <a:r>
              <a:rPr lang="en-US" sz="2000" dirty="0"/>
              <a:t> methods</a:t>
            </a:r>
          </a:p>
          <a:p>
            <a:pPr marL="0" indent="0">
              <a:buNone/>
            </a:pPr>
            <a:endParaRPr lang="en-US" sz="2000" dirty="0"/>
          </a:p>
          <a:p>
            <a:pPr marL="0" indent="0">
              <a:buNone/>
            </a:pPr>
            <a:r>
              <a:rPr lang="en-US" sz="2000" dirty="0"/>
              <a:t>When an event occurs, the appropriate method specified in the interface is called: </a:t>
            </a:r>
            <a:r>
              <a:rPr lang="en-US" sz="2000" b="1" dirty="0" err="1">
                <a:latin typeface="Courier New"/>
                <a:cs typeface="Courier New"/>
              </a:rPr>
              <a:t>actionPerformed</a:t>
            </a:r>
            <a:r>
              <a:rPr lang="en-US" sz="2000" dirty="0"/>
              <a:t>, </a:t>
            </a:r>
            <a:r>
              <a:rPr lang="en-US" sz="2000" b="1" dirty="0" err="1">
                <a:latin typeface="Courier New"/>
                <a:cs typeface="Courier New"/>
              </a:rPr>
              <a:t>keyPressed</a:t>
            </a:r>
            <a:r>
              <a:rPr lang="en-US" sz="2000" dirty="0"/>
              <a:t>, </a:t>
            </a:r>
            <a:r>
              <a:rPr lang="en-US" sz="2000" b="1" dirty="0" err="1">
                <a:latin typeface="Courier New"/>
                <a:cs typeface="Courier New"/>
              </a:rPr>
              <a:t>mouseClicked</a:t>
            </a:r>
            <a:r>
              <a:rPr lang="en-US" sz="2000" dirty="0"/>
              <a:t>, </a:t>
            </a:r>
            <a:r>
              <a:rPr lang="en-US" sz="2000" b="1" dirty="0" err="1">
                <a:latin typeface="Courier New"/>
                <a:cs typeface="Courier New"/>
              </a:rPr>
              <a:t>mouseDragged</a:t>
            </a:r>
            <a:r>
              <a:rPr lang="en-US" sz="2000" dirty="0"/>
              <a:t>, …</a:t>
            </a:r>
          </a:p>
          <a:p>
            <a:pPr marL="0" indent="0">
              <a:buNone/>
            </a:pPr>
            <a:endParaRPr lang="en-US" sz="2000" dirty="0"/>
          </a:p>
          <a:p>
            <a:pPr marL="0" indent="0">
              <a:buNone/>
            </a:pPr>
            <a:r>
              <a:rPr lang="en-US" sz="2000" dirty="0"/>
              <a:t>An event object is passed as a parameter to the event listener method</a:t>
            </a:r>
          </a:p>
        </p:txBody>
      </p:sp>
    </p:spTree>
    <p:extLst>
      <p:ext uri="{BB962C8B-B14F-4D97-AF65-F5344CB8AC3E}">
        <p14:creationId xmlns:p14="http://schemas.microsoft.com/office/powerpoint/2010/main" val="2806127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button</a:t>
            </a:r>
          </a:p>
        </p:txBody>
      </p:sp>
      <p:sp>
        <p:nvSpPr>
          <p:cNvPr id="3" name="Content Placeholder 2"/>
          <p:cNvSpPr>
            <a:spLocks noGrp="1"/>
          </p:cNvSpPr>
          <p:nvPr>
            <p:ph idx="1"/>
          </p:nvPr>
        </p:nvSpPr>
        <p:spPr/>
        <p:txBody>
          <a:bodyPr/>
          <a:lstStyle/>
          <a:p>
            <a:pPr marL="0" indent="0">
              <a:buNone/>
            </a:pPr>
            <a:r>
              <a:rPr lang="en-US" sz="2000" dirty="0"/>
              <a:t>Create a </a:t>
            </a:r>
            <a:r>
              <a:rPr lang="en-US" sz="2000" b="1" dirty="0" err="1">
                <a:latin typeface="Courier New"/>
                <a:cs typeface="Courier New"/>
              </a:rPr>
              <a:t>JButton</a:t>
            </a:r>
            <a:r>
              <a:rPr lang="en-US" sz="2000" dirty="0"/>
              <a:t> and add it to a window</a:t>
            </a:r>
          </a:p>
          <a:p>
            <a:pPr marL="0" indent="0">
              <a:buNone/>
            </a:pPr>
            <a:endParaRPr lang="en-US" sz="2000" dirty="0"/>
          </a:p>
          <a:p>
            <a:pPr marL="0" indent="0">
              <a:buNone/>
            </a:pPr>
            <a:r>
              <a:rPr lang="en-US" sz="2000" dirty="0"/>
              <a:t>Create an object that implements </a:t>
            </a:r>
            <a:r>
              <a:rPr lang="en-US" sz="2000" b="1" dirty="0" err="1">
                <a:latin typeface="Courier New"/>
                <a:cs typeface="Courier New"/>
              </a:rPr>
              <a:t>ActionListener</a:t>
            </a:r>
            <a:r>
              <a:rPr lang="en-US" sz="2000" dirty="0"/>
              <a:t> </a:t>
            </a:r>
          </a:p>
          <a:p>
            <a:pPr lvl="1"/>
            <a:r>
              <a:rPr lang="en-US" sz="2000" dirty="0"/>
              <a:t>(containing an </a:t>
            </a:r>
            <a:r>
              <a:rPr lang="en-US" sz="2000" b="1" dirty="0" err="1">
                <a:latin typeface="Courier New"/>
                <a:cs typeface="Courier New"/>
              </a:rPr>
              <a:t>actionPerformed</a:t>
            </a:r>
            <a:r>
              <a:rPr lang="en-US" sz="2000" dirty="0"/>
              <a:t> method)</a:t>
            </a:r>
          </a:p>
          <a:p>
            <a:pPr marL="0" indent="0">
              <a:buNone/>
            </a:pPr>
            <a:endParaRPr lang="en-US" sz="2000" dirty="0"/>
          </a:p>
          <a:p>
            <a:pPr marL="0" indent="0">
              <a:buNone/>
            </a:pPr>
            <a:r>
              <a:rPr lang="en-US" sz="2000" dirty="0"/>
              <a:t>Add the listener object to the button’s listeners</a:t>
            </a:r>
          </a:p>
          <a:p>
            <a:pPr marL="0" indent="0">
              <a:buNone/>
            </a:pPr>
            <a:endParaRPr lang="en-US" sz="2000" dirty="0"/>
          </a:p>
          <a:p>
            <a:pPr marL="0" indent="0">
              <a:buNone/>
            </a:pPr>
            <a:endParaRPr lang="en-US" sz="2000" dirty="0"/>
          </a:p>
          <a:p>
            <a:pPr marL="0" indent="0" algn="ctr">
              <a:buNone/>
            </a:pPr>
            <a:r>
              <a:rPr lang="en-US" sz="2000" b="1" dirty="0">
                <a:latin typeface="Courier New" panose="02070309020205020404" pitchFamily="49" charset="0"/>
                <a:cs typeface="Courier New" panose="02070309020205020404" pitchFamily="49" charset="0"/>
              </a:rPr>
              <a:t>ButtonDemo1.java</a:t>
            </a:r>
          </a:p>
        </p:txBody>
      </p:sp>
    </p:spTree>
    <p:extLst>
      <p:ext uri="{BB962C8B-B14F-4D97-AF65-F5344CB8AC3E}">
        <p14:creationId xmlns:p14="http://schemas.microsoft.com/office/powerpoint/2010/main" val="925759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button is which?</a:t>
            </a:r>
          </a:p>
        </p:txBody>
      </p:sp>
      <p:sp>
        <p:nvSpPr>
          <p:cNvPr id="3" name="Content Placeholder 2"/>
          <p:cNvSpPr>
            <a:spLocks noGrp="1"/>
          </p:cNvSpPr>
          <p:nvPr>
            <p:ph idx="1"/>
          </p:nvPr>
        </p:nvSpPr>
        <p:spPr/>
        <p:txBody>
          <a:bodyPr/>
          <a:lstStyle/>
          <a:p>
            <a:pPr marL="0" indent="0">
              <a:buNone/>
            </a:pPr>
            <a:r>
              <a:rPr lang="en-US" sz="2000" dirty="0"/>
              <a:t>Q: A single button listener object often handles several buttons.  How to tell which button generated the event?</a:t>
            </a:r>
          </a:p>
          <a:p>
            <a:pPr marL="0" indent="0">
              <a:buNone/>
            </a:pPr>
            <a:endParaRPr lang="en-US" sz="2000" dirty="0"/>
          </a:p>
          <a:p>
            <a:pPr marL="0" indent="0">
              <a:buNone/>
            </a:pPr>
            <a:r>
              <a:rPr lang="en-US" sz="2000" dirty="0"/>
              <a:t>A: an </a:t>
            </a:r>
            <a:r>
              <a:rPr lang="en-US" sz="2000" b="1" dirty="0" err="1">
                <a:latin typeface="Courier New"/>
                <a:cs typeface="Courier New"/>
              </a:rPr>
              <a:t>ActionEvent</a:t>
            </a:r>
            <a:r>
              <a:rPr lang="en-US" sz="2000" dirty="0"/>
              <a:t> has a </a:t>
            </a:r>
            <a:r>
              <a:rPr lang="en-US" sz="2000" b="1" dirty="0" err="1">
                <a:latin typeface="Courier New"/>
                <a:cs typeface="Courier New"/>
              </a:rPr>
              <a:t>getActionCommand</a:t>
            </a:r>
            <a:r>
              <a:rPr lang="en-US" sz="2000" dirty="0"/>
              <a:t> method that returns (for a button) the “action command” string  </a:t>
            </a:r>
          </a:p>
          <a:p>
            <a:pPr lvl="1" indent="-342900"/>
            <a:r>
              <a:rPr lang="en-US" sz="2000" dirty="0"/>
              <a:t>Default is the button name (text), but usually better to set it to some string that will remain the same inside  the program code even if the UI is changed or button name is translated.  See button example.</a:t>
            </a:r>
          </a:p>
          <a:p>
            <a:pPr marL="0" indent="0">
              <a:buNone/>
            </a:pPr>
            <a:endParaRPr lang="en-US" sz="2000" dirty="0"/>
          </a:p>
          <a:p>
            <a:pPr marL="0" indent="0">
              <a:buNone/>
            </a:pPr>
            <a:r>
              <a:rPr lang="en-US" sz="2000" dirty="0"/>
              <a:t>Similar mechanisms to decode other events</a:t>
            </a:r>
          </a:p>
        </p:txBody>
      </p:sp>
    </p:spTree>
    <p:extLst>
      <p:ext uri="{BB962C8B-B14F-4D97-AF65-F5344CB8AC3E}">
        <p14:creationId xmlns:p14="http://schemas.microsoft.com/office/powerpoint/2010/main" val="1590806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Listener classes</a:t>
            </a:r>
          </a:p>
        </p:txBody>
      </p:sp>
      <p:sp>
        <p:nvSpPr>
          <p:cNvPr id="3" name="Content Placeholder 2"/>
          <p:cNvSpPr>
            <a:spLocks noGrp="1"/>
          </p:cNvSpPr>
          <p:nvPr>
            <p:ph idx="1"/>
          </p:nvPr>
        </p:nvSpPr>
        <p:spPr/>
        <p:txBody>
          <a:bodyPr/>
          <a:lstStyle/>
          <a:p>
            <a:pPr marL="0" indent="0">
              <a:buNone/>
            </a:pPr>
            <a:r>
              <a:rPr lang="en-US" sz="2000" b="1" dirty="0">
                <a:latin typeface="Courier New" panose="02070309020205020404" pitchFamily="49" charset="0"/>
                <a:cs typeface="Courier New" panose="02070309020205020404" pitchFamily="49" charset="0"/>
              </a:rPr>
              <a:t>ButtonDemo1.java</a:t>
            </a:r>
            <a:r>
              <a:rPr lang="en-US" sz="2000" dirty="0"/>
              <a:t> defines a class that is used only once to create a listener for a single button</a:t>
            </a:r>
          </a:p>
          <a:p>
            <a:pPr lvl="1"/>
            <a:r>
              <a:rPr lang="en-US" sz="2000" dirty="0"/>
              <a:t>Could have been a top-level class, but in this example it was an inner class since it wasn’t needed elsewhere</a:t>
            </a:r>
          </a:p>
          <a:p>
            <a:pPr lvl="1"/>
            <a:r>
              <a:rPr lang="en-US" sz="2000" dirty="0"/>
              <a:t>But why a full-scale class when all we want is to create a method to be called after a button click?</a:t>
            </a:r>
          </a:p>
          <a:p>
            <a:pPr marL="1200150" lvl="2" indent="-342900"/>
            <a:r>
              <a:rPr lang="en-US" sz="2000" dirty="0"/>
              <a:t>Alas, no lambdas (function closures</a:t>
            </a:r>
            <a:r>
              <a:rPr lang="en-US" sz="2000"/>
              <a:t>) before Java </a:t>
            </a:r>
            <a:r>
              <a:rPr lang="en-US" sz="2000" dirty="0"/>
              <a:t>8</a:t>
            </a:r>
          </a:p>
          <a:p>
            <a:pPr marL="0" indent="0">
              <a:buNone/>
            </a:pPr>
            <a:endParaRPr lang="en-US" sz="2000" dirty="0">
              <a:solidFill>
                <a:srgbClr val="009900"/>
              </a:solidFill>
            </a:endParaRPr>
          </a:p>
          <a:p>
            <a:pPr marL="0" indent="0">
              <a:buNone/>
            </a:pPr>
            <a:r>
              <a:rPr lang="en-US" sz="2000" dirty="0"/>
              <a:t>A more convenient shortcut: </a:t>
            </a:r>
            <a:r>
              <a:rPr lang="en-US" sz="2000" i="1" dirty="0">
                <a:solidFill>
                  <a:schemeClr val="accent2"/>
                </a:solidFill>
              </a:rPr>
              <a:t>anonymous inner classes</a:t>
            </a:r>
          </a:p>
        </p:txBody>
      </p:sp>
    </p:spTree>
    <p:extLst>
      <p:ext uri="{BB962C8B-B14F-4D97-AF65-F5344CB8AC3E}">
        <p14:creationId xmlns:p14="http://schemas.microsoft.com/office/powerpoint/2010/main" val="3008716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Anonymous inner classes</a:t>
            </a:r>
          </a:p>
        </p:txBody>
      </p:sp>
      <p:sp>
        <p:nvSpPr>
          <p:cNvPr id="3" name="Content Placeholder 2"/>
          <p:cNvSpPr>
            <a:spLocks noGrp="1"/>
          </p:cNvSpPr>
          <p:nvPr>
            <p:ph idx="1"/>
          </p:nvPr>
        </p:nvSpPr>
        <p:spPr>
          <a:xfrm>
            <a:off x="685800" y="1600200"/>
            <a:ext cx="8001000" cy="4495800"/>
          </a:xfrm>
        </p:spPr>
        <p:txBody>
          <a:bodyPr/>
          <a:lstStyle/>
          <a:p>
            <a:pPr marL="0" indent="0">
              <a:buNone/>
            </a:pPr>
            <a:r>
              <a:rPr lang="en-US" sz="2000" dirty="0"/>
              <a:t>Idea: </a:t>
            </a:r>
            <a:r>
              <a:rPr lang="en-US" sz="2000" dirty="0">
                <a:solidFill>
                  <a:srgbClr val="0000FF"/>
                </a:solidFill>
              </a:rPr>
              <a:t>define</a:t>
            </a:r>
            <a:r>
              <a:rPr lang="en-US" sz="2000" dirty="0"/>
              <a:t> a </a:t>
            </a:r>
            <a:r>
              <a:rPr lang="en-US" sz="2000" dirty="0">
                <a:solidFill>
                  <a:srgbClr val="0000FF"/>
                </a:solidFill>
              </a:rPr>
              <a:t>new class </a:t>
            </a:r>
            <a:r>
              <a:rPr lang="en-US" sz="2000" dirty="0"/>
              <a:t>directly in the </a:t>
            </a:r>
            <a:r>
              <a:rPr lang="en-US" sz="2000" b="1" dirty="0">
                <a:solidFill>
                  <a:srgbClr val="0000FF"/>
                </a:solidFill>
                <a:latin typeface="Courier New"/>
                <a:cs typeface="Courier New"/>
              </a:rPr>
              <a:t>new</a:t>
            </a:r>
            <a:r>
              <a:rPr lang="en-US" sz="2000" dirty="0">
                <a:solidFill>
                  <a:srgbClr val="0000FF"/>
                </a:solidFill>
              </a:rPr>
              <a:t> expression </a:t>
            </a:r>
            <a:r>
              <a:rPr lang="en-US" sz="2000" dirty="0"/>
              <a:t>that creates an object of the (new) anonymous inner class</a:t>
            </a:r>
          </a:p>
          <a:p>
            <a:pPr lvl="1"/>
            <a:r>
              <a:rPr lang="en-US" sz="2000" dirty="0"/>
              <a:t>Specify the superclass to be extended or interface to be implemented</a:t>
            </a:r>
          </a:p>
          <a:p>
            <a:pPr lvl="1"/>
            <a:r>
              <a:rPr lang="en-US" sz="2000" dirty="0"/>
              <a:t>Override or implement methods needed in the anonymous class instance</a:t>
            </a:r>
          </a:p>
          <a:p>
            <a:pPr lvl="1"/>
            <a:r>
              <a:rPr lang="en-US" sz="2000" dirty="0"/>
              <a:t>Can have methods, fields, etc., but not constructors</a:t>
            </a:r>
          </a:p>
          <a:p>
            <a:pPr lvl="1"/>
            <a:r>
              <a:rPr lang="en-US" sz="2000" dirty="0"/>
              <a:t>But if it starts to get complex, use an ordinary class for clarity (nested inner class if appropriate)</a:t>
            </a:r>
          </a:p>
          <a:p>
            <a:pPr marL="57150" indent="0">
              <a:buNone/>
            </a:pPr>
            <a:endParaRPr lang="en-US" sz="2000" dirty="0"/>
          </a:p>
          <a:p>
            <a:pPr marL="57150" indent="0">
              <a:buNone/>
            </a:pPr>
            <a:r>
              <a:rPr lang="en-US" sz="2000" dirty="0"/>
              <a:t>Warning: ghastly syntax ahead</a:t>
            </a:r>
          </a:p>
        </p:txBody>
      </p:sp>
    </p:spTree>
    <p:extLst>
      <p:ext uri="{BB962C8B-B14F-4D97-AF65-F5344CB8AC3E}">
        <p14:creationId xmlns:p14="http://schemas.microsoft.com/office/powerpoint/2010/main" val="101821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228600" y="1600200"/>
            <a:ext cx="8458200" cy="4495800"/>
          </a:xfrm>
          <a:ln>
            <a:noFill/>
          </a:ln>
        </p:spPr>
        <p:txBody>
          <a:bodyPr/>
          <a:lstStyle/>
          <a:p>
            <a:pPr marL="400050" lvl="1" indent="0">
              <a:buNone/>
            </a:pPr>
            <a:endParaRPr lang="en-US" dirty="0"/>
          </a:p>
          <a:p>
            <a:pPr marL="400050" lvl="1" indent="0">
              <a:buNone/>
            </a:pPr>
            <a:endParaRPr lang="en-US" dirty="0"/>
          </a:p>
          <a:p>
            <a:pPr marL="400050" lvl="1" indent="0">
              <a:buNone/>
            </a:pPr>
            <a:endParaRPr lang="en-US" dirty="0"/>
          </a:p>
          <a:p>
            <a:pPr marL="400050" lvl="1" indent="0">
              <a:buNone/>
            </a:pPr>
            <a:r>
              <a:rPr lang="en-US" sz="2000" b="1" dirty="0" err="1">
                <a:latin typeface="Courier New"/>
                <a:cs typeface="Courier New"/>
              </a:rPr>
              <a:t>button.addActionListener</a:t>
            </a:r>
            <a:r>
              <a:rPr lang="en-US" sz="2000" b="1" dirty="0">
                <a:solidFill>
                  <a:srgbClr val="660066"/>
                </a:solidFill>
                <a:latin typeface="Courier New"/>
                <a:cs typeface="Courier New"/>
              </a:rPr>
              <a:t>(</a:t>
            </a:r>
            <a:r>
              <a:rPr lang="en-US" sz="2000" b="1" dirty="0">
                <a:solidFill>
                  <a:srgbClr val="FF0066"/>
                </a:solidFill>
                <a:latin typeface="Courier New"/>
                <a:cs typeface="Courier New"/>
              </a:rPr>
              <a:t>new </a:t>
            </a:r>
            <a:r>
              <a:rPr lang="en-US" sz="2000" b="1" dirty="0" err="1">
                <a:solidFill>
                  <a:srgbClr val="FFA503"/>
                </a:solidFill>
                <a:latin typeface="Courier New"/>
                <a:cs typeface="Courier New"/>
              </a:rPr>
              <a:t>ActionListener</a:t>
            </a:r>
            <a:r>
              <a:rPr lang="en-US" sz="2000" b="1" dirty="0">
                <a:solidFill>
                  <a:srgbClr val="FFA503"/>
                </a:solidFill>
                <a:latin typeface="Courier New"/>
                <a:cs typeface="Courier New"/>
              </a:rPr>
              <a:t>()</a:t>
            </a:r>
            <a:r>
              <a:rPr lang="en-US" sz="2000" b="1" dirty="0">
                <a:solidFill>
                  <a:srgbClr val="006200"/>
                </a:solidFill>
                <a:latin typeface="Courier New"/>
                <a:cs typeface="Courier New"/>
              </a:rPr>
              <a:t>{</a:t>
            </a:r>
          </a:p>
          <a:p>
            <a:pPr marL="400050" lvl="1" indent="0">
              <a:buNone/>
            </a:pPr>
            <a:r>
              <a:rPr lang="en-US" sz="2000" b="1" dirty="0">
                <a:latin typeface="Courier New"/>
                <a:cs typeface="Courier New"/>
              </a:rPr>
              <a:t>      </a:t>
            </a:r>
            <a:r>
              <a:rPr lang="en-US" sz="2000" b="1" dirty="0">
                <a:solidFill>
                  <a:srgbClr val="0000FF"/>
                </a:solidFill>
                <a:latin typeface="Courier New"/>
                <a:cs typeface="Courier New"/>
              </a:rPr>
              <a:t>public void </a:t>
            </a:r>
            <a:r>
              <a:rPr lang="en-US" sz="2000" b="1" dirty="0" err="1">
                <a:solidFill>
                  <a:srgbClr val="0000FF"/>
                </a:solidFill>
                <a:latin typeface="Courier New"/>
                <a:cs typeface="Courier New"/>
              </a:rPr>
              <a:t>actionPerformed</a:t>
            </a:r>
            <a:r>
              <a:rPr lang="en-US" sz="2000" b="1" dirty="0">
                <a:solidFill>
                  <a:srgbClr val="0000FF"/>
                </a:solidFill>
                <a:latin typeface="Courier New"/>
                <a:cs typeface="Courier New"/>
              </a:rPr>
              <a:t>(</a:t>
            </a:r>
            <a:r>
              <a:rPr lang="en-US" sz="2000" b="1" dirty="0" err="1">
                <a:solidFill>
                  <a:srgbClr val="0000FF"/>
                </a:solidFill>
                <a:latin typeface="Courier New"/>
                <a:cs typeface="Courier New"/>
              </a:rPr>
              <a:t>ActionEvent</a:t>
            </a:r>
            <a:r>
              <a:rPr lang="en-US" sz="2000" b="1" dirty="0">
                <a:solidFill>
                  <a:srgbClr val="0000FF"/>
                </a:solidFill>
                <a:latin typeface="Courier New"/>
                <a:cs typeface="Courier New"/>
              </a:rPr>
              <a:t> e) {</a:t>
            </a:r>
          </a:p>
          <a:p>
            <a:pPr marL="400050" lvl="1" indent="0">
              <a:buNone/>
            </a:pPr>
            <a:r>
              <a:rPr lang="en-US" sz="2000" b="1" dirty="0">
                <a:solidFill>
                  <a:srgbClr val="0000FF"/>
                </a:solidFill>
                <a:latin typeface="Courier New"/>
                <a:cs typeface="Courier New"/>
              </a:rPr>
              <a:t>        </a:t>
            </a:r>
            <a:r>
              <a:rPr lang="en-US" sz="2000" b="1" dirty="0" err="1">
                <a:solidFill>
                  <a:srgbClr val="0000FF"/>
                </a:solidFill>
                <a:latin typeface="Courier New"/>
                <a:cs typeface="Courier New"/>
              </a:rPr>
              <a:t>model.doSomething</a:t>
            </a:r>
            <a:r>
              <a:rPr lang="en-US" sz="2000" b="1" dirty="0">
                <a:solidFill>
                  <a:srgbClr val="0000FF"/>
                </a:solidFill>
                <a:latin typeface="Courier New"/>
                <a:cs typeface="Courier New"/>
              </a:rPr>
              <a:t>()</a:t>
            </a:r>
          </a:p>
          <a:p>
            <a:pPr marL="400050" lvl="1" indent="0">
              <a:buNone/>
            </a:pPr>
            <a:r>
              <a:rPr lang="en-US" sz="2000" b="1" dirty="0">
                <a:solidFill>
                  <a:srgbClr val="0000FF"/>
                </a:solidFill>
                <a:latin typeface="Courier New"/>
                <a:cs typeface="Courier New"/>
              </a:rPr>
              <a:t>      }</a:t>
            </a:r>
          </a:p>
          <a:p>
            <a:pPr marL="400050" lvl="1" indent="0">
              <a:buNone/>
            </a:pPr>
            <a:r>
              <a:rPr lang="en-US" sz="2000" b="1" dirty="0">
                <a:latin typeface="Courier New"/>
                <a:cs typeface="Courier New"/>
              </a:rPr>
              <a:t>    </a:t>
            </a:r>
            <a:r>
              <a:rPr lang="en-US" sz="2000" b="1" dirty="0">
                <a:solidFill>
                  <a:srgbClr val="006200"/>
                </a:solidFill>
                <a:latin typeface="Courier New"/>
                <a:cs typeface="Courier New"/>
              </a:rPr>
              <a:t>}</a:t>
            </a:r>
          </a:p>
          <a:p>
            <a:pPr marL="400050" lvl="1" indent="0">
              <a:buNone/>
            </a:pPr>
            <a:r>
              <a:rPr lang="en-US" sz="2000" b="1" dirty="0">
                <a:solidFill>
                  <a:srgbClr val="660066"/>
                </a:solidFill>
                <a:latin typeface="Courier New"/>
                <a:cs typeface="Courier New"/>
              </a:rPr>
              <a:t>)</a:t>
            </a:r>
            <a:r>
              <a:rPr lang="en-US" sz="2000" b="1" dirty="0">
                <a:latin typeface="Courier New"/>
                <a:cs typeface="Courier New"/>
              </a:rPr>
              <a:t>;</a:t>
            </a:r>
          </a:p>
          <a:p>
            <a:pPr marL="400050" lvl="1" indent="0">
              <a:buNone/>
            </a:pPr>
            <a:endParaRPr lang="en-US" dirty="0"/>
          </a:p>
        </p:txBody>
      </p:sp>
    </p:spTree>
    <p:extLst>
      <p:ext uri="{BB962C8B-B14F-4D97-AF65-F5344CB8AC3E}">
        <p14:creationId xmlns:p14="http://schemas.microsoft.com/office/powerpoint/2010/main" val="1979075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228600" y="1600200"/>
            <a:ext cx="8458200" cy="4495800"/>
          </a:xfrm>
          <a:ln>
            <a:noFill/>
          </a:ln>
        </p:spPr>
        <p:txBody>
          <a:bodyPr/>
          <a:lstStyle/>
          <a:p>
            <a:pPr marL="400050" lvl="1" indent="0">
              <a:buNone/>
            </a:pPr>
            <a:endParaRPr lang="en-US" dirty="0"/>
          </a:p>
          <a:p>
            <a:pPr marL="400050" lvl="1" indent="0">
              <a:buNone/>
            </a:pPr>
            <a:endParaRPr lang="en-US" dirty="0"/>
          </a:p>
          <a:p>
            <a:pPr marL="400050" lvl="1" indent="0">
              <a:buNone/>
            </a:pPr>
            <a:endParaRPr lang="en-US" dirty="0"/>
          </a:p>
          <a:p>
            <a:pPr marL="400050" lvl="1" indent="0">
              <a:buNone/>
            </a:pPr>
            <a:r>
              <a:rPr lang="en-US" sz="2000" b="1" dirty="0" err="1">
                <a:latin typeface="Courier New"/>
                <a:cs typeface="Courier New"/>
              </a:rPr>
              <a:t>button.addActionListener</a:t>
            </a:r>
            <a:r>
              <a:rPr lang="en-US" sz="2000" b="1" dirty="0">
                <a:solidFill>
                  <a:srgbClr val="660066"/>
                </a:solidFill>
                <a:latin typeface="Courier New"/>
                <a:cs typeface="Courier New"/>
              </a:rPr>
              <a:t>(</a:t>
            </a:r>
            <a:r>
              <a:rPr lang="en-US" sz="2000" b="1" dirty="0">
                <a:solidFill>
                  <a:schemeClr val="bg1"/>
                </a:solidFill>
                <a:latin typeface="Courier New"/>
                <a:cs typeface="Courier New"/>
              </a:rPr>
              <a:t>new </a:t>
            </a:r>
            <a:r>
              <a:rPr lang="en-US" sz="2000" b="1" dirty="0" err="1">
                <a:solidFill>
                  <a:schemeClr val="bg1"/>
                </a:solidFill>
                <a:latin typeface="Courier New"/>
                <a:cs typeface="Courier New"/>
              </a:rPr>
              <a:t>ActionListener</a:t>
            </a:r>
            <a:r>
              <a:rPr lang="en-US" sz="2000" b="1" dirty="0">
                <a:solidFill>
                  <a:schemeClr val="bg1"/>
                </a:solidFill>
                <a:latin typeface="Courier New"/>
                <a:cs typeface="Courier New"/>
              </a:rPr>
              <a:t>(){</a:t>
            </a:r>
          </a:p>
          <a:p>
            <a:pPr marL="400050" lvl="1" indent="0">
              <a:buNone/>
            </a:pPr>
            <a:r>
              <a:rPr lang="en-US" sz="2000" b="1" dirty="0">
                <a:solidFill>
                  <a:schemeClr val="bg1"/>
                </a:solidFill>
                <a:latin typeface="Courier New"/>
                <a:cs typeface="Courier New"/>
              </a:rPr>
              <a:t>      public void </a:t>
            </a:r>
            <a:r>
              <a:rPr lang="en-US" sz="2000" b="1" dirty="0" err="1">
                <a:solidFill>
                  <a:schemeClr val="bg1"/>
                </a:solidFill>
                <a:latin typeface="Courier New"/>
                <a:cs typeface="Courier New"/>
              </a:rPr>
              <a:t>actionPerformed</a:t>
            </a:r>
            <a:r>
              <a:rPr lang="en-US" sz="2000" b="1" dirty="0">
                <a:solidFill>
                  <a:schemeClr val="bg1"/>
                </a:solidFill>
                <a:latin typeface="Courier New"/>
                <a:cs typeface="Courier New"/>
              </a:rPr>
              <a:t>(</a:t>
            </a:r>
            <a:r>
              <a:rPr lang="en-US" sz="2000" b="1" dirty="0" err="1">
                <a:solidFill>
                  <a:schemeClr val="bg1"/>
                </a:solidFill>
                <a:latin typeface="Courier New"/>
                <a:cs typeface="Courier New"/>
              </a:rPr>
              <a:t>ActionEvent</a:t>
            </a:r>
            <a:r>
              <a:rPr lang="en-US" sz="2000" b="1" dirty="0">
                <a:solidFill>
                  <a:schemeClr val="bg1"/>
                </a:solidFill>
                <a:latin typeface="Courier New"/>
                <a:cs typeface="Courier New"/>
              </a:rPr>
              <a:t> e) {</a:t>
            </a:r>
          </a:p>
          <a:p>
            <a:pPr marL="400050" lvl="1" indent="0">
              <a:buNone/>
            </a:pPr>
            <a:r>
              <a:rPr lang="en-US" sz="2000" b="1" dirty="0">
                <a:solidFill>
                  <a:schemeClr val="bg1"/>
                </a:solidFill>
                <a:latin typeface="Courier New"/>
                <a:cs typeface="Courier New"/>
              </a:rPr>
              <a:t>        </a:t>
            </a:r>
            <a:r>
              <a:rPr lang="en-US" sz="2000" b="1" dirty="0" err="1">
                <a:solidFill>
                  <a:schemeClr val="bg1"/>
                </a:solidFill>
                <a:latin typeface="Courier New"/>
                <a:cs typeface="Courier New"/>
              </a:rPr>
              <a:t>model.doSomething</a:t>
            </a:r>
            <a:r>
              <a:rPr lang="en-US" sz="2000" b="1" dirty="0">
                <a:solidFill>
                  <a:schemeClr val="bg1"/>
                </a:solidFill>
                <a:latin typeface="Courier New"/>
                <a:cs typeface="Courier New"/>
              </a:rPr>
              <a:t>()</a:t>
            </a:r>
          </a:p>
          <a:p>
            <a:pPr marL="400050" lvl="1" indent="0">
              <a:buNone/>
            </a:pPr>
            <a:r>
              <a:rPr lang="en-US" sz="2000" b="1" dirty="0">
                <a:solidFill>
                  <a:schemeClr val="bg1"/>
                </a:solidFill>
                <a:latin typeface="Courier New"/>
                <a:cs typeface="Courier New"/>
              </a:rPr>
              <a:t>      }</a:t>
            </a:r>
          </a:p>
          <a:p>
            <a:pPr marL="400050" lvl="1" indent="0">
              <a:buNone/>
            </a:pPr>
            <a:r>
              <a:rPr lang="en-US" sz="2000" b="1" dirty="0">
                <a:solidFill>
                  <a:schemeClr val="bg1"/>
                </a:solidFill>
                <a:latin typeface="Courier New"/>
                <a:cs typeface="Courier New"/>
              </a:rPr>
              <a:t>    }</a:t>
            </a:r>
          </a:p>
          <a:p>
            <a:pPr marL="400050" lvl="1" indent="0">
              <a:buNone/>
            </a:pPr>
            <a:r>
              <a:rPr lang="en-US" sz="2000" b="1" dirty="0">
                <a:solidFill>
                  <a:srgbClr val="660066"/>
                </a:solidFill>
                <a:latin typeface="Courier New"/>
                <a:cs typeface="Courier New"/>
              </a:rPr>
              <a:t>)</a:t>
            </a:r>
            <a:r>
              <a:rPr lang="en-US" sz="2000" b="1" dirty="0">
                <a:latin typeface="Courier New"/>
                <a:cs typeface="Courier New"/>
              </a:rPr>
              <a:t>;</a:t>
            </a:r>
          </a:p>
          <a:p>
            <a:pPr marL="400050" lvl="1" indent="0">
              <a:buNone/>
            </a:pPr>
            <a:endParaRPr lang="en-US" dirty="0"/>
          </a:p>
        </p:txBody>
      </p:sp>
      <p:grpSp>
        <p:nvGrpSpPr>
          <p:cNvPr id="29" name="Group 28">
            <a:extLst>
              <a:ext uri="{FF2B5EF4-FFF2-40B4-BE49-F238E27FC236}">
                <a16:creationId xmlns:a16="http://schemas.microsoft.com/office/drawing/2014/main" id="{071B6B70-BB3D-5C4B-A314-4C713E7DD428}"/>
              </a:ext>
            </a:extLst>
          </p:cNvPr>
          <p:cNvGrpSpPr/>
          <p:nvPr/>
        </p:nvGrpSpPr>
        <p:grpSpPr>
          <a:xfrm>
            <a:off x="762000" y="2057400"/>
            <a:ext cx="3657600" cy="2743200"/>
            <a:chOff x="762000" y="2057400"/>
            <a:chExt cx="3657600" cy="2743200"/>
          </a:xfrm>
        </p:grpSpPr>
        <p:sp>
          <p:nvSpPr>
            <p:cNvPr id="31" name="TextBox 30">
              <a:extLst>
                <a:ext uri="{FF2B5EF4-FFF2-40B4-BE49-F238E27FC236}">
                  <a16:creationId xmlns:a16="http://schemas.microsoft.com/office/drawing/2014/main" id="{29002B03-9A4B-D541-9EAA-63C3AD890A5F}"/>
                </a:ext>
              </a:extLst>
            </p:cNvPr>
            <p:cNvSpPr txBox="1"/>
            <p:nvPr/>
          </p:nvSpPr>
          <p:spPr>
            <a:xfrm>
              <a:off x="762000" y="2057400"/>
              <a:ext cx="1582484" cy="707886"/>
            </a:xfrm>
            <a:prstGeom prst="rect">
              <a:avLst/>
            </a:prstGeom>
            <a:noFill/>
          </p:spPr>
          <p:txBody>
            <a:bodyPr wrap="none" rtlCol="0">
              <a:spAutoFit/>
            </a:bodyPr>
            <a:lstStyle/>
            <a:p>
              <a:r>
                <a:rPr lang="en-US" sz="2000" dirty="0">
                  <a:solidFill>
                    <a:srgbClr val="660066"/>
                  </a:solidFill>
                </a:rPr>
                <a:t>Method call</a:t>
              </a:r>
              <a:br>
                <a:rPr lang="en-US" sz="2000" dirty="0">
                  <a:solidFill>
                    <a:srgbClr val="660066"/>
                  </a:solidFill>
                </a:rPr>
              </a:br>
              <a:r>
                <a:rPr lang="en-US" sz="2000" dirty="0">
                  <a:solidFill>
                    <a:srgbClr val="660066"/>
                  </a:solidFill>
                </a:rPr>
                <a:t>parameter list</a:t>
              </a:r>
            </a:p>
          </p:txBody>
        </p:sp>
        <p:cxnSp>
          <p:nvCxnSpPr>
            <p:cNvPr id="33" name="Straight Arrow Connector 32">
              <a:extLst>
                <a:ext uri="{FF2B5EF4-FFF2-40B4-BE49-F238E27FC236}">
                  <a16:creationId xmlns:a16="http://schemas.microsoft.com/office/drawing/2014/main" id="{6570C58A-B3D6-124C-B3C1-6A80CA6C1351}"/>
                </a:ext>
              </a:extLst>
            </p:cNvPr>
            <p:cNvCxnSpPr>
              <a:stCxn id="31" idx="2"/>
            </p:cNvCxnSpPr>
            <p:nvPr/>
          </p:nvCxnSpPr>
          <p:spPr>
            <a:xfrm>
              <a:off x="1553242" y="2765286"/>
              <a:ext cx="2866358" cy="2827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433D008F-CCE8-E449-8380-52083AB30C45}"/>
                </a:ext>
              </a:extLst>
            </p:cNvPr>
            <p:cNvCxnSpPr>
              <a:stCxn id="31" idx="2"/>
            </p:cNvCxnSpPr>
            <p:nvPr/>
          </p:nvCxnSpPr>
          <p:spPr>
            <a:xfrm flipH="1">
              <a:off x="762000" y="2765286"/>
              <a:ext cx="791242" cy="20353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68160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228600" y="1600200"/>
            <a:ext cx="8458200" cy="4495800"/>
          </a:xfrm>
          <a:ln>
            <a:noFill/>
          </a:ln>
        </p:spPr>
        <p:txBody>
          <a:bodyPr/>
          <a:lstStyle/>
          <a:p>
            <a:pPr marL="400050" lvl="1" indent="0">
              <a:buNone/>
            </a:pPr>
            <a:endParaRPr lang="en-US" dirty="0"/>
          </a:p>
          <a:p>
            <a:pPr marL="400050" lvl="1" indent="0">
              <a:buNone/>
            </a:pPr>
            <a:endParaRPr lang="en-US" dirty="0"/>
          </a:p>
          <a:p>
            <a:pPr marL="400050" lvl="1" indent="0">
              <a:buNone/>
            </a:pPr>
            <a:endParaRPr lang="en-US" dirty="0"/>
          </a:p>
          <a:p>
            <a:pPr marL="400050" lvl="1" indent="0">
              <a:buNone/>
            </a:pPr>
            <a:r>
              <a:rPr lang="en-US" sz="2000" b="1" dirty="0" err="1">
                <a:latin typeface="Courier New"/>
                <a:cs typeface="Courier New"/>
              </a:rPr>
              <a:t>button.addActionListener</a:t>
            </a:r>
            <a:r>
              <a:rPr lang="en-US" sz="2000" b="1" dirty="0">
                <a:solidFill>
                  <a:srgbClr val="660066"/>
                </a:solidFill>
                <a:latin typeface="Courier New"/>
                <a:cs typeface="Courier New"/>
              </a:rPr>
              <a:t>(</a:t>
            </a:r>
            <a:r>
              <a:rPr lang="en-US" sz="2000" b="1" dirty="0">
                <a:solidFill>
                  <a:srgbClr val="FF0066"/>
                </a:solidFill>
                <a:latin typeface="Courier New"/>
                <a:cs typeface="Courier New"/>
              </a:rPr>
              <a:t>new </a:t>
            </a:r>
            <a:r>
              <a:rPr lang="en-US" sz="2000" b="1" dirty="0" err="1">
                <a:solidFill>
                  <a:srgbClr val="FFA503"/>
                </a:solidFill>
                <a:latin typeface="Courier New"/>
                <a:cs typeface="Courier New"/>
              </a:rPr>
              <a:t>ActionListener</a:t>
            </a:r>
            <a:r>
              <a:rPr lang="en-US" sz="2000" b="1" dirty="0">
                <a:solidFill>
                  <a:srgbClr val="FFA503"/>
                </a:solidFill>
                <a:latin typeface="Courier New"/>
                <a:cs typeface="Courier New"/>
              </a:rPr>
              <a:t>()</a:t>
            </a:r>
            <a:r>
              <a:rPr lang="en-US" sz="2000" b="1" dirty="0">
                <a:solidFill>
                  <a:schemeClr val="bg1"/>
                </a:solidFill>
                <a:latin typeface="Courier New"/>
                <a:cs typeface="Courier New"/>
              </a:rPr>
              <a:t>{</a:t>
            </a:r>
          </a:p>
          <a:p>
            <a:pPr marL="400050" lvl="1" indent="0">
              <a:buNone/>
            </a:pPr>
            <a:r>
              <a:rPr lang="en-US" sz="2000" b="1" dirty="0">
                <a:latin typeface="Courier New"/>
                <a:cs typeface="Courier New"/>
              </a:rPr>
              <a:t>      </a:t>
            </a:r>
            <a:r>
              <a:rPr lang="en-US" sz="2000" b="1" dirty="0">
                <a:solidFill>
                  <a:schemeClr val="bg1"/>
                </a:solidFill>
                <a:latin typeface="Courier New"/>
                <a:cs typeface="Courier New"/>
              </a:rPr>
              <a:t>public void </a:t>
            </a:r>
            <a:r>
              <a:rPr lang="en-US" sz="2000" b="1" dirty="0" err="1">
                <a:solidFill>
                  <a:schemeClr val="bg1"/>
                </a:solidFill>
                <a:latin typeface="Courier New"/>
                <a:cs typeface="Courier New"/>
              </a:rPr>
              <a:t>actionPerformed</a:t>
            </a:r>
            <a:r>
              <a:rPr lang="en-US" sz="2000" b="1" dirty="0">
                <a:solidFill>
                  <a:schemeClr val="bg1"/>
                </a:solidFill>
                <a:latin typeface="Courier New"/>
                <a:cs typeface="Courier New"/>
              </a:rPr>
              <a:t>(</a:t>
            </a:r>
            <a:r>
              <a:rPr lang="en-US" sz="2000" b="1" dirty="0" err="1">
                <a:solidFill>
                  <a:schemeClr val="bg1"/>
                </a:solidFill>
                <a:latin typeface="Courier New"/>
                <a:cs typeface="Courier New"/>
              </a:rPr>
              <a:t>ActionEvent</a:t>
            </a:r>
            <a:r>
              <a:rPr lang="en-US" sz="2000" b="1" dirty="0">
                <a:solidFill>
                  <a:schemeClr val="bg1"/>
                </a:solidFill>
                <a:latin typeface="Courier New"/>
                <a:cs typeface="Courier New"/>
              </a:rPr>
              <a:t> e) {</a:t>
            </a:r>
          </a:p>
          <a:p>
            <a:pPr marL="400050" lvl="1" indent="0">
              <a:buNone/>
            </a:pPr>
            <a:r>
              <a:rPr lang="en-US" sz="2000" b="1" dirty="0">
                <a:solidFill>
                  <a:schemeClr val="bg1"/>
                </a:solidFill>
                <a:latin typeface="Courier New"/>
                <a:cs typeface="Courier New"/>
              </a:rPr>
              <a:t>        </a:t>
            </a:r>
            <a:r>
              <a:rPr lang="en-US" sz="2000" b="1" dirty="0" err="1">
                <a:solidFill>
                  <a:schemeClr val="bg1"/>
                </a:solidFill>
                <a:latin typeface="Courier New"/>
                <a:cs typeface="Courier New"/>
              </a:rPr>
              <a:t>model.doSomething</a:t>
            </a:r>
            <a:r>
              <a:rPr lang="en-US" sz="2000" b="1" dirty="0">
                <a:solidFill>
                  <a:schemeClr val="bg1"/>
                </a:solidFill>
                <a:latin typeface="Courier New"/>
                <a:cs typeface="Courier New"/>
              </a:rPr>
              <a:t>()</a:t>
            </a:r>
          </a:p>
          <a:p>
            <a:pPr marL="400050" lvl="1" indent="0">
              <a:buNone/>
            </a:pPr>
            <a:r>
              <a:rPr lang="en-US" sz="2000" b="1" dirty="0">
                <a:solidFill>
                  <a:schemeClr val="bg1"/>
                </a:solidFill>
                <a:latin typeface="Courier New"/>
                <a:cs typeface="Courier New"/>
              </a:rPr>
              <a:t>      }</a:t>
            </a:r>
          </a:p>
          <a:p>
            <a:pPr marL="400050" lvl="1" indent="0">
              <a:buNone/>
            </a:pPr>
            <a:r>
              <a:rPr lang="en-US" sz="2000" b="1" dirty="0">
                <a:solidFill>
                  <a:schemeClr val="bg1"/>
                </a:solidFill>
                <a:latin typeface="Courier New"/>
                <a:cs typeface="Courier New"/>
              </a:rPr>
              <a:t>    }</a:t>
            </a:r>
          </a:p>
          <a:p>
            <a:pPr marL="400050" lvl="1" indent="0">
              <a:buNone/>
            </a:pPr>
            <a:r>
              <a:rPr lang="en-US" sz="2000" b="1" dirty="0">
                <a:solidFill>
                  <a:srgbClr val="660066"/>
                </a:solidFill>
                <a:latin typeface="Courier New"/>
                <a:cs typeface="Courier New"/>
              </a:rPr>
              <a:t>)</a:t>
            </a:r>
            <a:r>
              <a:rPr lang="en-US" sz="2000" b="1" dirty="0">
                <a:latin typeface="Courier New"/>
                <a:cs typeface="Courier New"/>
              </a:rPr>
              <a:t>;</a:t>
            </a:r>
          </a:p>
          <a:p>
            <a:pPr marL="400050" lvl="1" indent="0">
              <a:buNone/>
            </a:pPr>
            <a:endParaRPr lang="en-US" dirty="0"/>
          </a:p>
        </p:txBody>
      </p:sp>
      <p:grpSp>
        <p:nvGrpSpPr>
          <p:cNvPr id="14" name="Group 13"/>
          <p:cNvGrpSpPr/>
          <p:nvPr/>
        </p:nvGrpSpPr>
        <p:grpSpPr>
          <a:xfrm>
            <a:off x="2743200" y="1715869"/>
            <a:ext cx="2258952" cy="1255931"/>
            <a:chOff x="2743200" y="1715869"/>
            <a:chExt cx="2258952" cy="1255931"/>
          </a:xfrm>
        </p:grpSpPr>
        <p:sp>
          <p:nvSpPr>
            <p:cNvPr id="7" name="TextBox 6"/>
            <p:cNvSpPr txBox="1"/>
            <p:nvPr/>
          </p:nvSpPr>
          <p:spPr>
            <a:xfrm>
              <a:off x="2743200" y="1715869"/>
              <a:ext cx="2258952" cy="707886"/>
            </a:xfrm>
            <a:prstGeom prst="rect">
              <a:avLst/>
            </a:prstGeom>
            <a:noFill/>
          </p:spPr>
          <p:txBody>
            <a:bodyPr wrap="none" rtlCol="0">
              <a:spAutoFit/>
            </a:bodyPr>
            <a:lstStyle/>
            <a:p>
              <a:r>
                <a:rPr lang="en-US" sz="2000" b="1" dirty="0">
                  <a:solidFill>
                    <a:srgbClr val="FF0066"/>
                  </a:solidFill>
                  <a:latin typeface="Courier New"/>
                  <a:cs typeface="Courier New"/>
                </a:rPr>
                <a:t>new</a:t>
              </a:r>
              <a:r>
                <a:rPr lang="en-US" sz="2000" dirty="0">
                  <a:solidFill>
                    <a:srgbClr val="FF0066"/>
                  </a:solidFill>
                </a:rPr>
                <a:t> expression to</a:t>
              </a:r>
              <a:br>
                <a:rPr lang="en-US" sz="2000" dirty="0">
                  <a:solidFill>
                    <a:srgbClr val="FF0066"/>
                  </a:solidFill>
                </a:rPr>
              </a:br>
              <a:r>
                <a:rPr lang="en-US" sz="2000" dirty="0">
                  <a:solidFill>
                    <a:srgbClr val="FF0066"/>
                  </a:solidFill>
                </a:rPr>
                <a:t>create class instance</a:t>
              </a:r>
            </a:p>
          </p:txBody>
        </p:sp>
        <p:cxnSp>
          <p:nvCxnSpPr>
            <p:cNvPr id="10" name="Straight Arrow Connector 9"/>
            <p:cNvCxnSpPr>
              <a:cxnSpLocks/>
              <a:stCxn id="7" idx="2"/>
            </p:cNvCxnSpPr>
            <p:nvPr/>
          </p:nvCxnSpPr>
          <p:spPr>
            <a:xfrm>
              <a:off x="3872676" y="2423755"/>
              <a:ext cx="775524" cy="548045"/>
            </a:xfrm>
            <a:prstGeom prst="straightConnector1">
              <a:avLst/>
            </a:prstGeom>
            <a:ln>
              <a:solidFill>
                <a:srgbClr val="FF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762000" y="2057400"/>
            <a:ext cx="3657600" cy="2743200"/>
            <a:chOff x="762000" y="2057400"/>
            <a:chExt cx="3657600" cy="2743200"/>
          </a:xfrm>
        </p:grpSpPr>
        <p:sp>
          <p:nvSpPr>
            <p:cNvPr id="24" name="TextBox 23"/>
            <p:cNvSpPr txBox="1"/>
            <p:nvPr/>
          </p:nvSpPr>
          <p:spPr>
            <a:xfrm>
              <a:off x="762000" y="2057400"/>
              <a:ext cx="1582484" cy="707886"/>
            </a:xfrm>
            <a:prstGeom prst="rect">
              <a:avLst/>
            </a:prstGeom>
            <a:noFill/>
          </p:spPr>
          <p:txBody>
            <a:bodyPr wrap="none" rtlCol="0">
              <a:spAutoFit/>
            </a:bodyPr>
            <a:lstStyle/>
            <a:p>
              <a:r>
                <a:rPr lang="en-US" sz="2000" dirty="0">
                  <a:solidFill>
                    <a:srgbClr val="660066"/>
                  </a:solidFill>
                </a:rPr>
                <a:t>Method call</a:t>
              </a:r>
              <a:br>
                <a:rPr lang="en-US" sz="2000" dirty="0">
                  <a:solidFill>
                    <a:srgbClr val="660066"/>
                  </a:solidFill>
                </a:rPr>
              </a:br>
              <a:r>
                <a:rPr lang="en-US" sz="2000" dirty="0">
                  <a:solidFill>
                    <a:srgbClr val="660066"/>
                  </a:solidFill>
                </a:rPr>
                <a:t>parameter list</a:t>
              </a:r>
            </a:p>
          </p:txBody>
        </p:sp>
        <p:cxnSp>
          <p:nvCxnSpPr>
            <p:cNvPr id="27" name="Straight Arrow Connector 26"/>
            <p:cNvCxnSpPr>
              <a:stCxn id="24" idx="2"/>
            </p:cNvCxnSpPr>
            <p:nvPr/>
          </p:nvCxnSpPr>
          <p:spPr>
            <a:xfrm>
              <a:off x="1553242" y="2765286"/>
              <a:ext cx="2866358" cy="2827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4" idx="2"/>
            </p:cNvCxnSpPr>
            <p:nvPr/>
          </p:nvCxnSpPr>
          <p:spPr>
            <a:xfrm flipH="1">
              <a:off x="762000" y="2765286"/>
              <a:ext cx="791242" cy="20353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6" name="Group 10"/>
          <p:cNvGrpSpPr/>
          <p:nvPr/>
        </p:nvGrpSpPr>
        <p:grpSpPr>
          <a:xfrm>
            <a:off x="5867400" y="1447800"/>
            <a:ext cx="2978701" cy="1524000"/>
            <a:chOff x="5867400" y="1447800"/>
            <a:chExt cx="2978701" cy="1524000"/>
          </a:xfrm>
        </p:grpSpPr>
        <p:sp>
          <p:nvSpPr>
            <p:cNvPr id="5" name="TextBox 19"/>
            <p:cNvSpPr txBox="1"/>
            <p:nvPr/>
          </p:nvSpPr>
          <p:spPr>
            <a:xfrm>
              <a:off x="5867400" y="1447800"/>
              <a:ext cx="2978701" cy="1323439"/>
            </a:xfrm>
            <a:prstGeom prst="rect">
              <a:avLst/>
            </a:prstGeom>
            <a:noFill/>
          </p:spPr>
          <p:txBody>
            <a:bodyPr wrap="none" rtlCol="0">
              <a:spAutoFit/>
            </a:bodyPr>
            <a:lstStyle/>
            <a:p>
              <a:r>
                <a:rPr lang="en-US" sz="2000" dirty="0">
                  <a:solidFill>
                    <a:srgbClr val="FFA503"/>
                  </a:solidFill>
                </a:rPr>
                <a:t>Class or interface being</a:t>
              </a:r>
              <a:br>
                <a:rPr lang="en-US" sz="2000" dirty="0">
                  <a:solidFill>
                    <a:srgbClr val="FFA503"/>
                  </a:solidFill>
                </a:rPr>
              </a:br>
              <a:r>
                <a:rPr lang="en-US" sz="2000" dirty="0">
                  <a:solidFill>
                    <a:srgbClr val="FFA503"/>
                  </a:solidFill>
                </a:rPr>
                <a:t>extended/implemented</a:t>
              </a:r>
            </a:p>
            <a:p>
              <a:r>
                <a:rPr lang="en-US" sz="2000" dirty="0">
                  <a:solidFill>
                    <a:srgbClr val="FFA503"/>
                  </a:solidFill>
                </a:rPr>
                <a:t>     (can include constructor</a:t>
              </a:r>
            </a:p>
            <a:p>
              <a:r>
                <a:rPr lang="en-US" sz="2000" dirty="0">
                  <a:solidFill>
                    <a:srgbClr val="FFA503"/>
                  </a:solidFill>
                </a:rPr>
                <a:t>      parameters)</a:t>
              </a:r>
            </a:p>
          </p:txBody>
        </p:sp>
        <p:cxnSp>
          <p:nvCxnSpPr>
            <p:cNvPr id="12" name="Straight Arrow Connector 20"/>
            <p:cNvCxnSpPr/>
            <p:nvPr/>
          </p:nvCxnSpPr>
          <p:spPr>
            <a:xfrm>
              <a:off x="6019800" y="2133600"/>
              <a:ext cx="152400" cy="838200"/>
            </a:xfrm>
            <a:prstGeom prst="straightConnector1">
              <a:avLst/>
            </a:prstGeom>
            <a:ln>
              <a:solidFill>
                <a:srgbClr val="FFA503"/>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22"/>
            <p:cNvCxnSpPr>
              <a:cxnSpLocks/>
              <a:stCxn id="5" idx="2"/>
            </p:cNvCxnSpPr>
            <p:nvPr/>
          </p:nvCxnSpPr>
          <p:spPr>
            <a:xfrm>
              <a:off x="7356751" y="2771239"/>
              <a:ext cx="34651" cy="200561"/>
            </a:xfrm>
            <a:prstGeom prst="straightConnector1">
              <a:avLst/>
            </a:prstGeom>
            <a:ln>
              <a:solidFill>
                <a:srgbClr val="FFA503"/>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7559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228600" y="1600200"/>
            <a:ext cx="8458200" cy="4495800"/>
          </a:xfrm>
          <a:ln>
            <a:noFill/>
          </a:ln>
        </p:spPr>
        <p:txBody>
          <a:bodyPr/>
          <a:lstStyle/>
          <a:p>
            <a:pPr marL="400050" lvl="1" indent="0">
              <a:buNone/>
            </a:pPr>
            <a:endParaRPr lang="en-US" dirty="0"/>
          </a:p>
          <a:p>
            <a:pPr marL="400050" lvl="1" indent="0">
              <a:buNone/>
            </a:pPr>
            <a:endParaRPr lang="en-US" dirty="0"/>
          </a:p>
          <a:p>
            <a:pPr marL="400050" lvl="1" indent="0">
              <a:buNone/>
            </a:pPr>
            <a:endParaRPr lang="en-US" dirty="0"/>
          </a:p>
          <a:p>
            <a:pPr marL="400050" lvl="1" indent="0">
              <a:buNone/>
            </a:pPr>
            <a:r>
              <a:rPr lang="en-US" sz="2000" b="1" dirty="0" err="1">
                <a:latin typeface="Courier New"/>
                <a:cs typeface="Courier New"/>
              </a:rPr>
              <a:t>button.addActionListener</a:t>
            </a:r>
            <a:r>
              <a:rPr lang="en-US" sz="2000" b="1" dirty="0">
                <a:solidFill>
                  <a:srgbClr val="660066"/>
                </a:solidFill>
                <a:latin typeface="Courier New"/>
                <a:cs typeface="Courier New"/>
              </a:rPr>
              <a:t>(</a:t>
            </a:r>
            <a:r>
              <a:rPr lang="en-US" sz="2000" b="1" dirty="0">
                <a:solidFill>
                  <a:srgbClr val="FF0066"/>
                </a:solidFill>
                <a:latin typeface="Courier New"/>
                <a:cs typeface="Courier New"/>
              </a:rPr>
              <a:t>new </a:t>
            </a:r>
            <a:r>
              <a:rPr lang="en-US" sz="2000" b="1" dirty="0" err="1">
                <a:solidFill>
                  <a:srgbClr val="FFA503"/>
                </a:solidFill>
                <a:latin typeface="Courier New"/>
                <a:cs typeface="Courier New"/>
              </a:rPr>
              <a:t>ActionListener</a:t>
            </a:r>
            <a:r>
              <a:rPr lang="en-US" sz="2000" b="1" dirty="0">
                <a:solidFill>
                  <a:srgbClr val="FFA503"/>
                </a:solidFill>
                <a:latin typeface="Courier New"/>
                <a:cs typeface="Courier New"/>
              </a:rPr>
              <a:t>()</a:t>
            </a:r>
            <a:r>
              <a:rPr lang="en-US" sz="2000" b="1" dirty="0">
                <a:solidFill>
                  <a:srgbClr val="006200"/>
                </a:solidFill>
                <a:latin typeface="Courier New"/>
                <a:cs typeface="Courier New"/>
              </a:rPr>
              <a:t>{</a:t>
            </a:r>
          </a:p>
          <a:p>
            <a:pPr marL="400050" lvl="1" indent="0">
              <a:buNone/>
            </a:pPr>
            <a:r>
              <a:rPr lang="en-US" sz="2000" b="1" dirty="0">
                <a:latin typeface="Courier New"/>
                <a:cs typeface="Courier New"/>
              </a:rPr>
              <a:t>      </a:t>
            </a:r>
            <a:r>
              <a:rPr lang="en-US" sz="2000" b="1" dirty="0">
                <a:solidFill>
                  <a:srgbClr val="0000FF"/>
                </a:solidFill>
                <a:latin typeface="Courier New"/>
                <a:cs typeface="Courier New"/>
              </a:rPr>
              <a:t>public void </a:t>
            </a:r>
            <a:r>
              <a:rPr lang="en-US" sz="2000" b="1" dirty="0" err="1">
                <a:solidFill>
                  <a:srgbClr val="0000FF"/>
                </a:solidFill>
                <a:latin typeface="Courier New"/>
                <a:cs typeface="Courier New"/>
              </a:rPr>
              <a:t>actionPerformed</a:t>
            </a:r>
            <a:r>
              <a:rPr lang="en-US" sz="2000" b="1" dirty="0">
                <a:solidFill>
                  <a:srgbClr val="0000FF"/>
                </a:solidFill>
                <a:latin typeface="Courier New"/>
                <a:cs typeface="Courier New"/>
              </a:rPr>
              <a:t>(</a:t>
            </a:r>
            <a:r>
              <a:rPr lang="en-US" sz="2000" b="1" dirty="0" err="1">
                <a:solidFill>
                  <a:srgbClr val="0000FF"/>
                </a:solidFill>
                <a:latin typeface="Courier New"/>
                <a:cs typeface="Courier New"/>
              </a:rPr>
              <a:t>ActionEvent</a:t>
            </a:r>
            <a:r>
              <a:rPr lang="en-US" sz="2000" b="1" dirty="0">
                <a:solidFill>
                  <a:srgbClr val="0000FF"/>
                </a:solidFill>
                <a:latin typeface="Courier New"/>
                <a:cs typeface="Courier New"/>
              </a:rPr>
              <a:t> e) {</a:t>
            </a:r>
          </a:p>
          <a:p>
            <a:pPr marL="400050" lvl="1" indent="0">
              <a:buNone/>
            </a:pPr>
            <a:r>
              <a:rPr lang="en-US" sz="2000" b="1" dirty="0">
                <a:solidFill>
                  <a:srgbClr val="0000FF"/>
                </a:solidFill>
                <a:latin typeface="Courier New"/>
                <a:cs typeface="Courier New"/>
              </a:rPr>
              <a:t>        </a:t>
            </a:r>
            <a:r>
              <a:rPr lang="en-US" sz="2000" b="1" dirty="0" err="1">
                <a:solidFill>
                  <a:srgbClr val="0000FF"/>
                </a:solidFill>
                <a:latin typeface="Courier New"/>
                <a:cs typeface="Courier New"/>
              </a:rPr>
              <a:t>model.doSomething</a:t>
            </a:r>
            <a:r>
              <a:rPr lang="en-US" sz="2000" b="1" dirty="0">
                <a:solidFill>
                  <a:srgbClr val="0000FF"/>
                </a:solidFill>
                <a:latin typeface="Courier New"/>
                <a:cs typeface="Courier New"/>
              </a:rPr>
              <a:t>()</a:t>
            </a:r>
          </a:p>
          <a:p>
            <a:pPr marL="400050" lvl="1" indent="0">
              <a:buNone/>
            </a:pPr>
            <a:r>
              <a:rPr lang="en-US" sz="2000" b="1" dirty="0">
                <a:solidFill>
                  <a:srgbClr val="0000FF"/>
                </a:solidFill>
                <a:latin typeface="Courier New"/>
                <a:cs typeface="Courier New"/>
              </a:rPr>
              <a:t>      }</a:t>
            </a:r>
          </a:p>
          <a:p>
            <a:pPr marL="400050" lvl="1" indent="0">
              <a:buNone/>
            </a:pPr>
            <a:r>
              <a:rPr lang="en-US" sz="2000" b="1" dirty="0">
                <a:latin typeface="Courier New"/>
                <a:cs typeface="Courier New"/>
              </a:rPr>
              <a:t>    </a:t>
            </a:r>
            <a:r>
              <a:rPr lang="en-US" sz="2000" b="1" dirty="0">
                <a:solidFill>
                  <a:srgbClr val="006200"/>
                </a:solidFill>
                <a:latin typeface="Courier New"/>
                <a:cs typeface="Courier New"/>
              </a:rPr>
              <a:t>}</a:t>
            </a:r>
          </a:p>
          <a:p>
            <a:pPr marL="400050" lvl="1" indent="0">
              <a:buNone/>
            </a:pPr>
            <a:r>
              <a:rPr lang="en-US" sz="2000" b="1" dirty="0">
                <a:solidFill>
                  <a:srgbClr val="660066"/>
                </a:solidFill>
                <a:latin typeface="Courier New"/>
                <a:cs typeface="Courier New"/>
              </a:rPr>
              <a:t>)</a:t>
            </a:r>
            <a:r>
              <a:rPr lang="en-US" sz="2000" b="1" dirty="0">
                <a:latin typeface="Courier New"/>
                <a:cs typeface="Courier New"/>
              </a:rPr>
              <a:t>;</a:t>
            </a:r>
          </a:p>
          <a:p>
            <a:pPr marL="400050" lvl="1" indent="0">
              <a:buNone/>
            </a:pPr>
            <a:endParaRPr lang="en-US" dirty="0"/>
          </a:p>
        </p:txBody>
      </p:sp>
      <p:grpSp>
        <p:nvGrpSpPr>
          <p:cNvPr id="14" name="Group 13"/>
          <p:cNvGrpSpPr/>
          <p:nvPr/>
        </p:nvGrpSpPr>
        <p:grpSpPr>
          <a:xfrm>
            <a:off x="2743200" y="1715869"/>
            <a:ext cx="2258952" cy="1255931"/>
            <a:chOff x="2743200" y="1715869"/>
            <a:chExt cx="2258952" cy="1255931"/>
          </a:xfrm>
        </p:grpSpPr>
        <p:sp>
          <p:nvSpPr>
            <p:cNvPr id="7" name="TextBox 6"/>
            <p:cNvSpPr txBox="1"/>
            <p:nvPr/>
          </p:nvSpPr>
          <p:spPr>
            <a:xfrm>
              <a:off x="2743200" y="1715869"/>
              <a:ext cx="2258952" cy="707886"/>
            </a:xfrm>
            <a:prstGeom prst="rect">
              <a:avLst/>
            </a:prstGeom>
            <a:noFill/>
          </p:spPr>
          <p:txBody>
            <a:bodyPr wrap="none" rtlCol="0">
              <a:spAutoFit/>
            </a:bodyPr>
            <a:lstStyle/>
            <a:p>
              <a:r>
                <a:rPr lang="en-US" sz="2000" b="1" dirty="0">
                  <a:solidFill>
                    <a:srgbClr val="FF0066"/>
                  </a:solidFill>
                  <a:latin typeface="Courier New"/>
                  <a:cs typeface="Courier New"/>
                </a:rPr>
                <a:t>new</a:t>
              </a:r>
              <a:r>
                <a:rPr lang="en-US" sz="2000" dirty="0">
                  <a:solidFill>
                    <a:srgbClr val="FF0066"/>
                  </a:solidFill>
                </a:rPr>
                <a:t> expression to</a:t>
              </a:r>
              <a:br>
                <a:rPr lang="en-US" sz="2000" dirty="0">
                  <a:solidFill>
                    <a:srgbClr val="FF0066"/>
                  </a:solidFill>
                </a:rPr>
              </a:br>
              <a:r>
                <a:rPr lang="en-US" sz="2000" dirty="0">
                  <a:solidFill>
                    <a:srgbClr val="FF0066"/>
                  </a:solidFill>
                </a:rPr>
                <a:t>create class instance</a:t>
              </a:r>
            </a:p>
          </p:txBody>
        </p:sp>
        <p:cxnSp>
          <p:nvCxnSpPr>
            <p:cNvPr id="10" name="Straight Arrow Connector 9"/>
            <p:cNvCxnSpPr>
              <a:stCxn id="7" idx="2"/>
            </p:cNvCxnSpPr>
            <p:nvPr/>
          </p:nvCxnSpPr>
          <p:spPr>
            <a:xfrm>
              <a:off x="3872676" y="2423755"/>
              <a:ext cx="775524" cy="548045"/>
            </a:xfrm>
            <a:prstGeom prst="straightConnector1">
              <a:avLst/>
            </a:prstGeom>
            <a:ln>
              <a:solidFill>
                <a:srgbClr val="FF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1524000" y="3352800"/>
            <a:ext cx="6801983" cy="3070086"/>
            <a:chOff x="1524000" y="3352800"/>
            <a:chExt cx="6801983" cy="3070086"/>
          </a:xfrm>
        </p:grpSpPr>
        <p:sp>
          <p:nvSpPr>
            <p:cNvPr id="6" name="TextBox 5"/>
            <p:cNvSpPr txBox="1"/>
            <p:nvPr/>
          </p:nvSpPr>
          <p:spPr>
            <a:xfrm>
              <a:off x="5943600" y="5715000"/>
              <a:ext cx="2382383" cy="707886"/>
            </a:xfrm>
            <a:prstGeom prst="rect">
              <a:avLst/>
            </a:prstGeom>
            <a:noFill/>
          </p:spPr>
          <p:txBody>
            <a:bodyPr wrap="none" rtlCol="0">
              <a:spAutoFit/>
            </a:bodyPr>
            <a:lstStyle/>
            <a:p>
              <a:r>
                <a:rPr lang="en-US" sz="2000" dirty="0">
                  <a:solidFill>
                    <a:srgbClr val="006200"/>
                  </a:solidFill>
                </a:rPr>
                <a:t>Brackets surrounding</a:t>
              </a:r>
              <a:br>
                <a:rPr lang="en-US" sz="2000" dirty="0">
                  <a:solidFill>
                    <a:srgbClr val="006200"/>
                  </a:solidFill>
                </a:rPr>
              </a:br>
              <a:r>
                <a:rPr lang="en-US" sz="2000" dirty="0">
                  <a:solidFill>
                    <a:srgbClr val="006200"/>
                  </a:solidFill>
                </a:rPr>
                <a:t>new class definition</a:t>
              </a:r>
            </a:p>
          </p:txBody>
        </p:sp>
        <p:cxnSp>
          <p:nvCxnSpPr>
            <p:cNvPr id="15" name="Straight Arrow Connector 14"/>
            <p:cNvCxnSpPr/>
            <p:nvPr/>
          </p:nvCxnSpPr>
          <p:spPr>
            <a:xfrm flipH="1" flipV="1">
              <a:off x="1524000" y="4648200"/>
              <a:ext cx="5486400" cy="1066800"/>
            </a:xfrm>
            <a:prstGeom prst="straightConnector1">
              <a:avLst/>
            </a:prstGeom>
            <a:ln>
              <a:solidFill>
                <a:srgbClr val="0062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6" idx="0"/>
            </p:cNvCxnSpPr>
            <p:nvPr/>
          </p:nvCxnSpPr>
          <p:spPr>
            <a:xfrm flipV="1">
              <a:off x="7134792" y="3352800"/>
              <a:ext cx="561408" cy="2362200"/>
            </a:xfrm>
            <a:prstGeom prst="straightConnector1">
              <a:avLst/>
            </a:prstGeom>
            <a:ln>
              <a:solidFill>
                <a:srgbClr val="006200"/>
              </a:solidFill>
              <a:tailEnd type="arrow"/>
            </a:ln>
          </p:spPr>
          <p:style>
            <a:lnRef idx="2">
              <a:schemeClr val="accent1"/>
            </a:lnRef>
            <a:fillRef idx="0">
              <a:schemeClr val="accent1"/>
            </a:fillRef>
            <a:effectRef idx="1">
              <a:schemeClr val="accent1"/>
            </a:effectRef>
            <a:fontRef idx="minor">
              <a:schemeClr val="tx1"/>
            </a:fontRef>
          </p:style>
        </p:cxnSp>
      </p:grpSp>
      <p:grpSp>
        <p:nvGrpSpPr>
          <p:cNvPr id="19" name="Group 18"/>
          <p:cNvGrpSpPr/>
          <p:nvPr/>
        </p:nvGrpSpPr>
        <p:grpSpPr>
          <a:xfrm>
            <a:off x="3886200" y="4038600"/>
            <a:ext cx="3371070" cy="823555"/>
            <a:chOff x="3886200" y="4038600"/>
            <a:chExt cx="3371070" cy="823555"/>
          </a:xfrm>
        </p:grpSpPr>
        <p:sp>
          <p:nvSpPr>
            <p:cNvPr id="8" name="TextBox 7"/>
            <p:cNvSpPr txBox="1"/>
            <p:nvPr/>
          </p:nvSpPr>
          <p:spPr>
            <a:xfrm>
              <a:off x="4344293" y="4154269"/>
              <a:ext cx="2912977" cy="707886"/>
            </a:xfrm>
            <a:prstGeom prst="rect">
              <a:avLst/>
            </a:prstGeom>
            <a:noFill/>
          </p:spPr>
          <p:txBody>
            <a:bodyPr wrap="none" rtlCol="0">
              <a:spAutoFit/>
            </a:bodyPr>
            <a:lstStyle/>
            <a:p>
              <a:r>
                <a:rPr lang="en-US" sz="2000" dirty="0">
                  <a:solidFill>
                    <a:srgbClr val="0000FF"/>
                  </a:solidFill>
                </a:rPr>
                <a:t>Implementation of method</a:t>
              </a:r>
            </a:p>
            <a:p>
              <a:r>
                <a:rPr lang="en-US" sz="2000" dirty="0">
                  <a:solidFill>
                    <a:srgbClr val="0000FF"/>
                  </a:solidFill>
                </a:rPr>
                <a:t>for this anonymous class</a:t>
              </a:r>
            </a:p>
          </p:txBody>
        </p:sp>
        <p:cxnSp>
          <p:nvCxnSpPr>
            <p:cNvPr id="22" name="Straight Arrow Connector 21"/>
            <p:cNvCxnSpPr/>
            <p:nvPr/>
          </p:nvCxnSpPr>
          <p:spPr>
            <a:xfrm flipH="1" flipV="1">
              <a:off x="3886200" y="4038600"/>
              <a:ext cx="457200" cy="381000"/>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762000" y="2057400"/>
            <a:ext cx="3657600" cy="2743200"/>
            <a:chOff x="762000" y="2057400"/>
            <a:chExt cx="3657600" cy="2743200"/>
          </a:xfrm>
        </p:grpSpPr>
        <p:sp>
          <p:nvSpPr>
            <p:cNvPr id="24" name="TextBox 23"/>
            <p:cNvSpPr txBox="1"/>
            <p:nvPr/>
          </p:nvSpPr>
          <p:spPr>
            <a:xfrm>
              <a:off x="762000" y="2057400"/>
              <a:ext cx="1582484" cy="707886"/>
            </a:xfrm>
            <a:prstGeom prst="rect">
              <a:avLst/>
            </a:prstGeom>
            <a:noFill/>
          </p:spPr>
          <p:txBody>
            <a:bodyPr wrap="none" rtlCol="0">
              <a:spAutoFit/>
            </a:bodyPr>
            <a:lstStyle/>
            <a:p>
              <a:r>
                <a:rPr lang="en-US" sz="2000" dirty="0">
                  <a:solidFill>
                    <a:srgbClr val="660066"/>
                  </a:solidFill>
                </a:rPr>
                <a:t>Method call</a:t>
              </a:r>
              <a:br>
                <a:rPr lang="en-US" sz="2000" dirty="0">
                  <a:solidFill>
                    <a:srgbClr val="660066"/>
                  </a:solidFill>
                </a:rPr>
              </a:br>
              <a:r>
                <a:rPr lang="en-US" sz="2000" dirty="0">
                  <a:solidFill>
                    <a:srgbClr val="660066"/>
                  </a:solidFill>
                </a:rPr>
                <a:t>parameter list</a:t>
              </a:r>
            </a:p>
          </p:txBody>
        </p:sp>
        <p:cxnSp>
          <p:nvCxnSpPr>
            <p:cNvPr id="27" name="Straight Arrow Connector 26"/>
            <p:cNvCxnSpPr>
              <a:stCxn id="24" idx="2"/>
            </p:cNvCxnSpPr>
            <p:nvPr/>
          </p:nvCxnSpPr>
          <p:spPr>
            <a:xfrm>
              <a:off x="1553242" y="2765286"/>
              <a:ext cx="2866358" cy="2827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24" idx="2"/>
            </p:cNvCxnSpPr>
            <p:nvPr/>
          </p:nvCxnSpPr>
          <p:spPr>
            <a:xfrm flipH="1">
              <a:off x="762000" y="2765286"/>
              <a:ext cx="791242" cy="2035314"/>
            </a:xfrm>
            <a:prstGeom prst="straightConnector1">
              <a:avLst/>
            </a:prstGeom>
            <a:ln>
              <a:solidFill>
                <a:srgbClr val="660066"/>
              </a:solidFill>
              <a:tailEnd type="arrow"/>
            </a:ln>
          </p:spPr>
          <p:style>
            <a:lnRef idx="2">
              <a:schemeClr val="accent1"/>
            </a:lnRef>
            <a:fillRef idx="0">
              <a:schemeClr val="accent1"/>
            </a:fillRef>
            <a:effectRef idx="1">
              <a:schemeClr val="accent1"/>
            </a:effectRef>
            <a:fontRef idx="minor">
              <a:schemeClr val="tx1"/>
            </a:fontRef>
          </p:style>
        </p:cxnSp>
      </p:grpSp>
      <p:grpSp>
        <p:nvGrpSpPr>
          <p:cNvPr id="16" name="Group 10"/>
          <p:cNvGrpSpPr/>
          <p:nvPr/>
        </p:nvGrpSpPr>
        <p:grpSpPr>
          <a:xfrm>
            <a:off x="5867400" y="1447800"/>
            <a:ext cx="2978701" cy="1524000"/>
            <a:chOff x="5867400" y="1447800"/>
            <a:chExt cx="2978701" cy="1524000"/>
          </a:xfrm>
        </p:grpSpPr>
        <p:sp>
          <p:nvSpPr>
            <p:cNvPr id="5" name="TextBox 19"/>
            <p:cNvSpPr txBox="1"/>
            <p:nvPr/>
          </p:nvSpPr>
          <p:spPr>
            <a:xfrm>
              <a:off x="5867400" y="1447800"/>
              <a:ext cx="2978701" cy="1323439"/>
            </a:xfrm>
            <a:prstGeom prst="rect">
              <a:avLst/>
            </a:prstGeom>
            <a:noFill/>
          </p:spPr>
          <p:txBody>
            <a:bodyPr wrap="none" rtlCol="0">
              <a:spAutoFit/>
            </a:bodyPr>
            <a:lstStyle/>
            <a:p>
              <a:r>
                <a:rPr lang="en-US" sz="2000" dirty="0">
                  <a:solidFill>
                    <a:srgbClr val="FFA503"/>
                  </a:solidFill>
                </a:rPr>
                <a:t>Class or interface being</a:t>
              </a:r>
              <a:br>
                <a:rPr lang="en-US" sz="2000" dirty="0">
                  <a:solidFill>
                    <a:srgbClr val="FFA503"/>
                  </a:solidFill>
                </a:rPr>
              </a:br>
              <a:r>
                <a:rPr lang="en-US" sz="2000" dirty="0">
                  <a:solidFill>
                    <a:srgbClr val="FFA503"/>
                  </a:solidFill>
                </a:rPr>
                <a:t>extended/implemented</a:t>
              </a:r>
            </a:p>
            <a:p>
              <a:r>
                <a:rPr lang="en-US" sz="2000" dirty="0">
                  <a:solidFill>
                    <a:srgbClr val="FFA503"/>
                  </a:solidFill>
                </a:rPr>
                <a:t>     (can include constructor</a:t>
              </a:r>
            </a:p>
            <a:p>
              <a:r>
                <a:rPr lang="en-US" sz="2000" dirty="0">
                  <a:solidFill>
                    <a:srgbClr val="FFA503"/>
                  </a:solidFill>
                </a:rPr>
                <a:t>      parameters)</a:t>
              </a:r>
            </a:p>
          </p:txBody>
        </p:sp>
        <p:cxnSp>
          <p:nvCxnSpPr>
            <p:cNvPr id="12" name="Straight Arrow Connector 20"/>
            <p:cNvCxnSpPr/>
            <p:nvPr/>
          </p:nvCxnSpPr>
          <p:spPr>
            <a:xfrm>
              <a:off x="6019800" y="2133600"/>
              <a:ext cx="152400" cy="838200"/>
            </a:xfrm>
            <a:prstGeom prst="straightConnector1">
              <a:avLst/>
            </a:prstGeom>
            <a:ln>
              <a:solidFill>
                <a:srgbClr val="FFA503"/>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22"/>
            <p:cNvCxnSpPr>
              <a:stCxn id="5" idx="2"/>
            </p:cNvCxnSpPr>
            <p:nvPr/>
          </p:nvCxnSpPr>
          <p:spPr>
            <a:xfrm>
              <a:off x="7356751" y="2771239"/>
              <a:ext cx="34651" cy="200561"/>
            </a:xfrm>
            <a:prstGeom prst="straightConnector1">
              <a:avLst/>
            </a:prstGeom>
            <a:ln>
              <a:solidFill>
                <a:srgbClr val="FFA503"/>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93403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b="1" dirty="0">
                <a:latin typeface="Courier New" panose="02070309020205020404" pitchFamily="49" charset="0"/>
                <a:cs typeface="Courier New" panose="02070309020205020404" pitchFamily="49" charset="0"/>
              </a:rPr>
              <a:t>ButtonDemo2.java</a:t>
            </a:r>
          </a:p>
        </p:txBody>
      </p:sp>
    </p:spTree>
    <p:extLst>
      <p:ext uri="{BB962C8B-B14F-4D97-AF65-F5344CB8AC3E}">
        <p14:creationId xmlns:p14="http://schemas.microsoft.com/office/powerpoint/2010/main" val="956367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443B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98425" y="2286000"/>
            <a:ext cx="8347157" cy="1446550"/>
          </a:xfrm>
          <a:prstGeom prst="rect">
            <a:avLst/>
          </a:prstGeom>
          <a:noFill/>
        </p:spPr>
        <p:txBody>
          <a:bodyPr wrap="none" rtlCol="0">
            <a:spAutoFit/>
          </a:bodyPr>
          <a:lstStyle/>
          <a:p>
            <a:pPr algn="ctr"/>
            <a:r>
              <a:rPr lang="en-US" sz="8800" dirty="0">
                <a:solidFill>
                  <a:schemeClr val="bg1"/>
                </a:solidFill>
                <a:latin typeface="Helvetica" charset="0"/>
                <a:ea typeface="Helvetica" charset="0"/>
                <a:cs typeface="Helvetica" charset="0"/>
              </a:rPr>
              <a:t>Announcements</a:t>
            </a:r>
          </a:p>
        </p:txBody>
      </p:sp>
    </p:spTree>
    <p:extLst>
      <p:ext uri="{BB962C8B-B14F-4D97-AF65-F5344CB8AC3E}">
        <p14:creationId xmlns:p14="http://schemas.microsoft.com/office/powerpoint/2010/main" val="103149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thread and UI thread</a:t>
            </a:r>
          </a:p>
        </p:txBody>
      </p:sp>
      <p:sp>
        <p:nvSpPr>
          <p:cNvPr id="3" name="Content Placeholder 2"/>
          <p:cNvSpPr>
            <a:spLocks noGrp="1"/>
          </p:cNvSpPr>
          <p:nvPr>
            <p:ph idx="1"/>
          </p:nvPr>
        </p:nvSpPr>
        <p:spPr>
          <a:xfrm>
            <a:off x="685800" y="1600200"/>
            <a:ext cx="7924800" cy="4495800"/>
          </a:xfrm>
        </p:spPr>
        <p:txBody>
          <a:bodyPr>
            <a:normAutofit/>
          </a:bodyPr>
          <a:lstStyle/>
          <a:p>
            <a:pPr marL="0" indent="0">
              <a:buNone/>
            </a:pPr>
            <a:r>
              <a:rPr lang="en-US" sz="2000" dirty="0"/>
              <a:t>Recall that the program and user interface are running in separate, concurrent threads</a:t>
            </a:r>
          </a:p>
          <a:p>
            <a:pPr marL="0" indent="0">
              <a:buNone/>
            </a:pPr>
            <a:endParaRPr lang="en-US" sz="2000" dirty="0"/>
          </a:p>
          <a:p>
            <a:pPr marL="0" indent="0">
              <a:buNone/>
            </a:pPr>
            <a:r>
              <a:rPr lang="en-US" sz="2000" dirty="0"/>
              <a:t>All UI actions happen in the UI thread – </a:t>
            </a:r>
            <a:r>
              <a:rPr lang="en-US" sz="2000" i="1" dirty="0">
                <a:solidFill>
                  <a:srgbClr val="C00000"/>
                </a:solidFill>
              </a:rPr>
              <a:t>including the callbacks</a:t>
            </a:r>
            <a:r>
              <a:rPr lang="en-US" sz="2000" dirty="0"/>
              <a:t> like </a:t>
            </a:r>
            <a:r>
              <a:rPr lang="en-US" sz="2000" b="1" dirty="0" err="1">
                <a:latin typeface="Courier New"/>
                <a:cs typeface="Courier New"/>
              </a:rPr>
              <a:t>actionListener</a:t>
            </a:r>
            <a:r>
              <a:rPr lang="en-US" sz="2000" dirty="0"/>
              <a:t>  or </a:t>
            </a:r>
            <a:r>
              <a:rPr lang="en-US" sz="2000" b="1" dirty="0" err="1">
                <a:latin typeface="Courier New"/>
                <a:cs typeface="Courier New"/>
              </a:rPr>
              <a:t>paintComponent</a:t>
            </a:r>
            <a:r>
              <a:rPr lang="en-US" sz="2000" dirty="0"/>
              <a:t>, etc. defined in your code</a:t>
            </a:r>
          </a:p>
          <a:p>
            <a:pPr marL="0" indent="0">
              <a:buNone/>
            </a:pPr>
            <a:endParaRPr lang="en-US" sz="2000" dirty="0"/>
          </a:p>
          <a:p>
            <a:pPr marL="0" indent="0">
              <a:buNone/>
            </a:pPr>
            <a:r>
              <a:rPr lang="en-US" sz="2000" dirty="0"/>
              <a:t>After event handling and related work, call </a:t>
            </a:r>
            <a:r>
              <a:rPr lang="en-US" sz="2000" b="1" dirty="0">
                <a:latin typeface="Courier New"/>
                <a:cs typeface="Courier New"/>
              </a:rPr>
              <a:t>repaint()</a:t>
            </a:r>
            <a:r>
              <a:rPr lang="en-US" sz="2000" dirty="0"/>
              <a:t> if </a:t>
            </a:r>
            <a:r>
              <a:rPr lang="en-US" sz="2000" b="1" dirty="0" err="1">
                <a:latin typeface="Courier New"/>
                <a:cs typeface="Courier New"/>
              </a:rPr>
              <a:t>paintComponent</a:t>
            </a:r>
            <a:r>
              <a:rPr lang="en-US" sz="2000" b="1" dirty="0">
                <a:latin typeface="Courier New"/>
                <a:cs typeface="Courier New"/>
              </a:rPr>
              <a:t>()</a:t>
            </a:r>
            <a:r>
              <a:rPr lang="en-US" sz="2000" dirty="0"/>
              <a:t> needs to run.  </a:t>
            </a:r>
            <a:r>
              <a:rPr lang="en-US" sz="2000" b="1" dirty="0">
                <a:solidFill>
                  <a:srgbClr val="C00000"/>
                </a:solidFill>
              </a:rPr>
              <a:t>Don’t</a:t>
            </a:r>
            <a:r>
              <a:rPr lang="en-US" sz="2000" dirty="0">
                <a:solidFill>
                  <a:srgbClr val="FF0000"/>
                </a:solidFill>
              </a:rPr>
              <a:t> </a:t>
            </a:r>
            <a:r>
              <a:rPr lang="en-US" sz="2000" dirty="0"/>
              <a:t>try to draw anything from inside the event handler itself (as in </a:t>
            </a:r>
            <a:r>
              <a:rPr lang="en-US" sz="2000" b="1" i="1" dirty="0">
                <a:solidFill>
                  <a:srgbClr val="C00000"/>
                </a:solidFill>
              </a:rPr>
              <a:t>you must not do this!!!</a:t>
            </a:r>
            <a:r>
              <a:rPr lang="en-US" sz="2000" dirty="0">
                <a:solidFill>
                  <a:srgbClr val="C00000"/>
                </a:solidFill>
              </a:rPr>
              <a:t>)</a:t>
            </a:r>
          </a:p>
          <a:p>
            <a:pPr marL="0" indent="0">
              <a:buNone/>
            </a:pPr>
            <a:endParaRPr lang="en-US" sz="2000" dirty="0"/>
          </a:p>
          <a:p>
            <a:pPr marL="400050" lvl="1" indent="0">
              <a:buNone/>
            </a:pPr>
            <a:r>
              <a:rPr lang="en-US" sz="2000" dirty="0"/>
              <a:t>Remember that </a:t>
            </a:r>
            <a:r>
              <a:rPr lang="en-US" sz="2000" b="1" dirty="0" err="1">
                <a:latin typeface="Courier New"/>
                <a:cs typeface="Courier New"/>
              </a:rPr>
              <a:t>paintComponent</a:t>
            </a:r>
            <a:r>
              <a:rPr lang="en-US" sz="2000" dirty="0"/>
              <a:t> must be able to do its job by reading data that is available whenever the window manager calls it</a:t>
            </a:r>
          </a:p>
        </p:txBody>
      </p:sp>
    </p:spTree>
    <p:extLst>
      <p:ext uri="{BB962C8B-B14F-4D97-AF65-F5344CB8AC3E}">
        <p14:creationId xmlns:p14="http://schemas.microsoft.com/office/powerpoint/2010/main" val="207632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 handling and repainting</a:t>
            </a:r>
          </a:p>
        </p:txBody>
      </p:sp>
      <p:cxnSp>
        <p:nvCxnSpPr>
          <p:cNvPr id="6" name="Straight Arrow Connector 5"/>
          <p:cNvCxnSpPr/>
          <p:nvPr/>
        </p:nvCxnSpPr>
        <p:spPr>
          <a:xfrm>
            <a:off x="990600" y="2133600"/>
            <a:ext cx="0" cy="4114800"/>
          </a:xfrm>
          <a:prstGeom prst="straightConnector1">
            <a:avLst/>
          </a:prstGeom>
          <a:ln>
            <a:solidFill>
              <a:srgbClr val="0062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5105400" y="2133600"/>
            <a:ext cx="0" cy="4114800"/>
          </a:xfrm>
          <a:prstGeom prst="straightConnector1">
            <a:avLst/>
          </a:prstGeom>
          <a:ln>
            <a:solidFill>
              <a:srgbClr val="FFA503"/>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24027" y="1524000"/>
            <a:ext cx="1341265" cy="461665"/>
          </a:xfrm>
          <a:prstGeom prst="rect">
            <a:avLst/>
          </a:prstGeom>
          <a:noFill/>
        </p:spPr>
        <p:txBody>
          <a:bodyPr wrap="none" rtlCol="0">
            <a:spAutoFit/>
          </a:bodyPr>
          <a:lstStyle/>
          <a:p>
            <a:pPr algn="ctr"/>
            <a:r>
              <a:rPr lang="en-US" b="1" dirty="0">
                <a:solidFill>
                  <a:srgbClr val="006200"/>
                </a:solidFill>
              </a:rPr>
              <a:t>program</a:t>
            </a:r>
          </a:p>
        </p:txBody>
      </p:sp>
      <p:sp>
        <p:nvSpPr>
          <p:cNvPr id="9" name="TextBox 8"/>
          <p:cNvSpPr txBox="1"/>
          <p:nvPr/>
        </p:nvSpPr>
        <p:spPr>
          <a:xfrm>
            <a:off x="3565890" y="1524000"/>
            <a:ext cx="3070905" cy="461665"/>
          </a:xfrm>
          <a:prstGeom prst="rect">
            <a:avLst/>
          </a:prstGeom>
          <a:noFill/>
        </p:spPr>
        <p:txBody>
          <a:bodyPr wrap="none" rtlCol="0">
            <a:spAutoFit/>
          </a:bodyPr>
          <a:lstStyle/>
          <a:p>
            <a:pPr algn="ctr"/>
            <a:r>
              <a:rPr lang="en-US" b="1" dirty="0">
                <a:solidFill>
                  <a:srgbClr val="FFC000"/>
                </a:solidFill>
              </a:rPr>
              <a:t>window manager (UI)</a:t>
            </a:r>
          </a:p>
        </p:txBody>
      </p:sp>
      <p:grpSp>
        <p:nvGrpSpPr>
          <p:cNvPr id="10" name="Group 9"/>
          <p:cNvGrpSpPr/>
          <p:nvPr/>
        </p:nvGrpSpPr>
        <p:grpSpPr>
          <a:xfrm>
            <a:off x="990600" y="3500735"/>
            <a:ext cx="4114800" cy="537865"/>
            <a:chOff x="990600" y="3500735"/>
            <a:chExt cx="4114800" cy="537865"/>
          </a:xfrm>
        </p:grpSpPr>
        <p:cxnSp>
          <p:nvCxnSpPr>
            <p:cNvPr id="11" name="Straight Arrow Connector 10"/>
            <p:cNvCxnSpPr/>
            <p:nvPr/>
          </p:nvCxnSpPr>
          <p:spPr>
            <a:xfrm>
              <a:off x="990600" y="3886200"/>
              <a:ext cx="4114800" cy="152400"/>
            </a:xfrm>
            <a:prstGeom prst="straightConnector1">
              <a:avLst/>
            </a:prstGeom>
            <a:ln>
              <a:solidFill>
                <a:srgbClr val="0062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963070" y="3500735"/>
              <a:ext cx="1846930" cy="461665"/>
            </a:xfrm>
            <a:prstGeom prst="rect">
              <a:avLst/>
            </a:prstGeom>
            <a:noFill/>
            <a:ln>
              <a:noFill/>
            </a:ln>
          </p:spPr>
          <p:txBody>
            <a:bodyPr wrap="none" rtlCol="0">
              <a:spAutoFit/>
            </a:bodyPr>
            <a:lstStyle/>
            <a:p>
              <a:pPr algn="ctr"/>
              <a:r>
                <a:rPr lang="en-US" b="1" dirty="0">
                  <a:solidFill>
                    <a:srgbClr val="006200"/>
                  </a:solidFill>
                  <a:latin typeface="Courier New"/>
                  <a:cs typeface="Courier New"/>
                </a:rPr>
                <a:t>repaint()</a:t>
              </a:r>
            </a:p>
          </p:txBody>
        </p:sp>
      </p:grpSp>
      <p:cxnSp>
        <p:nvCxnSpPr>
          <p:cNvPr id="15" name="Straight Arrow Connector 14"/>
          <p:cNvCxnSpPr/>
          <p:nvPr/>
        </p:nvCxnSpPr>
        <p:spPr>
          <a:xfrm flipH="1">
            <a:off x="990600" y="4038600"/>
            <a:ext cx="4114800" cy="152400"/>
          </a:xfrm>
          <a:prstGeom prst="straightConnector1">
            <a:avLst/>
          </a:prstGeom>
          <a:ln>
            <a:solidFill>
              <a:srgbClr val="0062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990600" y="5486400"/>
            <a:ext cx="4114800" cy="304800"/>
          </a:xfrm>
          <a:prstGeom prst="straightConnector1">
            <a:avLst/>
          </a:prstGeom>
          <a:ln>
            <a:solidFill>
              <a:srgbClr val="FFA503"/>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990600" y="4419600"/>
            <a:ext cx="4114800" cy="1066800"/>
            <a:chOff x="990600" y="4419600"/>
            <a:chExt cx="4114800" cy="1066800"/>
          </a:xfrm>
        </p:grpSpPr>
        <p:cxnSp>
          <p:nvCxnSpPr>
            <p:cNvPr id="18" name="Straight Arrow Connector 17"/>
            <p:cNvCxnSpPr/>
            <p:nvPr/>
          </p:nvCxnSpPr>
          <p:spPr>
            <a:xfrm flipH="1">
              <a:off x="990600" y="4800600"/>
              <a:ext cx="4114800" cy="228600"/>
            </a:xfrm>
            <a:prstGeom prst="straightConnector1">
              <a:avLst/>
            </a:prstGeom>
            <a:ln>
              <a:solidFill>
                <a:srgbClr val="FFA503"/>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376686" y="4419600"/>
              <a:ext cx="3324498" cy="461665"/>
            </a:xfrm>
            <a:prstGeom prst="rect">
              <a:avLst/>
            </a:prstGeom>
            <a:noFill/>
            <a:ln>
              <a:noFill/>
            </a:ln>
          </p:spPr>
          <p:txBody>
            <a:bodyPr wrap="none" rtlCol="0">
              <a:spAutoFit/>
            </a:bodyPr>
            <a:lstStyle/>
            <a:p>
              <a:pPr algn="ctr"/>
              <a:r>
                <a:rPr lang="en-US" b="1" dirty="0" err="1">
                  <a:solidFill>
                    <a:srgbClr val="FFC000"/>
                  </a:solidFill>
                  <a:latin typeface="Courier New"/>
                  <a:cs typeface="Courier New"/>
                </a:rPr>
                <a:t>paintComponent</a:t>
              </a:r>
              <a:r>
                <a:rPr lang="en-US" b="1" dirty="0">
                  <a:solidFill>
                    <a:srgbClr val="FFC000"/>
                  </a:solidFill>
                  <a:latin typeface="Courier New"/>
                  <a:cs typeface="Courier New"/>
                </a:rPr>
                <a:t>(g)</a:t>
              </a:r>
            </a:p>
          </p:txBody>
        </p:sp>
        <p:cxnSp>
          <p:nvCxnSpPr>
            <p:cNvPr id="22" name="Straight Connector 21"/>
            <p:cNvCxnSpPr/>
            <p:nvPr/>
          </p:nvCxnSpPr>
          <p:spPr>
            <a:xfrm>
              <a:off x="1011590" y="5029200"/>
              <a:ext cx="0" cy="457200"/>
            </a:xfrm>
            <a:prstGeom prst="line">
              <a:avLst/>
            </a:prstGeom>
            <a:ln>
              <a:solidFill>
                <a:srgbClr val="FFA503"/>
              </a:solidFill>
            </a:ln>
          </p:spPr>
          <p:style>
            <a:lnRef idx="2">
              <a:schemeClr val="accent1"/>
            </a:lnRef>
            <a:fillRef idx="0">
              <a:schemeClr val="accent1"/>
            </a:fillRef>
            <a:effectRef idx="1">
              <a:schemeClr val="accent1"/>
            </a:effectRef>
            <a:fontRef idx="minor">
              <a:schemeClr val="tx1"/>
            </a:fontRef>
          </p:style>
        </p:cxnSp>
      </p:grpSp>
      <p:sp>
        <p:nvSpPr>
          <p:cNvPr id="23" name="TextBox 22"/>
          <p:cNvSpPr txBox="1"/>
          <p:nvPr/>
        </p:nvSpPr>
        <p:spPr>
          <a:xfrm>
            <a:off x="5562600" y="2133600"/>
            <a:ext cx="3352800" cy="4038600"/>
          </a:xfrm>
          <a:prstGeom prst="rect">
            <a:avLst/>
          </a:prstGeom>
          <a:noFill/>
          <a:ln>
            <a:solidFill>
              <a:schemeClr val="tx1"/>
            </a:solidFill>
          </a:ln>
        </p:spPr>
        <p:txBody>
          <a:bodyPr wrap="square" rtlCol="0">
            <a:normAutofit fontScale="92500" lnSpcReduction="10000"/>
          </a:bodyPr>
          <a:lstStyle/>
          <a:p>
            <a:r>
              <a:rPr lang="en-US" dirty="0"/>
              <a:t>Remember: your program and the window manager are running concurrently:</a:t>
            </a:r>
          </a:p>
          <a:p>
            <a:endParaRPr lang="en-US" dirty="0"/>
          </a:p>
          <a:p>
            <a:pPr marL="342900" indent="-342900">
              <a:buFont typeface="Arial"/>
              <a:buChar char="•"/>
            </a:pPr>
            <a:r>
              <a:rPr lang="en-US" b="1" dirty="0">
                <a:solidFill>
                  <a:srgbClr val="006200"/>
                </a:solidFill>
              </a:rPr>
              <a:t>Program thread</a:t>
            </a:r>
          </a:p>
          <a:p>
            <a:pPr marL="342900" indent="-342900">
              <a:buFont typeface="Arial"/>
              <a:buChar char="•"/>
            </a:pPr>
            <a:r>
              <a:rPr lang="en-US" b="1" dirty="0">
                <a:solidFill>
                  <a:srgbClr val="FFC000"/>
                </a:solidFill>
              </a:rPr>
              <a:t>User Interface thread</a:t>
            </a:r>
          </a:p>
          <a:p>
            <a:pPr marL="342900" indent="-342900">
              <a:buFont typeface="Arial"/>
              <a:buChar char="•"/>
            </a:pPr>
            <a:endParaRPr lang="en-US" dirty="0"/>
          </a:p>
          <a:p>
            <a:r>
              <a:rPr lang="en-US" dirty="0"/>
              <a:t>It’s ok to call </a:t>
            </a:r>
            <a:r>
              <a:rPr lang="en-US" b="1" dirty="0">
                <a:latin typeface="Courier New"/>
                <a:cs typeface="Courier New"/>
              </a:rPr>
              <a:t>repaint</a:t>
            </a:r>
            <a:r>
              <a:rPr lang="en-US" dirty="0"/>
              <a:t> from an event handler, but </a:t>
            </a:r>
            <a:r>
              <a:rPr lang="en-US" b="1" dirty="0">
                <a:solidFill>
                  <a:srgbClr val="FF6600"/>
                </a:solidFill>
              </a:rPr>
              <a:t>never call </a:t>
            </a:r>
            <a:r>
              <a:rPr lang="en-US" b="1" dirty="0" err="1">
                <a:solidFill>
                  <a:srgbClr val="FF6600"/>
                </a:solidFill>
                <a:latin typeface="Courier New"/>
                <a:cs typeface="Courier New"/>
              </a:rPr>
              <a:t>paintComponent</a:t>
            </a:r>
            <a:r>
              <a:rPr lang="en-US" b="1" dirty="0">
                <a:solidFill>
                  <a:srgbClr val="FF6600"/>
                </a:solidFill>
              </a:rPr>
              <a:t> yourself </a:t>
            </a:r>
            <a:r>
              <a:rPr lang="en-US" dirty="0"/>
              <a:t>from either thread.</a:t>
            </a:r>
            <a:endParaRPr lang="en-US" dirty="0">
              <a:solidFill>
                <a:srgbClr val="FF6600"/>
              </a:solidFill>
            </a:endParaRPr>
          </a:p>
        </p:txBody>
      </p:sp>
      <p:cxnSp>
        <p:nvCxnSpPr>
          <p:cNvPr id="24" name="Straight Arrow Connector 23"/>
          <p:cNvCxnSpPr/>
          <p:nvPr/>
        </p:nvCxnSpPr>
        <p:spPr>
          <a:xfrm>
            <a:off x="990600" y="3200400"/>
            <a:ext cx="4114800" cy="304800"/>
          </a:xfrm>
          <a:prstGeom prst="straightConnector1">
            <a:avLst/>
          </a:prstGeom>
          <a:ln>
            <a:solidFill>
              <a:srgbClr val="FFA503"/>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5" name="Group 4"/>
          <p:cNvGrpSpPr/>
          <p:nvPr/>
        </p:nvGrpSpPr>
        <p:grpSpPr>
          <a:xfrm>
            <a:off x="990600" y="2209800"/>
            <a:ext cx="4114800" cy="995065"/>
            <a:chOff x="990600" y="2205335"/>
            <a:chExt cx="4114800" cy="995065"/>
          </a:xfrm>
        </p:grpSpPr>
        <p:cxnSp>
          <p:nvCxnSpPr>
            <p:cNvPr id="21" name="Straight Arrow Connector 20"/>
            <p:cNvCxnSpPr/>
            <p:nvPr/>
          </p:nvCxnSpPr>
          <p:spPr>
            <a:xfrm flipH="1">
              <a:off x="990600" y="2590800"/>
              <a:ext cx="4114800" cy="228600"/>
            </a:xfrm>
            <a:prstGeom prst="straightConnector1">
              <a:avLst/>
            </a:prstGeom>
            <a:ln>
              <a:solidFill>
                <a:srgbClr val="FFA503"/>
              </a:solidFill>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1284338" y="2205335"/>
              <a:ext cx="3509194" cy="461665"/>
            </a:xfrm>
            <a:prstGeom prst="rect">
              <a:avLst/>
            </a:prstGeom>
            <a:noFill/>
            <a:ln>
              <a:noFill/>
            </a:ln>
          </p:spPr>
          <p:txBody>
            <a:bodyPr wrap="none" rtlCol="0">
              <a:spAutoFit/>
            </a:bodyPr>
            <a:lstStyle/>
            <a:p>
              <a:pPr algn="ctr"/>
              <a:r>
                <a:rPr lang="en-US" b="1" dirty="0" err="1">
                  <a:solidFill>
                    <a:srgbClr val="FFC000"/>
                  </a:solidFill>
                  <a:latin typeface="Courier New"/>
                  <a:cs typeface="Courier New"/>
                </a:rPr>
                <a:t>actionPerformed</a:t>
              </a:r>
              <a:r>
                <a:rPr lang="en-US" b="1" dirty="0">
                  <a:solidFill>
                    <a:srgbClr val="FFC000"/>
                  </a:solidFill>
                  <a:latin typeface="Courier New"/>
                  <a:cs typeface="Courier New"/>
                </a:rPr>
                <a:t>(e)</a:t>
              </a:r>
            </a:p>
          </p:txBody>
        </p:sp>
        <p:cxnSp>
          <p:nvCxnSpPr>
            <p:cNvPr id="26" name="Straight Connector 25"/>
            <p:cNvCxnSpPr/>
            <p:nvPr/>
          </p:nvCxnSpPr>
          <p:spPr>
            <a:xfrm>
              <a:off x="1011590" y="2814935"/>
              <a:ext cx="0" cy="385465"/>
            </a:xfrm>
            <a:prstGeom prst="line">
              <a:avLst/>
            </a:prstGeom>
            <a:ln>
              <a:solidFill>
                <a:srgbClr val="FFA503"/>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95411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Working in the UI thread</a:t>
            </a:r>
            <a:endParaRPr lang="en-US" dirty="0"/>
          </a:p>
        </p:txBody>
      </p:sp>
      <p:sp>
        <p:nvSpPr>
          <p:cNvPr id="4" name="Content Placeholder 3"/>
          <p:cNvSpPr>
            <a:spLocks noGrp="1"/>
          </p:cNvSpPr>
          <p:nvPr>
            <p:ph idx="1"/>
          </p:nvPr>
        </p:nvSpPr>
        <p:spPr/>
        <p:txBody>
          <a:bodyPr/>
          <a:lstStyle/>
          <a:p>
            <a:pPr marL="0" indent="0">
              <a:buNone/>
            </a:pPr>
            <a:r>
              <a:rPr lang="en-US" sz="2000" dirty="0"/>
              <a:t>Event handlers should not do a lot of work</a:t>
            </a:r>
          </a:p>
          <a:p>
            <a:pPr marL="0" indent="0">
              <a:buNone/>
            </a:pPr>
            <a:endParaRPr lang="en-US" sz="2000" dirty="0"/>
          </a:p>
          <a:p>
            <a:pPr lvl="1"/>
            <a:r>
              <a:rPr lang="en-US" sz="2000" dirty="0"/>
              <a:t>If the event handler does a lot of computing, the user interface will appear to freeze up</a:t>
            </a:r>
          </a:p>
          <a:p>
            <a:pPr lvl="2"/>
            <a:r>
              <a:rPr lang="en-US" sz="2000" dirty="0"/>
              <a:t>(Why?)</a:t>
            </a:r>
          </a:p>
          <a:p>
            <a:pPr marL="457200" lvl="1" indent="0">
              <a:buNone/>
            </a:pPr>
            <a:endParaRPr lang="en-US" sz="2000" dirty="0"/>
          </a:p>
          <a:p>
            <a:pPr lvl="1"/>
            <a:r>
              <a:rPr lang="en-US" sz="2000" dirty="0"/>
              <a:t>If there’s lots to do, the event handler should set a bit that the program thread will notice.  Do the heavy work back in the program thread.</a:t>
            </a:r>
          </a:p>
          <a:p>
            <a:pPr lvl="2"/>
            <a:r>
              <a:rPr lang="en-US" sz="2000" dirty="0"/>
              <a:t>(Don’t worry – finding a path for campus maps should be fast enough to do in the UI thread)</a:t>
            </a:r>
          </a:p>
        </p:txBody>
      </p:sp>
    </p:spTree>
    <p:extLst>
      <p:ext uri="{BB962C8B-B14F-4D97-AF65-F5344CB8AC3E}">
        <p14:creationId xmlns:p14="http://schemas.microsoft.com/office/powerpoint/2010/main" val="797413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Synchronization issues?</a:t>
            </a:r>
          </a:p>
        </p:txBody>
      </p:sp>
      <p:sp>
        <p:nvSpPr>
          <p:cNvPr id="4" name="Content Placeholder 3"/>
          <p:cNvSpPr>
            <a:spLocks noGrp="1"/>
          </p:cNvSpPr>
          <p:nvPr>
            <p:ph idx="1"/>
          </p:nvPr>
        </p:nvSpPr>
        <p:spPr>
          <a:xfrm>
            <a:off x="685800" y="1524000"/>
            <a:ext cx="7772400" cy="5029200"/>
          </a:xfrm>
        </p:spPr>
        <p:txBody>
          <a:bodyPr>
            <a:normAutofit lnSpcReduction="10000"/>
          </a:bodyPr>
          <a:lstStyle/>
          <a:p>
            <a:pPr marL="0" indent="0">
              <a:buNone/>
            </a:pPr>
            <a:r>
              <a:rPr lang="en-US" sz="2000" dirty="0"/>
              <a:t>Yes, there can be synchronization problems </a:t>
            </a:r>
          </a:p>
          <a:p>
            <a:pPr lvl="1"/>
            <a:r>
              <a:rPr lang="en-US" sz="2000" dirty="0"/>
              <a:t>(cf. CSE332, CSE451, …)</a:t>
            </a:r>
          </a:p>
          <a:p>
            <a:pPr marL="0" indent="0">
              <a:buNone/>
            </a:pPr>
            <a:r>
              <a:rPr lang="en-US" sz="2000" dirty="0"/>
              <a:t>Not usually an issue in well-behaved programs, but can happen</a:t>
            </a:r>
          </a:p>
          <a:p>
            <a:pPr marL="0" indent="0">
              <a:buNone/>
            </a:pPr>
            <a:r>
              <a:rPr lang="en-US" sz="2000" dirty="0"/>
              <a:t>Some advice:</a:t>
            </a:r>
          </a:p>
          <a:p>
            <a:pPr lvl="1"/>
            <a:r>
              <a:rPr lang="en-US" sz="2000" dirty="0"/>
              <a:t>Keep event handling short</a:t>
            </a:r>
          </a:p>
          <a:p>
            <a:pPr lvl="1"/>
            <a:r>
              <a:rPr lang="en-US" sz="2000" dirty="0"/>
              <a:t>Call </a:t>
            </a:r>
            <a:r>
              <a:rPr lang="en-US" sz="2000" b="1" dirty="0">
                <a:latin typeface="Courier New"/>
                <a:cs typeface="Courier New"/>
              </a:rPr>
              <a:t>repaint</a:t>
            </a:r>
            <a:r>
              <a:rPr lang="en-US" sz="2000" dirty="0"/>
              <a:t> when data is ready, not when partially updated</a:t>
            </a:r>
          </a:p>
          <a:p>
            <a:pPr lvl="1"/>
            <a:r>
              <a:rPr lang="en-US" sz="2000" dirty="0"/>
              <a:t>Don’t update data in the UI and program threads at the same time (particularly for complex data)</a:t>
            </a:r>
          </a:p>
          <a:p>
            <a:pPr lvl="1"/>
            <a:r>
              <a:rPr lang="en-US" sz="2000" dirty="0">
                <a:solidFill>
                  <a:srgbClr val="C00000"/>
                </a:solidFill>
              </a:rPr>
              <a:t>Never </a:t>
            </a:r>
            <a:r>
              <a:rPr lang="en-US" sz="2000" dirty="0"/>
              <a:t>call </a:t>
            </a:r>
            <a:r>
              <a:rPr lang="en-US" sz="2000" b="1" dirty="0" err="1">
                <a:latin typeface="Courier New"/>
                <a:cs typeface="Courier New"/>
              </a:rPr>
              <a:t>paintComponent</a:t>
            </a:r>
            <a:r>
              <a:rPr lang="en-US" sz="2000" dirty="0"/>
              <a:t> directly</a:t>
            </a:r>
          </a:p>
          <a:p>
            <a:pPr lvl="2"/>
            <a:r>
              <a:rPr lang="en-US" sz="2000" dirty="0"/>
              <a:t>(Have we mentioned you should never ever call </a:t>
            </a:r>
            <a:r>
              <a:rPr lang="en-US" sz="2000" b="1" dirty="0" err="1">
                <a:latin typeface="Courier New"/>
                <a:cs typeface="Courier New"/>
              </a:rPr>
              <a:t>paintComponent</a:t>
            </a:r>
            <a:r>
              <a:rPr lang="en-US" sz="2000" dirty="0"/>
              <a:t>?  And don’t create a new </a:t>
            </a:r>
            <a:r>
              <a:rPr lang="en-US" sz="2000" b="1" dirty="0">
                <a:latin typeface="Courier New"/>
                <a:cs typeface="Courier New"/>
              </a:rPr>
              <a:t>Graphics</a:t>
            </a:r>
            <a:r>
              <a:rPr lang="en-US" sz="2000" dirty="0"/>
              <a:t> object either.)</a:t>
            </a:r>
          </a:p>
          <a:p>
            <a:pPr marL="0" indent="0">
              <a:buNone/>
            </a:pPr>
            <a:r>
              <a:rPr lang="en-US" sz="2000" dirty="0"/>
              <a:t>If you are building industrial-strength UIs, learn more about threads and Swing and how to avoid potential problems</a:t>
            </a:r>
          </a:p>
        </p:txBody>
      </p:sp>
    </p:spTree>
    <p:extLst>
      <p:ext uri="{BB962C8B-B14F-4D97-AF65-F5344CB8AC3E}">
        <p14:creationId xmlns:p14="http://schemas.microsoft.com/office/powerpoint/2010/main" val="2355410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Larger example – bouncing balls</a:t>
            </a:r>
          </a:p>
        </p:txBody>
      </p:sp>
      <p:sp>
        <p:nvSpPr>
          <p:cNvPr id="3" name="Content Placeholder 2"/>
          <p:cNvSpPr>
            <a:spLocks noGrp="1"/>
          </p:cNvSpPr>
          <p:nvPr>
            <p:ph idx="1"/>
          </p:nvPr>
        </p:nvSpPr>
        <p:spPr>
          <a:xfrm>
            <a:off x="685800" y="1600200"/>
            <a:ext cx="7772400" cy="4724400"/>
          </a:xfrm>
        </p:spPr>
        <p:txBody>
          <a:bodyPr>
            <a:normAutofit/>
          </a:bodyPr>
          <a:lstStyle/>
          <a:p>
            <a:pPr marL="0" indent="0">
              <a:buNone/>
            </a:pPr>
            <a:r>
              <a:rPr lang="en-US" sz="2000" dirty="0"/>
              <a:t>A hand-crafted MVC application.  Origin is somewhere back in the CSE142/3 mists.  Illustrates how some swing GUI components can be put to use.</a:t>
            </a:r>
          </a:p>
          <a:p>
            <a:pPr marL="0" indent="0">
              <a:buNone/>
            </a:pPr>
            <a:endParaRPr lang="en-US" sz="2000" dirty="0"/>
          </a:p>
          <a:p>
            <a:pPr marL="0" indent="0">
              <a:buNone/>
            </a:pPr>
            <a:r>
              <a:rPr lang="en-US" sz="2000" dirty="0"/>
              <a:t>Disclaimers: </a:t>
            </a:r>
          </a:p>
          <a:p>
            <a:pPr lvl="1" indent="-342900"/>
            <a:r>
              <a:rPr lang="en-US" sz="2000" dirty="0"/>
              <a:t>Not the very best design</a:t>
            </a:r>
          </a:p>
          <a:p>
            <a:pPr lvl="1" indent="-342900"/>
            <a:r>
              <a:rPr lang="en-US" sz="2000" dirty="0"/>
              <a:t>Unlikely to be directly appropriate for your project</a:t>
            </a:r>
          </a:p>
          <a:p>
            <a:pPr lvl="1" indent="-342900"/>
            <a:r>
              <a:rPr lang="en-US" sz="2000" dirty="0"/>
              <a:t>Use it for ideas and inspiration, and feel free to steal small bits if they </a:t>
            </a:r>
            <a:r>
              <a:rPr lang="en-US" sz="2000" i="1" dirty="0">
                <a:solidFill>
                  <a:srgbClr val="009900"/>
                </a:solidFill>
              </a:rPr>
              <a:t>really</a:t>
            </a:r>
            <a:r>
              <a:rPr lang="en-US" sz="2000" dirty="0">
                <a:solidFill>
                  <a:srgbClr val="009900"/>
                </a:solidFill>
              </a:rPr>
              <a:t> </a:t>
            </a:r>
            <a:r>
              <a:rPr lang="en-US" sz="2000" dirty="0"/>
              <a:t>fit</a:t>
            </a:r>
          </a:p>
          <a:p>
            <a:pPr marL="400050" lvl="1" indent="0">
              <a:buNone/>
            </a:pPr>
            <a:endParaRPr lang="en-US" sz="2000" dirty="0"/>
          </a:p>
          <a:p>
            <a:pPr marL="0" indent="0" algn="ctr">
              <a:buNone/>
            </a:pPr>
            <a:r>
              <a:rPr lang="en-US" sz="2000" dirty="0"/>
              <a:t>Enjoy!</a:t>
            </a:r>
          </a:p>
        </p:txBody>
      </p:sp>
    </p:spTree>
    <p:extLst>
      <p:ext uri="{BB962C8B-B14F-4D97-AF65-F5344CB8AC3E}">
        <p14:creationId xmlns:p14="http://schemas.microsoft.com/office/powerpoint/2010/main" val="1863749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Larger example – bouncing balls</a:t>
            </a:r>
          </a:p>
        </p:txBody>
      </p:sp>
      <p:sp>
        <p:nvSpPr>
          <p:cNvPr id="3" name="Content Placeholder 2"/>
          <p:cNvSpPr>
            <a:spLocks noGrp="1"/>
          </p:cNvSpPr>
          <p:nvPr>
            <p:ph idx="1"/>
          </p:nvPr>
        </p:nvSpPr>
        <p:spPr>
          <a:xfrm>
            <a:off x="685800" y="1600200"/>
            <a:ext cx="7772400" cy="4724400"/>
          </a:xfrm>
        </p:spPr>
        <p:txBody>
          <a:bodyPr>
            <a:normAutofit fontScale="92500" lnSpcReduction="20000"/>
          </a:bodyPr>
          <a:lstStyle/>
          <a:p>
            <a:pPr marL="0" indent="0">
              <a:buNone/>
            </a:pPr>
            <a:r>
              <a:rPr lang="en-US"/>
              <a:t>Download: </a:t>
            </a:r>
          </a:p>
          <a:p>
            <a:r>
              <a:rPr lang="en-US"/>
              <a:t>course website </a:t>
            </a:r>
            <a:r>
              <a:rPr lang="en-US">
                <a:sym typeface="Wingdings" pitchFamily="2" charset="2"/>
              </a:rPr>
              <a:t>--&gt; lec19 GUI Events --&gt; sim-example.zip</a:t>
            </a:r>
            <a:endParaRPr lang="en-US"/>
          </a:p>
          <a:p>
            <a:pPr marL="0" indent="0">
              <a:buNone/>
            </a:pPr>
            <a:endParaRPr lang="en-US"/>
          </a:p>
          <a:p>
            <a:pPr marL="0" indent="0">
              <a:buNone/>
            </a:pPr>
            <a:r>
              <a:rPr lang="en-US"/>
              <a:t>To run (command line):</a:t>
            </a:r>
          </a:p>
          <a:p>
            <a:pPr marL="0" indent="0">
              <a:buNone/>
            </a:pPr>
            <a:r>
              <a:rPr lang="en-US" b="1">
                <a:latin typeface="Courier New" panose="02070309020205020404" pitchFamily="49" charset="0"/>
                <a:cs typeface="Courier New" panose="02070309020205020404" pitchFamily="49" charset="0"/>
              </a:rPr>
              <a:t>&gt; javac BallSimMain.java</a:t>
            </a:r>
          </a:p>
          <a:p>
            <a:pPr marL="0" indent="0">
              <a:buNone/>
            </a:pPr>
            <a:r>
              <a:rPr lang="en-US" b="1">
                <a:latin typeface="Courier New" panose="02070309020205020404" pitchFamily="49" charset="0"/>
                <a:cs typeface="Courier New" panose="02070309020205020404" pitchFamily="49" charset="0"/>
              </a:rPr>
              <a:t>&gt; java BallSimMain</a:t>
            </a:r>
          </a:p>
          <a:p>
            <a:r>
              <a:rPr lang="en-US"/>
              <a:t>Click to create a new random ball at click location</a:t>
            </a:r>
          </a:p>
          <a:p>
            <a:pPr marL="0" indent="0">
              <a:buNone/>
            </a:pPr>
            <a:endParaRPr lang="en-US"/>
          </a:p>
          <a:p>
            <a:pPr marL="0" indent="0">
              <a:buNone/>
            </a:pPr>
            <a:r>
              <a:rPr lang="en-US"/>
              <a:t>Code exploration</a:t>
            </a:r>
          </a:p>
          <a:p>
            <a:r>
              <a:rPr lang="en-US"/>
              <a:t>Identify buttons and button listeners </a:t>
            </a:r>
          </a:p>
          <a:p>
            <a:pPr lvl="1"/>
            <a:r>
              <a:rPr lang="en-US"/>
              <a:t>see </a:t>
            </a:r>
            <a:r>
              <a:rPr lang="en-US" b="1">
                <a:latin typeface="Courier New" panose="02070309020205020404" pitchFamily="49" charset="0"/>
                <a:cs typeface="Courier New" panose="02070309020205020404" pitchFamily="49" charset="0"/>
              </a:rPr>
              <a:t>BallSimControl.java</a:t>
            </a:r>
            <a:endParaRPr lang="en-US"/>
          </a:p>
          <a:p>
            <a:r>
              <a:rPr lang="en-US"/>
              <a:t>Notice where repaint is called when the model changes (in </a:t>
            </a:r>
            <a:r>
              <a:rPr lang="en-US" sz="2500" b="1">
                <a:latin typeface="Courier New" panose="02070309020205020404" pitchFamily="49" charset="0"/>
                <a:cs typeface="Courier New" panose="02070309020205020404" pitchFamily="49" charset="0"/>
              </a:rPr>
              <a:t>BallGraphicsView</a:t>
            </a:r>
            <a:r>
              <a:rPr lang="en-US"/>
              <a:t>, called by </a:t>
            </a:r>
            <a:r>
              <a:rPr lang="en-US" sz="2500" b="1">
                <a:latin typeface="Courier New" panose="02070309020205020404" pitchFamily="49" charset="0"/>
                <a:cs typeface="Courier New" panose="02070309020205020404" pitchFamily="49" charset="0"/>
              </a:rPr>
              <a:t>SimModel</a:t>
            </a:r>
            <a:r>
              <a:rPr lang="en-US"/>
              <a:t>.</a:t>
            </a:r>
            <a:r>
              <a:rPr lang="en-US" sz="2500" b="1">
                <a:latin typeface="Courier New" panose="02070309020205020404" pitchFamily="49" charset="0"/>
                <a:cs typeface="Courier New" panose="02070309020205020404" pitchFamily="49" charset="0"/>
              </a:rPr>
              <a:t>cycle</a:t>
            </a:r>
            <a:r>
              <a:rPr lang="en-US"/>
              <a:t>)</a:t>
            </a:r>
          </a:p>
          <a:p>
            <a:pPr lvl="1"/>
            <a:r>
              <a:rPr lang="en-US"/>
              <a:t>What would happen if repaint were not called here?</a:t>
            </a:r>
          </a:p>
          <a:p>
            <a:pPr marL="0" indent="0">
              <a:buNone/>
            </a:pPr>
            <a:endParaRPr lang="en-US" sz="2000" dirty="0"/>
          </a:p>
        </p:txBody>
      </p:sp>
    </p:spTree>
    <p:extLst>
      <p:ext uri="{BB962C8B-B14F-4D97-AF65-F5344CB8AC3E}">
        <p14:creationId xmlns:p14="http://schemas.microsoft.com/office/powerpoint/2010/main" val="292191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Larger example – bouncing balls</a:t>
            </a:r>
          </a:p>
        </p:txBody>
      </p:sp>
      <p:sp>
        <p:nvSpPr>
          <p:cNvPr id="3" name="Content Placeholder 2"/>
          <p:cNvSpPr>
            <a:spLocks noGrp="1"/>
          </p:cNvSpPr>
          <p:nvPr>
            <p:ph idx="1"/>
          </p:nvPr>
        </p:nvSpPr>
        <p:spPr>
          <a:xfrm>
            <a:off x="685800" y="1600200"/>
            <a:ext cx="7772400" cy="4724400"/>
          </a:xfrm>
        </p:spPr>
        <p:txBody>
          <a:bodyPr>
            <a:normAutofit fontScale="92500"/>
          </a:bodyPr>
          <a:lstStyle/>
          <a:p>
            <a:pPr marL="0" indent="0">
              <a:buNone/>
            </a:pPr>
            <a:r>
              <a:rPr lang="en-US"/>
              <a:t>More code exploration</a:t>
            </a:r>
          </a:p>
          <a:p>
            <a:r>
              <a:rPr lang="en-US"/>
              <a:t>Notice </a:t>
            </a:r>
            <a:r>
              <a:rPr lang="en-US" sz="2500" b="1">
                <a:latin typeface="Courier New" panose="02070309020205020404" pitchFamily="49" charset="0"/>
                <a:cs typeface="Courier New" panose="02070309020205020404" pitchFamily="49" charset="0"/>
              </a:rPr>
              <a:t>ActionListener</a:t>
            </a:r>
            <a:r>
              <a:rPr lang="en-US"/>
              <a:t> in </a:t>
            </a:r>
            <a:r>
              <a:rPr lang="en-US" sz="2500" b="1">
                <a:latin typeface="Courier New" panose="02070309020205020404" pitchFamily="49" charset="0"/>
                <a:cs typeface="Courier New" panose="02070309020205020404" pitchFamily="49" charset="0"/>
              </a:rPr>
              <a:t>BallSimControl </a:t>
            </a:r>
            <a:r>
              <a:rPr lang="en-US"/>
              <a:t>class </a:t>
            </a:r>
          </a:p>
          <a:p>
            <a:pPr lvl="1"/>
            <a:r>
              <a:rPr lang="en-US"/>
              <a:t>can call </a:t>
            </a:r>
            <a:r>
              <a:rPr lang="en-US" sz="2500" b="1">
                <a:latin typeface="Courier New" panose="02070309020205020404" pitchFamily="49" charset="0"/>
                <a:cs typeface="Courier New" panose="02070309020205020404" pitchFamily="49" charset="0"/>
              </a:rPr>
              <a:t>pause</a:t>
            </a:r>
            <a:r>
              <a:rPr lang="en-US"/>
              <a:t>, </a:t>
            </a:r>
            <a:r>
              <a:rPr lang="en-US" sz="2500" b="1">
                <a:latin typeface="Courier New" panose="02070309020205020404" pitchFamily="49" charset="0"/>
                <a:cs typeface="Courier New" panose="02070309020205020404" pitchFamily="49" charset="0"/>
              </a:rPr>
              <a:t>resume</a:t>
            </a:r>
            <a:r>
              <a:rPr lang="en-US"/>
              <a:t>, or </a:t>
            </a:r>
            <a:r>
              <a:rPr lang="en-US" sz="2500" b="1">
                <a:latin typeface="Courier New" panose="02070309020205020404" pitchFamily="49" charset="0"/>
                <a:cs typeface="Courier New" panose="02070309020205020404" pitchFamily="49" charset="0"/>
              </a:rPr>
              <a:t>stop</a:t>
            </a:r>
            <a:r>
              <a:rPr lang="en-US"/>
              <a:t> in the model</a:t>
            </a:r>
          </a:p>
          <a:p>
            <a:pPr lvl="1"/>
            <a:r>
              <a:rPr lang="en-US"/>
              <a:t>these methods do very little and execute very fast! </a:t>
            </a:r>
          </a:p>
          <a:p>
            <a:pPr lvl="1"/>
            <a:r>
              <a:rPr lang="en-US"/>
              <a:t>What would happen if you introduced a 3000 milisecond sleep in the resume method?</a:t>
            </a:r>
          </a:p>
          <a:p>
            <a:r>
              <a:rPr lang="en-US"/>
              <a:t>Identify components of the Model, View, and Controller classes</a:t>
            </a:r>
          </a:p>
          <a:p>
            <a:pPr lvl="1"/>
            <a:r>
              <a:rPr lang="en-US"/>
              <a:t>Is there anything you’d change?</a:t>
            </a:r>
          </a:p>
          <a:p>
            <a:r>
              <a:rPr lang="en-US"/>
              <a:t>Fix the bug!</a:t>
            </a:r>
          </a:p>
          <a:p>
            <a:pPr lvl="1"/>
            <a:r>
              <a:rPr lang="en-US"/>
              <a:t>Balls can get stuck outside frame when you make frame smaller</a:t>
            </a:r>
          </a:p>
          <a:p>
            <a:pPr marL="0" indent="0">
              <a:buNone/>
            </a:pPr>
            <a:endParaRPr lang="en-US" sz="2000" dirty="0"/>
          </a:p>
        </p:txBody>
      </p:sp>
    </p:spTree>
    <p:extLst>
      <p:ext uri="{BB962C8B-B14F-4D97-AF65-F5344CB8AC3E}">
        <p14:creationId xmlns:p14="http://schemas.microsoft.com/office/powerpoint/2010/main" val="2032645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443B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98425" y="2286000"/>
            <a:ext cx="8347157" cy="1446550"/>
          </a:xfrm>
          <a:prstGeom prst="rect">
            <a:avLst/>
          </a:prstGeom>
          <a:noFill/>
        </p:spPr>
        <p:txBody>
          <a:bodyPr wrap="none" rtlCol="0">
            <a:spAutoFit/>
          </a:bodyPr>
          <a:lstStyle/>
          <a:p>
            <a:pPr algn="ctr"/>
            <a:r>
              <a:rPr lang="en-US" sz="8800" dirty="0">
                <a:solidFill>
                  <a:schemeClr val="bg1"/>
                </a:solidFill>
                <a:latin typeface="Helvetica" charset="0"/>
                <a:ea typeface="Helvetica" charset="0"/>
                <a:cs typeface="Helvetica" charset="0"/>
              </a:rPr>
              <a:t>Announcements</a:t>
            </a:r>
          </a:p>
        </p:txBody>
      </p:sp>
    </p:spTree>
    <p:extLst>
      <p:ext uri="{BB962C8B-B14F-4D97-AF65-F5344CB8AC3E}">
        <p14:creationId xmlns:p14="http://schemas.microsoft.com/office/powerpoint/2010/main" val="1314544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a:t>
            </a:r>
          </a:p>
        </p:txBody>
      </p:sp>
      <p:sp>
        <p:nvSpPr>
          <p:cNvPr id="3" name="Content Placeholder 2"/>
          <p:cNvSpPr>
            <a:spLocks noGrp="1"/>
          </p:cNvSpPr>
          <p:nvPr>
            <p:ph idx="1"/>
          </p:nvPr>
        </p:nvSpPr>
        <p:spPr>
          <a:xfrm>
            <a:off x="685800" y="1447800"/>
            <a:ext cx="7772400" cy="4495800"/>
          </a:xfrm>
        </p:spPr>
        <p:txBody>
          <a:bodyPr/>
          <a:lstStyle/>
          <a:p>
            <a:pPr marL="400050"/>
            <a:r>
              <a:rPr lang="en-US" sz="2000" dirty="0"/>
              <a:t>Quiz 7 due Thursday 8/9</a:t>
            </a:r>
          </a:p>
          <a:p>
            <a:pPr marL="57150" indent="0">
              <a:buNone/>
            </a:pPr>
            <a:endParaRPr lang="en-US" sz="2000" dirty="0"/>
          </a:p>
          <a:p>
            <a:pPr marL="400050"/>
            <a:r>
              <a:rPr lang="en-US" sz="2000" dirty="0"/>
              <a:t>Homework 8 due Thursday 8/9</a:t>
            </a:r>
          </a:p>
          <a:p>
            <a:pPr marL="800100" lvl="1"/>
            <a:r>
              <a:rPr lang="en-US" sz="2000" dirty="0"/>
              <a:t>HW8 has a regression testing component: HW5, 6, 7 tests must pass.</a:t>
            </a:r>
          </a:p>
          <a:p>
            <a:pPr marL="400050"/>
            <a:endParaRPr lang="en-US" sz="2000" dirty="0"/>
          </a:p>
        </p:txBody>
      </p:sp>
    </p:spTree>
    <p:extLst>
      <p:ext uri="{BB962C8B-B14F-4D97-AF65-F5344CB8AC3E}">
        <p14:creationId xmlns:p14="http://schemas.microsoft.com/office/powerpoint/2010/main" val="3226794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a:t>
            </a:r>
          </a:p>
        </p:txBody>
      </p:sp>
      <p:sp>
        <p:nvSpPr>
          <p:cNvPr id="3" name="Content Placeholder 2"/>
          <p:cNvSpPr>
            <a:spLocks noGrp="1"/>
          </p:cNvSpPr>
          <p:nvPr>
            <p:ph idx="1"/>
          </p:nvPr>
        </p:nvSpPr>
        <p:spPr>
          <a:xfrm>
            <a:off x="685800" y="1447800"/>
            <a:ext cx="7772400" cy="4495800"/>
          </a:xfrm>
        </p:spPr>
        <p:txBody>
          <a:bodyPr/>
          <a:lstStyle/>
          <a:p>
            <a:pPr marL="400050"/>
            <a:r>
              <a:rPr lang="en-US" sz="2000" dirty="0"/>
              <a:t>Quiz 7 due Thursday 8/9</a:t>
            </a:r>
          </a:p>
          <a:p>
            <a:pPr marL="57150" indent="0">
              <a:buNone/>
            </a:pPr>
            <a:endParaRPr lang="en-US" sz="2000" dirty="0"/>
          </a:p>
          <a:p>
            <a:pPr marL="400050"/>
            <a:r>
              <a:rPr lang="en-US" sz="2000" dirty="0"/>
              <a:t>Homework 8 due Thursday 8/9</a:t>
            </a:r>
          </a:p>
          <a:p>
            <a:pPr marL="800100" lvl="1"/>
            <a:r>
              <a:rPr lang="en-US" sz="2000" dirty="0"/>
              <a:t>HW8 has a regression testing component: HW5, 6, 7 tests must pass.</a:t>
            </a:r>
          </a:p>
          <a:p>
            <a:pPr marL="400050"/>
            <a:endParaRPr lang="en-US" sz="2000" dirty="0"/>
          </a:p>
        </p:txBody>
      </p:sp>
    </p:spTree>
    <p:extLst>
      <p:ext uri="{BB962C8B-B14F-4D97-AF65-F5344CB8AC3E}">
        <p14:creationId xmlns:p14="http://schemas.microsoft.com/office/powerpoint/2010/main" val="1648547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443B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592664" y="2286000"/>
            <a:ext cx="5958682" cy="1446550"/>
          </a:xfrm>
          <a:prstGeom prst="rect">
            <a:avLst/>
          </a:prstGeom>
          <a:noFill/>
        </p:spPr>
        <p:txBody>
          <a:bodyPr wrap="none" rtlCol="0">
            <a:spAutoFit/>
          </a:bodyPr>
          <a:lstStyle/>
          <a:p>
            <a:pPr algn="ctr"/>
            <a:r>
              <a:rPr lang="en-US" sz="8800" dirty="0">
                <a:solidFill>
                  <a:schemeClr val="bg1"/>
                </a:solidFill>
                <a:latin typeface="Helvetica" charset="0"/>
                <a:ea typeface="Helvetica" charset="0"/>
                <a:cs typeface="Helvetica" charset="0"/>
              </a:rPr>
              <a:t>GUI Events</a:t>
            </a:r>
          </a:p>
        </p:txBody>
      </p:sp>
    </p:spTree>
    <p:extLst>
      <p:ext uri="{BB962C8B-B14F-4D97-AF65-F5344CB8AC3E}">
        <p14:creationId xmlns:p14="http://schemas.microsoft.com/office/powerpoint/2010/main" val="1960953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plan</a:t>
            </a:r>
          </a:p>
        </p:txBody>
      </p:sp>
      <p:sp>
        <p:nvSpPr>
          <p:cNvPr id="3" name="Content Placeholder 2"/>
          <p:cNvSpPr>
            <a:spLocks noGrp="1"/>
          </p:cNvSpPr>
          <p:nvPr>
            <p:ph idx="1"/>
          </p:nvPr>
        </p:nvSpPr>
        <p:spPr/>
        <p:txBody>
          <a:bodyPr/>
          <a:lstStyle/>
          <a:p>
            <a:pPr marL="0" indent="0">
              <a:buNone/>
            </a:pPr>
            <a:r>
              <a:rPr lang="en-US" sz="2000" dirty="0"/>
              <a:t>User events and callbacks</a:t>
            </a:r>
          </a:p>
          <a:p>
            <a:pPr lvl="1"/>
            <a:r>
              <a:rPr lang="en-US" sz="2000" dirty="0"/>
              <a:t>Event objects</a:t>
            </a:r>
          </a:p>
          <a:p>
            <a:pPr lvl="1"/>
            <a:r>
              <a:rPr lang="en-US" sz="2000" dirty="0"/>
              <a:t>Event listeners</a:t>
            </a:r>
          </a:p>
          <a:p>
            <a:pPr lvl="1"/>
            <a:r>
              <a:rPr lang="en-US" sz="2000" dirty="0"/>
              <a:t>Registering listeners to handle events</a:t>
            </a:r>
          </a:p>
          <a:p>
            <a:pPr lvl="1"/>
            <a:endParaRPr lang="en-US" sz="2000" dirty="0"/>
          </a:p>
          <a:p>
            <a:pPr marL="0" indent="0">
              <a:buNone/>
            </a:pPr>
            <a:r>
              <a:rPr lang="en-US" sz="2000" dirty="0"/>
              <a:t>Anonymous inner classes</a:t>
            </a:r>
          </a:p>
          <a:p>
            <a:pPr marL="0" indent="0">
              <a:buNone/>
            </a:pPr>
            <a:endParaRPr lang="en-US" sz="2000" dirty="0"/>
          </a:p>
          <a:p>
            <a:pPr marL="0" indent="0">
              <a:buNone/>
            </a:pPr>
            <a:r>
              <a:rPr lang="en-US" sz="2000" dirty="0"/>
              <a:t>Proper interaction between UI and program threads</a:t>
            </a:r>
          </a:p>
          <a:p>
            <a:pPr marL="0" indent="0">
              <a:buNone/>
            </a:pPr>
            <a:endParaRPr lang="en-US" sz="2000" dirty="0"/>
          </a:p>
          <a:p>
            <a:pPr marL="0" indent="0">
              <a:buNone/>
            </a:pPr>
            <a:r>
              <a:rPr lang="en-US" sz="2000" dirty="0"/>
              <a:t>Code Exploration! (Bouncing balls app)</a:t>
            </a:r>
          </a:p>
          <a:p>
            <a:endParaRPr lang="en-US" sz="2000" dirty="0"/>
          </a:p>
        </p:txBody>
      </p:sp>
    </p:spTree>
    <p:extLst>
      <p:ext uri="{BB962C8B-B14F-4D97-AF65-F5344CB8AC3E}">
        <p14:creationId xmlns:p14="http://schemas.microsoft.com/office/powerpoint/2010/main" val="12906951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Event-driven programming</a:t>
            </a:r>
          </a:p>
        </p:txBody>
      </p:sp>
      <p:sp>
        <p:nvSpPr>
          <p:cNvPr id="3" name="Content Placeholder 2"/>
          <p:cNvSpPr>
            <a:spLocks noGrp="1"/>
          </p:cNvSpPr>
          <p:nvPr>
            <p:ph idx="1"/>
          </p:nvPr>
        </p:nvSpPr>
        <p:spPr>
          <a:xfrm>
            <a:off x="685800" y="1600200"/>
            <a:ext cx="7772400" cy="4800600"/>
          </a:xfrm>
        </p:spPr>
        <p:txBody>
          <a:bodyPr>
            <a:normAutofit/>
          </a:bodyPr>
          <a:lstStyle/>
          <a:p>
            <a:pPr marL="0" indent="0">
              <a:buNone/>
            </a:pPr>
            <a:r>
              <a:rPr lang="en-US" sz="2000" dirty="0"/>
              <a:t>Many applications are </a:t>
            </a:r>
            <a:r>
              <a:rPr lang="en-US" sz="2000" i="1" dirty="0">
                <a:solidFill>
                  <a:srgbClr val="0000FF"/>
                </a:solidFill>
              </a:rPr>
              <a:t>event-driven</a:t>
            </a:r>
            <a:r>
              <a:rPr lang="en-US" sz="2000" dirty="0">
                <a:solidFill>
                  <a:srgbClr val="0000FF"/>
                </a:solidFill>
              </a:rPr>
              <a:t> </a:t>
            </a:r>
            <a:r>
              <a:rPr lang="en-US" sz="2000" dirty="0"/>
              <a:t>programs (most GUIs!):</a:t>
            </a:r>
          </a:p>
          <a:p>
            <a:pPr marL="800100" lvl="1"/>
            <a:r>
              <a:rPr lang="en-US" sz="2000" dirty="0"/>
              <a:t>Program initializes itself, then enters an </a:t>
            </a:r>
            <a:r>
              <a:rPr lang="en-US" sz="2000" i="1" dirty="0">
                <a:solidFill>
                  <a:schemeClr val="accent2"/>
                </a:solidFill>
              </a:rPr>
              <a:t>event loop</a:t>
            </a:r>
          </a:p>
          <a:p>
            <a:pPr marL="800100" lvl="1"/>
            <a:r>
              <a:rPr lang="en-US" sz="2000" dirty="0"/>
              <a:t>Abstractly:</a:t>
            </a:r>
          </a:p>
          <a:p>
            <a:pPr marL="914400" lvl="2" indent="0">
              <a:buNone/>
            </a:pPr>
            <a:r>
              <a:rPr lang="en-US" sz="2000" b="1" dirty="0">
                <a:latin typeface="Courier New"/>
                <a:cs typeface="Courier New"/>
              </a:rPr>
              <a:t>do {</a:t>
            </a:r>
          </a:p>
          <a:p>
            <a:pPr marL="914400" lvl="2" indent="0">
              <a:buNone/>
            </a:pPr>
            <a:r>
              <a:rPr lang="en-US" sz="2000" b="1" dirty="0">
                <a:latin typeface="Courier New"/>
                <a:cs typeface="Courier New"/>
              </a:rPr>
              <a:t>    e = </a:t>
            </a:r>
            <a:r>
              <a:rPr lang="en-US" sz="2000" b="1" dirty="0" err="1">
                <a:latin typeface="Courier New"/>
                <a:cs typeface="Courier New"/>
              </a:rPr>
              <a:t>getNextEvent</a:t>
            </a:r>
            <a:r>
              <a:rPr lang="en-US" sz="2000" b="1" dirty="0">
                <a:latin typeface="Courier New"/>
                <a:cs typeface="Courier New"/>
              </a:rPr>
              <a:t>();</a:t>
            </a:r>
          </a:p>
          <a:p>
            <a:pPr marL="914400" lvl="2" indent="0">
              <a:buNone/>
            </a:pPr>
            <a:r>
              <a:rPr lang="en-US" sz="2000" b="1" dirty="0">
                <a:latin typeface="Courier New"/>
                <a:cs typeface="Courier New"/>
              </a:rPr>
              <a:t>    process event e;</a:t>
            </a:r>
          </a:p>
          <a:p>
            <a:pPr marL="914400" lvl="2" indent="0">
              <a:buNone/>
            </a:pPr>
            <a:r>
              <a:rPr lang="en-US" sz="2000" b="1" dirty="0">
                <a:latin typeface="Courier New"/>
                <a:cs typeface="Courier New"/>
              </a:rPr>
              <a:t>} while (e != quit);</a:t>
            </a:r>
          </a:p>
          <a:p>
            <a:pPr marL="0" indent="0">
              <a:buNone/>
            </a:pPr>
            <a:endParaRPr lang="en-US" sz="2000" dirty="0"/>
          </a:p>
          <a:p>
            <a:pPr marL="0" indent="0">
              <a:buNone/>
            </a:pPr>
            <a:r>
              <a:rPr lang="en-US" sz="2000" dirty="0"/>
              <a:t>Contrast with application- or algorithm-driven control where program expects input data in a particular order</a:t>
            </a:r>
          </a:p>
          <a:p>
            <a:pPr lvl="1"/>
            <a:r>
              <a:rPr lang="en-US" sz="2000" dirty="0"/>
              <a:t>Typical of large non-GUI applications like web crawling, payroll, simulation, …</a:t>
            </a:r>
          </a:p>
        </p:txBody>
      </p:sp>
    </p:spTree>
    <p:extLst>
      <p:ext uri="{BB962C8B-B14F-4D97-AF65-F5344CB8AC3E}">
        <p14:creationId xmlns:p14="http://schemas.microsoft.com/office/powerpoint/2010/main" val="3855437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Kinds of GUI events</a:t>
            </a:r>
          </a:p>
        </p:txBody>
      </p:sp>
      <p:sp>
        <p:nvSpPr>
          <p:cNvPr id="3" name="Content Placeholder 2"/>
          <p:cNvSpPr>
            <a:spLocks noGrp="1"/>
          </p:cNvSpPr>
          <p:nvPr>
            <p:ph idx="1"/>
          </p:nvPr>
        </p:nvSpPr>
        <p:spPr/>
        <p:txBody>
          <a:bodyPr/>
          <a:lstStyle/>
          <a:p>
            <a:pPr marL="0" indent="0">
              <a:buNone/>
            </a:pPr>
            <a:r>
              <a:rPr lang="en-US" sz="2000" dirty="0"/>
              <a:t>Typical </a:t>
            </a:r>
            <a:r>
              <a:rPr lang="en-US" sz="2000" i="1" dirty="0"/>
              <a:t>events</a:t>
            </a:r>
            <a:r>
              <a:rPr lang="en-US" sz="2000" dirty="0"/>
              <a:t> handled by a GUI program:</a:t>
            </a:r>
          </a:p>
          <a:p>
            <a:pPr lvl="1">
              <a:spcBef>
                <a:spcPts val="800"/>
              </a:spcBef>
            </a:pPr>
            <a:r>
              <a:rPr lang="en-US" sz="2000" dirty="0"/>
              <a:t>Mouse move/drag/click, button press, button release</a:t>
            </a:r>
          </a:p>
          <a:p>
            <a:pPr lvl="1">
              <a:spcBef>
                <a:spcPts val="800"/>
              </a:spcBef>
            </a:pPr>
            <a:r>
              <a:rPr lang="en-US" sz="2000" dirty="0"/>
              <a:t>Keyboard: key press or release, sometimes with modifiers like shift/control/alt/etc.</a:t>
            </a:r>
          </a:p>
          <a:p>
            <a:pPr lvl="1">
              <a:spcBef>
                <a:spcPts val="800"/>
              </a:spcBef>
            </a:pPr>
            <a:r>
              <a:rPr lang="en-US" sz="2000" dirty="0"/>
              <a:t>Finger tap or drag on a touchscreen</a:t>
            </a:r>
          </a:p>
          <a:p>
            <a:pPr lvl="1">
              <a:spcBef>
                <a:spcPts val="800"/>
              </a:spcBef>
            </a:pPr>
            <a:r>
              <a:rPr lang="en-US" sz="2000" dirty="0"/>
              <a:t>Joystick, drawing tablet, other device inputs</a:t>
            </a:r>
          </a:p>
          <a:p>
            <a:pPr lvl="1">
              <a:spcBef>
                <a:spcPts val="800"/>
              </a:spcBef>
            </a:pPr>
            <a:r>
              <a:rPr lang="en-US" sz="2000" dirty="0"/>
              <a:t>Window resize/minimize/restore/close</a:t>
            </a:r>
          </a:p>
          <a:p>
            <a:pPr lvl="1">
              <a:spcBef>
                <a:spcPts val="800"/>
              </a:spcBef>
            </a:pPr>
            <a:r>
              <a:rPr lang="en-US" sz="2000" dirty="0"/>
              <a:t>Network activity or file I/O (start, done, error)</a:t>
            </a:r>
          </a:p>
          <a:p>
            <a:pPr lvl="1">
              <a:spcBef>
                <a:spcPts val="800"/>
              </a:spcBef>
            </a:pPr>
            <a:r>
              <a:rPr lang="en-US" sz="2000" dirty="0"/>
              <a:t>Timer interrupt (including animations)</a:t>
            </a:r>
          </a:p>
        </p:txBody>
      </p:sp>
    </p:spTree>
    <p:extLst>
      <p:ext uri="{BB962C8B-B14F-4D97-AF65-F5344CB8AC3E}">
        <p14:creationId xmlns:p14="http://schemas.microsoft.com/office/powerpoint/2010/main" val="759946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Events in Java AWT/Swing</a:t>
            </a:r>
          </a:p>
        </p:txBody>
      </p:sp>
      <p:sp>
        <p:nvSpPr>
          <p:cNvPr id="3" name="Content Placeholder 2"/>
          <p:cNvSpPr>
            <a:spLocks noGrp="1"/>
          </p:cNvSpPr>
          <p:nvPr>
            <p:ph idx="1"/>
          </p:nvPr>
        </p:nvSpPr>
        <p:spPr/>
        <p:txBody>
          <a:bodyPr/>
          <a:lstStyle/>
          <a:p>
            <a:pPr marL="0" indent="0">
              <a:buNone/>
            </a:pPr>
            <a:r>
              <a:rPr lang="en-US" sz="2000" dirty="0"/>
              <a:t>Many (most?) of the GUI widgets can generate events (button clicks, menu picks, key press, etc.)</a:t>
            </a:r>
          </a:p>
          <a:p>
            <a:pPr marL="0" indent="0">
              <a:buNone/>
            </a:pPr>
            <a:endParaRPr lang="en-US" sz="2000" dirty="0"/>
          </a:p>
          <a:p>
            <a:pPr marL="0" indent="0">
              <a:buNone/>
            </a:pPr>
            <a:r>
              <a:rPr lang="en-US" sz="2000" dirty="0"/>
              <a:t>Handled using the Observer Pattern:</a:t>
            </a:r>
          </a:p>
          <a:p>
            <a:pPr lvl="1"/>
            <a:r>
              <a:rPr lang="en-US" sz="2000" dirty="0"/>
              <a:t>Objects wishing to handle events register as observers with the objects that generates them</a:t>
            </a:r>
          </a:p>
          <a:p>
            <a:pPr lvl="1"/>
            <a:r>
              <a:rPr lang="en-US" sz="2000" dirty="0"/>
              <a:t>When an event happens, appropriate method in each observer is called</a:t>
            </a:r>
          </a:p>
          <a:p>
            <a:pPr lvl="1"/>
            <a:r>
              <a:rPr lang="en-US" sz="2000" dirty="0"/>
              <a:t>As expected, multiple observers can watch for and be notified of an event generated by an object</a:t>
            </a:r>
          </a:p>
        </p:txBody>
      </p:sp>
    </p:spTree>
    <p:extLst>
      <p:ext uri="{BB962C8B-B14F-4D97-AF65-F5344CB8AC3E}">
        <p14:creationId xmlns:p14="http://schemas.microsoft.com/office/powerpoint/2010/main" val="1401587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 objects</a:t>
            </a:r>
          </a:p>
        </p:txBody>
      </p:sp>
      <p:sp>
        <p:nvSpPr>
          <p:cNvPr id="3" name="Content Placeholder 2"/>
          <p:cNvSpPr>
            <a:spLocks noGrp="1"/>
          </p:cNvSpPr>
          <p:nvPr>
            <p:ph idx="1"/>
          </p:nvPr>
        </p:nvSpPr>
        <p:spPr/>
        <p:txBody>
          <a:bodyPr/>
          <a:lstStyle/>
          <a:p>
            <a:pPr marL="0" indent="0">
              <a:buNone/>
            </a:pPr>
            <a:r>
              <a:rPr lang="en-US" sz="2000" dirty="0"/>
              <a:t>A Java GUI event is represented by an </a:t>
            </a:r>
            <a:r>
              <a:rPr lang="en-US" sz="2000" i="1" dirty="0">
                <a:solidFill>
                  <a:srgbClr val="0000FF"/>
                </a:solidFill>
              </a:rPr>
              <a:t>event object</a:t>
            </a:r>
            <a:endParaRPr lang="en-US" sz="2000" dirty="0">
              <a:solidFill>
                <a:srgbClr val="0000FF"/>
              </a:solidFill>
            </a:endParaRPr>
          </a:p>
          <a:p>
            <a:pPr marL="800100" lvl="1"/>
            <a:r>
              <a:rPr lang="en-US" sz="2000" dirty="0"/>
              <a:t>Superclass is </a:t>
            </a:r>
            <a:r>
              <a:rPr lang="en-US" sz="2000" b="1" dirty="0" err="1">
                <a:latin typeface="Courier New"/>
                <a:cs typeface="Courier New"/>
              </a:rPr>
              <a:t>AWTEvent</a:t>
            </a:r>
            <a:endParaRPr lang="en-US" sz="2000" dirty="0">
              <a:cs typeface="Courier New"/>
            </a:endParaRPr>
          </a:p>
          <a:p>
            <a:pPr marL="800100" lvl="1"/>
            <a:r>
              <a:rPr lang="en-US" sz="2000" dirty="0"/>
              <a:t>Some subclasses:</a:t>
            </a:r>
          </a:p>
          <a:p>
            <a:pPr marL="514350" lvl="1" indent="0">
              <a:buNone/>
            </a:pPr>
            <a:r>
              <a:rPr lang="en-US" sz="2000" b="1" dirty="0">
                <a:latin typeface="Courier New"/>
                <a:cs typeface="Courier New"/>
              </a:rPr>
              <a:t>	</a:t>
            </a:r>
            <a:r>
              <a:rPr lang="en-US" sz="2000" b="1" dirty="0" err="1">
                <a:latin typeface="Courier New"/>
                <a:cs typeface="Courier New"/>
              </a:rPr>
              <a:t>ActionEvent</a:t>
            </a:r>
            <a:r>
              <a:rPr lang="en-US" sz="2000" dirty="0"/>
              <a:t> – GUI-button press</a:t>
            </a:r>
          </a:p>
          <a:p>
            <a:pPr marL="514350" lvl="1" indent="0">
              <a:buNone/>
            </a:pPr>
            <a:r>
              <a:rPr lang="en-US" sz="2000" b="1" dirty="0">
                <a:latin typeface="Courier New"/>
                <a:cs typeface="Courier New"/>
              </a:rPr>
              <a:t>	</a:t>
            </a:r>
            <a:r>
              <a:rPr lang="en-US" sz="2000" b="1" dirty="0" err="1">
                <a:latin typeface="Courier New"/>
                <a:cs typeface="Courier New"/>
              </a:rPr>
              <a:t>KeyEvent</a:t>
            </a:r>
            <a:r>
              <a:rPr lang="en-US" sz="2000" dirty="0"/>
              <a:t> – keyboard</a:t>
            </a:r>
          </a:p>
          <a:p>
            <a:pPr marL="514350" lvl="1" indent="0">
              <a:buNone/>
            </a:pPr>
            <a:r>
              <a:rPr lang="en-US" sz="2000" b="1" dirty="0">
                <a:latin typeface="Courier New"/>
                <a:cs typeface="Courier New"/>
              </a:rPr>
              <a:t>	</a:t>
            </a:r>
            <a:r>
              <a:rPr lang="en-US" sz="2000" b="1" dirty="0" err="1">
                <a:latin typeface="Courier New"/>
                <a:cs typeface="Courier New"/>
              </a:rPr>
              <a:t>MouseEvent</a:t>
            </a:r>
            <a:r>
              <a:rPr lang="en-US" sz="2000" dirty="0"/>
              <a:t> – mouse move/drag/click/button</a:t>
            </a:r>
          </a:p>
          <a:p>
            <a:pPr marL="0" indent="0">
              <a:buNone/>
            </a:pPr>
            <a:endParaRPr lang="en-US" sz="2000" dirty="0"/>
          </a:p>
          <a:p>
            <a:pPr marL="0" indent="0">
              <a:buNone/>
            </a:pPr>
            <a:r>
              <a:rPr lang="en-US" sz="2000" dirty="0"/>
              <a:t>Event objects contain information about the event</a:t>
            </a:r>
          </a:p>
          <a:p>
            <a:pPr lvl="1"/>
            <a:r>
              <a:rPr lang="en-US" sz="2000" dirty="0"/>
              <a:t>UI object that triggered the event</a:t>
            </a:r>
          </a:p>
          <a:p>
            <a:pPr lvl="1"/>
            <a:r>
              <a:rPr lang="en-US" sz="2000" dirty="0"/>
              <a:t>Other information depending on event.  Examples:</a:t>
            </a:r>
          </a:p>
          <a:p>
            <a:pPr marL="914400" lvl="2" indent="0">
              <a:buNone/>
            </a:pPr>
            <a:r>
              <a:rPr lang="en-US" sz="2000" b="1" dirty="0" err="1">
                <a:latin typeface="Courier New"/>
                <a:cs typeface="Courier New"/>
              </a:rPr>
              <a:t>ActionEvent</a:t>
            </a:r>
            <a:r>
              <a:rPr lang="en-US" sz="2000" dirty="0"/>
              <a:t> – text string from a button</a:t>
            </a:r>
          </a:p>
          <a:p>
            <a:pPr marL="914400" lvl="2" indent="0">
              <a:buNone/>
            </a:pPr>
            <a:r>
              <a:rPr lang="en-US" sz="2000" b="1" dirty="0" err="1">
                <a:latin typeface="Courier New"/>
                <a:cs typeface="Courier New"/>
              </a:rPr>
              <a:t>MouseEvent</a:t>
            </a:r>
            <a:r>
              <a:rPr lang="en-US" sz="2000" dirty="0"/>
              <a:t> – mouse coordinates</a:t>
            </a:r>
          </a:p>
        </p:txBody>
      </p:sp>
    </p:spTree>
    <p:extLst>
      <p:ext uri="{BB962C8B-B14F-4D97-AF65-F5344CB8AC3E}">
        <p14:creationId xmlns:p14="http://schemas.microsoft.com/office/powerpoint/2010/main" val="14889174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24661</TotalTime>
  <Words>1519</Words>
  <Application>Microsoft Macintosh PowerPoint</Application>
  <PresentationFormat>On-screen Show (4:3)</PresentationFormat>
  <Paragraphs>252</Paragraphs>
  <Slides>28</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Courier New</vt:lpstr>
      <vt:lpstr>Helvetica</vt:lpstr>
      <vt:lpstr>Times New Roman</vt:lpstr>
      <vt:lpstr>Wingdings</vt:lpstr>
      <vt:lpstr>simple</vt:lpstr>
      <vt:lpstr>CSE 331 Software Design and Implementation</vt:lpstr>
      <vt:lpstr>PowerPoint Presentation</vt:lpstr>
      <vt:lpstr>Announcements</vt:lpstr>
      <vt:lpstr>PowerPoint Presentation</vt:lpstr>
      <vt:lpstr>The plan</vt:lpstr>
      <vt:lpstr>Event-driven programming</vt:lpstr>
      <vt:lpstr>Kinds of GUI events</vt:lpstr>
      <vt:lpstr>Events in Java AWT/Swing</vt:lpstr>
      <vt:lpstr>Event objects</vt:lpstr>
      <vt:lpstr>Event listeners</vt:lpstr>
      <vt:lpstr>Example: button</vt:lpstr>
      <vt:lpstr>Which button is which?</vt:lpstr>
      <vt:lpstr>Listener classes</vt:lpstr>
      <vt:lpstr>Anonymous inner classes</vt:lpstr>
      <vt:lpstr>Example</vt:lpstr>
      <vt:lpstr>Example</vt:lpstr>
      <vt:lpstr>Example</vt:lpstr>
      <vt:lpstr>Example</vt:lpstr>
      <vt:lpstr>Example</vt:lpstr>
      <vt:lpstr>Program thread and UI thread</vt:lpstr>
      <vt:lpstr>Event handling and repainting</vt:lpstr>
      <vt:lpstr>Working in the UI thread</vt:lpstr>
      <vt:lpstr>Synchronization issues?</vt:lpstr>
      <vt:lpstr>Larger example – bouncing balls</vt:lpstr>
      <vt:lpstr>Larger example – bouncing balls</vt:lpstr>
      <vt:lpstr>Larger example – bouncing balls</vt:lpstr>
      <vt:lpstr>PowerPoint Presentation</vt:lpstr>
      <vt:lpstr>Announcements</vt:lpstr>
    </vt:vector>
  </TitlesOfParts>
  <Company>uw</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Leah R. Perlmutter</cp:lastModifiedBy>
  <cp:revision>359</cp:revision>
  <cp:lastPrinted>2016-02-26T16:34:41Z</cp:lastPrinted>
  <dcterms:created xsi:type="dcterms:W3CDTF">2012-02-17T18:07:42Z</dcterms:created>
  <dcterms:modified xsi:type="dcterms:W3CDTF">2018-08-03T21:41:11Z</dcterms:modified>
</cp:coreProperties>
</file>