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93" r:id="rId2"/>
    <p:sldId id="357" r:id="rId3"/>
    <p:sldId id="465" r:id="rId4"/>
    <p:sldId id="466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467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473" r:id="rId27"/>
    <p:sldId id="468" r:id="rId28"/>
    <p:sldId id="384" r:id="rId29"/>
    <p:sldId id="385" r:id="rId30"/>
    <p:sldId id="386" r:id="rId31"/>
    <p:sldId id="387" r:id="rId32"/>
    <p:sldId id="470" r:id="rId33"/>
    <p:sldId id="469" r:id="rId34"/>
    <p:sldId id="388" r:id="rId35"/>
    <p:sldId id="389" r:id="rId36"/>
    <p:sldId id="390" r:id="rId37"/>
    <p:sldId id="391" r:id="rId38"/>
    <p:sldId id="392" r:id="rId39"/>
    <p:sldId id="471" r:id="rId40"/>
    <p:sldId id="472" r:id="rId41"/>
  </p:sldIdLst>
  <p:sldSz cx="9144000" cy="6858000" type="screen4x3"/>
  <p:notesSz cx="6934200" cy="9220200"/>
  <p:custDataLst>
    <p:tags r:id="rId4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7200"/>
    <a:srgbClr val="BE8D01"/>
    <a:srgbClr val="FFFF99"/>
    <a:srgbClr val="443B80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42" autoAdjust="0"/>
    <p:restoredTop sz="80547" autoAdjust="0"/>
  </p:normalViewPr>
  <p:slideViewPr>
    <p:cSldViewPr>
      <p:cViewPr varScale="1">
        <p:scale>
          <a:sx n="85" d="100"/>
          <a:sy n="85" d="100"/>
        </p:scale>
        <p:origin x="160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Swing seems to have a large API, but you’re likely to work with much larger APIs in the future</a:t>
            </a:r>
          </a:p>
          <a:p>
            <a:pPr marL="628650" lvl="1" indent="-171450">
              <a:buFontTx/>
              <a:buChar char="-"/>
            </a:pPr>
            <a:r>
              <a:rPr lang="en-US"/>
              <a:t>Android, for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65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82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a multithreaded UML Sequence Diagram</a:t>
            </a:r>
          </a:p>
          <a:p>
            <a:pPr marL="171450" indent="-171450">
              <a:buFontTx/>
              <a:buChar char="-"/>
            </a:pPr>
            <a:r>
              <a:rPr lang="en-US"/>
              <a:t>each vertical line represents one </a:t>
            </a:r>
          </a:p>
          <a:p>
            <a:pPr marL="171450" indent="-171450">
              <a:buFontTx/>
              <a:buChar char="-"/>
            </a:pPr>
            <a:r>
              <a:rPr lang="en-US"/>
              <a:t>Each color represents one thread</a:t>
            </a:r>
          </a:p>
          <a:p>
            <a:pPr marL="171450" indent="-171450">
              <a:buFontTx/>
              <a:buChar char="-"/>
            </a:pPr>
            <a:r>
              <a:rPr lang="en-US"/>
              <a:t>time scale: 10s of milliseconds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80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4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Why is it called swing?</a:t>
            </a:r>
          </a:p>
          <a:p>
            <a:pPr marL="171450" indent="-171450">
              <a:buFontTx/>
              <a:buChar char="-"/>
            </a:pPr>
            <a:r>
              <a:rPr lang="en-US"/>
              <a:t>https://blogs.oracle.com/thejavatutorials/why-is-swing-called-swing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93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an applet?</a:t>
            </a:r>
          </a:p>
          <a:p>
            <a:pPr marL="171450" indent="-171450">
              <a:buFontTx/>
              <a:buChar char="-"/>
            </a:pPr>
            <a:r>
              <a:rPr lang="en-US"/>
              <a:t>a small apple?</a:t>
            </a:r>
          </a:p>
          <a:p>
            <a:pPr marL="171450" indent="-171450">
              <a:buFontTx/>
              <a:buChar char="-"/>
            </a:pPr>
            <a:r>
              <a:rPr lang="en-US"/>
              <a:t>a small app?</a:t>
            </a:r>
          </a:p>
          <a:p>
            <a:pPr marL="171450" indent="-171450">
              <a:buFontTx/>
              <a:buChar char="-"/>
            </a:pPr>
            <a:r>
              <a:rPr lang="en-US"/>
              <a:t>the predecessor to an app?</a:t>
            </a:r>
          </a:p>
          <a:p>
            <a:pPr marL="171450" indent="-171450">
              <a:buFontTx/>
              <a:buChar char="-"/>
            </a:pPr>
            <a:r>
              <a:rPr lang="en-US"/>
              <a:t>ooh I know! before flash, web games used to run in a java applet.</a:t>
            </a:r>
          </a:p>
          <a:p>
            <a:pPr marL="0" indent="0">
              <a:buFontTx/>
              <a:buNone/>
            </a:pPr>
            <a:r>
              <a:rPr lang="en-US"/>
              <a:t>The serious answer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- 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An applet is a small program that is intended not to be run on its own, but rather to be embedded inside another application. (oracle docs for applet)</a:t>
            </a:r>
            <a:br>
              <a:rPr lang="en-US"/>
            </a:b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drop down menus are called “combo box”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82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the tiny code on this slide is just filler. I made it too small to read on purpose.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46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Magic: our code didn’t call paintComponent directly!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We can think of a graphics object as a friendly robot with a box of crayons</a:t>
            </a:r>
          </a:p>
          <a:p>
            <a:pPr marL="171450" indent="-171450">
              <a:buFontTx/>
              <a:buChar char="-"/>
            </a:pPr>
            <a:r>
              <a:rPr lang="en-US"/>
              <a:t>setColor(Color.green) says ”pick up the green crayon”</a:t>
            </a:r>
          </a:p>
          <a:p>
            <a:pPr marL="171450" indent="-171450">
              <a:buFontTx/>
              <a:buChar char="-"/>
            </a:pPr>
            <a:r>
              <a:rPr lang="en-US"/>
              <a:t>fillOval(...) says “use the crayon you’re holding to draw an oval with the given dimensions”</a:t>
            </a:r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6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get the image once, draw it any number of times</a:t>
            </a:r>
          </a:p>
          <a:p>
            <a:pPr marL="171450" indent="-171450">
              <a:buFontTx/>
              <a:buChar char="-"/>
            </a:pPr>
            <a:r>
              <a:rPr lang="en-US"/>
              <a:t>don’t want to read in the image every time your container gets painted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47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the tiny code on this slide is just filler. I made it too small to read on purpose.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86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443B8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B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B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770880"/>
            <a:ext cx="4724400" cy="56896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443A7F"/>
                </a:solidFill>
              </a:rPr>
              <a:t>Leah Perlmutter / Summer </a:t>
            </a:r>
            <a:r>
              <a:rPr lang="en-US" dirty="0">
                <a:solidFill>
                  <a:srgbClr val="443A7F"/>
                </a:solidFill>
                <a:latin typeface="Helvetica" charset="0"/>
                <a:ea typeface="Helvetica" charset="0"/>
                <a:cs typeface="Helvetica" charset="0"/>
              </a:rPr>
              <a:t>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18</a:t>
            </a:r>
          </a:p>
          <a:p>
            <a:pPr algn="ctr"/>
            <a:r>
              <a:rPr lang="en-US" sz="4800" i="1" dirty="0">
                <a:latin typeface="Helvetica" charset="0"/>
                <a:ea typeface="Helvetica" charset="0"/>
                <a:cs typeface="Helvetica" charset="0"/>
              </a:rPr>
              <a:t>Java Graphics and GUIs</a:t>
            </a:r>
          </a:p>
        </p:txBody>
      </p:sp>
    </p:spTree>
    <p:extLst>
      <p:ext uri="{BB962C8B-B14F-4D97-AF65-F5344CB8AC3E}">
        <p14:creationId xmlns:p14="http://schemas.microsoft.com/office/powerpoint/2010/main" val="87965606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short history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Java’s standard libraries have supported GUIs from the beginning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Original Java GUI: </a:t>
            </a:r>
            <a:r>
              <a:rPr lang="en-US" sz="2000" dirty="0">
                <a:solidFill>
                  <a:srgbClr val="0000FF"/>
                </a:solidFill>
              </a:rPr>
              <a:t>AWT</a:t>
            </a:r>
            <a:r>
              <a:rPr lang="en-US" sz="2000" dirty="0"/>
              <a:t> (Abstract Window Toolkit)</a:t>
            </a:r>
          </a:p>
          <a:p>
            <a:pPr lvl="1" indent="-342900"/>
            <a:r>
              <a:rPr lang="en-US" sz="2000" dirty="0"/>
              <a:t>Limited set of user interface elements (widgets)</a:t>
            </a:r>
          </a:p>
          <a:p>
            <a:pPr lvl="1" indent="-342900"/>
            <a:r>
              <a:rPr lang="en-US" sz="2000" dirty="0"/>
              <a:t>Mapped Java UI to host system UI widgets</a:t>
            </a:r>
          </a:p>
          <a:p>
            <a:pPr lvl="1" indent="-342900"/>
            <a:r>
              <a:rPr lang="en-US" sz="2000" dirty="0"/>
              <a:t>Lowest common denominator</a:t>
            </a:r>
          </a:p>
          <a:p>
            <a:pPr lvl="1" indent="-342900"/>
            <a:r>
              <a:rPr lang="en-US" sz="2000" dirty="0"/>
              <a:t>“Write once, debug everywhere”</a:t>
            </a:r>
          </a:p>
          <a:p>
            <a:pPr marL="40005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1624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short history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Swing</a:t>
            </a:r>
            <a:r>
              <a:rPr lang="en-US" sz="2000" dirty="0"/>
              <a:t>: Newer GUI library, introduced with Java 2 (1998)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Basic idea: underlying system provides only a blank window</a:t>
            </a:r>
          </a:p>
          <a:p>
            <a:pPr lvl="1"/>
            <a:r>
              <a:rPr lang="en-US" sz="2000" dirty="0"/>
              <a:t>Swing draws all UI components directly</a:t>
            </a:r>
          </a:p>
          <a:p>
            <a:pPr lvl="1"/>
            <a:r>
              <a:rPr lang="en-US" sz="2000" dirty="0"/>
              <a:t>Doesn’t use underlying system widgets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Not a total replacement for AWT:  Swing is implemented on top of core AWT classes and both still coexist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Use Swing, but deal with AWT when you must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8D24FB-AC1D-7B4A-86E3-B90DB1FBA73E}"/>
              </a:ext>
            </a:extLst>
          </p:cNvPr>
          <p:cNvSpPr/>
          <p:nvPr/>
        </p:nvSpPr>
        <p:spPr>
          <a:xfrm>
            <a:off x="1752600" y="1323945"/>
            <a:ext cx="1002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kern="0" dirty="0">
                <a:solidFill>
                  <a:srgbClr val="C00000"/>
                </a:solidFill>
                <a:latin typeface="Bradley Hand" pitchFamily="2" charset="77"/>
              </a:rPr>
              <a:t>less old</a:t>
            </a:r>
            <a:endParaRPr lang="en-US">
              <a:solidFill>
                <a:srgbClr val="C00000"/>
              </a:solidFill>
              <a:latin typeface="Bradley Hand" pitchFamily="2" charset="77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6EBE50AA-AA0E-8142-96FF-35A33730EBDB}"/>
              </a:ext>
            </a:extLst>
          </p:cNvPr>
          <p:cNvSpPr/>
          <p:nvPr/>
        </p:nvSpPr>
        <p:spPr>
          <a:xfrm>
            <a:off x="1600200" y="1649896"/>
            <a:ext cx="745435" cy="288235"/>
          </a:xfrm>
          <a:custGeom>
            <a:avLst/>
            <a:gdLst>
              <a:gd name="connsiteX0" fmla="*/ 0 w 745435"/>
              <a:gd name="connsiteY0" fmla="*/ 288235 h 288235"/>
              <a:gd name="connsiteX1" fmla="*/ 49696 w 745435"/>
              <a:gd name="connsiteY1" fmla="*/ 248478 h 288235"/>
              <a:gd name="connsiteX2" fmla="*/ 79513 w 745435"/>
              <a:gd name="connsiteY2" fmla="*/ 238539 h 288235"/>
              <a:gd name="connsiteX3" fmla="*/ 109331 w 745435"/>
              <a:gd name="connsiteY3" fmla="*/ 218661 h 288235"/>
              <a:gd name="connsiteX4" fmla="*/ 149087 w 745435"/>
              <a:gd name="connsiteY4" fmla="*/ 198783 h 288235"/>
              <a:gd name="connsiteX5" fmla="*/ 159026 w 745435"/>
              <a:gd name="connsiteY5" fmla="*/ 168965 h 288235"/>
              <a:gd name="connsiteX6" fmla="*/ 218661 w 745435"/>
              <a:gd name="connsiteY6" fmla="*/ 139148 h 288235"/>
              <a:gd name="connsiteX7" fmla="*/ 278296 w 745435"/>
              <a:gd name="connsiteY7" fmla="*/ 109330 h 288235"/>
              <a:gd name="connsiteX8" fmla="*/ 357809 w 745435"/>
              <a:gd name="connsiteY8" fmla="*/ 178904 h 288235"/>
              <a:gd name="connsiteX9" fmla="*/ 377687 w 745435"/>
              <a:gd name="connsiteY9" fmla="*/ 198783 h 288235"/>
              <a:gd name="connsiteX10" fmla="*/ 407504 w 745435"/>
              <a:gd name="connsiteY10" fmla="*/ 208722 h 288235"/>
              <a:gd name="connsiteX11" fmla="*/ 516835 w 745435"/>
              <a:gd name="connsiteY11" fmla="*/ 208722 h 288235"/>
              <a:gd name="connsiteX12" fmla="*/ 566531 w 745435"/>
              <a:gd name="connsiteY12" fmla="*/ 159026 h 288235"/>
              <a:gd name="connsiteX13" fmla="*/ 665922 w 745435"/>
              <a:gd name="connsiteY13" fmla="*/ 69574 h 288235"/>
              <a:gd name="connsiteX14" fmla="*/ 685800 w 745435"/>
              <a:gd name="connsiteY14" fmla="*/ 39757 h 288235"/>
              <a:gd name="connsiteX15" fmla="*/ 745435 w 745435"/>
              <a:gd name="connsiteY15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45435" h="288235">
                <a:moveTo>
                  <a:pt x="0" y="288235"/>
                </a:moveTo>
                <a:cubicBezTo>
                  <a:pt x="16565" y="274983"/>
                  <a:pt x="31707" y="259721"/>
                  <a:pt x="49696" y="248478"/>
                </a:cubicBezTo>
                <a:cubicBezTo>
                  <a:pt x="58580" y="242925"/>
                  <a:pt x="70142" y="243224"/>
                  <a:pt x="79513" y="238539"/>
                </a:cubicBezTo>
                <a:cubicBezTo>
                  <a:pt x="90197" y="233197"/>
                  <a:pt x="98959" y="224588"/>
                  <a:pt x="109331" y="218661"/>
                </a:cubicBezTo>
                <a:cubicBezTo>
                  <a:pt x="122195" y="211310"/>
                  <a:pt x="135835" y="205409"/>
                  <a:pt x="149087" y="198783"/>
                </a:cubicBezTo>
                <a:cubicBezTo>
                  <a:pt x="152400" y="188844"/>
                  <a:pt x="152481" y="177146"/>
                  <a:pt x="159026" y="168965"/>
                </a:cubicBezTo>
                <a:cubicBezTo>
                  <a:pt x="178015" y="145229"/>
                  <a:pt x="194654" y="151151"/>
                  <a:pt x="218661" y="139148"/>
                </a:cubicBezTo>
                <a:cubicBezTo>
                  <a:pt x="295735" y="100611"/>
                  <a:pt x="203343" y="134316"/>
                  <a:pt x="278296" y="109330"/>
                </a:cubicBezTo>
                <a:cubicBezTo>
                  <a:pt x="339195" y="170231"/>
                  <a:pt x="272866" y="106095"/>
                  <a:pt x="357809" y="178904"/>
                </a:cubicBezTo>
                <a:cubicBezTo>
                  <a:pt x="364924" y="185002"/>
                  <a:pt x="369652" y="193962"/>
                  <a:pt x="377687" y="198783"/>
                </a:cubicBezTo>
                <a:cubicBezTo>
                  <a:pt x="386671" y="204173"/>
                  <a:pt x="397565" y="205409"/>
                  <a:pt x="407504" y="208722"/>
                </a:cubicBezTo>
                <a:cubicBezTo>
                  <a:pt x="443380" y="244596"/>
                  <a:pt x="436495" y="248892"/>
                  <a:pt x="516835" y="208722"/>
                </a:cubicBezTo>
                <a:cubicBezTo>
                  <a:pt x="537789" y="198245"/>
                  <a:pt x="549022" y="174590"/>
                  <a:pt x="566531" y="159026"/>
                </a:cubicBezTo>
                <a:cubicBezTo>
                  <a:pt x="608526" y="121697"/>
                  <a:pt x="628941" y="125045"/>
                  <a:pt x="665922" y="69574"/>
                </a:cubicBezTo>
                <a:cubicBezTo>
                  <a:pt x="672548" y="59635"/>
                  <a:pt x="676810" y="47623"/>
                  <a:pt x="685800" y="39757"/>
                </a:cubicBezTo>
                <a:cubicBezTo>
                  <a:pt x="703780" y="24025"/>
                  <a:pt x="745435" y="0"/>
                  <a:pt x="745435" y="0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9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92671" y="2286000"/>
            <a:ext cx="59586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Java Swing</a:t>
            </a:r>
          </a:p>
        </p:txBody>
      </p:sp>
    </p:spTree>
    <p:extLst>
      <p:ext uri="{BB962C8B-B14F-4D97-AF65-F5344CB8AC3E}">
        <p14:creationId xmlns:p14="http://schemas.microsoft.com/office/powerpoint/2010/main" val="3272709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>
                <a:solidFill>
                  <a:srgbClr val="0000FF"/>
                </a:solidFill>
              </a:rPr>
              <a:t>window</a:t>
            </a:r>
            <a:r>
              <a:rPr lang="en-US" sz="2000" dirty="0"/>
              <a:t>: A first-class citizen of the graphical desktop</a:t>
            </a:r>
          </a:p>
          <a:p>
            <a:pPr lvl="1"/>
            <a:r>
              <a:rPr lang="en-US" sz="2000" dirty="0"/>
              <a:t>Also called a </a:t>
            </a:r>
            <a:r>
              <a:rPr lang="en-US" sz="2000" i="1" dirty="0"/>
              <a:t>top-level container</a:t>
            </a:r>
          </a:p>
          <a:p>
            <a:pPr lvl="1"/>
            <a:r>
              <a:rPr lang="en-US" sz="2000" dirty="0"/>
              <a:t>Examples: </a:t>
            </a:r>
            <a:r>
              <a:rPr lang="en-US" sz="2000" i="1" dirty="0">
                <a:solidFill>
                  <a:schemeClr val="accent2"/>
                </a:solidFill>
              </a:rPr>
              <a:t>frame</a:t>
            </a:r>
            <a:r>
              <a:rPr lang="en-US" sz="2000" dirty="0"/>
              <a:t>, dialog box, applet</a:t>
            </a:r>
          </a:p>
          <a:p>
            <a:pPr marL="0" indent="0">
              <a:buNone/>
            </a:pPr>
            <a:endParaRPr lang="en-US" sz="1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00FF"/>
                </a:solidFill>
              </a:rPr>
              <a:t>component</a:t>
            </a:r>
            <a:r>
              <a:rPr lang="en-US" sz="2000" dirty="0"/>
              <a:t>: A GUI </a:t>
            </a:r>
            <a:r>
              <a:rPr lang="en-US" sz="2000" i="1" dirty="0"/>
              <a:t>widget</a:t>
            </a:r>
            <a:r>
              <a:rPr lang="en-US" sz="2000" dirty="0"/>
              <a:t> that resides in a window</a:t>
            </a:r>
          </a:p>
          <a:p>
            <a:pPr lvl="1"/>
            <a:r>
              <a:rPr lang="en-US" sz="2000" dirty="0"/>
              <a:t>Called </a:t>
            </a:r>
            <a:r>
              <a:rPr lang="en-US" sz="2000" i="1" dirty="0"/>
              <a:t>controls</a:t>
            </a:r>
            <a:r>
              <a:rPr lang="en-US" sz="2000" dirty="0"/>
              <a:t> in many other languages</a:t>
            </a:r>
          </a:p>
          <a:p>
            <a:pPr lvl="1"/>
            <a:r>
              <a:rPr lang="en-US" sz="2000" dirty="0"/>
              <a:t>Examples: button, text box, label</a:t>
            </a:r>
          </a:p>
          <a:p>
            <a:pPr marL="0" indent="0">
              <a:buNone/>
            </a:pPr>
            <a:endParaRPr lang="en-US" sz="1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00FF"/>
                </a:solidFill>
              </a:rPr>
              <a:t>container</a:t>
            </a:r>
            <a:r>
              <a:rPr lang="en-US" sz="2000" dirty="0"/>
              <a:t>: A component that hosts (holds) components</a:t>
            </a:r>
          </a:p>
          <a:p>
            <a:pPr lvl="1"/>
            <a:r>
              <a:rPr lang="en-US" sz="2000" dirty="0"/>
              <a:t>Examples: frame, applet, </a:t>
            </a:r>
            <a:r>
              <a:rPr lang="en-US" sz="2000" i="1" dirty="0"/>
              <a:t>panel</a:t>
            </a:r>
            <a:r>
              <a:rPr lang="en-US" sz="2000" dirty="0"/>
              <a:t>, box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8" name="Picture 4" descr="7CelsiusConver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76800"/>
            <a:ext cx="81534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182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charset="0"/>
              </a:rPr>
              <a:t>Some components…</a:t>
            </a:r>
          </a:p>
        </p:txBody>
      </p:sp>
      <p:pic>
        <p:nvPicPr>
          <p:cNvPr id="20482" name="Picture 4" descr="componen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29600" cy="533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515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and container classes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495800"/>
          </a:xfrm>
        </p:spPr>
        <p:txBody>
          <a:bodyPr>
            <a:noAutofit/>
          </a:bodyPr>
          <a:lstStyle/>
          <a:p>
            <a:r>
              <a:rPr lang="en-US" sz="2000" dirty="0"/>
              <a:t>Every GUI-related class descends from </a:t>
            </a:r>
            <a:r>
              <a:rPr lang="en-US" sz="2000" dirty="0">
                <a:solidFill>
                  <a:srgbClr val="0000FF"/>
                </a:solidFill>
              </a:rPr>
              <a:t>Component</a:t>
            </a:r>
            <a:r>
              <a:rPr lang="en-US" sz="2000" dirty="0"/>
              <a:t>, which contains dozens of basic methods and fields</a:t>
            </a:r>
          </a:p>
          <a:p>
            <a:pPr lvl="1"/>
            <a:r>
              <a:rPr lang="en-US" sz="2000" dirty="0"/>
              <a:t>Examples: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getBounds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isVisible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setForeground</a:t>
            </a:r>
            <a:r>
              <a:rPr lang="en-US" sz="2000" dirty="0"/>
              <a:t>, …</a:t>
            </a:r>
          </a:p>
          <a:p>
            <a:pPr lvl="1"/>
            <a:endParaRPr lang="en-US" sz="400" dirty="0"/>
          </a:p>
          <a:p>
            <a:r>
              <a:rPr lang="en-US" sz="2000" dirty="0"/>
              <a:t>“Atomic” components: labels, text fields, buttons, check boxes, icons, menu items…</a:t>
            </a:r>
          </a:p>
          <a:p>
            <a:endParaRPr lang="en-US" sz="400" dirty="0"/>
          </a:p>
          <a:p>
            <a:r>
              <a:rPr lang="en-US" sz="2000" dirty="0"/>
              <a:t>Many components are </a:t>
            </a:r>
            <a:r>
              <a:rPr lang="en-US" sz="2000" dirty="0">
                <a:solidFill>
                  <a:srgbClr val="0000FF"/>
                </a:solidFill>
              </a:rPr>
              <a:t>containers</a:t>
            </a:r>
            <a:r>
              <a:rPr lang="en-US" sz="2000" dirty="0"/>
              <a:t> – things like panels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000" dirty="0"/>
              <a:t>) that can hold nested subcomponents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01" y="1514828"/>
            <a:ext cx="4343399" cy="4352572"/>
            <a:chOff x="5110355" y="1667228"/>
            <a:chExt cx="4343399" cy="4352572"/>
          </a:xfrm>
        </p:grpSpPr>
        <p:sp>
          <p:nvSpPr>
            <p:cNvPr id="6" name="Freeform 5"/>
            <p:cNvSpPr/>
            <p:nvPr/>
          </p:nvSpPr>
          <p:spPr>
            <a:xfrm>
              <a:off x="6362352" y="2514597"/>
              <a:ext cx="1289746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8964"/>
                  </a:lnTo>
                  <a:lnTo>
                    <a:pt x="1289746" y="358964"/>
                  </a:lnTo>
                  <a:lnTo>
                    <a:pt x="1289746" y="45720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6355999" y="3645187"/>
              <a:ext cx="1338961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47575"/>
                  </a:lnTo>
                  <a:lnTo>
                    <a:pt x="1338961" y="447575"/>
                  </a:lnTo>
                  <a:lnTo>
                    <a:pt x="1338961" y="54581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6398861" y="4880654"/>
              <a:ext cx="1716088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1716088" y="383799"/>
                  </a:lnTo>
                  <a:lnTo>
                    <a:pt x="1716088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398861" y="4876800"/>
              <a:ext cx="419989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419989" y="383799"/>
                  </a:lnTo>
                  <a:lnTo>
                    <a:pt x="419989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5522751" y="4880654"/>
              <a:ext cx="876110" cy="58155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76110" y="0"/>
                  </a:moveTo>
                  <a:lnTo>
                    <a:pt x="876110" y="383799"/>
                  </a:lnTo>
                  <a:lnTo>
                    <a:pt x="0" y="383799"/>
                  </a:lnTo>
                  <a:lnTo>
                    <a:pt x="0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312505" y="3645187"/>
              <a:ext cx="91440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47575"/>
                  </a:lnTo>
                  <a:lnTo>
                    <a:pt x="88582" y="447575"/>
                  </a:lnTo>
                  <a:lnTo>
                    <a:pt x="88582" y="54581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6310279" y="2514597"/>
              <a:ext cx="91440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2073" y="0"/>
                  </a:moveTo>
                  <a:lnTo>
                    <a:pt x="52073" y="358964"/>
                  </a:lnTo>
                  <a:lnTo>
                    <a:pt x="45720" y="358964"/>
                  </a:lnTo>
                  <a:lnTo>
                    <a:pt x="45720" y="45720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5567554" y="1764695"/>
              <a:ext cx="1599126" cy="74990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C0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/>
                <a:t>Component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5640578" y="2971801"/>
              <a:ext cx="1363472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C0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/>
                <a:t>Container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410200" y="4190998"/>
              <a:ext cx="1694038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/>
                <a:t>JComponent</a:t>
              </a:r>
              <a:endParaRPr lang="en-US" sz="20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10355" y="534641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/>
                <a:t>JPanel</a:t>
              </a:r>
              <a:endParaRPr lang="en-US" sz="180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253354" y="5346418"/>
              <a:ext cx="1531240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/>
                <a:t>JFileChooser</a:t>
              </a:r>
              <a:endParaRPr lang="en-US" sz="18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853554" y="5346418"/>
              <a:ext cx="1600200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/>
                <a:t>Tons of </a:t>
              </a:r>
              <a:r>
                <a:rPr lang="en-US" sz="1800" kern="1200" dirty="0" err="1"/>
                <a:t>JComponents</a:t>
              </a:r>
              <a:endParaRPr lang="en-US" sz="1800" kern="12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282565" y="4203096"/>
              <a:ext cx="1480435" cy="838199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C0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/>
                <a:t>Various AWT containers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7239703" y="2971801"/>
              <a:ext cx="1599497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C0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/>
                <a:t>Lots of AWT components</a:t>
              </a: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EDEE97-5B32-9148-8981-E9A451A2234B}"/>
                </a:ext>
              </a:extLst>
            </p:cNvPr>
            <p:cNvSpPr/>
            <p:nvPr/>
          </p:nvSpPr>
          <p:spPr>
            <a:xfrm>
              <a:off x="8235194" y="1667228"/>
              <a:ext cx="734856" cy="302637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C0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/>
                <a:t>AWT</a:t>
              </a: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C293AC8-A921-9343-B2D4-575B0283D1FA}"/>
                </a:ext>
              </a:extLst>
            </p:cNvPr>
            <p:cNvSpPr/>
            <p:nvPr/>
          </p:nvSpPr>
          <p:spPr>
            <a:xfrm>
              <a:off x="8239735" y="2052138"/>
              <a:ext cx="827837" cy="336070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/>
                <a:t>Swing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57688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Swing/AWT inheritance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46482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85000"/>
              </a:lnSpc>
              <a:buNone/>
            </a:pPr>
            <a:r>
              <a:rPr lang="en-US" b="1" dirty="0">
                <a:latin typeface="Courier New" charset="0"/>
              </a:rPr>
              <a:t>Component</a:t>
            </a:r>
            <a:endParaRPr lang="en-US" dirty="0">
              <a:latin typeface="Calibri" charset="0"/>
            </a:endParaRP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latin typeface="Courier New" charset="0"/>
              </a:rPr>
              <a:t>Container</a:t>
            </a:r>
          </a:p>
          <a:p>
            <a:pPr marL="857250" lvl="2" indent="0">
              <a:lnSpc>
                <a:spcPct val="85000"/>
              </a:lnSpc>
              <a:buNone/>
            </a:pPr>
            <a:r>
              <a:rPr lang="en-US" b="1" dirty="0">
                <a:latin typeface="Courier New" charset="0"/>
              </a:rPr>
              <a:t>Window</a:t>
            </a:r>
          </a:p>
          <a:p>
            <a:pPr marL="1371600" lvl="3" indent="0">
              <a:lnSpc>
                <a:spcPct val="85000"/>
              </a:lnSpc>
              <a:buNone/>
            </a:pPr>
            <a:r>
              <a:rPr lang="en-US" b="1" dirty="0">
                <a:latin typeface="Courier New" charset="0"/>
              </a:rPr>
              <a:t>Dialog</a:t>
            </a:r>
            <a:endParaRPr lang="en-US" dirty="0">
              <a:latin typeface="Calibri" charset="0"/>
            </a:endParaRPr>
          </a:p>
          <a:p>
            <a:pPr marL="1828800" lvl="4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solidFill>
                  <a:schemeClr val="accent2"/>
                </a:solidFill>
                <a:latin typeface="Courier New" charset="0"/>
              </a:rPr>
              <a:t>JDialog</a:t>
            </a:r>
            <a:endParaRPr lang="en-US" b="1" dirty="0">
              <a:solidFill>
                <a:schemeClr val="accent2"/>
              </a:solidFill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None/>
            </a:pPr>
            <a:r>
              <a:rPr lang="en-US" b="1" dirty="0">
                <a:latin typeface="Courier New" charset="0"/>
              </a:rPr>
              <a:t>Frame</a:t>
            </a:r>
          </a:p>
          <a:p>
            <a:pPr marL="1828800" lvl="4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solidFill>
                  <a:schemeClr val="accent2"/>
                </a:solidFill>
                <a:latin typeface="Courier New" charset="0"/>
              </a:rPr>
              <a:t>JFrame</a:t>
            </a:r>
            <a:endParaRPr lang="en-US" b="1" dirty="0">
              <a:solidFill>
                <a:schemeClr val="accent2"/>
              </a:solidFill>
              <a:latin typeface="Courier New" charset="0"/>
            </a:endParaRP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 err="1">
                <a:solidFill>
                  <a:schemeClr val="accent2"/>
                </a:solidFill>
                <a:latin typeface="Courier New" charset="0"/>
              </a:rPr>
              <a:t>JComponent</a:t>
            </a:r>
            <a:endParaRPr lang="en-US" dirty="0">
              <a:solidFill>
                <a:schemeClr val="accent2"/>
              </a:solidFill>
              <a:latin typeface="Calibri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JButton</a:t>
            </a:r>
            <a:r>
              <a:rPr lang="en-US" sz="2400" b="1" dirty="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JColorChooser</a:t>
            </a:r>
            <a:r>
              <a:rPr lang="en-US" sz="2400" b="1" dirty="0">
                <a:solidFill>
                  <a:schemeClr val="accent2"/>
                </a:solidFill>
                <a:latin typeface="Courier New" charset="0"/>
              </a:rPr>
              <a:t>    </a:t>
            </a: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JFileChooser</a:t>
            </a:r>
            <a:endParaRPr lang="en-US" sz="2400" b="1" dirty="0">
              <a:solidFill>
                <a:schemeClr val="accent2"/>
              </a:solidFill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JComboBox</a:t>
            </a:r>
            <a:r>
              <a:rPr lang="en-US" sz="2400" b="1" dirty="0">
                <a:solidFill>
                  <a:schemeClr val="accent2"/>
                </a:solidFill>
                <a:latin typeface="Courier New" charset="0"/>
              </a:rPr>
              <a:t>      </a:t>
            </a: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JLabel</a:t>
            </a:r>
            <a:r>
              <a:rPr lang="en-US" sz="2400" b="1" dirty="0">
                <a:solidFill>
                  <a:schemeClr val="accent2"/>
                </a:solidFill>
                <a:latin typeface="Courier New" charset="0"/>
              </a:rPr>
              <a:t>           </a:t>
            </a: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JList</a:t>
            </a:r>
            <a:endParaRPr lang="en-US" sz="2400" b="1" dirty="0">
              <a:solidFill>
                <a:schemeClr val="accent2"/>
              </a:solidFill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JMenuBar</a:t>
            </a:r>
            <a:r>
              <a:rPr lang="en-US" sz="2400" b="1" dirty="0">
                <a:solidFill>
                  <a:schemeClr val="accent2"/>
                </a:solidFill>
                <a:latin typeface="Courier New" charset="0"/>
              </a:rPr>
              <a:t>       </a:t>
            </a: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JOptionPane</a:t>
            </a:r>
            <a:r>
              <a:rPr lang="en-US" sz="2400" b="1" dirty="0">
                <a:solidFill>
                  <a:schemeClr val="accent2"/>
                </a:solidFill>
                <a:latin typeface="Courier New" charset="0"/>
              </a:rPr>
              <a:t>      </a:t>
            </a: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JPanel</a:t>
            </a:r>
            <a:endParaRPr lang="en-US" sz="2400" b="1" dirty="0">
              <a:solidFill>
                <a:schemeClr val="accent2"/>
              </a:solidFill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JPopupMenu</a:t>
            </a:r>
            <a:r>
              <a:rPr lang="en-US" sz="2400" b="1" dirty="0">
                <a:solidFill>
                  <a:schemeClr val="accent2"/>
                </a:solidFill>
                <a:latin typeface="Courier New" charset="0"/>
              </a:rPr>
              <a:t>     </a:t>
            </a: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JProgressBar</a:t>
            </a:r>
            <a:r>
              <a:rPr lang="en-US" sz="2400" b="1" dirty="0">
                <a:solidFill>
                  <a:schemeClr val="accent2"/>
                </a:solidFill>
                <a:latin typeface="Courier New" charset="0"/>
              </a:rPr>
              <a:t>     </a:t>
            </a: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JScrollbar</a:t>
            </a:r>
            <a:endParaRPr lang="en-US" sz="2400" b="1" dirty="0">
              <a:solidFill>
                <a:schemeClr val="accent2"/>
              </a:solidFill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JScrollPane</a:t>
            </a:r>
            <a:r>
              <a:rPr lang="en-US" sz="2400" b="1" dirty="0">
                <a:solidFill>
                  <a:schemeClr val="accent2"/>
                </a:solidFill>
                <a:latin typeface="Courier New" charset="0"/>
              </a:rPr>
              <a:t>    </a:t>
            </a: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JSlider</a:t>
            </a:r>
            <a:r>
              <a:rPr lang="en-US" sz="2400" b="1" dirty="0">
                <a:solidFill>
                  <a:schemeClr val="accent2"/>
                </a:solidFill>
                <a:latin typeface="Courier New" charset="0"/>
              </a:rPr>
              <a:t>          </a:t>
            </a: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JSpinner</a:t>
            </a:r>
            <a:endParaRPr lang="en-US" sz="2400" b="1" dirty="0">
              <a:solidFill>
                <a:schemeClr val="accent2"/>
              </a:solidFill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JSplitPane</a:t>
            </a:r>
            <a:r>
              <a:rPr lang="en-US" sz="2400" b="1" dirty="0">
                <a:solidFill>
                  <a:schemeClr val="accent2"/>
                </a:solidFill>
                <a:latin typeface="Courier New" charset="0"/>
              </a:rPr>
              <a:t>     </a:t>
            </a: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JTabbedPane</a:t>
            </a:r>
            <a:r>
              <a:rPr lang="en-US" sz="2400" b="1" dirty="0">
                <a:solidFill>
                  <a:schemeClr val="accent2"/>
                </a:solidFill>
                <a:latin typeface="Courier New" charset="0"/>
              </a:rPr>
              <a:t>      </a:t>
            </a: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JTable</a:t>
            </a:r>
            <a:r>
              <a:rPr lang="en-US" sz="2400" b="1" dirty="0">
                <a:solidFill>
                  <a:schemeClr val="accent2"/>
                </a:solidFill>
                <a:latin typeface="Courier New" charset="0"/>
              </a:rPr>
              <a:t>         </a:t>
            </a: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JToolbar</a:t>
            </a:r>
            <a:r>
              <a:rPr lang="en-US" sz="2400" b="1" dirty="0">
                <a:solidFill>
                  <a:schemeClr val="accent2"/>
                </a:solidFill>
                <a:latin typeface="Courier New" charset="0"/>
              </a:rPr>
              <a:t>       </a:t>
            </a: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JTree</a:t>
            </a:r>
            <a:r>
              <a:rPr lang="en-US" sz="2400" b="1" dirty="0">
                <a:solidFill>
                  <a:schemeClr val="accent2"/>
                </a:solidFill>
                <a:latin typeface="Courier New" charset="0"/>
              </a:rPr>
              <a:t>            </a:t>
            </a: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JTextArea</a:t>
            </a:r>
            <a:endParaRPr lang="en-US" sz="2400" b="1" dirty="0">
              <a:solidFill>
                <a:schemeClr val="accent2"/>
              </a:solidFill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solidFill>
                  <a:schemeClr val="accent2"/>
                </a:solidFill>
                <a:latin typeface="Courier New" charset="0"/>
              </a:rPr>
              <a:t>JTextField</a:t>
            </a:r>
            <a:r>
              <a:rPr lang="en-US" sz="2400" b="1" dirty="0">
                <a:solidFill>
                  <a:schemeClr val="accent2"/>
                </a:solidFill>
                <a:latin typeface="Courier New" charset="0"/>
              </a:rPr>
              <a:t>    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7A2695-69A3-4641-850D-166416BDBFDB}"/>
              </a:ext>
            </a:extLst>
          </p:cNvPr>
          <p:cNvSpPr/>
          <p:nvPr/>
        </p:nvSpPr>
        <p:spPr>
          <a:xfrm>
            <a:off x="6553200" y="1447800"/>
            <a:ext cx="1981200" cy="809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dirty="0">
                <a:latin typeface="Courier New" charset="0"/>
              </a:rPr>
              <a:t>KEY:</a:t>
            </a:r>
          </a:p>
          <a:p>
            <a:pPr>
              <a:lnSpc>
                <a:spcPct val="85000"/>
              </a:lnSpc>
            </a:pPr>
            <a:r>
              <a:rPr lang="en-US" sz="1800" b="1" dirty="0">
                <a:latin typeface="Courier New" charset="0"/>
              </a:rPr>
              <a:t>AWT (black)</a:t>
            </a:r>
            <a:endParaRPr lang="en-US" sz="1800" dirty="0">
              <a:latin typeface="Calibri" charset="0"/>
            </a:endParaRPr>
          </a:p>
          <a:p>
            <a:pPr>
              <a:lnSpc>
                <a:spcPct val="85000"/>
              </a:lnSpc>
            </a:pPr>
            <a:r>
              <a:rPr lang="en-US" sz="1800" b="1" dirty="0" err="1">
                <a:solidFill>
                  <a:schemeClr val="accent2"/>
                </a:solidFill>
                <a:latin typeface="Courier New" charset="0"/>
              </a:rPr>
              <a:t>Swing (blue)</a:t>
            </a:r>
            <a:endParaRPr lang="en-US" sz="1800" b="1" dirty="0">
              <a:solidFill>
                <a:schemeClr val="accent2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598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Zillions.  Each has a </a:t>
            </a:r>
            <a:r>
              <a:rPr lang="en-US" sz="2000" b="1" dirty="0">
                <a:latin typeface="Courier New"/>
                <a:cs typeface="Courier New"/>
              </a:rPr>
              <a:t>get</a:t>
            </a:r>
            <a:r>
              <a:rPr lang="en-US" sz="2000" dirty="0"/>
              <a:t> (or </a:t>
            </a:r>
            <a:r>
              <a:rPr lang="en-US" sz="2000" b="1" dirty="0">
                <a:latin typeface="Courier New"/>
                <a:cs typeface="Courier New"/>
              </a:rPr>
              <a:t>is</a:t>
            </a:r>
            <a:r>
              <a:rPr lang="en-US" sz="2000" dirty="0"/>
              <a:t>) </a:t>
            </a:r>
            <a:r>
              <a:rPr lang="en-US" sz="2000" dirty="0" err="1"/>
              <a:t>accessor</a:t>
            </a:r>
            <a:r>
              <a:rPr lang="en-US" sz="2000" dirty="0"/>
              <a:t> and a </a:t>
            </a:r>
            <a:r>
              <a:rPr lang="en-US" sz="2000" b="1" dirty="0">
                <a:latin typeface="Courier New"/>
                <a:cs typeface="Courier New"/>
              </a:rPr>
              <a:t>set</a:t>
            </a:r>
            <a:r>
              <a:rPr lang="en-US" sz="2000" dirty="0"/>
              <a:t> modifier. Examples: </a:t>
            </a:r>
            <a:r>
              <a:rPr lang="en-US" sz="2000" b="1" dirty="0" err="1">
                <a:latin typeface="Courier New"/>
                <a:cs typeface="Courier New"/>
              </a:rPr>
              <a:t>getColor,setFont,isVisible</a:t>
            </a:r>
            <a:r>
              <a:rPr lang="en-US" sz="2000" dirty="0"/>
              <a:t>, …</a:t>
            </a:r>
          </a:p>
        </p:txBody>
      </p:sp>
      <p:graphicFrame>
        <p:nvGraphicFramePr>
          <p:cNvPr id="6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639993"/>
              </p:ext>
            </p:extLst>
          </p:nvPr>
        </p:nvGraphicFramePr>
        <p:xfrm>
          <a:off x="228600" y="2133600"/>
          <a:ext cx="8693150" cy="4366106"/>
        </p:xfrm>
        <a:graphic>
          <a:graphicData uri="http://schemas.openxmlformats.org/drawingml/2006/table">
            <a:tbl>
              <a:tblPr/>
              <a:tblGrid>
                <a:gridCol w="2468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2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2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type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 color behind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 line around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enabled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it can be interacted with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focusable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key text can be typed on it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 used for text in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 color of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55563" marR="0" lvl="0" indent="-63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height, width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component's current size in pixels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visible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component can be seen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tooltip text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String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text shown when hovering mouse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2377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size, minimum / maximum / preferred size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Dimension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various sizes, size limits, or desired sizes that the component may take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948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Top-level containers: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JDialog</a:t>
            </a:r>
            <a:r>
              <a:rPr lang="en-US" sz="2000" dirty="0"/>
              <a:t>, …</a:t>
            </a:r>
          </a:p>
          <a:p>
            <a:pPr lvl="1"/>
            <a:r>
              <a:rPr lang="en-US" sz="2000" dirty="0"/>
              <a:t>Often correspond to OS windows</a:t>
            </a:r>
          </a:p>
          <a:p>
            <a:pPr lvl="1"/>
            <a:r>
              <a:rPr lang="en-US" sz="2000" dirty="0"/>
              <a:t>Usually a “host” for other components</a:t>
            </a:r>
          </a:p>
          <a:p>
            <a:pPr lvl="1"/>
            <a:r>
              <a:rPr lang="en-US" sz="2000" dirty="0"/>
              <a:t>Live at top of UI hierarchy, not nested in anything else</a:t>
            </a:r>
          </a:p>
          <a:p>
            <a:endParaRPr lang="en-US" sz="2000" dirty="0"/>
          </a:p>
          <a:p>
            <a:r>
              <a:rPr lang="en-US" sz="2000" dirty="0"/>
              <a:t>Mid-level containers: panels, scroll panes, tool bars</a:t>
            </a:r>
          </a:p>
          <a:p>
            <a:pPr lvl="1"/>
            <a:r>
              <a:rPr lang="en-US" sz="2000" dirty="0"/>
              <a:t>Sometimes contain other containers, sometimes not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000" dirty="0"/>
              <a:t> is a general-purpose component for drawing or hosting other UI elements (buttons, etc.)</a:t>
            </a:r>
          </a:p>
          <a:p>
            <a:endParaRPr lang="en-US" sz="2000" dirty="0"/>
          </a:p>
          <a:p>
            <a:r>
              <a:rPr lang="en-US" sz="2000" dirty="0"/>
              <a:t>Specialized containers: menus, list boxes, …</a:t>
            </a:r>
          </a:p>
          <a:p>
            <a:endParaRPr lang="en-US" sz="2000" dirty="0"/>
          </a:p>
          <a:p>
            <a:r>
              <a:rPr lang="en-US" sz="2000" dirty="0"/>
              <a:t>Technically, all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JComponent</a:t>
            </a:r>
            <a:r>
              <a:rPr lang="en-US" sz="2000" dirty="0" err="1"/>
              <a:t>s</a:t>
            </a:r>
            <a:r>
              <a:rPr lang="en-US" sz="2000" dirty="0"/>
              <a:t> are containers</a:t>
            </a:r>
          </a:p>
        </p:txBody>
      </p:sp>
    </p:spTree>
    <p:extLst>
      <p:ext uri="{BB962C8B-B14F-4D97-AF65-F5344CB8AC3E}">
        <p14:creationId xmlns:p14="http://schemas.microsoft.com/office/powerpoint/2010/main" val="2930712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/>
              <a:t> – top-level window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/>
              <a:t>Graphical window on the screen</a:t>
            </a:r>
          </a:p>
          <a:p>
            <a:endParaRPr lang="en-US" sz="2000" dirty="0"/>
          </a:p>
          <a:p>
            <a:r>
              <a:rPr lang="en-US" sz="2000" dirty="0"/>
              <a:t>Typically holds (hosts) other components</a:t>
            </a:r>
          </a:p>
          <a:p>
            <a:endParaRPr lang="en-US" sz="2000" dirty="0"/>
          </a:p>
          <a:p>
            <a:r>
              <a:rPr lang="en-US" sz="2000" dirty="0"/>
              <a:t>Common methods:</a:t>
            </a: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JFrame</a:t>
            </a:r>
            <a:r>
              <a:rPr lang="en-US" sz="2000" b="1" dirty="0">
                <a:latin typeface="Courier New"/>
                <a:cs typeface="Courier New"/>
              </a:rPr>
              <a:t>(String</a:t>
            </a:r>
            <a:r>
              <a:rPr lang="en-US" sz="2000" dirty="0"/>
              <a:t> </a:t>
            </a:r>
            <a:r>
              <a:rPr lang="en-US" sz="2000" i="1" dirty="0"/>
              <a:t>title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r>
              <a:rPr lang="en-US" sz="2000" dirty="0">
                <a:cs typeface="Courier New"/>
              </a:rPr>
              <a:t>: </a:t>
            </a:r>
            <a:r>
              <a:rPr lang="en-US" sz="2000" dirty="0"/>
              <a:t>constructor, title optional</a:t>
            </a: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setDefaultCloseOperation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dirty="0"/>
              <a:t> </a:t>
            </a:r>
            <a:r>
              <a:rPr lang="en-US" sz="2000" i="1" dirty="0"/>
              <a:t>what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r>
              <a:rPr lang="en-US" sz="2000" dirty="0"/>
              <a:t> </a:t>
            </a:r>
          </a:p>
          <a:p>
            <a:pPr lvl="2"/>
            <a:r>
              <a:rPr lang="en-US" sz="2000" dirty="0"/>
              <a:t>What to do on window close  </a:t>
            </a:r>
          </a:p>
          <a:p>
            <a:pPr lvl="2"/>
            <a:r>
              <a:rPr lang="en-US" sz="2000" b="1" dirty="0" err="1">
                <a:latin typeface="Courier New"/>
                <a:cs typeface="Courier New"/>
              </a:rPr>
              <a:t>JFrame.EXIT_ON_CLOSE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/>
              <a:t>terminates application</a:t>
            </a: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setSize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dirty="0"/>
              <a:t> </a:t>
            </a:r>
            <a:r>
              <a:rPr lang="en-US" sz="2000" i="1" dirty="0"/>
              <a:t>width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dirty="0"/>
              <a:t> </a:t>
            </a:r>
            <a:r>
              <a:rPr lang="en-US" sz="2000" i="1" dirty="0"/>
              <a:t>height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r>
              <a:rPr lang="en-US" sz="2000" dirty="0">
                <a:latin typeface="+mj-lt"/>
                <a:cs typeface="Courier New"/>
              </a:rPr>
              <a:t>:</a:t>
            </a:r>
            <a:r>
              <a:rPr lang="en-US" sz="2000" dirty="0"/>
              <a:t> set size</a:t>
            </a: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add(Component</a:t>
            </a:r>
            <a:r>
              <a:rPr lang="en-US" sz="2000" dirty="0"/>
              <a:t> </a:t>
            </a:r>
            <a:r>
              <a:rPr lang="en-US" sz="2000" i="1" dirty="0"/>
              <a:t>c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r>
              <a:rPr lang="en-US" sz="2000" dirty="0">
                <a:cs typeface="Courier New"/>
              </a:rPr>
              <a:t>:</a:t>
            </a:r>
            <a:r>
              <a:rPr lang="en-US" sz="2000" dirty="0"/>
              <a:t> add component to window</a:t>
            </a: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setVisible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boolean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r>
              <a:rPr lang="en-US" sz="2000" dirty="0">
                <a:cs typeface="Courier New"/>
              </a:rPr>
              <a:t>:</a:t>
            </a:r>
            <a:r>
              <a:rPr lang="en-US" sz="2000" dirty="0"/>
              <a:t> make window visible or not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6829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425" y="2286000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1066672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SimpleFrameMain.java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433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3200" dirty="0"/>
              <a:t> – a general-purpose container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Commonly used as a place for graphics, or to hold a collection of button, labels, etc.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Needs to be added to a window or other container:</a:t>
            </a:r>
          </a:p>
          <a:p>
            <a:pPr marL="400050" lvl="1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frame.add</a:t>
            </a:r>
            <a:r>
              <a:rPr lang="en-US" sz="2000" b="1" dirty="0">
                <a:latin typeface="Courier New"/>
                <a:cs typeface="Courier New"/>
              </a:rPr>
              <a:t>(new </a:t>
            </a:r>
            <a:r>
              <a:rPr lang="en-US" sz="2000" b="1" dirty="0" err="1">
                <a:latin typeface="Courier New"/>
                <a:cs typeface="Courier New"/>
              </a:rPr>
              <a:t>JPanel</a:t>
            </a:r>
            <a:r>
              <a:rPr lang="en-US" sz="2000" b="1" dirty="0">
                <a:latin typeface="Courier New"/>
                <a:cs typeface="Courier New"/>
              </a:rPr>
              <a:t>(…))</a:t>
            </a:r>
          </a:p>
          <a:p>
            <a:pPr marL="0" indent="0">
              <a:buNone/>
            </a:pP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 err="1">
                <a:latin typeface="Courier New"/>
                <a:cs typeface="Courier New"/>
              </a:rPr>
              <a:t>JPanel</a:t>
            </a:r>
            <a:r>
              <a:rPr lang="en-US" sz="2000" dirty="0" err="1"/>
              <a:t>s</a:t>
            </a:r>
            <a:r>
              <a:rPr lang="en-US" sz="2000" dirty="0"/>
              <a:t> can be nested to any depth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Many methods/fields in common with </a:t>
            </a:r>
            <a:r>
              <a:rPr lang="en-US" sz="2000" b="1" dirty="0" err="1">
                <a:latin typeface="Courier New"/>
                <a:cs typeface="Courier New"/>
              </a:rPr>
              <a:t>JFrame</a:t>
            </a:r>
            <a:r>
              <a:rPr lang="en-US" sz="2000" dirty="0"/>
              <a:t> (since both inherit 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Component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Advice: can’t find a method/field?  Check the </a:t>
            </a:r>
            <a:r>
              <a:rPr lang="en-US" sz="2000" dirty="0" err="1"/>
              <a:t>superclasses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 particularly useful method:</a:t>
            </a: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setPreferredSize</a:t>
            </a:r>
            <a:r>
              <a:rPr lang="en-US" sz="2000" b="1" dirty="0">
                <a:latin typeface="Courier New"/>
                <a:cs typeface="Courier New"/>
              </a:rPr>
              <a:t>(Dimension </a:t>
            </a:r>
            <a:r>
              <a:rPr lang="en-US" sz="2000" i="1" dirty="0">
                <a:cs typeface="Courier New"/>
              </a:rPr>
              <a:t>d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3569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charset="0"/>
              </a:rPr>
              <a:t>Containers and layout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000" dirty="0"/>
              <a:t>What if we add several components to a container?</a:t>
            </a:r>
          </a:p>
          <a:p>
            <a:pPr lvl="1"/>
            <a:r>
              <a:rPr lang="en-US" sz="2000" dirty="0"/>
              <a:t>How are they positioned relative to each other?</a:t>
            </a:r>
          </a:p>
          <a:p>
            <a:r>
              <a:rPr lang="en-US" sz="2000" dirty="0"/>
              <a:t>Answer: each container has a </a:t>
            </a:r>
            <a:r>
              <a:rPr lang="en-US" sz="2000" i="1" dirty="0">
                <a:solidFill>
                  <a:srgbClr val="0000FF"/>
                </a:solidFill>
              </a:rPr>
              <a:t>layout manger</a:t>
            </a:r>
            <a:endParaRPr lang="en-US" sz="2000" dirty="0">
              <a:solidFill>
                <a:srgbClr val="404040"/>
              </a:solidFill>
              <a:latin typeface="Calibri" charset="0"/>
            </a:endParaRPr>
          </a:p>
        </p:txBody>
      </p:sp>
      <p:pic>
        <p:nvPicPr>
          <p:cNvPr id="29699" name="Picture 4" descr="26allLay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6172200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168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Kinds:</a:t>
            </a: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FlowLayout</a:t>
            </a:r>
            <a:r>
              <a:rPr lang="en-US" sz="2000" dirty="0"/>
              <a:t> (left to right [changeable], top to bottom) </a:t>
            </a:r>
          </a:p>
          <a:p>
            <a:pPr lvl="2"/>
            <a:r>
              <a:rPr lang="en-US" sz="2000" dirty="0"/>
              <a:t>Default for </a:t>
            </a:r>
            <a:r>
              <a:rPr lang="en-US" sz="2000" b="1" dirty="0" err="1">
                <a:latin typeface="Courier New"/>
                <a:cs typeface="Courier New"/>
              </a:rPr>
              <a:t>JPanel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</a:p>
          <a:p>
            <a:pPr lvl="2"/>
            <a:r>
              <a:rPr lang="en-US" sz="2000" dirty="0">
                <a:cs typeface="Courier New"/>
              </a:rPr>
              <a:t>Each row centered horizontally [changeable]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endParaRPr lang="en-US" sz="700" b="1" dirty="0">
              <a:latin typeface="Courier New"/>
              <a:cs typeface="Courier New"/>
            </a:endParaRP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BorderLayout</a:t>
            </a:r>
            <a:r>
              <a:rPr lang="en-US" sz="2000" dirty="0"/>
              <a:t> (“center”, “north”, “south”, “east”, “west”) </a:t>
            </a:r>
          </a:p>
          <a:p>
            <a:pPr lvl="2"/>
            <a:r>
              <a:rPr lang="en-US" sz="2000" dirty="0"/>
              <a:t>Default for </a:t>
            </a:r>
            <a:r>
              <a:rPr lang="en-US" sz="2000" b="1" dirty="0" err="1">
                <a:latin typeface="Courier New"/>
                <a:cs typeface="Courier New"/>
              </a:rPr>
              <a:t>JFrame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</a:p>
          <a:p>
            <a:pPr lvl="2"/>
            <a:r>
              <a:rPr lang="en-US" sz="2000" dirty="0">
                <a:latin typeface="+mj-lt"/>
                <a:cs typeface="Courier New"/>
              </a:rPr>
              <a:t>No more than one component in each of 5 regions</a:t>
            </a:r>
          </a:p>
          <a:p>
            <a:pPr lvl="2"/>
            <a:r>
              <a:rPr lang="en-US" sz="2000" dirty="0">
                <a:latin typeface="+mj-lt"/>
                <a:cs typeface="Courier New"/>
              </a:rPr>
              <a:t>(Of course, component can itself be a container)</a:t>
            </a:r>
          </a:p>
          <a:p>
            <a:pPr lvl="1"/>
            <a:endParaRPr lang="en-US" sz="700" b="1" dirty="0">
              <a:latin typeface="Courier New"/>
              <a:cs typeface="Courier New"/>
            </a:endParaRP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GridLayout</a:t>
            </a:r>
            <a:r>
              <a:rPr lang="en-US" sz="2000" dirty="0"/>
              <a:t> (regular 2-D grid)</a:t>
            </a:r>
          </a:p>
          <a:p>
            <a:pPr lvl="1"/>
            <a:endParaRPr lang="en-US" sz="700" dirty="0"/>
          </a:p>
          <a:p>
            <a:pPr lvl="1"/>
            <a:r>
              <a:rPr lang="en-US" sz="2000" dirty="0"/>
              <a:t>Others... (some are incredibly complex)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FlowLayout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/>
              <a:t>and </a:t>
            </a:r>
            <a:r>
              <a:rPr lang="en-US" sz="2000" b="1" dirty="0" err="1">
                <a:latin typeface="Courier New"/>
                <a:cs typeface="Courier New"/>
              </a:rPr>
              <a:t>BorderLayout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/>
              <a:t>should be good enough for now…</a:t>
            </a:r>
          </a:p>
        </p:txBody>
      </p:sp>
    </p:spTree>
    <p:extLst>
      <p:ext uri="{BB962C8B-B14F-4D97-AF65-F5344CB8AC3E}">
        <p14:creationId xmlns:p14="http://schemas.microsoft.com/office/powerpoint/2010/main" val="66218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pack()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Once all the components are added to their containers, do this to make the window visible, e.g.</a:t>
            </a:r>
          </a:p>
          <a:p>
            <a:pPr marL="8001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frame.pack();</a:t>
            </a:r>
          </a:p>
          <a:p>
            <a:pPr marL="800100" lvl="2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frame.setVisible</a:t>
            </a:r>
            <a:r>
              <a:rPr lang="en-US" sz="2000" b="1" dirty="0">
                <a:latin typeface="Courier New"/>
                <a:cs typeface="Courier New"/>
              </a:rPr>
              <a:t>(true);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pack()</a:t>
            </a:r>
            <a:r>
              <a:rPr lang="en-US" sz="2000" dirty="0"/>
              <a:t> figures out the sizes of all components and calls the container’s layout manager to set locations in the container </a:t>
            </a:r>
          </a:p>
          <a:p>
            <a:pPr lvl="1"/>
            <a:r>
              <a:rPr lang="en-US" sz="2000" dirty="0"/>
              <a:t>(recursively as needed)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your window doesn’t look right, you may have forgotten </a:t>
            </a:r>
            <a:r>
              <a:rPr lang="en-US" sz="2000" b="1" dirty="0">
                <a:latin typeface="Courier New"/>
                <a:cs typeface="Courier New"/>
              </a:rPr>
              <a:t>pack()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2508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SimpleLayoutMain.java</a:t>
            </a:r>
          </a:p>
        </p:txBody>
      </p:sp>
    </p:spTree>
    <p:extLst>
      <p:ext uri="{BB962C8B-B14F-4D97-AF65-F5344CB8AC3E}">
        <p14:creationId xmlns:p14="http://schemas.microsoft.com/office/powerpoint/2010/main" val="2985833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10529" y="1351508"/>
            <a:ext cx="652294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Graphics 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and Drawing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 Swing</a:t>
            </a:r>
          </a:p>
        </p:txBody>
      </p:sp>
    </p:spTree>
    <p:extLst>
      <p:ext uri="{BB962C8B-B14F-4D97-AF65-F5344CB8AC3E}">
        <p14:creationId xmlns:p14="http://schemas.microsoft.com/office/powerpoint/2010/main" val="469008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Graphics and drawing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So far so good – and very boring…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if we want to actually draw something? </a:t>
            </a:r>
          </a:p>
          <a:p>
            <a:pPr lvl="1"/>
            <a:r>
              <a:rPr lang="en-US" sz="2000" dirty="0"/>
              <a:t>A map, an image, a path, …?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Answer: Override method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/>
              <a:t>Components like </a:t>
            </a:r>
            <a:r>
              <a:rPr lang="en-US" sz="2000" b="1" dirty="0" err="1">
                <a:latin typeface="Courier New"/>
                <a:cs typeface="Courier New"/>
              </a:rPr>
              <a:t>JLabel</a:t>
            </a:r>
            <a:r>
              <a:rPr lang="en-US" sz="2000" dirty="0"/>
              <a:t> provide a suitable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/>
              <a:t> that (in </a:t>
            </a:r>
            <a:r>
              <a:rPr lang="en-US" sz="2000" b="1" dirty="0" err="1">
                <a:latin typeface="Courier New"/>
                <a:cs typeface="Courier New"/>
              </a:rPr>
              <a:t>JLabel</a:t>
            </a:r>
            <a:r>
              <a:rPr lang="en-US" sz="2000" dirty="0" err="1"/>
              <a:t>’s</a:t>
            </a:r>
            <a:r>
              <a:rPr lang="en-US" sz="2000" dirty="0"/>
              <a:t> case) draws the label text</a:t>
            </a:r>
          </a:p>
          <a:p>
            <a:pPr lvl="1"/>
            <a:r>
              <a:rPr lang="en-US" sz="2000" dirty="0"/>
              <a:t>Other components like </a:t>
            </a:r>
            <a:r>
              <a:rPr lang="en-US" sz="2000" b="1" dirty="0" err="1">
                <a:latin typeface="Courier New"/>
                <a:cs typeface="Courier New"/>
              </a:rPr>
              <a:t>JPanel</a:t>
            </a:r>
            <a:r>
              <a:rPr lang="en-US" sz="2000" dirty="0"/>
              <a:t> typically inherit an empty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/>
              <a:t> and can override it to draw things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Note: As we’ll see, </a:t>
            </a:r>
            <a:r>
              <a:rPr lang="en-US" sz="2000" i="1" dirty="0"/>
              <a:t>we</a:t>
            </a:r>
            <a:r>
              <a:rPr lang="en-US" sz="2000" dirty="0"/>
              <a:t> override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/>
              <a:t>but </a:t>
            </a:r>
            <a:r>
              <a:rPr lang="en-US" sz="2000" i="1" dirty="0"/>
              <a:t>we</a:t>
            </a:r>
            <a:r>
              <a:rPr lang="en-US" sz="2000" dirty="0"/>
              <a:t> </a:t>
            </a:r>
            <a:r>
              <a:rPr lang="en-US" sz="2000" i="1" dirty="0"/>
              <a:t>don’t</a:t>
            </a:r>
            <a:r>
              <a:rPr lang="en-US" sz="2000" dirty="0"/>
              <a:t> call it</a:t>
            </a:r>
          </a:p>
        </p:txBody>
      </p:sp>
    </p:spTree>
    <p:extLst>
      <p:ext uri="{BB962C8B-B14F-4D97-AF65-F5344CB8AC3E}">
        <p14:creationId xmlns:p14="http://schemas.microsoft.com/office/powerpoint/2010/main" val="34800907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Graphics and drawing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1275952"/>
            <a:ext cx="5700294" cy="457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How does custom stuff get drawn to the screen?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67AD10-E09A-ED4A-8863-36FF95907CB2}"/>
              </a:ext>
            </a:extLst>
          </p:cNvPr>
          <p:cNvSpPr/>
          <p:nvPr/>
        </p:nvSpPr>
        <p:spPr>
          <a:xfrm>
            <a:off x="3630268" y="4046358"/>
            <a:ext cx="1676400" cy="15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✨ ✨ ✨ AWT and Swing magic  takes over ✨ ✨ ✨</a:t>
            </a: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6FB48A04-BD01-7948-8FF8-A6A3A7D94F6A}"/>
              </a:ext>
            </a:extLst>
          </p:cNvPr>
          <p:cNvSpPr/>
          <p:nvPr/>
        </p:nvSpPr>
        <p:spPr>
          <a:xfrm>
            <a:off x="3201880" y="4728032"/>
            <a:ext cx="37952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34356103-A233-8947-9B51-C92D039B6340}"/>
              </a:ext>
            </a:extLst>
          </p:cNvPr>
          <p:cNvSpPr/>
          <p:nvPr/>
        </p:nvSpPr>
        <p:spPr>
          <a:xfrm>
            <a:off x="5395115" y="4262390"/>
            <a:ext cx="396085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>
            <a:extLst>
              <a:ext uri="{FF2B5EF4-FFF2-40B4-BE49-F238E27FC236}">
                <a16:creationId xmlns:a16="http://schemas.microsoft.com/office/drawing/2014/main" id="{47C8CEC9-D813-9C4F-9A99-2E76665CB6D7}"/>
              </a:ext>
            </a:extLst>
          </p:cNvPr>
          <p:cNvSpPr/>
          <p:nvPr/>
        </p:nvSpPr>
        <p:spPr>
          <a:xfrm>
            <a:off x="5847387" y="2039471"/>
            <a:ext cx="3109115" cy="3505200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>
                <a:solidFill>
                  <a:schemeClr val="tx1"/>
                </a:solidFill>
              </a:rPr>
              <a:t>magic </a:t>
            </a:r>
            <a:r>
              <a:rPr lang="en-US" sz="1800"/>
              <a:t>✨ ✨ ✨</a:t>
            </a:r>
          </a:p>
          <a:p>
            <a:r>
              <a:rPr lang="en-US" sz="1800">
                <a:solidFill>
                  <a:schemeClr val="tx1"/>
                </a:solidFill>
              </a:rPr>
              <a:t>...</a:t>
            </a:r>
          </a:p>
          <a:p>
            <a:r>
              <a:rPr lang="en-US" sz="1800" u="sng">
                <a:solidFill>
                  <a:schemeClr val="tx1"/>
                </a:solidFill>
              </a:rPr>
              <a:t>add paint event to the event queue</a:t>
            </a:r>
          </a:p>
          <a:p>
            <a:r>
              <a:rPr lang="en-US" sz="1800">
                <a:solidFill>
                  <a:schemeClr val="tx1"/>
                </a:solidFill>
              </a:rPr>
              <a:t>...</a:t>
            </a:r>
          </a:p>
          <a:p>
            <a:r>
              <a:rPr lang="en-US" sz="1600" b="1">
                <a:solidFill>
                  <a:schemeClr val="tx1"/>
                </a:solidFill>
                <a:latin typeface="Courier New"/>
                <a:cs typeface="Courier New"/>
              </a:rPr>
              <a:t>paintComponent</a:t>
            </a:r>
            <a:r>
              <a:rPr lang="en-US" sz="1600">
                <a:solidFill>
                  <a:schemeClr val="tx1"/>
                </a:solidFill>
              </a:rPr>
              <a:t>()</a:t>
            </a:r>
          </a:p>
          <a:p>
            <a:r>
              <a:rPr lang="en-US" sz="1800">
                <a:solidFill>
                  <a:schemeClr val="tx1"/>
                </a:solidFill>
              </a:rPr>
              <a:t>... </a:t>
            </a:r>
          </a:p>
          <a:p>
            <a:r>
              <a:rPr lang="en-US" sz="1800">
                <a:solidFill>
                  <a:schemeClr val="tx1"/>
                </a:solidFill>
              </a:rPr>
              <a:t>more magic</a:t>
            </a:r>
          </a:p>
          <a:p>
            <a:r>
              <a:rPr lang="en-US" sz="1800"/>
              <a:t>✨ ✨ ✨ ✨ ✨ ✨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88EE8B-F5EA-C546-9B6F-597241116F78}"/>
              </a:ext>
            </a:extLst>
          </p:cNvPr>
          <p:cNvSpPr/>
          <p:nvPr/>
        </p:nvSpPr>
        <p:spPr>
          <a:xfrm>
            <a:off x="6460072" y="1613647"/>
            <a:ext cx="2180405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kern="0" dirty="0">
                <a:solidFill>
                  <a:srgbClr val="000000"/>
                </a:solidFill>
                <a:latin typeface="Arial"/>
              </a:rPr>
              <a:t>Window Manager</a:t>
            </a:r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B804EE3-63DE-A246-8311-55CF01D53FD0}"/>
              </a:ext>
            </a:extLst>
          </p:cNvPr>
          <p:cNvSpPr/>
          <p:nvPr/>
        </p:nvSpPr>
        <p:spPr>
          <a:xfrm>
            <a:off x="6419491" y="5630490"/>
            <a:ext cx="2514599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kern="0" dirty="0">
                <a:solidFill>
                  <a:srgbClr val="000000"/>
                </a:solidFill>
                <a:latin typeface="Arial"/>
              </a:rPr>
              <a:t>Runs in parallel with your other code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EF1966F-B8D0-E74C-8588-84B369E1DE02}"/>
              </a:ext>
            </a:extLst>
          </p:cNvPr>
          <p:cNvGrpSpPr/>
          <p:nvPr/>
        </p:nvGrpSpPr>
        <p:grpSpPr>
          <a:xfrm>
            <a:off x="102276" y="2433603"/>
            <a:ext cx="3439545" cy="3878204"/>
            <a:chOff x="102276" y="2433603"/>
            <a:chExt cx="3439545" cy="38782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B069417-BEF4-C641-8BEC-40A23E0967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000"/>
            <a:stretch/>
          </p:blipFill>
          <p:spPr>
            <a:xfrm>
              <a:off x="457200" y="2895600"/>
              <a:ext cx="2495556" cy="17526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9D7DB55-590D-DE47-BAB7-ACEFE390CBAC}"/>
                </a:ext>
              </a:extLst>
            </p:cNvPr>
            <p:cNvSpPr/>
            <p:nvPr/>
          </p:nvSpPr>
          <p:spPr>
            <a:xfrm>
              <a:off x="320518" y="2433603"/>
              <a:ext cx="1410964" cy="40011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kern="0" dirty="0">
                  <a:solidFill>
                    <a:srgbClr val="000000"/>
                  </a:solidFill>
                  <a:latin typeface="Arial"/>
                </a:rPr>
                <a:t>Your Code</a:t>
              </a:r>
              <a:endParaRPr lang="en-US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4EB8A9D-0957-2349-950E-1B199EAD17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602" b="-776"/>
            <a:stretch/>
          </p:blipFill>
          <p:spPr>
            <a:xfrm>
              <a:off x="448235" y="5042646"/>
              <a:ext cx="2495556" cy="1269161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8FD75E0-7924-8347-BF3F-8A1C6A37F798}"/>
                </a:ext>
              </a:extLst>
            </p:cNvPr>
            <p:cNvSpPr/>
            <p:nvPr/>
          </p:nvSpPr>
          <p:spPr>
            <a:xfrm>
              <a:off x="112743" y="3512763"/>
              <a:ext cx="3429078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z="1600" b="1" dirty="0" err="1">
                  <a:solidFill>
                    <a:schemeClr val="accent2"/>
                  </a:solidFill>
                  <a:latin typeface="Courier New"/>
                  <a:cs typeface="Courier New"/>
                </a:rPr>
                <a:t>@Override </a:t>
              </a:r>
              <a:r>
                <a:rPr lang="en-US" sz="1600" b="1" dirty="0" err="1">
                  <a:latin typeface="Courier New"/>
                  <a:cs typeface="Courier New"/>
                </a:rPr>
                <a:t>protected void </a:t>
              </a:r>
              <a:r>
                <a:rPr lang="en-US" sz="1600" b="1" dirty="0" err="1">
                  <a:solidFill>
                    <a:schemeClr val="accent2"/>
                  </a:solidFill>
                  <a:latin typeface="Courier New"/>
                  <a:cs typeface="Courier New"/>
                </a:rPr>
                <a:t>paintComponent</a:t>
              </a:r>
              <a:r>
                <a:rPr lang="en-US" sz="1600" b="1" dirty="0" err="1">
                  <a:latin typeface="Courier New"/>
                  <a:cs typeface="Courier New"/>
                </a:rPr>
                <a:t>(Graphics g) {...}</a:t>
              </a:r>
              <a:endParaRPr lang="en-US" sz="16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B5A08D0-9BA7-3147-86B9-94BD849A7717}"/>
                </a:ext>
              </a:extLst>
            </p:cNvPr>
            <p:cNvSpPr/>
            <p:nvPr/>
          </p:nvSpPr>
          <p:spPr>
            <a:xfrm>
              <a:off x="102276" y="4706650"/>
              <a:ext cx="3032677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/>
                  <a:cs typeface="Courier New"/>
                </a:rPr>
                <a:t>frame.setVisible(</a:t>
              </a:r>
              <a:r>
                <a:rPr lang="en-US" sz="1600" b="1" dirty="0">
                  <a:solidFill>
                    <a:schemeClr val="accent2"/>
                  </a:solidFill>
                  <a:latin typeface="Courier New"/>
                  <a:cs typeface="Courier New"/>
                </a:rPr>
                <a:t>true</a:t>
              </a:r>
              <a:r>
                <a:rPr lang="en-US" sz="1600" b="1" dirty="0">
                  <a:latin typeface="Courier New"/>
                  <a:cs typeface="Courier New"/>
                </a:rPr>
                <a:t>);</a:t>
              </a:r>
              <a:endParaRPr lang="en-US" sz="1600"/>
            </a:p>
          </p:txBody>
        </p:sp>
      </p:grpSp>
      <p:sp>
        <p:nvSpPr>
          <p:cNvPr id="23" name="Rectangular Callout 22">
            <a:extLst>
              <a:ext uri="{FF2B5EF4-FFF2-40B4-BE49-F238E27FC236}">
                <a16:creationId xmlns:a16="http://schemas.microsoft.com/office/drawing/2014/main" id="{16995DA4-E4D9-894B-9F71-F55CD1A941C0}"/>
              </a:ext>
            </a:extLst>
          </p:cNvPr>
          <p:cNvSpPr/>
          <p:nvPr/>
        </p:nvSpPr>
        <p:spPr>
          <a:xfrm>
            <a:off x="1903954" y="2573964"/>
            <a:ext cx="1447800" cy="770801"/>
          </a:xfrm>
          <a:prstGeom prst="wedgeRectCallout">
            <a:avLst>
              <a:gd name="adj1" fmla="val -42322"/>
              <a:gd name="adj2" fmla="val 781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you define a callback!</a:t>
            </a:r>
          </a:p>
        </p:txBody>
      </p:sp>
      <p:sp>
        <p:nvSpPr>
          <p:cNvPr id="24" name="Rectangular Callout 23">
            <a:extLst>
              <a:ext uri="{FF2B5EF4-FFF2-40B4-BE49-F238E27FC236}">
                <a16:creationId xmlns:a16="http://schemas.microsoft.com/office/drawing/2014/main" id="{3E37CA9B-D145-A240-9A7A-926FE447D379}"/>
              </a:ext>
            </a:extLst>
          </p:cNvPr>
          <p:cNvSpPr/>
          <p:nvPr/>
        </p:nvSpPr>
        <p:spPr>
          <a:xfrm>
            <a:off x="3801935" y="3197334"/>
            <a:ext cx="1791222" cy="680990"/>
          </a:xfrm>
          <a:prstGeom prst="wedgeRectCallout">
            <a:avLst>
              <a:gd name="adj1" fmla="val 86795"/>
              <a:gd name="adj2" fmla="val 648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your callback gets called!</a:t>
            </a:r>
          </a:p>
        </p:txBody>
      </p:sp>
    </p:spTree>
    <p:extLst>
      <p:ext uri="{BB962C8B-B14F-4D97-AF65-F5344CB8AC3E}">
        <p14:creationId xmlns:p14="http://schemas.microsoft.com/office/powerpoint/2010/main" val="228922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6" grpId="0" animBg="1"/>
      <p:bldP spid="18" grpId="0" animBg="1"/>
      <p:bldP spid="19" grpId="0" animBg="1"/>
      <p:bldP spid="23" grpId="0" animBg="1"/>
      <p:bldP spid="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SimplePaintMain.java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60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400050"/>
            <a:r>
              <a:rPr lang="en-US" sz="2000" dirty="0"/>
              <a:t>Quiz 6 due Thursday 8/2</a:t>
            </a:r>
          </a:p>
          <a:p>
            <a:pPr marL="57150" indent="0">
              <a:buNone/>
            </a:pPr>
            <a:endParaRPr lang="en-US" sz="2000" dirty="0"/>
          </a:p>
          <a:p>
            <a:pPr marL="400050"/>
            <a:r>
              <a:rPr lang="en-US" sz="2000" dirty="0"/>
              <a:t>Homework 7 due Thursday 8/2</a:t>
            </a:r>
          </a:p>
          <a:p>
            <a:pPr marL="400050"/>
            <a:endParaRPr lang="en-US" sz="2000" dirty="0"/>
          </a:p>
          <a:p>
            <a:pPr marL="400050"/>
            <a:r>
              <a:rPr lang="en-US" sz="2000" dirty="0"/>
              <a:t>Regression testing for HW7 </a:t>
            </a:r>
            <a:r>
              <a:rPr lang="en-US" sz="2000" dirty="0">
                <a:sym typeface="Wingdings" pitchFamily="2" charset="2"/>
              </a:rPr>
              <a:t> </a:t>
            </a:r>
            <a:endParaRPr lang="en-US" sz="2000" dirty="0"/>
          </a:p>
          <a:p>
            <a:pPr marL="800100" lvl="1"/>
            <a:r>
              <a:rPr lang="en-US" sz="2000" b="1" dirty="0">
                <a:solidFill>
                  <a:srgbClr val="C00000"/>
                </a:solidFill>
              </a:rPr>
              <a:t>MAKE SURE HW5 and HW6 TESTS PASS!!!!!</a:t>
            </a:r>
          </a:p>
          <a:p>
            <a:pPr marL="1200150" lvl="2"/>
            <a:r>
              <a:rPr lang="en-US" sz="2000" b="1" dirty="0">
                <a:solidFill>
                  <a:srgbClr val="C00000"/>
                </a:solidFill>
              </a:rPr>
              <a:t>staff tests AND your own tests</a:t>
            </a:r>
            <a:endParaRPr lang="en-US" sz="2000" dirty="0"/>
          </a:p>
          <a:p>
            <a:pPr marL="800100" lvl="1"/>
            <a:r>
              <a:rPr lang="en-US" sz="2000" dirty="0"/>
              <a:t>Regression testing helps ensure that new changes (HW7) do not (re)introduce bugs in previous work (HW5/6)</a:t>
            </a:r>
          </a:p>
          <a:p>
            <a:pPr marL="800100" lvl="1"/>
            <a:r>
              <a:rPr lang="en-US" sz="2000" dirty="0"/>
              <a:t>You will be graded on HW5/6 tests passing in HW7</a:t>
            </a:r>
          </a:p>
          <a:p>
            <a:pPr marL="1200150" lvl="2"/>
            <a:r>
              <a:rPr lang="en-US" sz="2000" dirty="0"/>
              <a:t>includes staff tests and your own implementation/spec tests</a:t>
            </a:r>
          </a:p>
        </p:txBody>
      </p:sp>
    </p:spTree>
    <p:extLst>
      <p:ext uri="{BB962C8B-B14F-4D97-AF65-F5344CB8AC3E}">
        <p14:creationId xmlns:p14="http://schemas.microsoft.com/office/powerpoint/2010/main" val="10432623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Graphics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Many methods to draw various lines, shapes, etc., 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Can also draw images (pictures, etc.):</a:t>
            </a:r>
          </a:p>
          <a:p>
            <a:pPr lvl="1"/>
            <a:r>
              <a:rPr lang="en-US" sz="2000" dirty="0"/>
              <a:t>In the program (</a:t>
            </a:r>
            <a:r>
              <a:rPr lang="en-US" sz="2000" b="1" i="1" dirty="0"/>
              <a:t>not</a:t>
            </a:r>
            <a:r>
              <a:rPr lang="en-US" sz="2000" b="1" dirty="0"/>
              <a:t> </a:t>
            </a:r>
            <a:r>
              <a:rPr lang="en-US" sz="2000" dirty="0"/>
              <a:t>in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/>
              <a:t>):</a:t>
            </a:r>
          </a:p>
          <a:p>
            <a:pPr lvl="2"/>
            <a:r>
              <a:rPr lang="en-US" sz="2000" dirty="0"/>
              <a:t>Use AWT’s “Toolkit” to load an image: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Image pic =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Toolkit.getDefaultToolkit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   .</a:t>
            </a:r>
            <a:r>
              <a:rPr lang="en-US" sz="2000" b="1" dirty="0" err="1">
                <a:latin typeface="Courier New"/>
                <a:cs typeface="Courier New"/>
              </a:rPr>
              <a:t>getImage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i="1" dirty="0"/>
              <a:t>file-name (with path)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sz="2000" dirty="0"/>
              <a:t>Then in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/>
              <a:t>:</a:t>
            </a:r>
          </a:p>
          <a:p>
            <a:pPr marL="914400" lvl="2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g.drawImage</a:t>
            </a:r>
            <a:r>
              <a:rPr lang="en-US" sz="2000" b="1" dirty="0">
                <a:latin typeface="Courier New"/>
                <a:cs typeface="Courier New"/>
              </a:rPr>
              <a:t>(pic, …);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01502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Graphics2D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Class </a:t>
            </a:r>
            <a:r>
              <a:rPr lang="en-US" sz="2000" b="1" dirty="0">
                <a:latin typeface="Courier New"/>
                <a:cs typeface="Courier New"/>
              </a:rPr>
              <a:t>Graphics</a:t>
            </a:r>
            <a:r>
              <a:rPr lang="en-US" sz="2000" dirty="0"/>
              <a:t> was part of the original Java AWT</a:t>
            </a:r>
          </a:p>
          <a:p>
            <a:pPr marL="457200" lvl="1" indent="0">
              <a:buNone/>
            </a:pPr>
            <a:r>
              <a:rPr lang="en-US" sz="2000" dirty="0"/>
              <a:t>Has a procedural interface:                                            	</a:t>
            </a:r>
            <a:r>
              <a:rPr lang="en-US" sz="2000" b="1" dirty="0" err="1">
                <a:latin typeface="Courier New"/>
                <a:cs typeface="Courier New"/>
              </a:rPr>
              <a:t>g.drawRect</a:t>
            </a:r>
            <a:r>
              <a:rPr lang="en-US" sz="2000" b="1" dirty="0">
                <a:latin typeface="Courier New"/>
                <a:cs typeface="Courier New"/>
              </a:rPr>
              <a:t>(…), </a:t>
            </a:r>
            <a:r>
              <a:rPr lang="en-US" sz="2000" b="1" dirty="0" err="1">
                <a:latin typeface="Courier New"/>
                <a:cs typeface="Courier New"/>
              </a:rPr>
              <a:t>g.fillOval</a:t>
            </a:r>
            <a:r>
              <a:rPr lang="en-US" sz="2000" b="1" dirty="0">
                <a:latin typeface="Courier New"/>
                <a:cs typeface="Courier New"/>
              </a:rPr>
              <a:t>(…), …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Swing introduced </a:t>
            </a:r>
            <a:r>
              <a:rPr lang="en-US" sz="2000" b="1" dirty="0">
                <a:latin typeface="Courier New"/>
                <a:cs typeface="Courier New"/>
              </a:rPr>
              <a:t>Graphics2D</a:t>
            </a:r>
          </a:p>
          <a:p>
            <a:pPr lvl="1"/>
            <a:r>
              <a:rPr lang="en-US" sz="2000" dirty="0"/>
              <a:t>Added an object interface – create instances of </a:t>
            </a:r>
            <a:r>
              <a:rPr lang="en-US" sz="2000" b="1" dirty="0">
                <a:latin typeface="Courier New"/>
                <a:cs typeface="Courier New"/>
              </a:rPr>
              <a:t>Shape</a:t>
            </a:r>
            <a:r>
              <a:rPr lang="en-US" sz="2000" dirty="0"/>
              <a:t> like </a:t>
            </a:r>
            <a:r>
              <a:rPr lang="en-US" sz="2000" b="1" dirty="0">
                <a:latin typeface="Courier New"/>
                <a:cs typeface="Courier New"/>
              </a:rPr>
              <a:t>Line2D</a:t>
            </a:r>
            <a:r>
              <a:rPr lang="en-US" sz="2000" dirty="0"/>
              <a:t>, </a:t>
            </a:r>
            <a:r>
              <a:rPr lang="en-US" sz="2000" b="1" dirty="0">
                <a:latin typeface="Courier New"/>
                <a:cs typeface="Courier New"/>
              </a:rPr>
              <a:t>Rectangle2D</a:t>
            </a:r>
            <a:r>
              <a:rPr lang="en-US" sz="2000" dirty="0"/>
              <a:t>, etc., and add these to the </a:t>
            </a:r>
            <a:r>
              <a:rPr lang="en-US" sz="2000" b="1" dirty="0">
                <a:latin typeface="Courier New"/>
                <a:cs typeface="Courier New"/>
              </a:rPr>
              <a:t>Graphics2D </a:t>
            </a:r>
            <a:r>
              <a:rPr lang="en-US" sz="2000" dirty="0"/>
              <a:t>object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Actual parameter to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/>
              <a:t> is always a </a:t>
            </a:r>
            <a:r>
              <a:rPr lang="en-US" sz="2000" b="1" dirty="0">
                <a:latin typeface="Courier New"/>
                <a:cs typeface="Courier New"/>
              </a:rPr>
              <a:t>Graphics2D</a:t>
            </a:r>
            <a:endParaRPr lang="en-US" sz="2000" dirty="0"/>
          </a:p>
          <a:p>
            <a:pPr lvl="1"/>
            <a:r>
              <a:rPr lang="en-US" sz="2000" dirty="0"/>
              <a:t>Can always cast this parameter from </a:t>
            </a:r>
            <a:r>
              <a:rPr lang="en-US" sz="2000" b="1" dirty="0">
                <a:latin typeface="Courier New"/>
                <a:cs typeface="Courier New"/>
              </a:rPr>
              <a:t>Graphics </a:t>
            </a:r>
            <a:r>
              <a:rPr lang="en-US" sz="2000" dirty="0"/>
              <a:t>to </a:t>
            </a:r>
            <a:r>
              <a:rPr lang="en-US" sz="2000" b="1" dirty="0">
                <a:latin typeface="Courier New"/>
                <a:cs typeface="Courier New"/>
              </a:rPr>
              <a:t>Graphics2D</a:t>
            </a:r>
            <a:endParaRPr lang="en-US" sz="2000" dirty="0"/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Graphics2D </a:t>
            </a:r>
            <a:r>
              <a:rPr lang="en-US" sz="2000" dirty="0"/>
              <a:t>supports both sets of graphics methods</a:t>
            </a:r>
          </a:p>
          <a:p>
            <a:pPr lvl="1"/>
            <a:r>
              <a:rPr lang="en-US" sz="2000" dirty="0"/>
              <a:t>Use whichever you like for CSE 331</a:t>
            </a:r>
          </a:p>
        </p:txBody>
      </p:sp>
    </p:spTree>
    <p:extLst>
      <p:ext uri="{BB962C8B-B14F-4D97-AF65-F5344CB8AC3E}">
        <p14:creationId xmlns:p14="http://schemas.microsoft.com/office/powerpoint/2010/main" val="1010809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Graphics and drawing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1275952"/>
            <a:ext cx="5700294" cy="457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How does custom stuff get drawn to the screen?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67AD10-E09A-ED4A-8863-36FF95907CB2}"/>
              </a:ext>
            </a:extLst>
          </p:cNvPr>
          <p:cNvSpPr/>
          <p:nvPr/>
        </p:nvSpPr>
        <p:spPr>
          <a:xfrm>
            <a:off x="3630268" y="4046358"/>
            <a:ext cx="1676400" cy="15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✨ ✨ ✨ AWT and Swing magic  takes over ✨ ✨ ✨</a:t>
            </a: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6FB48A04-BD01-7948-8FF8-A6A3A7D94F6A}"/>
              </a:ext>
            </a:extLst>
          </p:cNvPr>
          <p:cNvSpPr/>
          <p:nvPr/>
        </p:nvSpPr>
        <p:spPr>
          <a:xfrm>
            <a:off x="3201880" y="4728032"/>
            <a:ext cx="37952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34356103-A233-8947-9B51-C92D039B6340}"/>
              </a:ext>
            </a:extLst>
          </p:cNvPr>
          <p:cNvSpPr/>
          <p:nvPr/>
        </p:nvSpPr>
        <p:spPr>
          <a:xfrm>
            <a:off x="5395115" y="4262390"/>
            <a:ext cx="396085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>
            <a:extLst>
              <a:ext uri="{FF2B5EF4-FFF2-40B4-BE49-F238E27FC236}">
                <a16:creationId xmlns:a16="http://schemas.microsoft.com/office/drawing/2014/main" id="{47C8CEC9-D813-9C4F-9A99-2E76665CB6D7}"/>
              </a:ext>
            </a:extLst>
          </p:cNvPr>
          <p:cNvSpPr/>
          <p:nvPr/>
        </p:nvSpPr>
        <p:spPr>
          <a:xfrm>
            <a:off x="5847387" y="2039471"/>
            <a:ext cx="3109115" cy="3505200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>
                <a:solidFill>
                  <a:schemeClr val="tx1"/>
                </a:solidFill>
              </a:rPr>
              <a:t>magic </a:t>
            </a:r>
            <a:r>
              <a:rPr lang="en-US" sz="1800"/>
              <a:t>✨ ✨ ✨</a:t>
            </a:r>
          </a:p>
          <a:p>
            <a:r>
              <a:rPr lang="en-US" sz="1800">
                <a:solidFill>
                  <a:schemeClr val="tx1"/>
                </a:solidFill>
              </a:rPr>
              <a:t>...</a:t>
            </a:r>
          </a:p>
          <a:p>
            <a:r>
              <a:rPr lang="en-US" sz="1800" u="sng">
                <a:solidFill>
                  <a:schemeClr val="tx1"/>
                </a:solidFill>
              </a:rPr>
              <a:t>add paint event to the event queue</a:t>
            </a:r>
          </a:p>
          <a:p>
            <a:r>
              <a:rPr lang="en-US" sz="1800">
                <a:solidFill>
                  <a:schemeClr val="tx1"/>
                </a:solidFill>
              </a:rPr>
              <a:t>...</a:t>
            </a:r>
          </a:p>
          <a:p>
            <a:r>
              <a:rPr lang="en-US" sz="1600" b="1">
                <a:solidFill>
                  <a:schemeClr val="tx1"/>
                </a:solidFill>
                <a:latin typeface="Courier New"/>
                <a:cs typeface="Courier New"/>
              </a:rPr>
              <a:t>paintComponent</a:t>
            </a:r>
            <a:r>
              <a:rPr lang="en-US" sz="1600">
                <a:solidFill>
                  <a:schemeClr val="tx1"/>
                </a:solidFill>
              </a:rPr>
              <a:t>()</a:t>
            </a:r>
          </a:p>
          <a:p>
            <a:r>
              <a:rPr lang="en-US" sz="1800">
                <a:solidFill>
                  <a:schemeClr val="tx1"/>
                </a:solidFill>
              </a:rPr>
              <a:t>... </a:t>
            </a:r>
          </a:p>
          <a:p>
            <a:r>
              <a:rPr lang="en-US" sz="1800">
                <a:solidFill>
                  <a:schemeClr val="tx1"/>
                </a:solidFill>
              </a:rPr>
              <a:t>more magic</a:t>
            </a:r>
          </a:p>
          <a:p>
            <a:r>
              <a:rPr lang="en-US" sz="1800"/>
              <a:t>✨ ✨ ✨ ✨ ✨ ✨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88EE8B-F5EA-C546-9B6F-597241116F78}"/>
              </a:ext>
            </a:extLst>
          </p:cNvPr>
          <p:cNvSpPr/>
          <p:nvPr/>
        </p:nvSpPr>
        <p:spPr>
          <a:xfrm>
            <a:off x="6460072" y="1613647"/>
            <a:ext cx="2180405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kern="0" dirty="0">
                <a:solidFill>
                  <a:srgbClr val="000000"/>
                </a:solidFill>
                <a:latin typeface="Arial"/>
              </a:rPr>
              <a:t>Window Manager</a:t>
            </a:r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B804EE3-63DE-A246-8311-55CF01D53FD0}"/>
              </a:ext>
            </a:extLst>
          </p:cNvPr>
          <p:cNvSpPr/>
          <p:nvPr/>
        </p:nvSpPr>
        <p:spPr>
          <a:xfrm>
            <a:off x="6419491" y="5630490"/>
            <a:ext cx="2514599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kern="0" dirty="0">
                <a:solidFill>
                  <a:srgbClr val="000000"/>
                </a:solidFill>
                <a:latin typeface="Arial"/>
              </a:rPr>
              <a:t>Runs in parallel with your other code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EF1966F-B8D0-E74C-8588-84B369E1DE02}"/>
              </a:ext>
            </a:extLst>
          </p:cNvPr>
          <p:cNvGrpSpPr/>
          <p:nvPr/>
        </p:nvGrpSpPr>
        <p:grpSpPr>
          <a:xfrm>
            <a:off x="102276" y="2433603"/>
            <a:ext cx="3439545" cy="3878204"/>
            <a:chOff x="102276" y="2433603"/>
            <a:chExt cx="3439545" cy="38782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B069417-BEF4-C641-8BEC-40A23E0967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000"/>
            <a:stretch/>
          </p:blipFill>
          <p:spPr>
            <a:xfrm>
              <a:off x="457200" y="2895600"/>
              <a:ext cx="2495556" cy="17526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9D7DB55-590D-DE47-BAB7-ACEFE390CBAC}"/>
                </a:ext>
              </a:extLst>
            </p:cNvPr>
            <p:cNvSpPr/>
            <p:nvPr/>
          </p:nvSpPr>
          <p:spPr>
            <a:xfrm>
              <a:off x="320518" y="2433603"/>
              <a:ext cx="1410964" cy="40011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kern="0" dirty="0">
                  <a:solidFill>
                    <a:srgbClr val="000000"/>
                  </a:solidFill>
                  <a:latin typeface="Arial"/>
                </a:rPr>
                <a:t>Your Code</a:t>
              </a:r>
              <a:endParaRPr lang="en-US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4EB8A9D-0957-2349-950E-1B199EAD17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602" b="-776"/>
            <a:stretch/>
          </p:blipFill>
          <p:spPr>
            <a:xfrm>
              <a:off x="448235" y="5042646"/>
              <a:ext cx="2495556" cy="1269161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8FD75E0-7924-8347-BF3F-8A1C6A37F798}"/>
                </a:ext>
              </a:extLst>
            </p:cNvPr>
            <p:cNvSpPr/>
            <p:nvPr/>
          </p:nvSpPr>
          <p:spPr>
            <a:xfrm>
              <a:off x="112743" y="3512763"/>
              <a:ext cx="3429078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z="1600" b="1" dirty="0" err="1">
                  <a:solidFill>
                    <a:schemeClr val="accent2"/>
                  </a:solidFill>
                  <a:latin typeface="Courier New"/>
                  <a:cs typeface="Courier New"/>
                </a:rPr>
                <a:t>@Override </a:t>
              </a:r>
              <a:r>
                <a:rPr lang="en-US" sz="1600" b="1" dirty="0" err="1">
                  <a:latin typeface="Courier New"/>
                  <a:cs typeface="Courier New"/>
                </a:rPr>
                <a:t>protected void </a:t>
              </a:r>
              <a:r>
                <a:rPr lang="en-US" sz="1600" b="1" dirty="0" err="1">
                  <a:solidFill>
                    <a:schemeClr val="accent2"/>
                  </a:solidFill>
                  <a:latin typeface="Courier New"/>
                  <a:cs typeface="Courier New"/>
                </a:rPr>
                <a:t>paintComponent</a:t>
              </a:r>
              <a:r>
                <a:rPr lang="en-US" sz="1600" b="1" dirty="0" err="1">
                  <a:latin typeface="Courier New"/>
                  <a:cs typeface="Courier New"/>
                </a:rPr>
                <a:t>(Graphics g) {...}</a:t>
              </a:r>
              <a:endParaRPr lang="en-US" sz="16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B5A08D0-9BA7-3147-86B9-94BD849A7717}"/>
                </a:ext>
              </a:extLst>
            </p:cNvPr>
            <p:cNvSpPr/>
            <p:nvPr/>
          </p:nvSpPr>
          <p:spPr>
            <a:xfrm>
              <a:off x="102276" y="4706650"/>
              <a:ext cx="3032677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/>
                  <a:cs typeface="Courier New"/>
                </a:rPr>
                <a:t>frame.setVisible(</a:t>
              </a:r>
              <a:r>
                <a:rPr lang="en-US" sz="1600" b="1" dirty="0">
                  <a:solidFill>
                    <a:schemeClr val="accent2"/>
                  </a:solidFill>
                  <a:latin typeface="Courier New"/>
                  <a:cs typeface="Courier New"/>
                </a:rPr>
                <a:t>true</a:t>
              </a:r>
              <a:r>
                <a:rPr lang="en-US" sz="1600" b="1" dirty="0">
                  <a:latin typeface="Courier New"/>
                  <a:cs typeface="Courier New"/>
                </a:rPr>
                <a:t>);</a:t>
              </a:r>
              <a:endParaRPr lang="en-US" sz="1600"/>
            </a:p>
          </p:txBody>
        </p:sp>
      </p:grpSp>
      <p:sp>
        <p:nvSpPr>
          <p:cNvPr id="23" name="Rectangular Callout 22">
            <a:extLst>
              <a:ext uri="{FF2B5EF4-FFF2-40B4-BE49-F238E27FC236}">
                <a16:creationId xmlns:a16="http://schemas.microsoft.com/office/drawing/2014/main" id="{16995DA4-E4D9-894B-9F71-F55CD1A941C0}"/>
              </a:ext>
            </a:extLst>
          </p:cNvPr>
          <p:cNvSpPr/>
          <p:nvPr/>
        </p:nvSpPr>
        <p:spPr>
          <a:xfrm>
            <a:off x="1903954" y="2573964"/>
            <a:ext cx="1447800" cy="770801"/>
          </a:xfrm>
          <a:prstGeom prst="wedgeRectCallout">
            <a:avLst>
              <a:gd name="adj1" fmla="val -42322"/>
              <a:gd name="adj2" fmla="val 781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you define a callback!</a:t>
            </a:r>
          </a:p>
        </p:txBody>
      </p:sp>
      <p:sp>
        <p:nvSpPr>
          <p:cNvPr id="24" name="Rectangular Callout 23">
            <a:extLst>
              <a:ext uri="{FF2B5EF4-FFF2-40B4-BE49-F238E27FC236}">
                <a16:creationId xmlns:a16="http://schemas.microsoft.com/office/drawing/2014/main" id="{3E37CA9B-D145-A240-9A7A-926FE447D379}"/>
              </a:ext>
            </a:extLst>
          </p:cNvPr>
          <p:cNvSpPr/>
          <p:nvPr/>
        </p:nvSpPr>
        <p:spPr>
          <a:xfrm>
            <a:off x="3801935" y="3197334"/>
            <a:ext cx="1791222" cy="680990"/>
          </a:xfrm>
          <a:prstGeom prst="wedgeRectCallout">
            <a:avLst>
              <a:gd name="adj1" fmla="val 86795"/>
              <a:gd name="adj2" fmla="val 648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your callback gets called!</a:t>
            </a:r>
          </a:p>
        </p:txBody>
      </p:sp>
      <p:sp>
        <p:nvSpPr>
          <p:cNvPr id="25" name="Rectangular Callout 24">
            <a:extLst>
              <a:ext uri="{FF2B5EF4-FFF2-40B4-BE49-F238E27FC236}">
                <a16:creationId xmlns:a16="http://schemas.microsoft.com/office/drawing/2014/main" id="{D9A0F8F2-3913-C044-BE81-5494B364CBD9}"/>
              </a:ext>
            </a:extLst>
          </p:cNvPr>
          <p:cNvSpPr/>
          <p:nvPr/>
        </p:nvSpPr>
        <p:spPr>
          <a:xfrm>
            <a:off x="3201879" y="5727027"/>
            <a:ext cx="2391277" cy="1040610"/>
          </a:xfrm>
          <a:prstGeom prst="wedgeRectCallout">
            <a:avLst>
              <a:gd name="adj1" fmla="val -45108"/>
              <a:gd name="adj2" fmla="val 502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Caution: Don’t call </a:t>
            </a:r>
            <a:r>
              <a:rPr lang="en-US" sz="2000" b="1">
                <a:solidFill>
                  <a:schemeClr val="tx1"/>
                </a:solidFill>
                <a:latin typeface="Courier New"/>
                <a:cs typeface="Courier New"/>
              </a:rPr>
              <a:t>paintComponent</a:t>
            </a:r>
            <a:r>
              <a:rPr lang="en-US" sz="2000">
                <a:solidFill>
                  <a:schemeClr val="tx1"/>
                </a:solidFill>
              </a:rPr>
              <a:t> yourself!</a:t>
            </a:r>
          </a:p>
        </p:txBody>
      </p:sp>
      <p:sp>
        <p:nvSpPr>
          <p:cNvPr id="26" name="Rectangular Callout 25">
            <a:extLst>
              <a:ext uri="{FF2B5EF4-FFF2-40B4-BE49-F238E27FC236}">
                <a16:creationId xmlns:a16="http://schemas.microsoft.com/office/drawing/2014/main" id="{3DF3F31C-509C-7E42-828D-4F4C7140632E}"/>
              </a:ext>
            </a:extLst>
          </p:cNvPr>
          <p:cNvSpPr/>
          <p:nvPr/>
        </p:nvSpPr>
        <p:spPr>
          <a:xfrm>
            <a:off x="3515887" y="1990891"/>
            <a:ext cx="2628160" cy="1011559"/>
          </a:xfrm>
          <a:prstGeom prst="wedgeRectCallout">
            <a:avLst>
              <a:gd name="adj1" fmla="val 60817"/>
              <a:gd name="adj2" fmla="val 855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This part is required before paintComponent will work as expected.</a:t>
            </a:r>
          </a:p>
        </p:txBody>
      </p:sp>
    </p:spTree>
    <p:extLst>
      <p:ext uri="{BB962C8B-B14F-4D97-AF65-F5344CB8AC3E}">
        <p14:creationId xmlns:p14="http://schemas.microsoft.com/office/powerpoint/2010/main" val="414974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Graphics and drawing</a:t>
            </a:r>
          </a:p>
        </p:txBody>
      </p:sp>
      <p:sp>
        <p:nvSpPr>
          <p:cNvPr id="16" name="Cloud 15">
            <a:extLst>
              <a:ext uri="{FF2B5EF4-FFF2-40B4-BE49-F238E27FC236}">
                <a16:creationId xmlns:a16="http://schemas.microsoft.com/office/drawing/2014/main" id="{47C8CEC9-D813-9C4F-9A99-2E76665CB6D7}"/>
              </a:ext>
            </a:extLst>
          </p:cNvPr>
          <p:cNvSpPr/>
          <p:nvPr/>
        </p:nvSpPr>
        <p:spPr>
          <a:xfrm>
            <a:off x="92765" y="1860177"/>
            <a:ext cx="3109115" cy="3505200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>
                <a:solidFill>
                  <a:schemeClr val="tx1"/>
                </a:solidFill>
              </a:rPr>
              <a:t>magic </a:t>
            </a:r>
            <a:r>
              <a:rPr lang="en-US" sz="1800"/>
              <a:t>✨ ✨ ✨</a:t>
            </a:r>
          </a:p>
          <a:p>
            <a:r>
              <a:rPr lang="en-US" sz="1800">
                <a:solidFill>
                  <a:schemeClr val="tx1"/>
                </a:solidFill>
              </a:rPr>
              <a:t>...</a:t>
            </a:r>
          </a:p>
          <a:p>
            <a:r>
              <a:rPr lang="en-US" sz="1800" u="sng">
                <a:solidFill>
                  <a:schemeClr val="tx1"/>
                </a:solidFill>
              </a:rPr>
              <a:t>add paint event to the event queue</a:t>
            </a:r>
          </a:p>
          <a:p>
            <a:r>
              <a:rPr lang="en-US" sz="1800">
                <a:solidFill>
                  <a:schemeClr val="tx1"/>
                </a:solidFill>
              </a:rPr>
              <a:t>...</a:t>
            </a:r>
          </a:p>
          <a:p>
            <a:r>
              <a:rPr lang="en-US" sz="1600" b="1">
                <a:solidFill>
                  <a:schemeClr val="tx1"/>
                </a:solidFill>
                <a:latin typeface="Courier New"/>
                <a:cs typeface="Courier New"/>
              </a:rPr>
              <a:t>paintComponent</a:t>
            </a:r>
            <a:r>
              <a:rPr lang="en-US" sz="1600">
                <a:solidFill>
                  <a:schemeClr val="tx1"/>
                </a:solidFill>
              </a:rPr>
              <a:t>()</a:t>
            </a:r>
          </a:p>
          <a:p>
            <a:r>
              <a:rPr lang="en-US" sz="1800">
                <a:solidFill>
                  <a:schemeClr val="tx1"/>
                </a:solidFill>
              </a:rPr>
              <a:t>... </a:t>
            </a:r>
          </a:p>
          <a:p>
            <a:r>
              <a:rPr lang="en-US" sz="1800">
                <a:solidFill>
                  <a:schemeClr val="tx1"/>
                </a:solidFill>
              </a:rPr>
              <a:t>more magic</a:t>
            </a:r>
          </a:p>
          <a:p>
            <a:r>
              <a:rPr lang="en-US" sz="1800"/>
              <a:t>✨ ✨ ✨ ✨ ✨ ✨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B804EE3-63DE-A246-8311-55CF01D53FD0}"/>
              </a:ext>
            </a:extLst>
          </p:cNvPr>
          <p:cNvSpPr/>
          <p:nvPr/>
        </p:nvSpPr>
        <p:spPr>
          <a:xfrm>
            <a:off x="402632" y="5477216"/>
            <a:ext cx="2514599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kern="0" dirty="0">
                <a:solidFill>
                  <a:srgbClr val="000000"/>
                </a:solidFill>
                <a:latin typeface="Arial"/>
              </a:rPr>
              <a:t>Runs in parallel with your other code</a:t>
            </a:r>
          </a:p>
        </p:txBody>
      </p:sp>
      <p:sp>
        <p:nvSpPr>
          <p:cNvPr id="24" name="Rectangular Callout 23">
            <a:extLst>
              <a:ext uri="{FF2B5EF4-FFF2-40B4-BE49-F238E27FC236}">
                <a16:creationId xmlns:a16="http://schemas.microsoft.com/office/drawing/2014/main" id="{3E37CA9B-D145-A240-9A7A-926FE447D379}"/>
              </a:ext>
            </a:extLst>
          </p:cNvPr>
          <p:cNvSpPr/>
          <p:nvPr/>
        </p:nvSpPr>
        <p:spPr>
          <a:xfrm>
            <a:off x="2854479" y="3272282"/>
            <a:ext cx="1791222" cy="680990"/>
          </a:xfrm>
          <a:prstGeom prst="wedgeRectCallout">
            <a:avLst>
              <a:gd name="adj1" fmla="val -69355"/>
              <a:gd name="adj2" fmla="val 312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your callback gets called!</a:t>
            </a:r>
          </a:p>
        </p:txBody>
      </p:sp>
      <p:sp>
        <p:nvSpPr>
          <p:cNvPr id="26" name="Rectangular Callout 25">
            <a:extLst>
              <a:ext uri="{FF2B5EF4-FFF2-40B4-BE49-F238E27FC236}">
                <a16:creationId xmlns:a16="http://schemas.microsoft.com/office/drawing/2014/main" id="{3DF3F31C-509C-7E42-828D-4F4C7140632E}"/>
              </a:ext>
            </a:extLst>
          </p:cNvPr>
          <p:cNvSpPr/>
          <p:nvPr/>
        </p:nvSpPr>
        <p:spPr>
          <a:xfrm>
            <a:off x="2514600" y="2006481"/>
            <a:ext cx="2628160" cy="1011559"/>
          </a:xfrm>
          <a:prstGeom prst="wedgeRectCallout">
            <a:avLst>
              <a:gd name="adj1" fmla="val -53282"/>
              <a:gd name="adj2" fmla="val 735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This part is required before paintComponent will work as expected.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C73D50D-387C-4849-A643-AF0E73FDCF69}"/>
              </a:ext>
            </a:extLst>
          </p:cNvPr>
          <p:cNvSpPr/>
          <p:nvPr/>
        </p:nvSpPr>
        <p:spPr>
          <a:xfrm>
            <a:off x="705450" y="1434353"/>
            <a:ext cx="2180405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kern="0" dirty="0">
                <a:solidFill>
                  <a:srgbClr val="000000"/>
                </a:solidFill>
                <a:latin typeface="Arial"/>
              </a:rPr>
              <a:t>Window Manager</a:t>
            </a:r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2AA5D2A-456A-A34D-8C7B-AC8C7F7FFD19}"/>
              </a:ext>
            </a:extLst>
          </p:cNvPr>
          <p:cNvSpPr/>
          <p:nvPr/>
        </p:nvSpPr>
        <p:spPr>
          <a:xfrm>
            <a:off x="5486400" y="1864659"/>
            <a:ext cx="3352800" cy="31124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>
                <a:solidFill>
                  <a:schemeClr val="tx1"/>
                </a:solidFill>
                <a:latin typeface="Courier New"/>
                <a:cs typeface="Courier New"/>
              </a:rPr>
              <a:t>void repaint() {</a:t>
            </a:r>
          </a:p>
          <a:p>
            <a:pPr lvl="1"/>
            <a:r>
              <a:rPr lang="en-US" sz="1800" b="1">
                <a:solidFill>
                  <a:schemeClr val="tx1"/>
                </a:solidFill>
                <a:latin typeface="Courier New"/>
                <a:cs typeface="Courier New"/>
              </a:rPr>
              <a:t>...</a:t>
            </a:r>
          </a:p>
          <a:p>
            <a:pPr lvl="1"/>
            <a:r>
              <a:rPr lang="en-US" sz="2000" u="sng">
                <a:solidFill>
                  <a:schemeClr val="tx1"/>
                </a:solidFill>
              </a:rPr>
              <a:t>add paint event to the event queue</a:t>
            </a:r>
            <a:endParaRPr lang="en-US" sz="1800" b="1">
              <a:solidFill>
                <a:schemeClr val="tx1"/>
              </a:solidFill>
              <a:latin typeface="Courier New"/>
              <a:cs typeface="Courier New"/>
            </a:endParaRPr>
          </a:p>
          <a:p>
            <a:r>
              <a:rPr lang="en-US" sz="2000" b="1">
                <a:solidFill>
                  <a:schemeClr val="tx1"/>
                </a:solidFill>
                <a:latin typeface="Courier New"/>
                <a:cs typeface="Courier New"/>
              </a:rPr>
              <a:t>}</a:t>
            </a:r>
          </a:p>
          <a:p>
            <a:endParaRPr lang="en-US" sz="2000" b="1">
              <a:solidFill>
                <a:schemeClr val="tx1"/>
              </a:solidFill>
              <a:latin typeface="Courier New"/>
              <a:cs typeface="Courier New"/>
            </a:endParaRPr>
          </a:p>
          <a:p>
            <a:r>
              <a:rPr lang="en-US" sz="2000">
                <a:solidFill>
                  <a:srgbClr val="000000"/>
                </a:solidFill>
              </a:rPr>
              <a:t>milliseconds later...</a:t>
            </a:r>
            <a:endParaRPr lang="en-US" sz="2000" b="1">
              <a:solidFill>
                <a:schemeClr val="tx1"/>
              </a:solidFill>
              <a:latin typeface="Courier New"/>
              <a:cs typeface="Courier New"/>
            </a:endParaRPr>
          </a:p>
          <a:p>
            <a:r>
              <a:rPr lang="en-US" sz="1800" b="1">
                <a:solidFill>
                  <a:schemeClr val="tx1"/>
                </a:solidFill>
                <a:latin typeface="Courier New"/>
                <a:cs typeface="Courier New"/>
              </a:rPr>
              <a:t>paintComponent();</a:t>
            </a:r>
          </a:p>
          <a:p>
            <a:r>
              <a:rPr lang="en-US" sz="1800" b="1">
                <a:solidFill>
                  <a:schemeClr val="tx1"/>
                </a:solidFill>
                <a:latin typeface="Courier New"/>
                <a:cs typeface="Courier New"/>
              </a:rPr>
              <a:t>...</a:t>
            </a:r>
          </a:p>
          <a:p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EB8BE35-5CD8-FB43-8E3C-854BB2D5A043}"/>
              </a:ext>
            </a:extLst>
          </p:cNvPr>
          <p:cNvSpPr/>
          <p:nvPr/>
        </p:nvSpPr>
        <p:spPr>
          <a:xfrm>
            <a:off x="6382543" y="1421402"/>
            <a:ext cx="151035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kern="0" dirty="0">
                <a:solidFill>
                  <a:srgbClr val="000000"/>
                </a:solidFill>
                <a:latin typeface="Arial"/>
              </a:rPr>
              <a:t>Component</a:t>
            </a:r>
            <a:endParaRPr lang="en-US"/>
          </a:p>
        </p:txBody>
      </p:sp>
      <p:sp>
        <p:nvSpPr>
          <p:cNvPr id="29" name="Rectangular Callout 28">
            <a:extLst>
              <a:ext uri="{FF2B5EF4-FFF2-40B4-BE49-F238E27FC236}">
                <a16:creationId xmlns:a16="http://schemas.microsoft.com/office/drawing/2014/main" id="{8A9951FF-E38D-0D4A-B5EA-A008C241332B}"/>
              </a:ext>
            </a:extLst>
          </p:cNvPr>
          <p:cNvSpPr/>
          <p:nvPr/>
        </p:nvSpPr>
        <p:spPr>
          <a:xfrm>
            <a:off x="2976682" y="4324767"/>
            <a:ext cx="2391277" cy="1040610"/>
          </a:xfrm>
          <a:prstGeom prst="wedgeRectCallout">
            <a:avLst>
              <a:gd name="adj1" fmla="val -45108"/>
              <a:gd name="adj2" fmla="val 502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Caution: Don’t call </a:t>
            </a:r>
            <a:r>
              <a:rPr lang="en-US" sz="2000" b="1">
                <a:solidFill>
                  <a:schemeClr val="tx1"/>
                </a:solidFill>
                <a:latin typeface="Courier New"/>
                <a:cs typeface="Courier New"/>
              </a:rPr>
              <a:t>paintComponent</a:t>
            </a:r>
            <a:r>
              <a:rPr lang="en-US" sz="2000">
                <a:solidFill>
                  <a:schemeClr val="tx1"/>
                </a:solidFill>
              </a:rPr>
              <a:t> yourself!</a:t>
            </a:r>
          </a:p>
        </p:txBody>
      </p:sp>
      <p:sp>
        <p:nvSpPr>
          <p:cNvPr id="30" name="Rectangular Callout 29">
            <a:extLst>
              <a:ext uri="{FF2B5EF4-FFF2-40B4-BE49-F238E27FC236}">
                <a16:creationId xmlns:a16="http://schemas.microsoft.com/office/drawing/2014/main" id="{E144B2A2-2E4F-A642-8583-6A74B8FE2334}"/>
              </a:ext>
            </a:extLst>
          </p:cNvPr>
          <p:cNvSpPr/>
          <p:nvPr/>
        </p:nvSpPr>
        <p:spPr>
          <a:xfrm>
            <a:off x="6244999" y="5350813"/>
            <a:ext cx="1835601" cy="834289"/>
          </a:xfrm>
          <a:prstGeom prst="wedgeRectCallout">
            <a:avLst>
              <a:gd name="adj1" fmla="val -45108"/>
              <a:gd name="adj2" fmla="val 502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Instead, call </a:t>
            </a:r>
            <a:r>
              <a:rPr lang="en-US" sz="2000" b="1">
                <a:solidFill>
                  <a:schemeClr val="tx1"/>
                </a:solidFill>
                <a:latin typeface="Courier New"/>
                <a:cs typeface="Courier New"/>
              </a:rPr>
              <a:t>repaint</a:t>
            </a:r>
            <a:r>
              <a:rPr lang="en-US" sz="200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5698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8" grpId="0" animBg="1"/>
      <p:bldP spid="29" grpId="0" animBg="1"/>
      <p:bldP spid="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So who calls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paintComponent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And when??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Answer: the window manager calls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whenever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it wants!!!</a:t>
            </a:r>
            <a:r>
              <a:rPr lang="en-US" i="1" dirty="0"/>
              <a:t> </a:t>
            </a:r>
            <a:r>
              <a:rPr lang="en-US" dirty="0"/>
              <a:t> (a callback!)</a:t>
            </a:r>
            <a:endParaRPr lang="en-US" i="1" dirty="0"/>
          </a:p>
          <a:p>
            <a:pPr lvl="1"/>
            <a:r>
              <a:rPr lang="en-US" dirty="0"/>
              <a:t>When the window is first made visible, and whenever after that some or all of it needs to be </a:t>
            </a:r>
            <a:r>
              <a:rPr lang="en-US" i="1" dirty="0"/>
              <a:t>repainted</a:t>
            </a:r>
          </a:p>
          <a:p>
            <a:pPr lvl="1"/>
            <a:endParaRPr lang="en-US" sz="500" i="1" dirty="0"/>
          </a:p>
          <a:p>
            <a:r>
              <a:rPr lang="en-US" dirty="0"/>
              <a:t>Corollary: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/>
              <a:t>must </a:t>
            </a:r>
            <a:r>
              <a:rPr lang="en-US" b="1" i="1" dirty="0">
                <a:solidFill>
                  <a:srgbClr val="FF0000"/>
                </a:solidFill>
              </a:rPr>
              <a:t>always</a:t>
            </a:r>
            <a:r>
              <a:rPr lang="en-US" dirty="0"/>
              <a:t> be ready to repaint  regardless of what else is going on</a:t>
            </a:r>
          </a:p>
          <a:p>
            <a:pPr lvl="1"/>
            <a:r>
              <a:rPr lang="en-US" dirty="0"/>
              <a:t>You have no control over when or how often </a:t>
            </a:r>
          </a:p>
          <a:p>
            <a:pPr lvl="1"/>
            <a:r>
              <a:rPr lang="en-US" dirty="0"/>
              <a:t>You must store enough information to repaint on demand</a:t>
            </a:r>
          </a:p>
          <a:p>
            <a:pPr lvl="1"/>
            <a:endParaRPr lang="en-US" sz="500" dirty="0"/>
          </a:p>
          <a:p>
            <a:r>
              <a:rPr lang="en-US" dirty="0"/>
              <a:t>If “you” want to redraw a window, call </a:t>
            </a:r>
            <a:r>
              <a:rPr lang="en-US" b="1" dirty="0">
                <a:latin typeface="Courier New"/>
                <a:cs typeface="Courier New"/>
              </a:rPr>
              <a:t>repaint()</a:t>
            </a:r>
          </a:p>
          <a:p>
            <a:pPr lvl="1"/>
            <a:r>
              <a:rPr lang="en-US" dirty="0"/>
              <a:t>Tells the window manager to schedule repainting</a:t>
            </a:r>
          </a:p>
          <a:p>
            <a:pPr lvl="1"/>
            <a:r>
              <a:rPr lang="en-US" dirty="0"/>
              <a:t>Window manager will call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dirty="0"/>
              <a:t> when it decides to redraw (soon, but maybe not right away)</a:t>
            </a:r>
          </a:p>
          <a:p>
            <a:pPr lvl="1"/>
            <a:r>
              <a:rPr lang="en-US" dirty="0"/>
              <a:t>DO NOT call </a:t>
            </a:r>
            <a:r>
              <a:rPr lang="en-US" b="1" dirty="0">
                <a:latin typeface="Courier New"/>
                <a:cs typeface="Courier New"/>
              </a:rPr>
              <a:t>paintComponent</a:t>
            </a:r>
            <a:r>
              <a:rPr lang="en-US" dirty="0"/>
              <a:t> directly!</a:t>
            </a:r>
          </a:p>
        </p:txBody>
      </p:sp>
    </p:spTree>
    <p:extLst>
      <p:ext uri="{BB962C8B-B14F-4D97-AF65-F5344CB8AC3E}">
        <p14:creationId xmlns:p14="http://schemas.microsoft.com/office/powerpoint/2010/main" val="13583328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Face.java</a:t>
            </a:r>
          </a:p>
          <a:p>
            <a:pPr marL="0" indent="0" algn="ctr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FaceMain.java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4162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repainting happens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2133600"/>
            <a:ext cx="0" cy="411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2133600"/>
            <a:ext cx="0" cy="41148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1524000"/>
            <a:ext cx="122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7200"/>
                </a:solidFill>
              </a:rPr>
              <a:t>program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41598" y="1524000"/>
            <a:ext cx="2919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BE8D01"/>
                </a:solidFill>
              </a:rPr>
              <a:t>window manager (UI)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90600" y="1976735"/>
            <a:ext cx="4114800" cy="766465"/>
            <a:chOff x="990600" y="1976735"/>
            <a:chExt cx="4114800" cy="7664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990600" y="2438400"/>
              <a:ext cx="4114800" cy="304800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963070" y="1976735"/>
              <a:ext cx="18469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7200"/>
                  </a:solidFill>
                  <a:latin typeface="Courier New"/>
                  <a:cs typeface="Courier New"/>
                </a:rPr>
                <a:t>repaint()</a:t>
              </a: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990600" y="2819400"/>
            <a:ext cx="4114800" cy="30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1019175" y="4972050"/>
            <a:ext cx="4086225" cy="28575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026458" y="3805535"/>
            <a:ext cx="4078942" cy="1147465"/>
            <a:chOff x="990600" y="3805535"/>
            <a:chExt cx="4078942" cy="1147465"/>
          </a:xfrm>
        </p:grpSpPr>
        <p:grpSp>
          <p:nvGrpSpPr>
            <p:cNvPr id="5" name="Group 4"/>
            <p:cNvGrpSpPr/>
            <p:nvPr/>
          </p:nvGrpSpPr>
          <p:grpSpPr>
            <a:xfrm>
              <a:off x="990600" y="3805535"/>
              <a:ext cx="4078942" cy="690265"/>
              <a:chOff x="990600" y="3805535"/>
              <a:chExt cx="4078942" cy="690265"/>
            </a:xfrm>
          </p:grpSpPr>
          <p:cxnSp>
            <p:nvCxnSpPr>
              <p:cNvPr id="18" name="Straight Arrow Connector 17"/>
              <p:cNvCxnSpPr>
                <a:cxnSpLocks/>
              </p:cNvCxnSpPr>
              <p:nvPr/>
            </p:nvCxnSpPr>
            <p:spPr>
              <a:xfrm flipH="1">
                <a:off x="990600" y="4267200"/>
                <a:ext cx="4078942" cy="228600"/>
              </a:xfrm>
              <a:prstGeom prst="straightConnector1">
                <a:avLst/>
              </a:prstGeom>
              <a:ln>
                <a:solidFill>
                  <a:srgbClr val="FFC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376686" y="3805535"/>
                <a:ext cx="3324498" cy="461665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err="1">
                    <a:solidFill>
                      <a:srgbClr val="BE8D01"/>
                    </a:solidFill>
                    <a:latin typeface="Courier New"/>
                    <a:cs typeface="Courier New"/>
                  </a:rPr>
                  <a:t>paintComponent</a:t>
                </a:r>
                <a:r>
                  <a:rPr lang="en-US" b="1" dirty="0">
                    <a:solidFill>
                      <a:srgbClr val="BE8D01"/>
                    </a:solidFill>
                    <a:latin typeface="Courier New"/>
                    <a:cs typeface="Courier New"/>
                  </a:rPr>
                  <a:t>(g)</a:t>
                </a:r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>
              <a:off x="990600" y="4495800"/>
              <a:ext cx="0" cy="45720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5715000" y="2209800"/>
            <a:ext cx="3091111" cy="396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rmAutofit fontScale="92500" lnSpcReduction="20000"/>
          </a:bodyPr>
          <a:lstStyle/>
          <a:p>
            <a:r>
              <a:rPr lang="en-US" dirty="0"/>
              <a:t>It’s worse than it looks!</a:t>
            </a:r>
          </a:p>
          <a:p>
            <a:endParaRPr lang="en-US" dirty="0"/>
          </a:p>
          <a:p>
            <a:r>
              <a:rPr lang="en-US" dirty="0"/>
              <a:t>Your program and the window manager are running </a:t>
            </a:r>
            <a:r>
              <a:rPr lang="en-US" b="1" i="1" dirty="0"/>
              <a:t>concurrently</a:t>
            </a:r>
            <a:r>
              <a:rPr lang="en-US" dirty="0"/>
              <a:t>: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007200"/>
                </a:solidFill>
              </a:rPr>
              <a:t>Program thread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BE8D01"/>
                </a:solidFill>
              </a:rPr>
              <a:t>User Interface thread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r>
              <a:rPr lang="en-US" dirty="0"/>
              <a:t>Do not attempt to mess around – follow the rules and nobody gets hurt!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1405067" y="5378824"/>
            <a:ext cx="2676066" cy="995422"/>
          </a:xfrm>
          <a:prstGeom prst="wedgeEllipseCallout">
            <a:avLst>
              <a:gd name="adj1" fmla="val -997"/>
              <a:gd name="adj2" fmla="val -16130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Asynchronous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</a:rPr>
              <a:t>Callback</a:t>
            </a:r>
          </a:p>
        </p:txBody>
      </p:sp>
    </p:spTree>
    <p:extLst>
      <p:ext uri="{BB962C8B-B14F-4D97-AF65-F5344CB8AC3E}">
        <p14:creationId xmlns:p14="http://schemas.microsoft.com/office/powerpoint/2010/main" val="294368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Crucial</a:t>
            </a:r>
            <a:r>
              <a:rPr lang="en-US" dirty="0"/>
              <a:t> rules for painting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/>
              <a:t>Always override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b="1" dirty="0">
                <a:latin typeface="Courier New"/>
                <a:cs typeface="Courier New"/>
              </a:rPr>
              <a:t>(g)</a:t>
            </a:r>
            <a:r>
              <a:rPr lang="en-US" sz="2000" dirty="0"/>
              <a:t> if you want to draw on a component</a:t>
            </a:r>
          </a:p>
          <a:p>
            <a:r>
              <a:rPr lang="en-US" sz="2000" dirty="0"/>
              <a:t>Always call </a:t>
            </a:r>
            <a:r>
              <a:rPr lang="en-US" sz="2000" b="1" dirty="0" err="1">
                <a:latin typeface="Courier New"/>
                <a:cs typeface="Courier New"/>
              </a:rPr>
              <a:t>super.paintComponent</a:t>
            </a:r>
            <a:r>
              <a:rPr lang="en-US" sz="2000" b="1" dirty="0">
                <a:latin typeface="Courier New"/>
                <a:cs typeface="Courier New"/>
              </a:rPr>
              <a:t>(g)</a:t>
            </a:r>
            <a:r>
              <a:rPr lang="en-US" sz="2000" dirty="0"/>
              <a:t> first</a:t>
            </a:r>
          </a:p>
          <a:p>
            <a:r>
              <a:rPr lang="en-US" sz="2000" b="1" i="1" dirty="0">
                <a:solidFill>
                  <a:srgbClr val="C00000"/>
                </a:solidFill>
              </a:rPr>
              <a:t>NEVER, EVER, EVER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call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/>
              <a:t> yourself  </a:t>
            </a:r>
          </a:p>
          <a:p>
            <a:r>
              <a:rPr lang="en-US" sz="2000" dirty="0"/>
              <a:t>Always paint the entire picture, from scratch</a:t>
            </a:r>
          </a:p>
          <a:p>
            <a:r>
              <a:rPr lang="en-US" sz="2000" dirty="0"/>
              <a:t>Use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 err="1"/>
              <a:t>’s</a:t>
            </a:r>
            <a:r>
              <a:rPr lang="en-US" sz="2000" dirty="0"/>
              <a:t> </a:t>
            </a:r>
            <a:r>
              <a:rPr lang="en-US" sz="2000" b="1" dirty="0">
                <a:latin typeface="Courier New"/>
                <a:cs typeface="Courier New"/>
              </a:rPr>
              <a:t>Graphics</a:t>
            </a:r>
            <a:r>
              <a:rPr lang="en-US" sz="2000" dirty="0"/>
              <a:t> parameter to do all the drawing.  </a:t>
            </a:r>
            <a:r>
              <a:rPr lang="en-US" sz="2000" b="1" i="1" dirty="0">
                <a:solidFill>
                  <a:srgbClr val="C00000"/>
                </a:solidFill>
              </a:rPr>
              <a:t>ONLY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use it for that.  Don’t copy it, try to replace it, or mess with it.  It is quick to anger.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DON’T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create new </a:t>
            </a:r>
            <a:r>
              <a:rPr lang="en-US" sz="2000" b="1" dirty="0">
                <a:latin typeface="Courier New"/>
                <a:cs typeface="Courier New"/>
              </a:rPr>
              <a:t>Graphics</a:t>
            </a:r>
            <a:r>
              <a:rPr lang="en-US" sz="2000" dirty="0"/>
              <a:t> or </a:t>
            </a:r>
            <a:r>
              <a:rPr lang="en-US" sz="2000" b="1" dirty="0">
                <a:latin typeface="Courier New"/>
                <a:cs typeface="Courier New"/>
              </a:rPr>
              <a:t>Graphics2D</a:t>
            </a:r>
            <a:r>
              <a:rPr lang="en-US" sz="2000" dirty="0"/>
              <a:t> objects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Fine print: Once you are a certified™ wizard, you may find reasons to do things differently, but that requires deeper understanding of the GUI library’s structure and specification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9567949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Major topic for next lecture is how to handle user interactions</a:t>
            </a:r>
          </a:p>
          <a:p>
            <a:pPr lvl="1"/>
            <a:r>
              <a:rPr lang="en-US" sz="2000" dirty="0"/>
              <a:t>We already know the core idea: it’s a big-time use of the observer pattern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Beyond that you’re on your own to explore all the wonderful widgets in Swing/AWT.  </a:t>
            </a:r>
          </a:p>
          <a:p>
            <a:pPr lvl="1"/>
            <a:r>
              <a:rPr lang="en-US" sz="2000" dirty="0"/>
              <a:t>Have fun!!</a:t>
            </a:r>
          </a:p>
          <a:p>
            <a:pPr lvl="1" indent="-342900"/>
            <a:r>
              <a:rPr lang="en-US" sz="2000" dirty="0"/>
              <a:t>(But beware of time sinks)</a:t>
            </a:r>
          </a:p>
        </p:txBody>
      </p:sp>
    </p:spTree>
    <p:extLst>
      <p:ext uri="{BB962C8B-B14F-4D97-AF65-F5344CB8AC3E}">
        <p14:creationId xmlns:p14="http://schemas.microsoft.com/office/powerpoint/2010/main" val="4481935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425" y="2286000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1170852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28546" y="2286000"/>
            <a:ext cx="60869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5020883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400050"/>
            <a:r>
              <a:rPr lang="en-US" sz="2000" dirty="0"/>
              <a:t>Quiz 6 due Thursday 8/2</a:t>
            </a:r>
          </a:p>
          <a:p>
            <a:pPr marL="57150" indent="0">
              <a:buNone/>
            </a:pPr>
            <a:endParaRPr lang="en-US" sz="2000" dirty="0"/>
          </a:p>
          <a:p>
            <a:pPr marL="400050"/>
            <a:r>
              <a:rPr lang="en-US" sz="2000" dirty="0"/>
              <a:t>Homework 7 due Thursday 8/2</a:t>
            </a:r>
          </a:p>
          <a:p>
            <a:pPr marL="400050"/>
            <a:endParaRPr lang="en-US" sz="2000" dirty="0"/>
          </a:p>
          <a:p>
            <a:pPr marL="400050"/>
            <a:r>
              <a:rPr lang="en-US" sz="2000" dirty="0"/>
              <a:t>Regression testing for HW7 </a:t>
            </a:r>
            <a:r>
              <a:rPr lang="en-US" sz="2000" dirty="0">
                <a:sym typeface="Wingdings" pitchFamily="2" charset="2"/>
              </a:rPr>
              <a:t> </a:t>
            </a:r>
            <a:endParaRPr lang="en-US" sz="2000" dirty="0"/>
          </a:p>
          <a:p>
            <a:pPr marL="800100" lvl="1"/>
            <a:r>
              <a:rPr lang="en-US" sz="2000" b="1" dirty="0">
                <a:solidFill>
                  <a:srgbClr val="C00000"/>
                </a:solidFill>
              </a:rPr>
              <a:t>MAKE SURE HW5 and HW6 TESTS PASS!!!!!</a:t>
            </a:r>
          </a:p>
          <a:p>
            <a:pPr marL="1200150" lvl="2"/>
            <a:r>
              <a:rPr lang="en-US" sz="2000" b="1" dirty="0">
                <a:solidFill>
                  <a:srgbClr val="C00000"/>
                </a:solidFill>
              </a:rPr>
              <a:t>staff tests AND your own tests</a:t>
            </a:r>
            <a:endParaRPr lang="en-US" sz="2000" dirty="0"/>
          </a:p>
          <a:p>
            <a:pPr marL="800100" lvl="1"/>
            <a:r>
              <a:rPr lang="en-US" sz="2000" dirty="0"/>
              <a:t>Regression testing helps ensure that new changes (HW7) do not (re)introduce bugs in previous work (HW5/6)</a:t>
            </a:r>
          </a:p>
          <a:p>
            <a:pPr marL="800100" lvl="1"/>
            <a:r>
              <a:rPr lang="en-US" sz="2000" dirty="0"/>
              <a:t>You will be graded on HW5/6 tests passing in HW7</a:t>
            </a:r>
          </a:p>
          <a:p>
            <a:pPr marL="1200150" lvl="2"/>
            <a:r>
              <a:rPr lang="en-US" sz="2000" dirty="0"/>
              <a:t>includes staff tests and your own implementation/spec tests</a:t>
            </a:r>
          </a:p>
        </p:txBody>
      </p:sp>
    </p:spTree>
    <p:extLst>
      <p:ext uri="{BB962C8B-B14F-4D97-AF65-F5344CB8AC3E}">
        <p14:creationId xmlns:p14="http://schemas.microsoft.com/office/powerpoint/2010/main" val="1980825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Today: introduction to Java graphics and Swing/AWT libraries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Next Lecture: event-driven programming and user interaction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None of this is comprehensive – only an overview and guide to what you should expect to be out there</a:t>
            </a:r>
          </a:p>
          <a:p>
            <a:pPr lvl="1"/>
            <a:r>
              <a:rPr lang="en-US" sz="2000" dirty="0"/>
              <a:t>Some standard terminology and perspective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Credits: material taken from many places; including slides and materials by Ernst, </a:t>
            </a:r>
            <a:r>
              <a:rPr lang="en-US" sz="2000" dirty="0" err="1"/>
              <a:t>Hotan</a:t>
            </a:r>
            <a:r>
              <a:rPr lang="en-US" sz="2000" dirty="0"/>
              <a:t>, Mercer, </a:t>
            </a:r>
            <a:r>
              <a:rPr lang="en-US" sz="2000" dirty="0" err="1"/>
              <a:t>Notkin</a:t>
            </a:r>
            <a:r>
              <a:rPr lang="en-US" sz="2000" dirty="0"/>
              <a:t>, Perkins, </a:t>
            </a:r>
            <a:r>
              <a:rPr lang="en-US" sz="2000" dirty="0" err="1"/>
              <a:t>Stepp</a:t>
            </a:r>
            <a:r>
              <a:rPr lang="en-US" sz="2000" dirty="0"/>
              <a:t>; </a:t>
            </a:r>
            <a:r>
              <a:rPr lang="en-US" sz="2000" dirty="0" err="1"/>
              <a:t>Reges</a:t>
            </a:r>
            <a:r>
              <a:rPr lang="en-US" sz="2000" dirty="0"/>
              <a:t>; Sun/Oracle docs &amp; tutorial; </a:t>
            </a:r>
            <a:r>
              <a:rPr lang="en-US" sz="2000" dirty="0" err="1"/>
              <a:t>Horstmann</a:t>
            </a:r>
            <a:r>
              <a:rPr lang="en-US" sz="2000" dirty="0"/>
              <a:t>; Wikipedia; others, folklore, …</a:t>
            </a:r>
          </a:p>
        </p:txBody>
      </p:sp>
    </p:spTree>
    <p:extLst>
      <p:ext uri="{BB962C8B-B14F-4D97-AF65-F5344CB8AC3E}">
        <p14:creationId xmlns:p14="http://schemas.microsoft.com/office/powerpoint/2010/main" val="263645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Very useful start: Sun/Oracle Java tutorials</a:t>
            </a:r>
          </a:p>
          <a:p>
            <a:pPr lvl="1" indent="-342900"/>
            <a:r>
              <a:rPr lang="en-US" sz="2000" dirty="0"/>
              <a:t>http://docs.oracle.com/javase/tutorial/uiswing/index.html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Mike </a:t>
            </a:r>
            <a:r>
              <a:rPr lang="en-US" sz="2000" dirty="0" err="1"/>
              <a:t>Hoton’s</a:t>
            </a:r>
            <a:r>
              <a:rPr lang="en-US" sz="2000" dirty="0"/>
              <a:t> slides/sample code from CSE 331 Sp12 (lectures 23, 24 with more extensive widget examples)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http://courses.cs.washington.edu/courses/cse331/12sp/lectures/lect23-GUI.pdf</a:t>
            </a:r>
            <a:endParaRPr lang="en-US" sz="1400" dirty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http://courses.cs.washington.edu/courses/cse331/12sp/lectures/lect24-Graphics.pdf</a:t>
            </a:r>
            <a:endParaRPr lang="en-US" sz="1400" dirty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http://courses.cs.washington.edu/courses/cse331/12sp/lectures/lect23-GUI-code.zip</a:t>
            </a:r>
            <a:endParaRPr lang="en-US" sz="1400" b="1" dirty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http://courses.cs.washington.edu/courses/cse331/12sp/lectures/lect24-Graphics-code.zip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Book that covers this (and much more): </a:t>
            </a:r>
            <a:r>
              <a:rPr lang="en-US" sz="2000" i="1" dirty="0"/>
              <a:t>Core Java</a:t>
            </a:r>
            <a:r>
              <a:rPr lang="en-US" sz="2000" dirty="0"/>
              <a:t> vol. I by </a:t>
            </a:r>
            <a:r>
              <a:rPr lang="en-US" sz="2000" dirty="0" err="1"/>
              <a:t>Horstmann</a:t>
            </a:r>
            <a:r>
              <a:rPr lang="en-US" sz="2000" dirty="0"/>
              <a:t> &amp; Cornell</a:t>
            </a:r>
          </a:p>
          <a:p>
            <a:pPr lvl="1"/>
            <a:r>
              <a:rPr lang="en-US" sz="2000" dirty="0"/>
              <a:t>There are other decent Java books out there too</a:t>
            </a:r>
          </a:p>
        </p:txBody>
      </p:sp>
    </p:spTree>
    <p:extLst>
      <p:ext uri="{BB962C8B-B14F-4D97-AF65-F5344CB8AC3E}">
        <p14:creationId xmlns:p14="http://schemas.microsoft.com/office/powerpoint/2010/main" val="2952584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GUIs?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495800"/>
          </a:xfrm>
        </p:spPr>
        <p:txBody>
          <a:bodyPr>
            <a:normAutofit/>
          </a:bodyPr>
          <a:lstStyle/>
          <a:p>
            <a:r>
              <a:rPr lang="en-US" sz="2000" dirty="0"/>
              <a:t>Graphical user interfaces are pretty common (duh </a:t>
            </a:r>
            <a:r>
              <a:rPr lang="en-US" sz="2000" dirty="0">
                <a:sym typeface="Wingdings" panose="05000000000000000000" pitchFamily="2" charset="2"/>
              </a:rPr>
              <a:t>)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And it’s fun!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Example of using inheritance to organize large class libraries</a:t>
            </a:r>
          </a:p>
          <a:p>
            <a:endParaRPr lang="en-US" sz="2000" dirty="0"/>
          </a:p>
          <a:p>
            <a:r>
              <a:rPr lang="en-US" sz="2000" dirty="0"/>
              <a:t>Work with a large API – and learn how (not) to deal with all of it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Many core design patterns show up: callbacks, listeners, event-driven programs, decorators, façade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5412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 and 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Don’t try to learn the whole library: There’s way too much</a:t>
            </a:r>
          </a:p>
          <a:p>
            <a:r>
              <a:rPr lang="en-US" sz="2000" dirty="0"/>
              <a:t>Don’t memorize – look things up as you need them</a:t>
            </a:r>
          </a:p>
          <a:p>
            <a:endParaRPr lang="en-US" sz="2000" dirty="0"/>
          </a:p>
          <a:p>
            <a:r>
              <a:rPr lang="en-US" sz="2000" dirty="0"/>
              <a:t>Do be aware of rabbit holes.</a:t>
            </a:r>
          </a:p>
          <a:p>
            <a:pPr lvl="1"/>
            <a:r>
              <a:rPr lang="en-US" sz="1600" b="1" dirty="0"/>
              <a:t>rabbit hole</a:t>
            </a:r>
            <a:r>
              <a:rPr lang="en-US" sz="1600" dirty="0"/>
              <a:t>: A time-consuming tangent or detour, often from which it is difficult to extricate oneself. (Wiktionary)</a:t>
            </a:r>
          </a:p>
          <a:p>
            <a:r>
              <a:rPr lang="en-US" sz="2000" dirty="0"/>
              <a:t>Do explore and be creative!</a:t>
            </a:r>
          </a:p>
          <a:p>
            <a:r>
              <a:rPr lang="en-US" sz="2000" dirty="0"/>
              <a:t>Do have fun!</a:t>
            </a:r>
          </a:p>
        </p:txBody>
      </p:sp>
    </p:spTree>
    <p:extLst>
      <p:ext uri="{BB962C8B-B14F-4D97-AF65-F5344CB8AC3E}">
        <p14:creationId xmlns:p14="http://schemas.microsoft.com/office/powerpoint/2010/main" val="1464507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topics to learn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Organization of the AWT/Swing library</a:t>
            </a:r>
          </a:p>
          <a:p>
            <a:pPr lvl="1"/>
            <a:r>
              <a:rPr lang="en-US" sz="2000" dirty="0"/>
              <a:t>Names of essential widgets/components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Graphics and drawing</a:t>
            </a:r>
          </a:p>
          <a:p>
            <a:pPr lvl="1"/>
            <a:r>
              <a:rPr lang="en-US" sz="2000" dirty="0"/>
              <a:t>Repaint callbacks, layout managers, etc.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Handling user events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Building GUI applications</a:t>
            </a:r>
          </a:p>
          <a:p>
            <a:pPr lvl="1"/>
            <a:r>
              <a:rPr lang="en-US" sz="2000" dirty="0"/>
              <a:t>MVC, user events, updates, …</a:t>
            </a:r>
          </a:p>
        </p:txBody>
      </p:sp>
    </p:spTree>
    <p:extLst>
      <p:ext uri="{BB962C8B-B14F-4D97-AF65-F5344CB8AC3E}">
        <p14:creationId xmlns:p14="http://schemas.microsoft.com/office/powerpoint/2010/main" val="86010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21232</TotalTime>
  <Words>2498</Words>
  <Application>Microsoft Macintosh PowerPoint</Application>
  <PresentationFormat>On-screen Show (4:3)</PresentationFormat>
  <Paragraphs>453</Paragraphs>
  <Slides>40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ＭＳ Ｐゴシック</vt:lpstr>
      <vt:lpstr>Arial</vt:lpstr>
      <vt:lpstr>Bradley Hand</vt:lpstr>
      <vt:lpstr>Calibri</vt:lpstr>
      <vt:lpstr>Courier New</vt:lpstr>
      <vt:lpstr>Helvetica</vt:lpstr>
      <vt:lpstr>Lucida Sans</vt:lpstr>
      <vt:lpstr>Times New Roman</vt:lpstr>
      <vt:lpstr>Wingdings</vt:lpstr>
      <vt:lpstr>simple</vt:lpstr>
      <vt:lpstr>CSE 331 Software Design and Implementation</vt:lpstr>
      <vt:lpstr>PowerPoint Presentation</vt:lpstr>
      <vt:lpstr>Announcements</vt:lpstr>
      <vt:lpstr>PowerPoint Presentation</vt:lpstr>
      <vt:lpstr>The plan</vt:lpstr>
      <vt:lpstr>References</vt:lpstr>
      <vt:lpstr>Why study GUIs?</vt:lpstr>
      <vt:lpstr>Dos and Don’ts</vt:lpstr>
      <vt:lpstr>Main topics to learn</vt:lpstr>
      <vt:lpstr>A very short history (1)</vt:lpstr>
      <vt:lpstr>A very short history (2)</vt:lpstr>
      <vt:lpstr>PowerPoint Presentation</vt:lpstr>
      <vt:lpstr>GUI terminology</vt:lpstr>
      <vt:lpstr>Some components…</vt:lpstr>
      <vt:lpstr>Component and container classes</vt:lpstr>
      <vt:lpstr>Swing/AWT inheritance hierarchy</vt:lpstr>
      <vt:lpstr>Component properties</vt:lpstr>
      <vt:lpstr>Types of containers</vt:lpstr>
      <vt:lpstr>JFrame – top-level window</vt:lpstr>
      <vt:lpstr>Example</vt:lpstr>
      <vt:lpstr>JPanel – a general-purpose container</vt:lpstr>
      <vt:lpstr>Containers and layout</vt:lpstr>
      <vt:lpstr>Layout managers</vt:lpstr>
      <vt:lpstr>pack()</vt:lpstr>
      <vt:lpstr>Example</vt:lpstr>
      <vt:lpstr>PowerPoint Presentation</vt:lpstr>
      <vt:lpstr>Graphics and drawing</vt:lpstr>
      <vt:lpstr>Graphics and drawing</vt:lpstr>
      <vt:lpstr>Example</vt:lpstr>
      <vt:lpstr>Graphics methods</vt:lpstr>
      <vt:lpstr>Graphics vs Graphics2D</vt:lpstr>
      <vt:lpstr>Graphics and drawing</vt:lpstr>
      <vt:lpstr>Graphics and drawing</vt:lpstr>
      <vt:lpstr>So who calls paintComponent? And when??</vt:lpstr>
      <vt:lpstr>Example</vt:lpstr>
      <vt:lpstr>How repainting happens</vt:lpstr>
      <vt:lpstr>Crucial rules for painting</vt:lpstr>
      <vt:lpstr>What’s next</vt:lpstr>
      <vt:lpstr>PowerPoint Presentation</vt:lpstr>
      <vt:lpstr>Announcements</vt:lpstr>
    </vt:vector>
  </TitlesOfParts>
  <Company>uw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&amp; Implementation</dc:title>
  <dc:creator>Hal Perkins</dc:creator>
  <cp:lastModifiedBy>Leah R. Perlmutter</cp:lastModifiedBy>
  <cp:revision>363</cp:revision>
  <cp:lastPrinted>2016-02-22T14:57:03Z</cp:lastPrinted>
  <dcterms:created xsi:type="dcterms:W3CDTF">2012-02-17T18:07:42Z</dcterms:created>
  <dcterms:modified xsi:type="dcterms:W3CDTF">2018-08-03T16:44:01Z</dcterms:modified>
</cp:coreProperties>
</file>