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87" r:id="rId2"/>
    <p:sldId id="357" r:id="rId3"/>
    <p:sldId id="465" r:id="rId4"/>
    <p:sldId id="466" r:id="rId5"/>
    <p:sldId id="361" r:id="rId6"/>
    <p:sldId id="472" r:id="rId7"/>
    <p:sldId id="388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2" r:id="rId18"/>
    <p:sldId id="371" r:id="rId19"/>
    <p:sldId id="373" r:id="rId20"/>
    <p:sldId id="374" r:id="rId21"/>
    <p:sldId id="468" r:id="rId22"/>
    <p:sldId id="469" r:id="rId23"/>
    <p:sldId id="470" r:id="rId24"/>
    <p:sldId id="375" r:id="rId25"/>
    <p:sldId id="473" r:id="rId26"/>
    <p:sldId id="471" r:id="rId27"/>
    <p:sldId id="376" r:id="rId28"/>
    <p:sldId id="377" r:id="rId29"/>
    <p:sldId id="378" r:id="rId30"/>
    <p:sldId id="386" r:id="rId31"/>
    <p:sldId id="379" r:id="rId32"/>
    <p:sldId id="380" r:id="rId33"/>
    <p:sldId id="475" r:id="rId34"/>
    <p:sldId id="474" r:id="rId35"/>
    <p:sldId id="381" r:id="rId36"/>
    <p:sldId id="382" r:id="rId37"/>
    <p:sldId id="383" r:id="rId38"/>
    <p:sldId id="384" r:id="rId39"/>
    <p:sldId id="476" r:id="rId40"/>
    <p:sldId id="477" r:id="rId41"/>
  </p:sldIdLst>
  <p:sldSz cx="9144000" cy="6858000" type="screen4x3"/>
  <p:notesSz cx="9220200" cy="69342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C80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73214" autoAdjust="0"/>
  </p:normalViewPr>
  <p:slideViewPr>
    <p:cSldViewPr>
      <p:cViewPr varScale="1">
        <p:scale>
          <a:sx n="91" d="100"/>
          <a:sy n="91" d="100"/>
        </p:scale>
        <p:origin x="16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72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6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4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- Now we can time our water breaks too!</a:t>
            </a:r>
          </a:p>
        </p:txBody>
      </p:sp>
    </p:spTree>
    <p:extLst>
      <p:ext uri="{BB962C8B-B14F-4D97-AF65-F5344CB8AC3E}">
        <p14:creationId xmlns:p14="http://schemas.microsoft.com/office/powerpoint/2010/main" val="576289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The term “callback” is often used to refer only to asynchronous callbacks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Timer is using the concept of a callback</a:t>
            </a:r>
          </a:p>
          <a:p>
            <a:pPr marL="628650" lvl="1" indent="-171450">
              <a:buFontTx/>
              <a:buChar char="-"/>
            </a:pPr>
            <a:r>
              <a:rPr lang="en-US"/>
              <a:t>takes in a TimerTask object as a parameter to its constructor</a:t>
            </a:r>
          </a:p>
          <a:p>
            <a:pPr marL="628650" lvl="1" indent="-171450">
              <a:buFontTx/>
              <a:buChar char="-"/>
            </a:pPr>
            <a:r>
              <a:rPr lang="en-US"/>
              <a:t>calls the TimerTask’s run method later (in its start method)</a:t>
            </a:r>
          </a:p>
          <a:p>
            <a:pPr marL="628650" lvl="1" indent="-171450">
              <a:buFontTx/>
              <a:buChar char="-"/>
            </a:pPr>
            <a:r>
              <a:rPr lang="en-US"/>
              <a:t>(go back to two slides to look at it)</a:t>
            </a:r>
          </a:p>
          <a:p>
            <a:pPr marL="628650" lvl="1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Line between synchronous and asynchronous is a bit blurred</a:t>
            </a:r>
          </a:p>
          <a:p>
            <a:pPr marL="628650" lvl="1" indent="-171450">
              <a:buFontTx/>
              <a:buChar char="-"/>
            </a:pPr>
            <a:r>
              <a:rPr lang="en-US"/>
              <a:t>async technically means running in a different thread</a:t>
            </a:r>
          </a:p>
          <a:p>
            <a:pPr marL="628650" lvl="1" indent="-171450">
              <a:buFontTx/>
              <a:buChar char="-"/>
            </a:pPr>
            <a:r>
              <a:rPr lang="en-US"/>
              <a:t>async callbacks envelop the concept of calling the callback later when something interesting happens</a:t>
            </a:r>
          </a:p>
          <a:p>
            <a:pPr marL="1085850" lvl="2" indent="-171450">
              <a:buFontTx/>
              <a:buChar char="-"/>
            </a:pPr>
            <a:r>
              <a:rPr lang="en-US"/>
              <a:t>this could also be achieved by busy-waiting (which is what our timer does, and is single-threaded)</a:t>
            </a:r>
          </a:p>
          <a:p>
            <a:pPr marL="1085850" lvl="2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TimerToStretch application is synchronous, but using a pattern often seen in async callbacks</a:t>
            </a:r>
          </a:p>
          <a:p>
            <a:pPr marL="628650" lvl="1" indent="-171450">
              <a:buFontTx/>
              <a:buChar char="-"/>
            </a:pPr>
            <a:r>
              <a:rPr lang="en-US"/>
              <a:t>TimeToStretch has everything running in the same thread</a:t>
            </a:r>
          </a:p>
          <a:p>
            <a:pPr marL="628650" lvl="1" indent="-171450">
              <a:buFontTx/>
              <a:buChar char="-"/>
            </a:pPr>
            <a:r>
              <a:rPr lang="en-US"/>
              <a:t>to be asynchronous, we would probably want to make a subclass of Thread </a:t>
            </a:r>
          </a:p>
          <a:p>
            <a:pPr marL="1085850" lvl="2" indent="-171450">
              <a:buFontTx/>
              <a:buChar char="-"/>
            </a:pPr>
            <a:r>
              <a:rPr lang="en-US"/>
              <a:t>then start that thread executing in parallel </a:t>
            </a:r>
          </a:p>
          <a:p>
            <a:pPr marL="1085850" lvl="2" indent="-171450">
              <a:buFontTx/>
              <a:buChar char="-"/>
            </a:pPr>
            <a:r>
              <a:rPr lang="en-US"/>
              <a:t>not well motivated for TimeToStretch since the main thread doesn’t have anything better to do while it’s waiting</a:t>
            </a:r>
          </a:p>
          <a:p>
            <a:pPr marL="1085850" lvl="2" indent="-171450">
              <a:buFontTx/>
              <a:buChar char="-"/>
            </a:pPr>
            <a:r>
              <a:rPr lang="en-US"/>
              <a:t>(not going to get into that today)</a:t>
            </a:r>
          </a:p>
          <a:p>
            <a:pPr marL="628650" lvl="1" indent="-171450">
              <a:buFontTx/>
              <a:buChar char="-"/>
            </a:pPr>
            <a:r>
              <a:rPr lang="en-US"/>
              <a:t>start and run methods are often seen in code that uses asynchronous callbacks</a:t>
            </a:r>
          </a:p>
          <a:p>
            <a:pPr marL="1085850" lvl="2" indent="-171450">
              <a:buFontTx/>
              <a:buChar char="-"/>
            </a:pPr>
            <a:endParaRPr lang="en-US"/>
          </a:p>
          <a:p>
            <a:pPr marL="1085850" lvl="2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62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9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21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22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- The dependency inversion would be easier to see if we had not first created TimerTask</a:t>
            </a:r>
          </a:p>
        </p:txBody>
      </p:sp>
    </p:spTree>
    <p:extLst>
      <p:ext uri="{BB962C8B-B14F-4D97-AF65-F5344CB8AC3E}">
        <p14:creationId xmlns:p14="http://schemas.microsoft.com/office/powerpoint/2010/main" val="3164942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- this slide ended up being maybe not so constructive.</a:t>
            </a:r>
          </a:p>
        </p:txBody>
      </p:sp>
    </p:spTree>
    <p:extLst>
      <p:ext uri="{BB962C8B-B14F-4D97-AF65-F5344CB8AC3E}">
        <p14:creationId xmlns:p14="http://schemas.microsoft.com/office/powerpoint/2010/main" val="1619457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91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69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lvl="0" indent="-171450">
              <a:buFontTx/>
              <a:buChar char="-"/>
            </a:pPr>
            <a:r>
              <a:rPr lang="en-US"/>
              <a:t>Incorporated these ideas into the next slide, Hiding.</a:t>
            </a:r>
          </a:p>
        </p:txBody>
      </p:sp>
    </p:spTree>
    <p:extLst>
      <p:ext uri="{BB962C8B-B14F-4D97-AF65-F5344CB8AC3E}">
        <p14:creationId xmlns:p14="http://schemas.microsoft.com/office/powerpoint/2010/main" val="1580076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r>
              <a:rPr lang="en-US"/>
              <a:t>Decoupling</a:t>
            </a:r>
          </a:p>
          <a:p>
            <a:pPr marL="628650" lvl="1" indent="-171450">
              <a:buFontTx/>
              <a:buChar char="-"/>
            </a:pPr>
            <a:r>
              <a:rPr lang="en-US"/>
              <a:t>Main is no longer coupled with Timer</a:t>
            </a:r>
          </a:p>
          <a:p>
            <a:pPr marL="1085850" lvl="2" indent="-171450">
              <a:buFontTx/>
              <a:buChar char="-"/>
            </a:pPr>
            <a:r>
              <a:rPr lang="en-US"/>
              <a:t>good be/c Main doesn’t care how TimeToStretch is being timed</a:t>
            </a:r>
          </a:p>
          <a:p>
            <a:pPr marL="628650" lvl="1" indent="-171450">
              <a:buFontTx/>
              <a:buChar char="-"/>
            </a:pPr>
            <a:r>
              <a:rPr lang="en-US"/>
              <a:t>Timer is no longer coupled with TimeToStretch</a:t>
            </a:r>
          </a:p>
          <a:p>
            <a:pPr marL="1085850" lvl="2" indent="-171450">
              <a:buFontTx/>
              <a:buChar char="-"/>
            </a:pPr>
            <a:r>
              <a:rPr lang="en-US"/>
              <a:t>good be/c Timer doesn’t need to know what is being timed</a:t>
            </a:r>
          </a:p>
          <a:p>
            <a:pPr marL="171450" lvl="0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Coupling added</a:t>
            </a:r>
          </a:p>
          <a:p>
            <a:pPr marL="628650" lvl="1" indent="-171450">
              <a:buFontTx/>
              <a:buChar char="-"/>
            </a:pPr>
            <a:r>
              <a:rPr lang="en-US"/>
              <a:t>Main depends on TimeToStretch</a:t>
            </a:r>
          </a:p>
          <a:p>
            <a:pPr marL="1085850" lvl="2" indent="-171450">
              <a:buFontTx/>
              <a:buChar char="-"/>
            </a:pPr>
            <a:r>
              <a:rPr lang="en-US"/>
              <a:t>makes sense since the purpose of main is to run the TimeToStretch application</a:t>
            </a:r>
          </a:p>
          <a:p>
            <a:pPr marL="628650" lvl="1" indent="-171450">
              <a:buFontTx/>
              <a:buChar char="-"/>
            </a:pPr>
            <a:r>
              <a:rPr lang="en-US"/>
              <a:t>TimeToStretch depends on timer</a:t>
            </a:r>
          </a:p>
          <a:p>
            <a:pPr marL="1085850" lvl="2" indent="-171450">
              <a:buFontTx/>
              <a:buChar char="-"/>
            </a:pPr>
            <a:r>
              <a:rPr lang="en-US"/>
              <a:t>necessary because TimeToStretch is nothing without a timer</a:t>
            </a:r>
          </a:p>
          <a:p>
            <a:pPr marL="628650" lvl="1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Modularity</a:t>
            </a:r>
          </a:p>
          <a:p>
            <a:pPr marL="628650" lvl="1" indent="-171450">
              <a:buFontTx/>
              <a:buChar char="-"/>
            </a:pPr>
            <a:r>
              <a:rPr lang="en-US"/>
              <a:t>We could take away one component and replace it with something else and the rest would work fine</a:t>
            </a:r>
          </a:p>
          <a:p>
            <a:pPr marL="1085850" lvl="2" indent="-171450">
              <a:buFontTx/>
              <a:buChar char="-"/>
            </a:pPr>
            <a:r>
              <a:rPr lang="en-US"/>
              <a:t>e.g. replace TimeToStretch with TimeToDrinkWater</a:t>
            </a:r>
          </a:p>
          <a:p>
            <a:pPr marL="171450" lvl="0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Reusability</a:t>
            </a:r>
          </a:p>
          <a:p>
            <a:pPr marL="628650" lvl="1" indent="-171450">
              <a:buFontTx/>
              <a:buChar char="-"/>
            </a:pPr>
            <a:r>
              <a:rPr lang="en-US"/>
              <a:t>Can use Timer to time other things besides TimeToStretch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94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625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r>
              <a:rPr lang="en-US"/>
              <a:t>for the sake of this example, a stock is a name with a series of times and values</a:t>
            </a:r>
          </a:p>
          <a:p>
            <a:pPr marL="628650" lvl="1" indent="-171450">
              <a:buFontTx/>
              <a:buChar char="-"/>
            </a:pPr>
            <a:r>
              <a:rPr lang="en-US"/>
              <a:t>The Stocks class keeps track of many stocks and their values over time</a:t>
            </a:r>
          </a:p>
        </p:txBody>
      </p:sp>
    </p:spTree>
    <p:extLst>
      <p:ext uri="{BB962C8B-B14F-4D97-AF65-F5344CB8AC3E}">
        <p14:creationId xmlns:p14="http://schemas.microsoft.com/office/powerpoint/2010/main" val="16720005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892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67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r>
              <a:rPr lang="en-US"/>
              <a:t>Decoupling</a:t>
            </a:r>
          </a:p>
          <a:p>
            <a:pPr marL="628650" lvl="1" indent="-171450">
              <a:buFontTx/>
              <a:buChar char="-"/>
            </a:pPr>
            <a:r>
              <a:rPr lang="en-US"/>
              <a:t>Stocks does not need to know about the individual viewer components</a:t>
            </a:r>
          </a:p>
          <a:p>
            <a:pPr marL="628650" lvl="1" indent="-171450">
              <a:buFontTx/>
              <a:buChar char="-"/>
            </a:pPr>
            <a:r>
              <a:rPr lang="en-US"/>
              <a:t>If Stock depends on the specific viewers, it can’t function in an application where they don’t exist</a:t>
            </a:r>
          </a:p>
          <a:p>
            <a:pPr marL="1085850" lvl="2" indent="-171450">
              <a:buFontTx/>
              <a:buChar char="-"/>
            </a:pPr>
            <a:r>
              <a:rPr lang="en-US"/>
              <a:t>(without changing its source code)</a:t>
            </a:r>
          </a:p>
          <a:p>
            <a:pPr marL="628650" lvl="1" indent="-171450">
              <a:buFontTx/>
              <a:buChar char="-"/>
            </a:pPr>
            <a:r>
              <a:rPr lang="en-US"/>
              <a:t>Eliminate coupling between Stocks and viewers</a:t>
            </a:r>
          </a:p>
          <a:p>
            <a:pPr marL="171450" lvl="0" indent="-171450">
              <a:buFontTx/>
              <a:buChar char="-"/>
            </a:pPr>
            <a:r>
              <a:rPr lang="en-US"/>
              <a:t>Reusability</a:t>
            </a:r>
          </a:p>
          <a:p>
            <a:pPr marL="628650" lvl="1" indent="-171450">
              <a:buFontTx/>
              <a:buChar char="-"/>
            </a:pPr>
            <a:r>
              <a:rPr lang="en-US"/>
              <a:t>After decoupling, Stocks can be used in a context with any kind of completely different viewer!</a:t>
            </a:r>
          </a:p>
          <a:p>
            <a:pPr marL="628650" lvl="1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Ok Coupling</a:t>
            </a:r>
          </a:p>
          <a:p>
            <a:pPr marL="628650" lvl="1" indent="-171450">
              <a:buFontTx/>
              <a:buChar char="-"/>
            </a:pPr>
            <a:r>
              <a:rPr lang="en-US"/>
              <a:t>Makes sense for Main to know about the viewers</a:t>
            </a:r>
          </a:p>
          <a:p>
            <a:pPr marL="1085850" lvl="2" indent="-171450">
              <a:buFontTx/>
              <a:buChar char="-"/>
            </a:pPr>
            <a:r>
              <a:rPr lang="en-US"/>
              <a:t>Main is a custom class specific to this particular application, as it should be</a:t>
            </a:r>
          </a:p>
          <a:p>
            <a:pPr marL="1085850" lvl="2" indent="-171450">
              <a:buFontTx/>
              <a:buChar char="-"/>
            </a:pPr>
            <a:r>
              <a:rPr lang="en-US"/>
              <a:t>Main is not a component we expect to reuse</a:t>
            </a:r>
          </a:p>
          <a:p>
            <a:pPr marL="171450" lvl="0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Extensibility</a:t>
            </a:r>
          </a:p>
          <a:p>
            <a:pPr marL="628650" lvl="1" indent="-171450">
              <a:buFontTx/>
              <a:buChar char="-"/>
            </a:pPr>
            <a:r>
              <a:rPr lang="en-US"/>
              <a:t>the ability to extend the application (not directly related to “extends” in subclassing)</a:t>
            </a:r>
          </a:p>
          <a:p>
            <a:pPr marL="628650" lvl="1" indent="-171450">
              <a:buFontTx/>
              <a:buChar char="-"/>
            </a:pPr>
            <a:r>
              <a:rPr lang="en-US"/>
              <a:t>Now we can add new visualizations without changing Stocks!</a:t>
            </a:r>
          </a:p>
          <a:p>
            <a:pPr marL="171450" lvl="0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87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952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891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3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67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- an observer that cares about the number of students signed up</a:t>
            </a:r>
          </a:p>
        </p:txBody>
      </p:sp>
    </p:spTree>
    <p:extLst>
      <p:ext uri="{BB962C8B-B14F-4D97-AF65-F5344CB8AC3E}">
        <p14:creationId xmlns:p14="http://schemas.microsoft.com/office/powerpoint/2010/main" val="11385983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23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7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60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35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“while true” construction might not be the best way to wait for something</a:t>
            </a:r>
          </a:p>
          <a:p>
            <a:pPr marL="628650" lvl="1" indent="-171450">
              <a:buFontTx/>
              <a:buChar char="-"/>
            </a:pPr>
            <a:r>
              <a:rPr lang="en-US"/>
              <a:t>let’s ignore that for now, it won’t be the focus of today’s lecture.</a:t>
            </a:r>
          </a:p>
          <a:p>
            <a:pPr marL="628650" lvl="1" indent="-171450">
              <a:buFontTx/>
              <a:buChar char="-"/>
            </a:pPr>
            <a:r>
              <a:rPr lang="en-US"/>
              <a:t>we’ll assume that timer is waiting in a very graceful way.</a:t>
            </a:r>
          </a:p>
        </p:txBody>
      </p:sp>
    </p:spTree>
    <p:extLst>
      <p:ext uri="{BB962C8B-B14F-4D97-AF65-F5344CB8AC3E}">
        <p14:creationId xmlns:p14="http://schemas.microsoft.com/office/powerpoint/2010/main" val="191782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47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r>
              <a:rPr lang="en-US"/>
              <a:t>(First introduce module dependency diagram and what the arrows mean)</a:t>
            </a:r>
          </a:p>
          <a:p>
            <a:pPr marL="171450" indent="-171450">
              <a:buFontTx/>
              <a:buChar char="-"/>
            </a:pPr>
            <a:r>
              <a:rPr lang="en-US"/>
              <a:t>Really Timer is a StretchTimer</a:t>
            </a:r>
          </a:p>
          <a:p>
            <a:pPr marL="628650" lvl="1" indent="-171450">
              <a:buFontTx/>
              <a:buChar char="-"/>
            </a:pPr>
            <a:r>
              <a:rPr lang="en-US"/>
              <a:t>it’s coupled with the TimeToStretch class</a:t>
            </a:r>
          </a:p>
          <a:p>
            <a:pPr marL="171450" indent="-171450">
              <a:buFontTx/>
              <a:buChar char="-"/>
            </a:pPr>
            <a:r>
              <a:rPr lang="en-US"/>
              <a:t>It has this functionality of timing stuff that should be reusable,</a:t>
            </a:r>
          </a:p>
          <a:p>
            <a:pPr marL="628650" lvl="1" indent="-171450">
              <a:buFontTx/>
              <a:buChar char="-"/>
            </a:pPr>
            <a:r>
              <a:rPr lang="en-US"/>
              <a:t>but the way it’s structured, the only thing it can time is a stretch break</a:t>
            </a:r>
          </a:p>
          <a:p>
            <a:pPr marL="171450" indent="-171450">
              <a:buFontTx/>
              <a:buChar char="-"/>
            </a:pPr>
            <a:r>
              <a:rPr lang="en-US"/>
              <a:t>What if we wanted to time our water breaks too?</a:t>
            </a:r>
          </a:p>
          <a:p>
            <a:pPr marL="628650" lvl="1" indent="-171450">
              <a:buFontTx/>
              <a:buChar char="-"/>
            </a:pPr>
            <a:r>
              <a:rPr lang="en-US"/>
              <a:t>Can’t just make a new instance of Timer, it only knows how to time stretch breaks</a:t>
            </a:r>
          </a:p>
          <a:p>
            <a:pPr marL="1085850" lvl="2" indent="-171450">
              <a:buFontTx/>
              <a:buChar char="-"/>
            </a:pPr>
            <a:r>
              <a:rPr lang="en-US"/>
              <a:t>We’d have to write a new timer class for water breaks</a:t>
            </a:r>
          </a:p>
          <a:p>
            <a:pPr marL="1085850" lvl="2" indent="-171450">
              <a:buFontTx/>
              <a:buChar char="-"/>
            </a:pPr>
            <a:r>
              <a:rPr lang="en-US"/>
              <a:t>violates DRY</a:t>
            </a:r>
          </a:p>
          <a:p>
            <a:pPr marL="628650" lvl="1" indent="-171450">
              <a:buFontTx/>
              <a:buChar char="-"/>
            </a:pPr>
            <a:r>
              <a:rPr lang="en-US"/>
              <a:t>OR... find some way to restructure our application so we can do this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This is a simple, minimal application, and it’s fine if we never we never want to extend or reuse our code</a:t>
            </a:r>
          </a:p>
          <a:p>
            <a:pPr marL="628650" lvl="1" indent="-171450">
              <a:buFontTx/>
              <a:buChar char="-"/>
            </a:pPr>
            <a:r>
              <a:rPr lang="en-US"/>
              <a:t>The direction we’re going is to make it somewhat more complex, but to </a:t>
            </a:r>
          </a:p>
          <a:p>
            <a:pPr marL="628650" lvl="1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7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C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C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770880"/>
            <a:ext cx="457200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</a:rPr>
              <a:t>Leah Perlmutter / Summer 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16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Callbacks and Observers</a:t>
            </a:r>
          </a:p>
        </p:txBody>
      </p:sp>
    </p:spTree>
    <p:extLst>
      <p:ext uri="{BB962C8B-B14F-4D97-AF65-F5344CB8AC3E}">
        <p14:creationId xmlns:p14="http://schemas.microsoft.com/office/powerpoint/2010/main" val="40781287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calls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GB" dirty="0"/>
              <a:t> periodically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5195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dirty="0"/>
              <a:t> class puts it together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program, as designed, will work...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	But 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322437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Module dependency diagram (MDD)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	An arrow in a module dependency diagram (MDD) indicates “depends on” or “knows about”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Simplistically: “any name mentioned in the source code”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What’s wrong with this diagram?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really need to depend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re-usable in a new context?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6705600" y="4623452"/>
            <a:ext cx="2209800" cy="642625"/>
          </a:xfrm>
          <a:prstGeom prst="wedgeRectCallout">
            <a:avLst>
              <a:gd name="adj1" fmla="val -109982"/>
              <a:gd name="adj2" fmla="val -453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Timer depends on </a:t>
            </a:r>
            <a:r>
              <a:rPr lang="en-GB" sz="2000" dirty="0" err="1">
                <a:solidFill>
                  <a:schemeClr val="tx1"/>
                </a:solidFill>
              </a:rPr>
              <a:t>TimeToStretch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Main depends on Timer</a:t>
            </a:r>
          </a:p>
        </p:txBody>
      </p:sp>
    </p:spTree>
    <p:extLst>
      <p:ext uri="{BB962C8B-B14F-4D97-AF65-F5344CB8AC3E}">
        <p14:creationId xmlns:p14="http://schemas.microsoft.com/office/powerpoint/2010/main" val="3599538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Decoupling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needs to call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does </a:t>
            </a:r>
            <a:r>
              <a:rPr lang="en-GB" sz="2000" i="1" dirty="0"/>
              <a:t>not</a:t>
            </a:r>
            <a:r>
              <a:rPr lang="en-GB" sz="2000" dirty="0"/>
              <a:t> need to know what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Weaken the dependency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abstract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public abstract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only needs to know that something (e.g.,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) meets the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477765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69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task;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while (true)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creates a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object and passes it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: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70A7D10E-1E22-C341-B688-135C6DF54DC5}"/>
              </a:ext>
            </a:extLst>
          </p:cNvPr>
          <p:cNvSpPr/>
          <p:nvPr/>
        </p:nvSpPr>
        <p:spPr>
          <a:xfrm>
            <a:off x="5791200" y="6096000"/>
            <a:ext cx="3162300" cy="381000"/>
          </a:xfrm>
          <a:prstGeom prst="wedgeRectCallout">
            <a:avLst>
              <a:gd name="adj1" fmla="val -35900"/>
              <a:gd name="adj2" fmla="val -1169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Pass timer task into timer</a:t>
            </a:r>
          </a:p>
        </p:txBody>
      </p:sp>
    </p:spTree>
    <p:extLst>
      <p:ext uri="{BB962C8B-B14F-4D97-AF65-F5344CB8AC3E}">
        <p14:creationId xmlns:p14="http://schemas.microsoft.com/office/powerpoint/2010/main" val="167310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Module dependency diagram (version 2)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depends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, not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reuse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depends on the constructor for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still depends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(is this necessary?)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895600" y="576683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37215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62428" y="4870658"/>
            <a:ext cx="166775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895600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rot="5400000" flipH="1" flipV="1">
            <a:off x="3536399" y="5474216"/>
            <a:ext cx="585231" cy="12700"/>
          </a:xfrm>
          <a:prstGeom prst="bentConnector3">
            <a:avLst>
              <a:gd name="adj1" fmla="val 369"/>
            </a:avLst>
          </a:prstGeom>
          <a:noFill/>
          <a:ln w="19050">
            <a:solidFill>
              <a:srgbClr val="000000"/>
            </a:solidFill>
            <a:prstDash val="sysDash"/>
            <a:round/>
            <a:headEnd/>
            <a:tailEnd type="triangle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6405698" y="6017114"/>
            <a:ext cx="1440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prstDash val="sysDash"/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6198272" y="5786786"/>
            <a:ext cx="355792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613123" y="6017113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637610" y="5602524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032458"/>
            <a:ext cx="4044794" cy="52725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343400"/>
            <a:ext cx="510209" cy="173437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79614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err="1"/>
              <a:t>Callback</a:t>
            </a:r>
            <a:r>
              <a:rPr lang="en-GB" sz="2000" dirty="0"/>
              <a:t>:  “Code” provided by client to be used by library</a:t>
            </a:r>
          </a:p>
          <a:p>
            <a:pPr marL="742950" lvl="2" indent="-342900"/>
            <a:r>
              <a:rPr lang="en-GB" sz="2000" dirty="0"/>
              <a:t>In Java, pass an object with the “code” in a method</a:t>
            </a:r>
          </a:p>
          <a:p>
            <a:pPr marL="0" lvl="1" indent="0">
              <a:buNone/>
            </a:pPr>
            <a:endParaRPr lang="en-GB" sz="1100" i="1" dirty="0">
              <a:solidFill>
                <a:schemeClr val="accent2"/>
              </a:solidFill>
            </a:endParaRPr>
          </a:p>
          <a:p>
            <a:pPr marL="0" lvl="1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Synchronous</a:t>
            </a:r>
            <a:r>
              <a:rPr lang="en-GB" sz="2000" dirty="0"/>
              <a:t> </a:t>
            </a:r>
            <a:r>
              <a:rPr lang="en-GB" sz="2000" dirty="0" err="1"/>
              <a:t>callbacks</a:t>
            </a:r>
            <a:r>
              <a:rPr lang="en-GB" sz="2000" dirty="0"/>
              <a:t>:</a:t>
            </a:r>
          </a:p>
          <a:p>
            <a:pPr marL="742950" lvl="2" indent="-342900"/>
            <a:r>
              <a:rPr lang="en-GB" sz="2000" dirty="0"/>
              <a:t>Examples: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/>
              <a:t> calls its client’s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/>
              <a:t>,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742950" lvl="2" indent="-342900"/>
            <a:r>
              <a:rPr lang="en-GB" sz="2000" dirty="0"/>
              <a:t>Useful when library needs the </a:t>
            </a:r>
            <a:r>
              <a:rPr lang="en-GB" sz="2000" dirty="0" err="1"/>
              <a:t>callback</a:t>
            </a:r>
            <a:r>
              <a:rPr lang="en-GB" sz="2000" dirty="0"/>
              <a:t> result immediately</a:t>
            </a:r>
          </a:p>
          <a:p>
            <a:pPr marL="0" lvl="1" indent="0">
              <a:buNone/>
            </a:pPr>
            <a:endParaRPr lang="en-GB" sz="1100" dirty="0"/>
          </a:p>
          <a:p>
            <a:pPr marL="0" lvl="1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Asynchronous</a:t>
            </a:r>
            <a:r>
              <a:rPr lang="en-GB" sz="2000" dirty="0"/>
              <a:t> </a:t>
            </a:r>
            <a:r>
              <a:rPr lang="en-GB" sz="2000" dirty="0" err="1"/>
              <a:t>callbacks</a:t>
            </a:r>
            <a:r>
              <a:rPr lang="en-GB" sz="2000" dirty="0"/>
              <a:t>:</a:t>
            </a:r>
          </a:p>
          <a:p>
            <a:pPr marL="742950" lvl="2" indent="-342900"/>
            <a:r>
              <a:rPr lang="en-GB" sz="2000" dirty="0"/>
              <a:t>Examples:  GUI listeners</a:t>
            </a:r>
          </a:p>
          <a:p>
            <a:pPr marL="742950" lvl="2" indent="-342900"/>
            <a:r>
              <a:rPr lang="en-GB" sz="2000" i="1" dirty="0"/>
              <a:t>Register</a:t>
            </a:r>
            <a:r>
              <a:rPr lang="en-GB" sz="2000" dirty="0"/>
              <a:t> to indicate interest and where to call back</a:t>
            </a:r>
          </a:p>
          <a:p>
            <a:pPr marL="742950" lvl="2" indent="-342900"/>
            <a:r>
              <a:rPr lang="en-GB" sz="2000" dirty="0"/>
              <a:t>Useful when the </a:t>
            </a:r>
            <a:r>
              <a:rPr lang="en-GB" sz="2000" dirty="0" err="1"/>
              <a:t>callback</a:t>
            </a:r>
            <a:r>
              <a:rPr lang="en-GB" sz="2000" dirty="0"/>
              <a:t> should be performed later, when some interesting event occurs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3855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</a:t>
            </a:r>
            <a:r>
              <a:rPr lang="en-GB" dirty="0" err="1"/>
              <a:t>callback</a:t>
            </a:r>
            <a:r>
              <a:rPr lang="en-GB" dirty="0"/>
              <a:t> design pattern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Going farther: use a </a:t>
            </a:r>
            <a:r>
              <a:rPr lang="en-GB" sz="2000" dirty="0" err="1"/>
              <a:t>callback</a:t>
            </a:r>
            <a:r>
              <a:rPr lang="en-GB" sz="2000" dirty="0"/>
              <a:t> to </a:t>
            </a:r>
            <a:r>
              <a:rPr lang="en-GB" sz="2000" i="1" dirty="0"/>
              <a:t>invert the dependency</a:t>
            </a: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creates a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, and passes in a reference to </a:t>
            </a:r>
            <a:r>
              <a:rPr lang="en-GB" sz="2000" i="1" dirty="0"/>
              <a:t>itself</a:t>
            </a:r>
            <a:r>
              <a:rPr lang="en-GB" sz="2000" dirty="0"/>
              <a:t> so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can </a:t>
            </a:r>
            <a:r>
              <a:rPr lang="en-GB" sz="2000" i="1" dirty="0"/>
              <a:t>call it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a </a:t>
            </a:r>
            <a:r>
              <a:rPr lang="en-GB" sz="2000" i="1" dirty="0" err="1">
                <a:solidFill>
                  <a:schemeClr val="accent2"/>
                </a:solidFill>
              </a:rPr>
              <a:t>callback</a:t>
            </a:r>
            <a:r>
              <a:rPr lang="en-GB" sz="2000" dirty="0"/>
              <a:t> – a method call from a module to a client that it notifies about some condition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</a:t>
            </a:r>
            <a:r>
              <a:rPr lang="en-GB" sz="2000" dirty="0" err="1"/>
              <a:t>callback</a:t>
            </a:r>
            <a:r>
              <a:rPr lang="en-GB" sz="2000" dirty="0"/>
              <a:t> </a:t>
            </a:r>
            <a:r>
              <a:rPr lang="en-GB" sz="2000" i="1" dirty="0"/>
              <a:t>inverts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Inverted dependency: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depends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(not vice versa)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Less obvious coding style, but more “natural”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Side benefit: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does not depend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</a:p>
        </p:txBody>
      </p:sp>
    </p:spTree>
    <p:extLst>
      <p:ext uri="{BB962C8B-B14F-4D97-AF65-F5344CB8AC3E}">
        <p14:creationId xmlns:p14="http://schemas.microsoft.com/office/powerpoint/2010/main" val="45016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3)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Timer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 = new Timer(this);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057900" y="1905000"/>
            <a:ext cx="2476500" cy="838200"/>
          </a:xfrm>
          <a:prstGeom prst="wedgeRectCallout">
            <a:avLst>
              <a:gd name="adj1" fmla="val -87813"/>
              <a:gd name="adj2" fmla="val 3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Pass self into timer (“Registration”)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895600" cy="457200"/>
          </a:xfrm>
          <a:prstGeom prst="wedgeRectCallout">
            <a:avLst>
              <a:gd name="adj1" fmla="val -97673"/>
              <a:gd name="adj2" fmla="val 643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Callback entry point</a:t>
            </a:r>
          </a:p>
        </p:txBody>
      </p:sp>
    </p:spTree>
    <p:extLst>
      <p:ext uri="{BB962C8B-B14F-4D97-AF65-F5344CB8AC3E}">
        <p14:creationId xmlns:p14="http://schemas.microsoft.com/office/powerpoint/2010/main" val="3500617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948177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Main (version 3)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Uses a </a:t>
            </a:r>
            <a:r>
              <a:rPr lang="en-GB" sz="2000" dirty="0" err="1"/>
              <a:t>callback</a:t>
            </a:r>
            <a:r>
              <a:rPr lang="en-GB" sz="2000" dirty="0"/>
              <a:t> in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+mj-lt"/>
                <a:cs typeface="Courier New" pitchFamily="49" charset="0"/>
              </a:rPr>
              <a:t> </a:t>
            </a:r>
            <a:r>
              <a:rPr lang="en-GB" sz="2000" dirty="0"/>
              <a:t>to invert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MDD shows the inversion of the 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(compare to version 1)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prstDash val="sysDash"/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Timer</a:t>
            </a:r>
          </a:p>
        </p:txBody>
      </p:sp>
    </p:spTree>
    <p:extLst>
      <p:ext uri="{BB962C8B-B14F-4D97-AF65-F5344CB8AC3E}">
        <p14:creationId xmlns:p14="http://schemas.microsoft.com/office/powerpoint/2010/main" val="3872402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Version 1 again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Before dependency inversion: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5" name="AutoShape 9"/>
          <p:cNvCxnSpPr>
            <a:cxnSpLocks noChangeShapeType="1"/>
            <a:stCxn id="19460" idx="2"/>
            <a:endCxn id="19459" idx="3"/>
          </p:cNvCxnSpPr>
          <p:nvPr/>
        </p:nvCxnSpPr>
        <p:spPr bwMode="auto">
          <a:xfrm flipH="1">
            <a:off x="4978208" y="5389662"/>
            <a:ext cx="1970541" cy="72553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60" idx="1"/>
          </p:cNvCxnSpPr>
          <p:nvPr/>
        </p:nvCxnSpPr>
        <p:spPr bwMode="auto">
          <a:xfrm>
            <a:off x="2385391" y="4560484"/>
            <a:ext cx="3629944" cy="51823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5134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For the sake of illustration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r>
              <a:rPr lang="en-US" sz="2000"/>
              <a:t>The dependency inversion would be more obvious to see if we had not first created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</a:p>
          <a:p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/>
              <a:t>After dependency inversion (without TimerTask):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82015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Main (version 3)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Uses a </a:t>
            </a:r>
            <a:r>
              <a:rPr lang="en-GB" sz="2000" dirty="0" err="1"/>
              <a:t>callback</a:t>
            </a:r>
            <a:r>
              <a:rPr lang="en-GB" sz="2000" dirty="0"/>
              <a:t> in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+mj-lt"/>
                <a:cs typeface="Courier New" pitchFamily="49" charset="0"/>
              </a:rPr>
              <a:t> </a:t>
            </a:r>
            <a:r>
              <a:rPr lang="en-GB" sz="2000" dirty="0"/>
              <a:t>to invert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MDD shows the inversion of the 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(compare to version 1)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prstDash val="sysDash"/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Timer</a:t>
            </a:r>
          </a:p>
        </p:txBody>
      </p:sp>
    </p:spTree>
    <p:extLst>
      <p:ext uri="{BB962C8B-B14F-4D97-AF65-F5344CB8AC3E}">
        <p14:creationId xmlns:p14="http://schemas.microsoft.com/office/powerpoint/2010/main" val="3193112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A good design has dependences (coupling) only where it makes sense</a:t>
            </a:r>
          </a:p>
          <a:p>
            <a:endParaRPr lang="en-GB" sz="2000" dirty="0"/>
          </a:p>
          <a:p>
            <a:r>
              <a:rPr lang="en-GB" sz="2000" dirty="0"/>
              <a:t>While you design (</a:t>
            </a:r>
            <a:r>
              <a:rPr lang="en-GB" sz="2000" i="1" dirty="0"/>
              <a:t>before</a:t>
            </a:r>
            <a:r>
              <a:rPr lang="en-GB" sz="2000" dirty="0"/>
              <a:t> you code), examine dependences</a:t>
            </a:r>
          </a:p>
          <a:p>
            <a:endParaRPr lang="en-GB" sz="2000" dirty="0"/>
          </a:p>
          <a:p>
            <a:r>
              <a:rPr lang="en-GB" sz="2000" dirty="0"/>
              <a:t>Don’t introduce unnecessary coupling</a:t>
            </a:r>
          </a:p>
          <a:p>
            <a:endParaRPr lang="en-GB" sz="2000" dirty="0"/>
          </a:p>
          <a:p>
            <a:r>
              <a:rPr lang="en-GB" sz="2000" dirty="0"/>
              <a:t>Coupling is an easy temptation if you code first</a:t>
            </a:r>
          </a:p>
          <a:p>
            <a:pPr lvl="1"/>
            <a:r>
              <a:rPr lang="en-GB" sz="2000" dirty="0"/>
              <a:t>Suppose a method needs information from another object:</a:t>
            </a:r>
          </a:p>
          <a:p>
            <a:pPr lvl="1"/>
            <a:r>
              <a:rPr lang="en-GB" sz="2000" dirty="0"/>
              <a:t>If you hack in a way to get it:</a:t>
            </a:r>
          </a:p>
          <a:p>
            <a:pPr lvl="2"/>
            <a:r>
              <a:rPr lang="en-GB" sz="2000" dirty="0"/>
              <a:t>The hack might be easy to write</a:t>
            </a:r>
          </a:p>
          <a:p>
            <a:pPr lvl="2"/>
            <a:r>
              <a:rPr lang="en-GB" sz="2000" dirty="0"/>
              <a:t>It will damage the code’s modularity and reusability</a:t>
            </a:r>
          </a:p>
          <a:p>
            <a:pPr lvl="2"/>
            <a:r>
              <a:rPr lang="en-GB" sz="2000" dirty="0"/>
              <a:t>More complex code is harder to understand</a:t>
            </a:r>
          </a:p>
        </p:txBody>
      </p:sp>
    </p:spTree>
    <p:extLst>
      <p:ext uri="{BB962C8B-B14F-4D97-AF65-F5344CB8AC3E}">
        <p14:creationId xmlns:p14="http://schemas.microsoft.com/office/powerpoint/2010/main" val="1683131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Concept Summary (example 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64820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Coupling – </a:t>
            </a:r>
            <a:r>
              <a:rPr lang="en-GB" sz="2000" dirty="0"/>
              <a:t>dependency between different parts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Use coupling only where necessary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Decouple needlessly coupled components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/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Reusability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Uncoupled components are more reusable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/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Modularity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The resulting design is modular because each component does its own functionality (no more, no less)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Callbacks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The concept of passing in a method that will be called later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We have applied the concept of </a:t>
            </a:r>
            <a:r>
              <a:rPr lang="en-GB" sz="2100" dirty="0"/>
              <a:t>callbacks</a:t>
            </a:r>
            <a:r>
              <a:rPr lang="en-GB" sz="2000" dirty="0"/>
              <a:t> to decouple needlessly coupled components!</a:t>
            </a:r>
          </a:p>
        </p:txBody>
      </p:sp>
    </p:spTree>
    <p:extLst>
      <p:ext uri="{BB962C8B-B14F-4D97-AF65-F5344CB8AC3E}">
        <p14:creationId xmlns:p14="http://schemas.microsoft.com/office/powerpoint/2010/main" val="3198290948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12279" y="2286000"/>
            <a:ext cx="55194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875787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Design 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program to display information about stocks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Stock tickers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Spreadsheets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Graphs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Naive design: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a class to represent stock information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That class updates all views of that information (tickers, graphs, etc.) 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5062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/>
              <a:t>Main class gathers information and stores 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class updates viewers when necessary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Problem: To add/change a viewer, must change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sz="2000" dirty="0"/>
              <a:t>Better: insulate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from the details of the viewers</a:t>
            </a:r>
          </a:p>
          <a:p>
            <a:endParaRPr lang="en-GB" sz="2000" dirty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Module dependency diagram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EA8722-9139-8B4F-A9CC-381E734F0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778" y="2629123"/>
            <a:ext cx="1535261" cy="8597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7C7720-826C-1442-BD5F-CB7D5B054B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53"/>
          <a:stretch/>
        </p:blipFill>
        <p:spPr>
          <a:xfrm>
            <a:off x="7223778" y="4676607"/>
            <a:ext cx="1569702" cy="10878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5AEC0F-69FA-A843-9A4B-8FF6C30F39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741449"/>
            <a:ext cx="1322869" cy="74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6876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Weaken the 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should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/>
              <a:t> class know about viewers?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Only needs 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Old way: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947579" y="2949603"/>
            <a:ext cx="4910421" cy="2536797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updateViewers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ticker.update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spreadsheet.update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graph.update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Edit this method to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add a new viewer.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41833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6 due Thursday 8/2</a:t>
            </a:r>
          </a:p>
          <a:p>
            <a:pPr marL="400050"/>
            <a:r>
              <a:rPr lang="en-US" sz="2000" dirty="0"/>
              <a:t>Homework 7 due Thursday 8/2</a:t>
            </a:r>
          </a:p>
        </p:txBody>
      </p:sp>
    </p:spTree>
    <p:extLst>
      <p:ext uri="{BB962C8B-B14F-4D97-AF65-F5344CB8AC3E}">
        <p14:creationId xmlns:p14="http://schemas.microsoft.com/office/powerpoint/2010/main" val="2556903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Weaken the 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should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/>
              <a:t> class know about viewers?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Only needs 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New way: The “observer pattern”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sv-SE" dirty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800100" y="2514600"/>
            <a:ext cx="6743700" cy="42672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interface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class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Stocks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private List&lt;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observers.add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(pi);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for 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: observers)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obs.</a:t>
            </a:r>
            <a:r>
              <a:rPr lang="en-GB" sz="2000" b="1" dirty="0" err="1"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…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105400" y="5638800"/>
            <a:ext cx="2286000" cy="381000"/>
          </a:xfrm>
          <a:prstGeom prst="wedgeRectCallout">
            <a:avLst>
              <a:gd name="adj1" fmla="val -83869"/>
              <a:gd name="adj2" fmla="val -28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Execute callbacks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6655846" y="4495800"/>
            <a:ext cx="1600200" cy="609600"/>
          </a:xfrm>
          <a:prstGeom prst="wedgeRectCallout">
            <a:avLst>
              <a:gd name="adj1" fmla="val -148565"/>
              <a:gd name="adj2" fmla="val -276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Register a  callback</a:t>
            </a:r>
          </a:p>
        </p:txBody>
      </p:sp>
    </p:spTree>
    <p:extLst>
      <p:ext uri="{BB962C8B-B14F-4D97-AF65-F5344CB8AC3E}">
        <p14:creationId xmlns:p14="http://schemas.microsoft.com/office/powerpoint/2010/main" val="2637198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329724" y="3905655"/>
            <a:ext cx="1479083" cy="2149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update</a:t>
            </a: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505200" y="4730015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Create (or be)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304800" y="3352800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Create Stocks and </a:t>
            </a:r>
            <a:r>
              <a:rPr lang="en-GB" sz="2000" i="1" dirty="0">
                <a:solidFill>
                  <a:srgbClr val="000000"/>
                </a:solidFill>
                <a:ea typeface="msmincho" charset="0"/>
                <a:cs typeface="msmincho" charset="0"/>
              </a:rPr>
              <a:t>add observers</a:t>
            </a: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50292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not responsible for viewer creation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passes viewers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as </a:t>
            </a:r>
            <a:r>
              <a:rPr lang="en-GB" sz="2000" i="1" dirty="0"/>
              <a:t>observers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keeps list of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PriceObservers</a:t>
            </a:r>
            <a:r>
              <a:rPr lang="en-GB" sz="2000" dirty="0"/>
              <a:t>, notifies them of changes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Issue: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must pass enough information to (unknown) viewers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964491" y="39140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112998" y="53766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112998" y="48295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964491" y="29754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586767" y="3390037"/>
            <a:ext cx="1441" cy="52399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209043" y="31827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12998" y="42076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661020" y="3378521"/>
            <a:ext cx="1587380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PriceObserver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209043" y="31827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209043" y="31827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454710" y="3793110"/>
            <a:ext cx="658288" cy="621884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454710" y="3793110"/>
            <a:ext cx="658288" cy="1216418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454710" y="3793110"/>
            <a:ext cx="658288" cy="1790796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3429000" y="2859668"/>
            <a:ext cx="3505200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Create viewers and </a:t>
            </a:r>
            <a:r>
              <a:rPr lang="en-GB" sz="2000" i="1" dirty="0">
                <a:solidFill>
                  <a:srgbClr val="000000"/>
                </a:solidFill>
                <a:ea typeface="msmincho" charset="0"/>
                <a:cs typeface="msmincho" charset="0"/>
              </a:rPr>
              <a:t>get observers</a:t>
            </a:r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209043" y="3585816"/>
            <a:ext cx="1451977" cy="53551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13918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 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81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implements </a:t>
            </a:r>
            <a:r>
              <a:rPr lang="en-GB" sz="2000" i="1" dirty="0">
                <a:solidFill>
                  <a:schemeClr val="accent2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functionality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</a:t>
            </a:r>
            <a:r>
              <a:rPr lang="en-GB" sz="2000" i="1" dirty="0">
                <a:solidFill>
                  <a:schemeClr val="accent2"/>
                </a:solidFill>
              </a:rPr>
              <a:t>pull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, let them extract the data they 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“Push” versus “pull” efficiency can depend 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(Also possible to use both patterns simultaneously.)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866827" y="3947909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4" y="5410488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4" y="4863460"/>
            <a:ext cx="1547157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866827" y="3009324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7" name="AutoShape 7"/>
          <p:cNvCxnSpPr>
            <a:cxnSpLocks noChangeShapeType="1"/>
            <a:stCxn id="25606" idx="2"/>
            <a:endCxn id="25603" idx="0"/>
          </p:cNvCxnSpPr>
          <p:nvPr/>
        </p:nvCxnSpPr>
        <p:spPr bwMode="auto">
          <a:xfrm rot="5400000">
            <a:off x="2378408" y="3685911"/>
            <a:ext cx="523996" cy="12700"/>
          </a:xfrm>
          <a:prstGeom prst="bentConnector3">
            <a:avLst>
              <a:gd name="adj1" fmla="val 728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413984" y="3216619"/>
            <a:ext cx="4148507" cy="1232252"/>
          </a:xfrm>
          <a:prstGeom prst="bentConnector3">
            <a:avLst>
              <a:gd name="adj1" fmla="val 10551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782525" y="3445507"/>
            <a:ext cx="13322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4" y="4241576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451111" cy="1826785"/>
          </a:xfrm>
          <a:prstGeom prst="bentConnector3">
            <a:avLst>
              <a:gd name="adj1" fmla="val 105136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451111" cy="2401164"/>
          </a:xfrm>
          <a:prstGeom prst="bentConnector3">
            <a:avLst>
              <a:gd name="adj1" fmla="val 105136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4" y="2895600"/>
            <a:ext cx="1547157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new(Stocks)</a:t>
            </a:r>
          </a:p>
        </p:txBody>
      </p:sp>
      <p:cxnSp>
        <p:nvCxnSpPr>
          <p:cNvPr id="25614" name="AutoShape 14"/>
          <p:cNvCxnSpPr>
            <a:cxnSpLocks noChangeShapeType="1"/>
            <a:stCxn id="25610" idx="1"/>
          </p:cNvCxnSpPr>
          <p:nvPr/>
        </p:nvCxnSpPr>
        <p:spPr bwMode="auto">
          <a:xfrm flipH="1" flipV="1">
            <a:off x="3111381" y="4130011"/>
            <a:ext cx="2903953" cy="3188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  <a:stCxn id="25604" idx="1"/>
          </p:cNvCxnSpPr>
          <p:nvPr/>
        </p:nvCxnSpPr>
        <p:spPr bwMode="auto">
          <a:xfrm flipH="1" flipV="1">
            <a:off x="3111381" y="4155204"/>
            <a:ext cx="2903953" cy="146257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</p:cNvCxnSpPr>
          <p:nvPr/>
        </p:nvCxnSpPr>
        <p:spPr bwMode="auto">
          <a:xfrm flipH="1" flipV="1">
            <a:off x="3111381" y="4155204"/>
            <a:ext cx="2903953" cy="888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14544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Concept Summary (example 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64820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Coupling – </a:t>
            </a:r>
            <a:r>
              <a:rPr lang="en-GB" sz="2000" dirty="0"/>
              <a:t>dependency between different parts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We decoupled Stocks from the viewer components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/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Reusability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Uncoupled components are more reusable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/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Modularity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The resulting design is modular because each component does its own functionality (no more, no less)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Extensibility – </a:t>
            </a:r>
            <a:r>
              <a:rPr lang="en-GB" sz="2000" dirty="0"/>
              <a:t>ability to easily add new features</a:t>
            </a:r>
            <a:endParaRPr lang="en-GB" sz="2000" dirty="0">
              <a:solidFill>
                <a:schemeClr val="accent2"/>
              </a:solidFill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(different from concept of extending a class to make subclass)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The application is more extensible now because we could add more viewers without modifying Stocks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We used the </a:t>
            </a:r>
            <a:r>
              <a:rPr lang="en-GB" sz="2000" dirty="0">
                <a:solidFill>
                  <a:schemeClr val="accent2"/>
                </a:solidFill>
              </a:rPr>
              <a:t>Observer Pattern </a:t>
            </a:r>
            <a:r>
              <a:rPr lang="en-GB" sz="2000" dirty="0"/>
              <a:t>to improve the Stocks applicaiton!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165742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12279" y="2286000"/>
            <a:ext cx="55194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Example 3</a:t>
            </a:r>
          </a:p>
        </p:txBody>
      </p:sp>
    </p:spTree>
    <p:extLst>
      <p:ext uri="{BB962C8B-B14F-4D97-AF65-F5344CB8AC3E}">
        <p14:creationId xmlns:p14="http://schemas.microsoft.com/office/powerpoint/2010/main" val="41457096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Another 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Represents a sign-up sheet of 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List&lt;String&gt;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				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setChanged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315200" y="1219200"/>
            <a:ext cx="1638300" cy="609600"/>
          </a:xfrm>
          <a:prstGeom prst="wedgeRectCallout">
            <a:avLst>
              <a:gd name="adj1" fmla="val -53218"/>
              <a:gd name="adj2" fmla="val 790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java.util.Observable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895600" y="5334000"/>
            <a:ext cx="5810250" cy="1295400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inherits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 many methods including: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(Observer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protected 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setChanged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289054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An Observer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153400" cy="3581400"/>
          </a:xfrm>
          <a:ln/>
        </p:spPr>
        <p:txBody>
          <a:bodyPr>
            <a:noAutofit/>
          </a:bodyPr>
          <a:lstStyle/>
          <a:p>
            <a:pPr>
              <a:lnSpc>
                <a:spcPct val="11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called whenever observed object changes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and observers are notified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"   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+ ((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)o).size());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553200" y="1371600"/>
            <a:ext cx="1752600" cy="661595"/>
          </a:xfrm>
          <a:prstGeom prst="wedgeRectCallout">
            <a:avLst>
              <a:gd name="adj1" fmla="val 13324"/>
              <a:gd name="adj2" fmla="val 100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858000" y="3043966"/>
            <a:ext cx="2171700" cy="381000"/>
          </a:xfrm>
          <a:prstGeom prst="wedgeRectCallout">
            <a:avLst>
              <a:gd name="adj1" fmla="val -30109"/>
              <a:gd name="adj2" fmla="val 784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Not relevant to us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181600" y="4800600"/>
            <a:ext cx="2019300" cy="990600"/>
          </a:xfrm>
          <a:prstGeom prst="wedgeRectCallout">
            <a:avLst>
              <a:gd name="adj1" fmla="val 13559"/>
              <a:gd name="adj2" fmla="val -8478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cast because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Observable</a:t>
            </a:r>
            <a:r>
              <a:rPr lang="en-US" sz="2000" dirty="0">
                <a:solidFill>
                  <a:schemeClr val="tx1"/>
                </a:solidFill>
              </a:rPr>
              <a:t> is not generic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55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Registering an observer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Java's “Listeners” (particularly in GUI classes) are examples of the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Observer pattern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(Feel free to use the Java observer classes in your designs – if they are a good fit – but you don’t have to use them)</a:t>
            </a:r>
          </a:p>
        </p:txBody>
      </p:sp>
    </p:spTree>
    <p:extLst>
      <p:ext uri="{BB962C8B-B14F-4D97-AF65-F5344CB8AC3E}">
        <p14:creationId xmlns:p14="http://schemas.microsoft.com/office/powerpoint/2010/main" val="1539942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User interfaces:  appearance vs. content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It is easy to tangle up </a:t>
            </a:r>
            <a:r>
              <a:rPr lang="en-GB" sz="2000" i="1" dirty="0">
                <a:solidFill>
                  <a:schemeClr val="accent2"/>
                </a:solidFill>
              </a:rPr>
              <a:t>appearance</a:t>
            </a:r>
            <a:r>
              <a:rPr lang="en-GB" sz="2000" dirty="0"/>
              <a:t> and </a:t>
            </a:r>
            <a:r>
              <a:rPr lang="en-GB" sz="2000" i="1" dirty="0">
                <a:solidFill>
                  <a:schemeClr val="accent2"/>
                </a:solidFill>
              </a:rPr>
              <a:t>content</a:t>
            </a:r>
          </a:p>
          <a:p>
            <a:pPr lvl="1"/>
            <a:r>
              <a:rPr lang="en-GB" sz="2000" dirty="0"/>
              <a:t>Particularly when supporting direct manipulation (e.g., dragging line endpoints in a drawing program)</a:t>
            </a:r>
          </a:p>
          <a:p>
            <a:pPr lvl="1"/>
            <a:r>
              <a:rPr lang="en-GB" sz="2000" dirty="0"/>
              <a:t>Another example:  program state stored in widgets in dialog boxes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Neither can be understood easily or changed easily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This destroys modularity and reusability</a:t>
            </a:r>
          </a:p>
          <a:p>
            <a:pPr lvl="1"/>
            <a:r>
              <a:rPr lang="en-GB" sz="2000" dirty="0"/>
              <a:t>Over time, it leads to bizarre hacks and huge complexity</a:t>
            </a:r>
          </a:p>
          <a:p>
            <a:pPr lvl="1"/>
            <a:r>
              <a:rPr lang="en-GB" sz="2000" dirty="0"/>
              <a:t>Code must be discarded</a:t>
            </a:r>
          </a:p>
          <a:p>
            <a:pPr marL="457200" lvl="1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err="1"/>
              <a:t>Callbacks</a:t>
            </a:r>
            <a:r>
              <a:rPr lang="en-GB" sz="2000" dirty="0"/>
              <a:t>, listeners, and other patterns can help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See also: Model-View-Controller! (coming soon!)</a:t>
            </a:r>
          </a:p>
        </p:txBody>
      </p:sp>
    </p:spTree>
    <p:extLst>
      <p:ext uri="{BB962C8B-B14F-4D97-AF65-F5344CB8AC3E}">
        <p14:creationId xmlns:p14="http://schemas.microsoft.com/office/powerpoint/2010/main" val="3927796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236008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33492" y="2286000"/>
            <a:ext cx="50770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Callbacks</a:t>
            </a:r>
          </a:p>
        </p:txBody>
      </p:sp>
    </p:spTree>
    <p:extLst>
      <p:ext uri="{BB962C8B-B14F-4D97-AF65-F5344CB8AC3E}">
        <p14:creationId xmlns:p14="http://schemas.microsoft.com/office/powerpoint/2010/main" val="37130004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6 due Thursday 8/2</a:t>
            </a:r>
          </a:p>
          <a:p>
            <a:pPr marL="400050"/>
            <a:r>
              <a:rPr lang="en-US" sz="2000" dirty="0"/>
              <a:t>Homework 7 due Thursday 8/2</a:t>
            </a:r>
          </a:p>
        </p:txBody>
      </p:sp>
    </p:spTree>
    <p:extLst>
      <p:ext uri="{BB962C8B-B14F-4D97-AF65-F5344CB8AC3E}">
        <p14:creationId xmlns:p14="http://schemas.microsoft.com/office/powerpoint/2010/main" val="179705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limits of scaling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5105400" cy="46482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What prevents us from building huge, intricate structures that work perfectly and indefinitely?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Not just friction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Not just gravity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Not just wear-and-tear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… it’s the difficulty of </a:t>
            </a:r>
            <a:r>
              <a:rPr lang="en-GB" sz="2000" dirty="0">
                <a:solidFill>
                  <a:schemeClr val="accent2"/>
                </a:solidFill>
              </a:rPr>
              <a:t>managing complexity</a:t>
            </a:r>
            <a:r>
              <a:rPr lang="en-GB" sz="2000" dirty="0"/>
              <a:t>!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So we split designs into sensible parts and reduce interaction among the parts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More </a:t>
            </a:r>
            <a:r>
              <a:rPr lang="en-GB" sz="2000" i="1" dirty="0">
                <a:solidFill>
                  <a:schemeClr val="accent2"/>
                </a:solidFill>
              </a:rPr>
              <a:t>cohesion</a:t>
            </a:r>
            <a:r>
              <a:rPr lang="en-GB" sz="2000" dirty="0"/>
              <a:t> within parts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Less </a:t>
            </a:r>
            <a:r>
              <a:rPr lang="en-GB" sz="2000" i="1" dirty="0">
                <a:solidFill>
                  <a:schemeClr val="accent2"/>
                </a:solidFill>
              </a:rPr>
              <a:t>coupling</a:t>
            </a:r>
            <a:r>
              <a:rPr lang="en-GB" sz="2000" dirty="0"/>
              <a:t> across parts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286" y="1613732"/>
            <a:ext cx="2598578" cy="2694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474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Concept 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6482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Coupling – </a:t>
            </a:r>
            <a:r>
              <a:rPr lang="en-GB" sz="2000" dirty="0"/>
              <a:t>dependency between different parts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Use coupling only where necessary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Decouple needlessly coupled components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/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Reusability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Uncoupled components are more reusable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/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Modularity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The resulting design is modular because each component does its own functionality (no more, no less)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Callbacks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The concept of passing in a method that will be called later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(to be illustrated soon)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Today we will apply the concept of </a:t>
            </a:r>
            <a:r>
              <a:rPr lang="en-GB" sz="2100" dirty="0"/>
              <a:t>callbacks</a:t>
            </a:r>
            <a:r>
              <a:rPr lang="en-GB" sz="2000" dirty="0"/>
              <a:t> to decouple needlessly coupled components!</a:t>
            </a:r>
          </a:p>
        </p:txBody>
      </p:sp>
    </p:spTree>
    <p:extLst>
      <p:ext uri="{BB962C8B-B14F-4D97-AF65-F5344CB8AC3E}">
        <p14:creationId xmlns:p14="http://schemas.microsoft.com/office/powerpoint/2010/main" val="239637757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exercise #1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Write a typing-break reminder program</a:t>
            </a:r>
          </a:p>
          <a:p>
            <a:pPr marL="457200" lvl="1" indent="0">
              <a:buNone/>
            </a:pPr>
            <a:r>
              <a:rPr lang="en-GB" sz="2000" i="1" dirty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40864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exercise #1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Write a typing-break reminder program</a:t>
            </a:r>
          </a:p>
          <a:p>
            <a:pPr marL="457200" lvl="1" indent="0">
              <a:buNone/>
            </a:pPr>
            <a:r>
              <a:rPr lang="en-GB" sz="2000" i="1" dirty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Naive design:</a:t>
            </a:r>
          </a:p>
          <a:p>
            <a:pPr lvl="1"/>
            <a:r>
              <a:rPr lang="en-GB" sz="2000" dirty="0"/>
              <a:t>Make a method to display messages and offer exercises</a:t>
            </a:r>
          </a:p>
          <a:p>
            <a:pPr lvl="1"/>
            <a:r>
              <a:rPr lang="en-GB" sz="2000" dirty="0"/>
              <a:t>Make a loop to call that method from time to time</a:t>
            </a:r>
          </a:p>
          <a:p>
            <a:pPr marL="457200" lvl="1" indent="0">
              <a:buNone/>
            </a:pPr>
            <a:r>
              <a:rPr lang="en-GB" sz="2000" dirty="0"/>
              <a:t>	</a:t>
            </a:r>
          </a:p>
          <a:p>
            <a:pPr marL="457200" lvl="1" indent="0">
              <a:buNone/>
            </a:pPr>
            <a:r>
              <a:rPr lang="en-GB" sz="2000" dirty="0"/>
              <a:t>(Let's ignore multithreaded solutions for this discussion)</a:t>
            </a:r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7786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/>
              <a:t> suggests exercises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…</a:t>
            </a:r>
            <a:endParaRPr lang="en-GB" sz="20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0695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22798</TotalTime>
  <Words>2674</Words>
  <Application>Microsoft Macintosh PowerPoint</Application>
  <PresentationFormat>On-screen Show (4:3)</PresentationFormat>
  <Paragraphs>528</Paragraphs>
  <Slides>40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Comic Sans MS</vt:lpstr>
      <vt:lpstr>Courier New</vt:lpstr>
      <vt:lpstr>Helvetica</vt:lpstr>
      <vt:lpstr>msmincho</vt:lpstr>
      <vt:lpstr>OpenSymbol</vt:lpstr>
      <vt:lpstr>Times New Roman</vt:lpstr>
      <vt:lpstr>Wingdings</vt:lpstr>
      <vt:lpstr>simple</vt:lpstr>
      <vt:lpstr>CSE 331 Software Design and Implementation</vt:lpstr>
      <vt:lpstr>PowerPoint Presentation</vt:lpstr>
      <vt:lpstr>Announcements</vt:lpstr>
      <vt:lpstr>PowerPoint Presentation</vt:lpstr>
      <vt:lpstr>The limits of scaling</vt:lpstr>
      <vt:lpstr>Concept Overview</vt:lpstr>
      <vt:lpstr>Design exercise #1</vt:lpstr>
      <vt:lpstr>Design exercise #1</vt:lpstr>
      <vt:lpstr>TimeToStretch suggests exercises</vt:lpstr>
      <vt:lpstr>Timer calls run() periodically</vt:lpstr>
      <vt:lpstr>Main class puts it together</vt:lpstr>
      <vt:lpstr>Module dependency diagram (MDD)</vt:lpstr>
      <vt:lpstr>Decoupling</vt:lpstr>
      <vt:lpstr>TimeToStretch (version 2)</vt:lpstr>
      <vt:lpstr>Timer (version 2)</vt:lpstr>
      <vt:lpstr>Module dependency diagram (version 2)</vt:lpstr>
      <vt:lpstr>Callbacks</vt:lpstr>
      <vt:lpstr>The callback design pattern</vt:lpstr>
      <vt:lpstr>TimeToStretch (version 3)</vt:lpstr>
      <vt:lpstr>Main (version 3)</vt:lpstr>
      <vt:lpstr>Version 1 again</vt:lpstr>
      <vt:lpstr>For the sake of illustration</vt:lpstr>
      <vt:lpstr>Main (version 3)</vt:lpstr>
      <vt:lpstr>Decoupling and design</vt:lpstr>
      <vt:lpstr>Concept Summary (example 1)</vt:lpstr>
      <vt:lpstr>PowerPoint Presentation</vt:lpstr>
      <vt:lpstr>Design exercise #2</vt:lpstr>
      <vt:lpstr>Module dependency diagram</vt:lpstr>
      <vt:lpstr>Weaken the coupling</vt:lpstr>
      <vt:lpstr>Weaken the coupling</vt:lpstr>
      <vt:lpstr>The observer pattern</vt:lpstr>
      <vt:lpstr>A different design:  pull versus push</vt:lpstr>
      <vt:lpstr>Concept Summary (example 2)</vt:lpstr>
      <vt:lpstr>PowerPoint Presentation</vt:lpstr>
      <vt:lpstr>Another example of Observer pattern</vt:lpstr>
      <vt:lpstr>An Observer</vt:lpstr>
      <vt:lpstr>Registering an observer</vt:lpstr>
      <vt:lpstr>User interfaces:  appearance vs. content</vt:lpstr>
      <vt:lpstr>PowerPoint Presentation</vt:lpstr>
      <vt:lpstr>Announcements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299</cp:revision>
  <cp:lastPrinted>2016-02-18T23:17:20Z</cp:lastPrinted>
  <dcterms:created xsi:type="dcterms:W3CDTF">2012-02-17T18:07:42Z</dcterms:created>
  <dcterms:modified xsi:type="dcterms:W3CDTF">2018-07-31T01:37:57Z</dcterms:modified>
</cp:coreProperties>
</file>