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97" r:id="rId2"/>
    <p:sldId id="357" r:id="rId3"/>
    <p:sldId id="465" r:id="rId4"/>
    <p:sldId id="466" r:id="rId5"/>
    <p:sldId id="403" r:id="rId6"/>
    <p:sldId id="364" r:id="rId7"/>
    <p:sldId id="470" r:id="rId8"/>
    <p:sldId id="362" r:id="rId9"/>
    <p:sldId id="402" r:id="rId10"/>
    <p:sldId id="365" r:id="rId11"/>
    <p:sldId id="367" r:id="rId12"/>
    <p:sldId id="368" r:id="rId13"/>
    <p:sldId id="369" r:id="rId14"/>
    <p:sldId id="467" r:id="rId15"/>
    <p:sldId id="370" r:id="rId16"/>
    <p:sldId id="371" r:id="rId17"/>
    <p:sldId id="372" r:id="rId18"/>
    <p:sldId id="373" r:id="rId19"/>
    <p:sldId id="374" r:id="rId20"/>
    <p:sldId id="469" r:id="rId21"/>
    <p:sldId id="377" r:id="rId22"/>
    <p:sldId id="378" r:id="rId23"/>
    <p:sldId id="398" r:id="rId24"/>
    <p:sldId id="399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95" r:id="rId33"/>
    <p:sldId id="390" r:id="rId34"/>
    <p:sldId id="468" r:id="rId35"/>
    <p:sldId id="387" r:id="rId36"/>
    <p:sldId id="396" r:id="rId37"/>
    <p:sldId id="401" r:id="rId38"/>
    <p:sldId id="388" r:id="rId39"/>
    <p:sldId id="471" r:id="rId40"/>
    <p:sldId id="391" r:id="rId41"/>
    <p:sldId id="392" r:id="rId42"/>
    <p:sldId id="393" r:id="rId43"/>
    <p:sldId id="394" r:id="rId44"/>
    <p:sldId id="472" r:id="rId45"/>
    <p:sldId id="473" r:id="rId46"/>
  </p:sldIdLst>
  <p:sldSz cx="9144000" cy="6858000" type="screen4x3"/>
  <p:notesSz cx="6934200" cy="92202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0D3FF"/>
    <a:srgbClr val="443A7F"/>
    <a:srgbClr val="FFA7BC"/>
    <a:srgbClr val="009900"/>
    <a:srgbClr val="800080"/>
    <a:srgbClr val="FFFF99"/>
    <a:srgbClr val="FFFF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3" autoAdjust="0"/>
    <p:restoredTop sz="84558" autoAdjust="0"/>
  </p:normalViewPr>
  <p:slideViewPr>
    <p:cSldViewPr>
      <p:cViewPr varScale="1">
        <p:scale>
          <a:sx n="97" d="100"/>
          <a:sy n="97" d="100"/>
        </p:scale>
        <p:origin x="14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8" y="-8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r>
              <a:rPr lang="en-US" dirty="0"/>
              <a:t>CSE 331 15au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14-</a:t>
            </a:r>
            <a:fld id="{4490ECC9-DBDA-4236-ABEF-47C2FD79D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9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80" y="1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58" y="4379901"/>
            <a:ext cx="5086284" cy="41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00"/>
            <a:ext cx="3005121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80" y="8759800"/>
            <a:ext cx="3005120" cy="4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6" tIns="46148" rIns="92296" bIns="4614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481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- defects are visible, but unnoticed</a:t>
            </a:r>
          </a:p>
          <a:p>
            <a:r>
              <a:rPr lang="en-US"/>
              <a:t>- errors are invisible (just bits during execution)</a:t>
            </a:r>
          </a:p>
        </p:txBody>
      </p:sp>
    </p:spTree>
    <p:extLst>
      <p:ext uri="{BB962C8B-B14F-4D97-AF65-F5344CB8AC3E}">
        <p14:creationId xmlns:p14="http://schemas.microsoft.com/office/powerpoint/2010/main" val="24111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36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6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42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6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80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9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58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4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01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4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r>
              <a:rPr lang="en-US"/>
              <a:t>- crowdsource this question</a:t>
            </a:r>
          </a:p>
        </p:txBody>
      </p:sp>
    </p:spTree>
    <p:extLst>
      <p:ext uri="{BB962C8B-B14F-4D97-AF65-F5344CB8AC3E}">
        <p14:creationId xmlns:p14="http://schemas.microsoft.com/office/powerpoint/2010/main" val="1381114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66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0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- println is like logging, except it writes to your console, not to a file</a:t>
            </a:r>
          </a:p>
        </p:txBody>
      </p:sp>
    </p:spTree>
    <p:extLst>
      <p:ext uri="{BB962C8B-B14F-4D97-AF65-F5344CB8AC3E}">
        <p14:creationId xmlns:p14="http://schemas.microsoft.com/office/powerpoint/2010/main" val="305861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- if a software bug caused a nuclear accident, you don’t want to reproduce it</a:t>
            </a:r>
          </a:p>
        </p:txBody>
      </p:sp>
    </p:spTree>
    <p:extLst>
      <p:ext uri="{BB962C8B-B14F-4D97-AF65-F5344CB8AC3E}">
        <p14:creationId xmlns:p14="http://schemas.microsoft.com/office/powerpoint/2010/main" val="293655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96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716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686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Heisenbugs</a:t>
            </a:r>
          </a:p>
          <a:p>
            <a:r>
              <a:rPr lang="en-US"/>
              <a:t>- observer effect (physics) - the act of observation inevitably makes changes to the thing you're observing</a:t>
            </a:r>
          </a:p>
          <a:p>
            <a:r>
              <a:rPr lang="en-US"/>
              <a:t>- Trivia: When Heisenberg discovered quantum uncertainty, he thought it was due to the observer effect. Actually, he was wrong.</a:t>
            </a:r>
          </a:p>
        </p:txBody>
      </p:sp>
    </p:spTree>
    <p:extLst>
      <p:ext uri="{BB962C8B-B14F-4D97-AF65-F5344CB8AC3E}">
        <p14:creationId xmlns:p14="http://schemas.microsoft.com/office/powerpoint/2010/main" val="5456096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92150"/>
            <a:ext cx="4610100" cy="3457575"/>
          </a:xfrm>
          <a:ln/>
        </p:spPr>
      </p:sp>
      <p:sp>
        <p:nvSpPr>
          <p:cNvPr id="716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93420" y="4379596"/>
            <a:ext cx="5547360" cy="414909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45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12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374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26869" y="8757664"/>
            <a:ext cx="3005825" cy="46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9" tIns="45424" rIns="90849" bIns="45424"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0483" indent="-273263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09305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30271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67492" indent="-21861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0471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41932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27915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16373" indent="-21861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094ACC3-D39B-4B2D-99C4-94321BB64F48}" type="slidenum">
              <a:rPr lang="en-US"/>
              <a:pPr/>
              <a:t>43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9450"/>
            <a:ext cx="4641850" cy="34813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5969" y="4388755"/>
            <a:ext cx="5135830" cy="416435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04" tIns="45352" rIns="90704" bIns="4535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describes systematic approach to debugging</a:t>
            </a:r>
          </a:p>
          <a:p>
            <a:pPr marL="171450" indent="-171450">
              <a:buFontTx/>
              <a:buChar char="-"/>
            </a:pPr>
            <a:r>
              <a:rPr lang="en-US"/>
              <a:t>the reading assignment is pretty light this week, I’d recommend this article if you’d like to learn more practical debugging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86982-0651-4A87-8CCD-A426161CC69C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5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pPr marL="171450" indent="-171450">
              <a:buFontTx/>
              <a:buChar char="-"/>
            </a:pPr>
            <a:r>
              <a:rPr lang="en-US"/>
              <a:t>get it right the first time </a:t>
            </a:r>
          </a:p>
          <a:p>
            <a:pPr marL="628650" lvl="1" indent="-171450">
              <a:buFontTx/>
              <a:buChar char="-"/>
            </a:pPr>
            <a:r>
              <a:rPr lang="en-US"/>
              <a:t>we already know that we are human and therefore fallible </a:t>
            </a:r>
          </a:p>
          <a:p>
            <a:pPr marL="628650" lvl="1" indent="-171450">
              <a:buFontTx/>
              <a:buChar char="-"/>
            </a:pPr>
            <a:r>
              <a:rPr lang="en-US"/>
              <a:t>this isn’t feasible as the only solution</a:t>
            </a:r>
          </a:p>
          <a:p>
            <a:pPr marL="628650" lvl="1" indent="-171450">
              <a:buFontTx/>
              <a:buChar char="-"/>
            </a:pPr>
            <a:r>
              <a:rPr lang="en-US"/>
              <a:t>But as you become a stronger programmer you will make fewer mistakes.</a:t>
            </a:r>
          </a:p>
        </p:txBody>
      </p:sp>
    </p:spTree>
    <p:extLst>
      <p:ext uri="{BB962C8B-B14F-4D97-AF65-F5344CB8AC3E}">
        <p14:creationId xmlns:p14="http://schemas.microsoft.com/office/powerpoint/2010/main" val="115910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pPr marL="171450" indent="-171450">
              <a:buFontTx/>
              <a:buChar char="-"/>
            </a:pPr>
            <a:r>
              <a:rPr lang="en-US"/>
              <a:t>this is not to say you must always be right</a:t>
            </a:r>
          </a:p>
          <a:p>
            <a:pPr marL="171450" indent="-171450">
              <a:buFontTx/>
              <a:buChar char="-"/>
            </a:pPr>
            <a:r>
              <a:rPr lang="en-US"/>
              <a:t>just to help you improve chances of being right on the first try</a:t>
            </a:r>
          </a:p>
        </p:txBody>
      </p:sp>
    </p:spTree>
    <p:extLst>
      <p:ext uri="{BB962C8B-B14F-4D97-AF65-F5344CB8AC3E}">
        <p14:creationId xmlns:p14="http://schemas.microsoft.com/office/powerpoint/2010/main" val="348055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r>
              <a:rPr lang="en-US"/>
              <a:t>- Regression testing is the practice of running tests after you make changes</a:t>
            </a:r>
          </a:p>
        </p:txBody>
      </p:sp>
    </p:spTree>
    <p:extLst>
      <p:ext uri="{BB962C8B-B14F-4D97-AF65-F5344CB8AC3E}">
        <p14:creationId xmlns:p14="http://schemas.microsoft.com/office/powerpoint/2010/main" val="21350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9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pPr marL="171450" indent="-171450">
              <a:buFontTx/>
              <a:buChar char="-"/>
            </a:pPr>
            <a:r>
              <a:rPr lang="en-US"/>
              <a:t>If prcondition is met, we’ll exit the loop</a:t>
            </a:r>
          </a:p>
          <a:p>
            <a:pPr marL="171450" indent="-171450">
              <a:buFontTx/>
              <a:buChar char="-"/>
            </a:pPr>
            <a:r>
              <a:rPr lang="en-US"/>
              <a:t>if we exit the loop cleanly, i is equal to the index of k</a:t>
            </a:r>
          </a:p>
          <a:p>
            <a:r>
              <a:rPr lang="en-US"/>
              <a:t>ArrayIndexOutOfBoundsException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6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1058219" y="4388755"/>
            <a:ext cx="4823791" cy="35079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825" tIns="41414" rIns="82825" bIns="41414" anchor="ctr"/>
          <a:lstStyle/>
          <a:p>
            <a:r>
              <a:rPr lang="en-US"/>
              <a:t>- problem: i might just be equal to the last index if k not found</a:t>
            </a:r>
          </a:p>
        </p:txBody>
      </p:sp>
    </p:spTree>
    <p:extLst>
      <p:ext uri="{BB962C8B-B14F-4D97-AF65-F5344CB8AC3E}">
        <p14:creationId xmlns:p14="http://schemas.microsoft.com/office/powerpoint/2010/main" val="71849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43A7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01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82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2616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96"/>
            <a:ext cx="9122394" cy="8464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1252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4023" y="1451063"/>
            <a:ext cx="3834488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71251" y="3906930"/>
            <a:ext cx="7807259" cy="231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0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402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24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55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3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77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583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23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443A7F"/>
          </a:solidFill>
          <a:latin typeface="Helvetica" charset="0"/>
          <a:ea typeface="Helvetica" charset="0"/>
          <a:cs typeface="Helvetic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8000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t.cs.uni-saarland.de/zell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770880"/>
            <a:ext cx="4876800" cy="568960"/>
          </a:xfrm>
        </p:spPr>
        <p:txBody>
          <a:bodyPr anchor="ctr">
            <a:normAutofit/>
          </a:bodyPr>
          <a:lstStyle/>
          <a:p>
            <a:r>
              <a:rPr lang="en-US" dirty="0"/>
              <a:t>Leah Perlmutter 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/  Summer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60880"/>
          </a:xfrm>
          <a:prstGeom prst="rect">
            <a:avLst/>
          </a:prstGeom>
          <a:solidFill>
            <a:srgbClr val="443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19"/>
            <a:ext cx="7772400" cy="142478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CSE 331</a:t>
            </a:r>
            <a:br>
              <a:rPr lang="en-US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4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Software Design and Implementation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460" y="2917597"/>
            <a:ext cx="813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Helvetica" charset="0"/>
                <a:ea typeface="Helvetica" charset="0"/>
                <a:cs typeface="Helvetica" charset="0"/>
              </a:rPr>
              <a:t>Lecture 16</a:t>
            </a:r>
          </a:p>
          <a:p>
            <a:pPr algn="ctr"/>
            <a:r>
              <a:rPr lang="en-US" sz="5400" i="1" dirty="0">
                <a:latin typeface="Helvetica" charset="0"/>
                <a:ea typeface="Helvetica" charset="0"/>
                <a:cs typeface="Helvetica" charset="0"/>
              </a:rPr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126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Defense</a:t>
            </a:r>
            <a:r>
              <a:rPr lang="en-GB" dirty="0"/>
              <a:t> in depth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077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Levels of </a:t>
            </a:r>
            <a:r>
              <a:rPr lang="en-GB" sz="2000" dirty="0" err="1"/>
              <a:t>defense</a:t>
            </a:r>
            <a:r>
              <a:rPr lang="en-GB" sz="2000" dirty="0"/>
              <a:t>:</a:t>
            </a:r>
          </a:p>
          <a:p>
            <a:pPr marL="0" indent="0">
              <a:buNone/>
            </a:pPr>
            <a:endParaRPr lang="en-GB" sz="12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errors </a:t>
            </a:r>
            <a:r>
              <a:rPr lang="en-GB" sz="2000" i="1" dirty="0">
                <a:solidFill>
                  <a:schemeClr val="accent2"/>
                </a:solidFill>
              </a:rPr>
              <a:t>impossible</a:t>
            </a:r>
          </a:p>
          <a:p>
            <a:pPr lvl="1"/>
            <a:r>
              <a:rPr lang="en-GB" sz="2000" dirty="0"/>
              <a:t>Examples: Java prevents type errors, memory corruption</a:t>
            </a:r>
          </a:p>
          <a:p>
            <a:pPr marL="457200" lvl="1" indent="0">
              <a:buNone/>
            </a:pPr>
            <a:endParaRPr lang="en-GB" sz="1000" dirty="0"/>
          </a:p>
          <a:p>
            <a:pPr marL="514350" indent="-457200">
              <a:buFont typeface="+mj-lt"/>
              <a:buAutoNum type="arabicPeriod"/>
            </a:pPr>
            <a:r>
              <a:rPr lang="en-GB" sz="2000" dirty="0"/>
              <a:t>Don’t introduce defects</a:t>
            </a:r>
          </a:p>
          <a:p>
            <a:pPr lvl="1"/>
            <a:r>
              <a:rPr lang="en-GB" sz="2000" dirty="0"/>
              <a:t>“get things right the first time”</a:t>
            </a:r>
          </a:p>
          <a:p>
            <a:pPr lvl="1"/>
            <a:endParaRPr lang="en-GB" sz="1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Make errors </a:t>
            </a:r>
            <a:r>
              <a:rPr lang="en-GB" sz="2000" i="1" dirty="0">
                <a:solidFill>
                  <a:schemeClr val="accent2"/>
                </a:solidFill>
              </a:rPr>
              <a:t>immediately visible</a:t>
            </a:r>
          </a:p>
          <a:p>
            <a:pPr lvl="1"/>
            <a:r>
              <a:rPr lang="en-GB" sz="2000" dirty="0"/>
              <a:t>Examples:  assertions, </a:t>
            </a:r>
            <a:r>
              <a:rPr lang="en-GB" sz="2000" b="1" dirty="0" err="1">
                <a:latin typeface="Courier New"/>
                <a:cs typeface="Courier New"/>
              </a:rPr>
              <a:t>checkRep</a:t>
            </a:r>
            <a:endParaRPr lang="en-GB" sz="2000" b="1" dirty="0">
              <a:latin typeface="Courier New"/>
              <a:cs typeface="Courier New"/>
            </a:endParaRPr>
          </a:p>
          <a:p>
            <a:pPr lvl="1"/>
            <a:r>
              <a:rPr lang="en-GB" sz="2000" dirty="0">
                <a:latin typeface="+mj-lt"/>
                <a:cs typeface="Courier New"/>
              </a:rPr>
              <a:t>Reduce distance from error to failure</a:t>
            </a:r>
          </a:p>
          <a:p>
            <a:pPr lvl="1"/>
            <a:endParaRPr lang="en-GB" sz="1000" dirty="0">
              <a:latin typeface="+mj-lt"/>
              <a:cs typeface="Courier New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+mj-lt"/>
                <a:cs typeface="Courier New"/>
              </a:rPr>
              <a:t>Debug [last level/resort: needed to get from failure to defect]</a:t>
            </a:r>
          </a:p>
          <a:p>
            <a:pPr lvl="1"/>
            <a:r>
              <a:rPr lang="en-GB" sz="2000" dirty="0">
                <a:cs typeface="Courier New"/>
              </a:rPr>
              <a:t>Easier to do in modular programs with good specs &amp; test suites</a:t>
            </a:r>
            <a:endParaRPr lang="en-GB" sz="2000" dirty="0">
              <a:latin typeface="+mj-lt"/>
              <a:cs typeface="Courier New"/>
            </a:endParaRPr>
          </a:p>
          <a:p>
            <a:pPr lvl="1"/>
            <a:r>
              <a:rPr lang="en-GB" sz="2000" dirty="0">
                <a:latin typeface="+mj-lt"/>
                <a:cs typeface="Courier New"/>
              </a:rPr>
              <a:t>Use scientific method to gain information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latin typeface="+mj-lt"/>
            </a:endParaRPr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495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defense: Impossible by design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the language</a:t>
            </a:r>
          </a:p>
          <a:p>
            <a:pPr lvl="1"/>
            <a:r>
              <a:rPr lang="en-US" sz="2000" dirty="0"/>
              <a:t>Java prevents type mismatches, memory overwrite bugs; guaranteed sizes of numeric types, …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the protocols/libraries/modules</a:t>
            </a:r>
          </a:p>
          <a:p>
            <a:pPr lvl="1"/>
            <a:r>
              <a:rPr lang="en-US" sz="2000" dirty="0"/>
              <a:t>TCP/IP guarantees data is not reordered</a:t>
            </a:r>
          </a:p>
          <a:p>
            <a:pPr lvl="1"/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BigInteger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/>
              <a:t>guarantees there is no overflow</a:t>
            </a: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In self-imposed conventions</a:t>
            </a:r>
          </a:p>
          <a:p>
            <a:pPr lvl="1"/>
            <a:r>
              <a:rPr lang="en-GB" sz="2000" dirty="0"/>
              <a:t>Immutable data structure guarantees </a:t>
            </a:r>
            <a:r>
              <a:rPr lang="en-US" sz="2000" dirty="0"/>
              <a:t>behavioral </a:t>
            </a:r>
            <a:r>
              <a:rPr lang="en-GB" sz="2000" dirty="0"/>
              <a:t>equality</a:t>
            </a:r>
          </a:p>
          <a:p>
            <a:pPr lvl="1"/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finally</a:t>
            </a:r>
            <a:r>
              <a:rPr lang="en-GB" sz="2000" dirty="0"/>
              <a:t> block can prevent a resource leak</a:t>
            </a:r>
          </a:p>
          <a:p>
            <a:pPr marL="457200" lvl="1" indent="0">
              <a:buNone/>
            </a:pPr>
            <a:r>
              <a:rPr lang="en-GB" sz="2000" dirty="0"/>
              <a:t>Caution:  You must maintain the discipline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293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Second defense:  Correctness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80010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Get things right the first time</a:t>
            </a:r>
          </a:p>
          <a:p>
            <a:pPr lvl="1"/>
            <a:r>
              <a:rPr lang="en-GB" sz="2000" b="1" dirty="0">
                <a:solidFill>
                  <a:srgbClr val="00B050"/>
                </a:solidFill>
              </a:rPr>
              <a:t>Think</a:t>
            </a:r>
            <a:r>
              <a:rPr lang="en-GB" sz="2000" b="1" dirty="0">
                <a:solidFill>
                  <a:srgbClr val="FF6600"/>
                </a:solidFill>
              </a:rPr>
              <a:t> </a:t>
            </a:r>
            <a:r>
              <a:rPr lang="en-GB" sz="2000" dirty="0"/>
              <a:t>before you code.  Don’t code before you think!</a:t>
            </a:r>
          </a:p>
          <a:p>
            <a:pPr lvl="1"/>
            <a:r>
              <a:rPr lang="en-GB" sz="2000" dirty="0"/>
              <a:t>If you're making lots of easy-to-find defects, you're also making hard-to-find defects – don't rush toward “it compiles”</a:t>
            </a: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Especially important when debugging is going to be hard </a:t>
            </a:r>
          </a:p>
          <a:p>
            <a:pPr lvl="1"/>
            <a:r>
              <a:rPr lang="en-GB" sz="2000" dirty="0"/>
              <a:t>Concurrency, real-time environment, no access to customer environment, etc.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000" dirty="0"/>
              <a:t>The key techniques are everything we have been learning:</a:t>
            </a:r>
          </a:p>
          <a:p>
            <a:pPr lvl="1"/>
            <a:r>
              <a:rPr lang="en-GB" sz="2000" dirty="0"/>
              <a:t>Clear and complete specs</a:t>
            </a:r>
          </a:p>
          <a:p>
            <a:pPr lvl="1"/>
            <a:r>
              <a:rPr lang="en-GB" sz="2000" dirty="0"/>
              <a:t>Well-designed modularity with no rep exposure</a:t>
            </a:r>
          </a:p>
          <a:p>
            <a:pPr lvl="1"/>
            <a:r>
              <a:rPr lang="en-GB" sz="2000" dirty="0"/>
              <a:t>Testing early and often with clear goals</a:t>
            </a:r>
          </a:p>
          <a:p>
            <a:pPr lvl="1"/>
            <a:r>
              <a:rPr lang="en-GB" sz="2000" dirty="0"/>
              <a:t>…</a:t>
            </a:r>
          </a:p>
          <a:p>
            <a:pPr marL="457200" lvl="1" indent="0">
              <a:buNone/>
            </a:pPr>
            <a:r>
              <a:rPr lang="en-GB" sz="2000" dirty="0"/>
              <a:t>These techniques lead to </a:t>
            </a:r>
            <a:r>
              <a:rPr lang="en-GB" sz="2000" i="1" dirty="0">
                <a:solidFill>
                  <a:schemeClr val="accent2"/>
                </a:solidFill>
              </a:rPr>
              <a:t>simpler software</a:t>
            </a:r>
          </a:p>
        </p:txBody>
      </p:sp>
    </p:spTree>
    <p:extLst>
      <p:ext uri="{BB962C8B-B14F-4D97-AF65-F5344CB8AC3E}">
        <p14:creationId xmlns:p14="http://schemas.microsoft.com/office/powerpoint/2010/main" val="152456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Strive for simplicity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C88EE2-B3B5-D741-85ED-4EECBDF4C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4" r="48039"/>
          <a:stretch/>
        </p:blipFill>
        <p:spPr>
          <a:xfrm>
            <a:off x="685800" y="1802915"/>
            <a:ext cx="3276600" cy="4371975"/>
          </a:xfr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07056742-BABC-E84C-934A-DFCD3ECDA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802915"/>
            <a:ext cx="457200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000" dirty="0"/>
              <a:t>Use compiled languages</a:t>
            </a:r>
          </a:p>
          <a:p>
            <a:r>
              <a:rPr lang="en-GB" sz="2000" dirty="0"/>
              <a:t>Less code = simpler code</a:t>
            </a:r>
          </a:p>
          <a:p>
            <a:r>
              <a:rPr lang="en-GB" sz="2000" dirty="0"/>
              <a:t>Less surface area for bugs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Grace Hopper developed the principles underlying modern compilers</a:t>
            </a:r>
          </a:p>
          <a:p>
            <a:r>
              <a:rPr lang="en-GB" sz="2000" dirty="0"/>
              <a:t>Created COBOL, an early compiled language</a:t>
            </a:r>
          </a:p>
        </p:txBody>
      </p:sp>
    </p:spTree>
    <p:extLst>
      <p:ext uri="{BB962C8B-B14F-4D97-AF65-F5344CB8AC3E}">
        <p14:creationId xmlns:p14="http://schemas.microsoft.com/office/powerpoint/2010/main" val="662197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61777" y="1524001"/>
            <a:ext cx="5669626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Strive for simplicity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691490" y="1678320"/>
            <a:ext cx="5410200" cy="1981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There are two ways of constructing a software design: One way is to make it </a:t>
            </a:r>
            <a:r>
              <a:rPr lang="en-US" sz="2000" dirty="0">
                <a:solidFill>
                  <a:srgbClr val="C00000"/>
                </a:solidFill>
              </a:rPr>
              <a:t>so simple </a:t>
            </a:r>
            <a:r>
              <a:rPr lang="en-US" sz="2000" dirty="0"/>
              <a:t>that there  are obviously no deficiencies, and the other way is to make it </a:t>
            </a:r>
            <a:r>
              <a:rPr lang="en-US" sz="2000" dirty="0">
                <a:solidFill>
                  <a:srgbClr val="C00000"/>
                </a:solidFill>
              </a:rPr>
              <a:t>so complicated </a:t>
            </a:r>
            <a:r>
              <a:rPr lang="en-US" sz="2000" dirty="0"/>
              <a:t>that there are no obvious deficiencies. The first method is far more difficult.</a:t>
            </a:r>
          </a:p>
        </p:txBody>
      </p:sp>
      <p:pic>
        <p:nvPicPr>
          <p:cNvPr id="17413" name="Picture 2" descr="C:\Users\mernst\Desktop\150px-CAR_Ho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559" y="1394740"/>
            <a:ext cx="2120348" cy="193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 descr="C:\Users\mernst\Desktop\kernigh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692" y="3962400"/>
            <a:ext cx="1812091" cy="22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38501" y="3398590"/>
            <a:ext cx="2248464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Sir Anthony Hoare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15150" y="6259614"/>
            <a:ext cx="2007757" cy="391533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marL="0" lvl="1" algn="ctr">
              <a:defRPr/>
            </a:pPr>
            <a:r>
              <a:rPr lang="en-US" sz="2000" dirty="0">
                <a:latin typeface="+mn-lt"/>
              </a:rPr>
              <a:t>Brian Kernighan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777" y="4419600"/>
            <a:ext cx="5669626" cy="1520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43094" y="4489931"/>
            <a:ext cx="5306992" cy="130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 dirty="0"/>
              <a:t>Debugging is twice as hard as writing the code in the first place. Therefore, if you write the code as cleverly as possible, you are, by definition, </a:t>
            </a:r>
            <a:r>
              <a:rPr lang="en-US" sz="2000" kern="0" dirty="0">
                <a:solidFill>
                  <a:srgbClr val="C00000"/>
                </a:solidFill>
              </a:rPr>
              <a:t>not smart enough to debug it</a:t>
            </a:r>
            <a:r>
              <a:rPr lang="en-US" sz="20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90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Third defense:  Immediate visibility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If we can't prevent errors, we can try to localize them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Assertions</a:t>
            </a:r>
            <a:r>
              <a:rPr lang="en-GB" sz="2000" dirty="0"/>
              <a:t>: catch errors early, before they contaminate and are perhaps masked by further computation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Unit testing</a:t>
            </a:r>
            <a:r>
              <a:rPr lang="en-GB" sz="2000" dirty="0"/>
              <a:t>: when you test a module in isolation, any failure is due to a defect in that unit (or the test driver)</a:t>
            </a:r>
          </a:p>
          <a:p>
            <a:pPr marL="457200" lvl="1" indent="0">
              <a:buNone/>
            </a:pPr>
            <a:endParaRPr lang="en-GB" sz="800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Regression testing</a:t>
            </a:r>
            <a:r>
              <a:rPr lang="en-GB" sz="2000" dirty="0"/>
              <a:t>: run tests as often as possible when changing code.  If there is a failure, chances are there's a mistake in the code you just changed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If you can localize problems to a single method or small module, defects can usually be found simply by studying the program text</a:t>
            </a:r>
          </a:p>
        </p:txBody>
      </p:sp>
    </p:spTree>
    <p:extLst>
      <p:ext uri="{BB962C8B-B14F-4D97-AF65-F5344CB8AC3E}">
        <p14:creationId xmlns:p14="http://schemas.microsoft.com/office/powerpoint/2010/main" val="240164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immediate visibility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key difficulty of debugging is to find the defect:  the code fragment responsible for an observed problem </a:t>
            </a:r>
          </a:p>
          <a:p>
            <a:pPr lvl="1"/>
            <a:r>
              <a:rPr lang="en-GB" sz="2000" dirty="0"/>
              <a:t>A method may return an erroneous result, but be itself error-free </a:t>
            </a:r>
            <a:r>
              <a:rPr lang="en-GB" sz="2000"/>
              <a:t>if representation was corrupted earlier</a:t>
            </a:r>
            <a:endParaRPr lang="en-GB" sz="2000" dirty="0"/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/>
              <a:t>The earlier a problem is observed, the easier it is to fix</a:t>
            </a:r>
          </a:p>
          <a:p>
            <a:pPr lvl="1"/>
            <a:r>
              <a:rPr lang="en-GB" sz="2000" dirty="0"/>
              <a:t>In terms of code-writing to code-fixing</a:t>
            </a:r>
          </a:p>
          <a:p>
            <a:pPr lvl="1"/>
            <a:r>
              <a:rPr lang="en-GB" sz="2000" dirty="0"/>
              <a:t>And in terms of window of program execution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Don’t program in ways that hide errors</a:t>
            </a:r>
          </a:p>
          <a:p>
            <a:pPr lvl="1"/>
            <a:r>
              <a:rPr lang="en-GB" sz="2000" dirty="0"/>
              <a:t>This lengthens distance between defect and failure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94060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This code fragment searches an array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/>
              <a:t> for a value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k</a:t>
            </a:r>
          </a:p>
          <a:p>
            <a:pPr lvl="1"/>
            <a:r>
              <a:rPr lang="en-GB" sz="2000" dirty="0"/>
              <a:t>Value is guaranteed to be in the array</a:t>
            </a:r>
          </a:p>
          <a:p>
            <a:pPr lvl="1"/>
            <a:r>
              <a:rPr lang="en-GB" sz="2000" dirty="0"/>
              <a:t>What if that guarantee is broken (by a defect)?</a:t>
            </a:r>
          </a:p>
        </p:txBody>
      </p:sp>
    </p:spTree>
    <p:extLst>
      <p:ext uri="{BB962C8B-B14F-4D97-AF65-F5344CB8AC3E}">
        <p14:creationId xmlns:p14="http://schemas.microsoft.com/office/powerpoint/2010/main" val="498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sz="2000" dirty="0"/>
              <a:t>Now it won’t throw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ArrayIndexOutOfBoundsException</a:t>
            </a:r>
          </a:p>
          <a:p>
            <a:pPr lvl="1"/>
            <a:r>
              <a:rPr lang="en-GB" sz="2000" dirty="0"/>
              <a:t>But no longer guaranteed that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]==k </a:t>
            </a:r>
            <a:r>
              <a:rPr lang="en-GB" sz="2000" dirty="0"/>
              <a:t>on exit</a:t>
            </a:r>
            <a:endParaRPr lang="en-GB" sz="2000" b="1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GB" sz="2000" dirty="0"/>
              <a:t>If other code relies on this, then problems arise later </a:t>
            </a:r>
          </a:p>
        </p:txBody>
      </p:sp>
    </p:spTree>
    <p:extLst>
      <p:ext uri="{BB962C8B-B14F-4D97-AF65-F5344CB8AC3E}">
        <p14:creationId xmlns:p14="http://schemas.microsoft.com/office/powerpoint/2010/main" val="2144277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Don't hide errors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7848600" cy="4876800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GB" sz="2000" b="1" dirty="0">
                <a:solidFill>
                  <a:srgbClr val="800080"/>
                </a:solidFill>
                <a:latin typeface="Courier New" pitchFamily="49" charset="0"/>
                <a:cs typeface="Courier New" pitchFamily="49" charset="0"/>
              </a:rPr>
              <a:t>// k must be present in a</a:t>
            </a:r>
          </a:p>
          <a:p>
            <a:pPr marL="400050" lvl="1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= 0;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while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if (a[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]==k) break;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++;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assert (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a.length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 : "key not found";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000" dirty="0"/>
              <a:t>Assertions let us document and check invariants</a:t>
            </a:r>
          </a:p>
          <a:p>
            <a:pPr marL="400050"/>
            <a:r>
              <a:rPr lang="en-GB" sz="2000" dirty="0"/>
              <a:t>Abort/debug program as soon as problem is detected</a:t>
            </a:r>
          </a:p>
          <a:p>
            <a:pPr lvl="1"/>
            <a:r>
              <a:rPr lang="en-GB" sz="2000" dirty="0"/>
              <a:t>Turn an </a:t>
            </a:r>
            <a:r>
              <a:rPr lang="en-GB" sz="2000" dirty="0">
                <a:solidFill>
                  <a:srgbClr val="C00000"/>
                </a:solidFill>
              </a:rPr>
              <a:t>error</a:t>
            </a:r>
            <a:r>
              <a:rPr lang="en-GB" sz="2000" dirty="0"/>
              <a:t> into a </a:t>
            </a:r>
            <a:r>
              <a:rPr lang="en-GB" sz="2000" dirty="0">
                <a:solidFill>
                  <a:srgbClr val="C00000"/>
                </a:solidFill>
              </a:rPr>
              <a:t>failure</a:t>
            </a:r>
          </a:p>
          <a:p>
            <a:r>
              <a:rPr lang="en-US" sz="2000" dirty="0"/>
              <a:t>Unfortunately, we may still be a long distance from the </a:t>
            </a:r>
            <a:r>
              <a:rPr lang="en-US" sz="2000" i="1" dirty="0">
                <a:solidFill>
                  <a:srgbClr val="C00000"/>
                </a:solidFill>
              </a:rPr>
              <a:t>defect</a:t>
            </a:r>
          </a:p>
          <a:p>
            <a:pPr lvl="1"/>
            <a:r>
              <a:rPr lang="en-US" sz="2000" dirty="0"/>
              <a:t>The defect caused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sz="2000" dirty="0"/>
              <a:t> not to be in the array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4065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425" y="2286000"/>
            <a:ext cx="8347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497499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1310" y="2286000"/>
            <a:ext cx="740138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Debugging: 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Be Systematic</a:t>
            </a:r>
          </a:p>
        </p:txBody>
      </p:sp>
    </p:spTree>
    <p:extLst>
      <p:ext uri="{BB962C8B-B14F-4D97-AF65-F5344CB8AC3E}">
        <p14:creationId xmlns:p14="http://schemas.microsoft.com/office/powerpoint/2010/main" val="1513225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Inevitable phase: debugging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Defects happen – people are imperfect</a:t>
            </a:r>
          </a:p>
          <a:p>
            <a:pPr lvl="1"/>
            <a:r>
              <a:rPr lang="en-GB" sz="2000" dirty="0"/>
              <a:t>Industry average (?): 10 defects per 1000 lines of code</a:t>
            </a:r>
          </a:p>
          <a:p>
            <a:pPr lvl="1"/>
            <a:endParaRPr lang="en-GB" sz="2000" dirty="0"/>
          </a:p>
          <a:p>
            <a:pPr marL="0" indent="0">
              <a:buNone/>
            </a:pPr>
            <a:r>
              <a:rPr lang="en-GB" sz="2000" dirty="0"/>
              <a:t>Defects happen that are not immediately localizable</a:t>
            </a:r>
          </a:p>
          <a:p>
            <a:pPr lvl="1"/>
            <a:r>
              <a:rPr lang="en-GB" sz="2000" dirty="0"/>
              <a:t>Found during integration testing</a:t>
            </a:r>
          </a:p>
          <a:p>
            <a:pPr lvl="1"/>
            <a:r>
              <a:rPr lang="en-GB" sz="2000" dirty="0"/>
              <a:t>Or reported by user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1</a:t>
            </a:r>
            <a:r>
              <a:rPr lang="en-GB" sz="2000" dirty="0"/>
              <a:t> – Clarify symptom (simplify input), create “minimal” test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2</a:t>
            </a:r>
            <a:r>
              <a:rPr lang="en-GB" sz="2000" dirty="0"/>
              <a:t> – Find and understand cause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3</a:t>
            </a:r>
            <a:r>
              <a:rPr lang="en-GB" sz="2000" dirty="0"/>
              <a:t> – Fix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4</a:t>
            </a:r>
            <a:r>
              <a:rPr lang="en-GB" sz="2000" dirty="0"/>
              <a:t> – Rerun </a:t>
            </a:r>
            <a:r>
              <a:rPr lang="en-GB" sz="2000" i="1" dirty="0"/>
              <a:t>all</a:t>
            </a:r>
            <a:r>
              <a:rPr lang="en-GB" sz="2000" dirty="0"/>
              <a:t> tests, old and new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0051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debugging process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1</a:t>
            </a:r>
            <a:r>
              <a:rPr lang="en-GB" sz="2000" dirty="0"/>
              <a:t> – </a:t>
            </a:r>
            <a:r>
              <a:rPr lang="en-GB" sz="2000" i="1" dirty="0"/>
              <a:t>find small, repeatable test case that produces the failure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May take effort, but helps identify the defect </a:t>
            </a:r>
            <a:r>
              <a:rPr lang="en-GB" sz="2000" i="1" dirty="0"/>
              <a:t>and</a:t>
            </a:r>
            <a:r>
              <a:rPr lang="en-GB" sz="2000" dirty="0"/>
              <a:t> gives you a regression test</a:t>
            </a:r>
          </a:p>
          <a:p>
            <a:pPr lvl="1"/>
            <a:r>
              <a:rPr lang="en-GB" sz="2000" dirty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start step 2 until you have a simple repeatable test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2</a:t>
            </a:r>
            <a:r>
              <a:rPr lang="en-GB" sz="2000" dirty="0"/>
              <a:t> – </a:t>
            </a:r>
            <a:r>
              <a:rPr lang="en-GB" sz="2000" i="1" dirty="0"/>
              <a:t>narrow down location and proximate cause</a:t>
            </a:r>
            <a:endParaRPr lang="en-GB" sz="2000" dirty="0"/>
          </a:p>
          <a:p>
            <a:pPr lvl="1"/>
            <a:r>
              <a:rPr lang="en-GB" sz="2000" i="1" dirty="0"/>
              <a:t>Loop</a:t>
            </a:r>
            <a:r>
              <a:rPr lang="en-GB" sz="2000" dirty="0"/>
              <a:t>: (a) Study the data (b) hypothesize (c) experiment </a:t>
            </a:r>
          </a:p>
          <a:p>
            <a:pPr lvl="1"/>
            <a:r>
              <a:rPr lang="en-GB" sz="2000" dirty="0"/>
              <a:t>Experiments often involve changing the code</a:t>
            </a:r>
          </a:p>
          <a:p>
            <a:pPr lvl="1"/>
            <a:r>
              <a:rPr lang="en-GB" sz="2000" dirty="0"/>
              <a:t>Do </a:t>
            </a:r>
            <a:r>
              <a:rPr lang="en-GB" sz="2000" i="1" dirty="0">
                <a:solidFill>
                  <a:srgbClr val="FF0000"/>
                </a:solidFill>
              </a:rPr>
              <a:t>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start step 3 until you understand the cause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3</a:t>
            </a:r>
            <a:r>
              <a:rPr lang="en-GB" sz="2000" dirty="0"/>
              <a:t> – </a:t>
            </a:r>
            <a:r>
              <a:rPr lang="en-GB" sz="2000" i="1" dirty="0"/>
              <a:t>fix the defect</a:t>
            </a:r>
          </a:p>
          <a:p>
            <a:pPr lvl="1"/>
            <a:r>
              <a:rPr lang="en-GB" sz="2000" dirty="0"/>
              <a:t>Is it a simple typo, or a design flaw?  </a:t>
            </a:r>
          </a:p>
          <a:p>
            <a:pPr lvl="1"/>
            <a:r>
              <a:rPr lang="en-GB" sz="2000" i="1" dirty="0">
                <a:solidFill>
                  <a:srgbClr val="C00000"/>
                </a:solidFill>
              </a:rPr>
              <a:t>Does it occur elsewhere?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step 4</a:t>
            </a:r>
            <a:r>
              <a:rPr lang="en-GB" sz="2000" dirty="0"/>
              <a:t> – </a:t>
            </a:r>
            <a:r>
              <a:rPr lang="en-GB" sz="2000" i="1" dirty="0"/>
              <a:t>add test case to regression suite</a:t>
            </a:r>
          </a:p>
          <a:p>
            <a:pPr lvl="1"/>
            <a:r>
              <a:rPr lang="en-GB" sz="2000" dirty="0"/>
              <a:t>Is this failure fixed?  Are any other new failures introduced?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0755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7043" y="1972920"/>
            <a:ext cx="184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Observation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895600"/>
            <a:ext cx="251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Form Hypothesis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3818280"/>
            <a:ext cx="278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Design 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4056" y="4740960"/>
            <a:ext cx="139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Run Test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663639"/>
            <a:ext cx="131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Fix Bug!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6" idx="0"/>
          </p:cNvCxnSpPr>
          <p:nvPr/>
        </p:nvCxnSpPr>
        <p:spPr>
          <a:xfrm>
            <a:off x="2872420" y="2203753"/>
            <a:ext cx="441093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0"/>
          </p:cNvCxnSpPr>
          <p:nvPr/>
        </p:nvCxnSpPr>
        <p:spPr>
          <a:xfrm>
            <a:off x="7538348" y="4971793"/>
            <a:ext cx="433442" cy="6918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0"/>
          </p:cNvCxnSpPr>
          <p:nvPr/>
        </p:nvCxnSpPr>
        <p:spPr>
          <a:xfrm>
            <a:off x="6369343" y="4049113"/>
            <a:ext cx="471859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0"/>
          </p:cNvCxnSpPr>
          <p:nvPr/>
        </p:nvCxnSpPr>
        <p:spPr>
          <a:xfrm>
            <a:off x="4569626" y="3126433"/>
            <a:ext cx="405746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30" name="Elbow Connector 25629"/>
          <p:cNvCxnSpPr>
            <a:stCxn id="8" idx="1"/>
            <a:endCxn id="3" idx="1"/>
          </p:cNvCxnSpPr>
          <p:nvPr/>
        </p:nvCxnSpPr>
        <p:spPr>
          <a:xfrm rot="10800000">
            <a:off x="1027044" y="2203753"/>
            <a:ext cx="5117013" cy="2768040"/>
          </a:xfrm>
          <a:prstGeom prst="bentConnector3">
            <a:avLst>
              <a:gd name="adj1" fmla="val 104467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139" y="4741284"/>
            <a:ext cx="746598" cy="6918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420" y="5202625"/>
            <a:ext cx="685800" cy="685800"/>
          </a:xfrm>
          <a:prstGeom prst="rect">
            <a:avLst/>
          </a:prstGeom>
        </p:spPr>
      </p:pic>
      <p:sp>
        <p:nvSpPr>
          <p:cNvPr id="70" name="Rectangle 1"/>
          <p:cNvSpPr txBox="1">
            <a:spLocks noChangeArrowheads="1"/>
          </p:cNvSpPr>
          <p:nvPr/>
        </p:nvSpPr>
        <p:spPr bwMode="auto">
          <a:xfrm>
            <a:off x="304800" y="76771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443A7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800080"/>
                </a:solidFill>
                <a:latin typeface="Arial" charset="0"/>
              </a:defRPr>
            </a:lvl9pPr>
          </a:lstStyle>
          <a:p>
            <a:r>
              <a:rPr lang="en-GB" kern="0"/>
              <a:t>The Debugging Process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525960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76771"/>
            <a:ext cx="7772400" cy="1143000"/>
          </a:xfrm>
        </p:spPr>
        <p:txBody>
          <a:bodyPr/>
          <a:lstStyle/>
          <a:p>
            <a:r>
              <a:rPr lang="en-GB" dirty="0"/>
              <a:t>The Debugging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7043" y="1972920"/>
            <a:ext cx="184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Observation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2895600"/>
            <a:ext cx="2512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Form Hypothesis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3818280"/>
            <a:ext cx="278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Design 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4056" y="4740960"/>
            <a:ext cx="1394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Run Test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15200" y="5663639"/>
            <a:ext cx="1313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Helvetica" charset="0"/>
                <a:ea typeface="Helvetica" charset="0"/>
                <a:cs typeface="Helvetica" charset="0"/>
              </a:rPr>
              <a:t>Fix Bug!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5" name="Straight Arrow Connector 4"/>
          <p:cNvCxnSpPr>
            <a:stCxn id="3" idx="3"/>
            <a:endCxn id="6" idx="0"/>
          </p:cNvCxnSpPr>
          <p:nvPr/>
        </p:nvCxnSpPr>
        <p:spPr>
          <a:xfrm>
            <a:off x="2872420" y="2203753"/>
            <a:ext cx="441093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0"/>
          </p:cNvCxnSpPr>
          <p:nvPr/>
        </p:nvCxnSpPr>
        <p:spPr>
          <a:xfrm>
            <a:off x="7538348" y="4971793"/>
            <a:ext cx="433442" cy="691846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8" idx="0"/>
          </p:cNvCxnSpPr>
          <p:nvPr/>
        </p:nvCxnSpPr>
        <p:spPr>
          <a:xfrm>
            <a:off x="6369343" y="4049113"/>
            <a:ext cx="471859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0"/>
          </p:cNvCxnSpPr>
          <p:nvPr/>
        </p:nvCxnSpPr>
        <p:spPr>
          <a:xfrm>
            <a:off x="4569626" y="3126433"/>
            <a:ext cx="405746" cy="69184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158890" y="1066800"/>
            <a:ext cx="3687898" cy="2316654"/>
          </a:xfrm>
          <a:prstGeom prst="roundRect">
            <a:avLst>
              <a:gd name="adj" fmla="val 3624"/>
            </a:avLst>
          </a:prstGeom>
          <a:solidFill>
            <a:srgbClr val="F0D3FF"/>
          </a:solidFill>
          <a:ln w="57150">
            <a:solidFill>
              <a:srgbClr val="443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630" name="Elbow Connector 25629"/>
          <p:cNvCxnSpPr>
            <a:stCxn id="8" idx="1"/>
            <a:endCxn id="3" idx="1"/>
          </p:cNvCxnSpPr>
          <p:nvPr/>
        </p:nvCxnSpPr>
        <p:spPr>
          <a:xfrm rot="10800000">
            <a:off x="1027044" y="2203753"/>
            <a:ext cx="5117013" cy="2768040"/>
          </a:xfrm>
          <a:prstGeom prst="bentConnector3">
            <a:avLst>
              <a:gd name="adj1" fmla="val 104467"/>
            </a:avLst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139" y="4741284"/>
            <a:ext cx="746598" cy="6918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420" y="5202625"/>
            <a:ext cx="685800" cy="685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752193" y="1261696"/>
            <a:ext cx="0" cy="1752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5571735" y="2895600"/>
            <a:ext cx="302800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21258" y="291404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663935" y="1742087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knowledge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5824330" y="1659821"/>
            <a:ext cx="2693505" cy="1152953"/>
          </a:xfrm>
          <a:custGeom>
            <a:avLst/>
            <a:gdLst>
              <a:gd name="connsiteX0" fmla="*/ 0 w 2693505"/>
              <a:gd name="connsiteY0" fmla="*/ 1152953 h 1152953"/>
              <a:gd name="connsiteX1" fmla="*/ 258418 w 2693505"/>
              <a:gd name="connsiteY1" fmla="*/ 1123136 h 1152953"/>
              <a:gd name="connsiteX2" fmla="*/ 288235 w 2693505"/>
              <a:gd name="connsiteY2" fmla="*/ 1113196 h 1152953"/>
              <a:gd name="connsiteX3" fmla="*/ 387627 w 2693505"/>
              <a:gd name="connsiteY3" fmla="*/ 1093318 h 1152953"/>
              <a:gd name="connsiteX4" fmla="*/ 427383 w 2693505"/>
              <a:gd name="connsiteY4" fmla="*/ 1073440 h 1152953"/>
              <a:gd name="connsiteX5" fmla="*/ 516835 w 2693505"/>
              <a:gd name="connsiteY5" fmla="*/ 1063501 h 1152953"/>
              <a:gd name="connsiteX6" fmla="*/ 556592 w 2693505"/>
              <a:gd name="connsiteY6" fmla="*/ 1053562 h 1152953"/>
              <a:gd name="connsiteX7" fmla="*/ 586409 w 2693505"/>
              <a:gd name="connsiteY7" fmla="*/ 1033683 h 1152953"/>
              <a:gd name="connsiteX8" fmla="*/ 616227 w 2693505"/>
              <a:gd name="connsiteY8" fmla="*/ 1023744 h 1152953"/>
              <a:gd name="connsiteX9" fmla="*/ 834887 w 2693505"/>
              <a:gd name="connsiteY9" fmla="*/ 1003866 h 1152953"/>
              <a:gd name="connsiteX10" fmla="*/ 934279 w 2693505"/>
              <a:gd name="connsiteY10" fmla="*/ 983988 h 1152953"/>
              <a:gd name="connsiteX11" fmla="*/ 954157 w 2693505"/>
              <a:gd name="connsiteY11" fmla="*/ 964109 h 1152953"/>
              <a:gd name="connsiteX12" fmla="*/ 993913 w 2693505"/>
              <a:gd name="connsiteY12" fmla="*/ 904475 h 1152953"/>
              <a:gd name="connsiteX13" fmla="*/ 1033670 w 2693505"/>
              <a:gd name="connsiteY13" fmla="*/ 844840 h 1152953"/>
              <a:gd name="connsiteX14" fmla="*/ 1053548 w 2693505"/>
              <a:gd name="connsiteY14" fmla="*/ 815022 h 1152953"/>
              <a:gd name="connsiteX15" fmla="*/ 1143000 w 2693505"/>
              <a:gd name="connsiteY15" fmla="*/ 765327 h 1152953"/>
              <a:gd name="connsiteX16" fmla="*/ 1202635 w 2693505"/>
              <a:gd name="connsiteY16" fmla="*/ 755388 h 1152953"/>
              <a:gd name="connsiteX17" fmla="*/ 1232453 w 2693505"/>
              <a:gd name="connsiteY17" fmla="*/ 735509 h 1152953"/>
              <a:gd name="connsiteX18" fmla="*/ 1252331 w 2693505"/>
              <a:gd name="connsiteY18" fmla="*/ 705692 h 1152953"/>
              <a:gd name="connsiteX19" fmla="*/ 1282148 w 2693505"/>
              <a:gd name="connsiteY19" fmla="*/ 695753 h 1152953"/>
              <a:gd name="connsiteX20" fmla="*/ 1361661 w 2693505"/>
              <a:gd name="connsiteY20" fmla="*/ 626179 h 1152953"/>
              <a:gd name="connsiteX21" fmla="*/ 1421296 w 2693505"/>
              <a:gd name="connsiteY21" fmla="*/ 586422 h 1152953"/>
              <a:gd name="connsiteX22" fmla="*/ 1451113 w 2693505"/>
              <a:gd name="connsiteY22" fmla="*/ 576483 h 1152953"/>
              <a:gd name="connsiteX23" fmla="*/ 1480931 w 2693505"/>
              <a:gd name="connsiteY23" fmla="*/ 556605 h 1152953"/>
              <a:gd name="connsiteX24" fmla="*/ 1630018 w 2693505"/>
              <a:gd name="connsiteY24" fmla="*/ 546666 h 1152953"/>
              <a:gd name="connsiteX25" fmla="*/ 1709531 w 2693505"/>
              <a:gd name="connsiteY25" fmla="*/ 506909 h 1152953"/>
              <a:gd name="connsiteX26" fmla="*/ 1719470 w 2693505"/>
              <a:gd name="connsiteY26" fmla="*/ 477092 h 1152953"/>
              <a:gd name="connsiteX27" fmla="*/ 1779105 w 2693505"/>
              <a:gd name="connsiteY27" fmla="*/ 447275 h 1152953"/>
              <a:gd name="connsiteX28" fmla="*/ 1828800 w 2693505"/>
              <a:gd name="connsiteY28" fmla="*/ 387640 h 1152953"/>
              <a:gd name="connsiteX29" fmla="*/ 1888435 w 2693505"/>
              <a:gd name="connsiteY29" fmla="*/ 377701 h 1152953"/>
              <a:gd name="connsiteX30" fmla="*/ 1948070 w 2693505"/>
              <a:gd name="connsiteY30" fmla="*/ 357822 h 1152953"/>
              <a:gd name="connsiteX31" fmla="*/ 1977887 w 2693505"/>
              <a:gd name="connsiteY31" fmla="*/ 337944 h 1152953"/>
              <a:gd name="connsiteX32" fmla="*/ 2047461 w 2693505"/>
              <a:gd name="connsiteY32" fmla="*/ 328005 h 1152953"/>
              <a:gd name="connsiteX33" fmla="*/ 2077279 w 2693505"/>
              <a:gd name="connsiteY33" fmla="*/ 318066 h 1152953"/>
              <a:gd name="connsiteX34" fmla="*/ 2126974 w 2693505"/>
              <a:gd name="connsiteY34" fmla="*/ 278309 h 1152953"/>
              <a:gd name="connsiteX35" fmla="*/ 2206487 w 2693505"/>
              <a:gd name="connsiteY35" fmla="*/ 218675 h 1152953"/>
              <a:gd name="connsiteX36" fmla="*/ 2236305 w 2693505"/>
              <a:gd name="connsiteY36" fmla="*/ 208736 h 1152953"/>
              <a:gd name="connsiteX37" fmla="*/ 2266122 w 2693505"/>
              <a:gd name="connsiteY37" fmla="*/ 188857 h 1152953"/>
              <a:gd name="connsiteX38" fmla="*/ 2295940 w 2693505"/>
              <a:gd name="connsiteY38" fmla="*/ 178918 h 1152953"/>
              <a:gd name="connsiteX39" fmla="*/ 2335696 w 2693505"/>
              <a:gd name="connsiteY39" fmla="*/ 149101 h 1152953"/>
              <a:gd name="connsiteX40" fmla="*/ 2375453 w 2693505"/>
              <a:gd name="connsiteY40" fmla="*/ 109344 h 1152953"/>
              <a:gd name="connsiteX41" fmla="*/ 2405270 w 2693505"/>
              <a:gd name="connsiteY41" fmla="*/ 99405 h 1152953"/>
              <a:gd name="connsiteX42" fmla="*/ 2435087 w 2693505"/>
              <a:gd name="connsiteY42" fmla="*/ 49709 h 1152953"/>
              <a:gd name="connsiteX43" fmla="*/ 2474844 w 2693505"/>
              <a:gd name="connsiteY43" fmla="*/ 39770 h 1152953"/>
              <a:gd name="connsiteX44" fmla="*/ 2564296 w 2693505"/>
              <a:gd name="connsiteY44" fmla="*/ 19892 h 1152953"/>
              <a:gd name="connsiteX45" fmla="*/ 2594113 w 2693505"/>
              <a:gd name="connsiteY45" fmla="*/ 9953 h 1152953"/>
              <a:gd name="connsiteX46" fmla="*/ 2693505 w 2693505"/>
              <a:gd name="connsiteY46" fmla="*/ 14 h 115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693505" h="1152953">
                <a:moveTo>
                  <a:pt x="0" y="1152953"/>
                </a:moveTo>
                <a:cubicBezTo>
                  <a:pt x="108917" y="1098496"/>
                  <a:pt x="5751" y="1143350"/>
                  <a:pt x="258418" y="1123136"/>
                </a:cubicBezTo>
                <a:cubicBezTo>
                  <a:pt x="268861" y="1122300"/>
                  <a:pt x="278027" y="1115552"/>
                  <a:pt x="288235" y="1113196"/>
                </a:cubicBezTo>
                <a:cubicBezTo>
                  <a:pt x="321156" y="1105599"/>
                  <a:pt x="387627" y="1093318"/>
                  <a:pt x="387627" y="1093318"/>
                </a:cubicBezTo>
                <a:cubicBezTo>
                  <a:pt x="400879" y="1086692"/>
                  <a:pt x="412946" y="1076772"/>
                  <a:pt x="427383" y="1073440"/>
                </a:cubicBezTo>
                <a:cubicBezTo>
                  <a:pt x="456616" y="1066694"/>
                  <a:pt x="487183" y="1068063"/>
                  <a:pt x="516835" y="1063501"/>
                </a:cubicBezTo>
                <a:cubicBezTo>
                  <a:pt x="530336" y="1061424"/>
                  <a:pt x="543340" y="1056875"/>
                  <a:pt x="556592" y="1053562"/>
                </a:cubicBezTo>
                <a:cubicBezTo>
                  <a:pt x="566531" y="1046936"/>
                  <a:pt x="575725" y="1039025"/>
                  <a:pt x="586409" y="1033683"/>
                </a:cubicBezTo>
                <a:cubicBezTo>
                  <a:pt x="595780" y="1028998"/>
                  <a:pt x="606153" y="1026622"/>
                  <a:pt x="616227" y="1023744"/>
                </a:cubicBezTo>
                <a:cubicBezTo>
                  <a:pt x="698768" y="1000161"/>
                  <a:pt x="708625" y="1010881"/>
                  <a:pt x="834887" y="1003866"/>
                </a:cubicBezTo>
                <a:cubicBezTo>
                  <a:pt x="846947" y="1002143"/>
                  <a:pt x="912596" y="996998"/>
                  <a:pt x="934279" y="983988"/>
                </a:cubicBezTo>
                <a:cubicBezTo>
                  <a:pt x="942314" y="979167"/>
                  <a:pt x="947531" y="970735"/>
                  <a:pt x="954157" y="964109"/>
                </a:cubicBezTo>
                <a:cubicBezTo>
                  <a:pt x="973165" y="907085"/>
                  <a:pt x="950484" y="960312"/>
                  <a:pt x="993913" y="904475"/>
                </a:cubicBezTo>
                <a:cubicBezTo>
                  <a:pt x="1008581" y="885617"/>
                  <a:pt x="1020418" y="864718"/>
                  <a:pt x="1033670" y="844840"/>
                </a:cubicBezTo>
                <a:cubicBezTo>
                  <a:pt x="1040296" y="834901"/>
                  <a:pt x="1043609" y="821648"/>
                  <a:pt x="1053548" y="815022"/>
                </a:cubicBezTo>
                <a:cubicBezTo>
                  <a:pt x="1091979" y="789402"/>
                  <a:pt x="1103639" y="774074"/>
                  <a:pt x="1143000" y="765327"/>
                </a:cubicBezTo>
                <a:cubicBezTo>
                  <a:pt x="1162673" y="760955"/>
                  <a:pt x="1182757" y="758701"/>
                  <a:pt x="1202635" y="755388"/>
                </a:cubicBezTo>
                <a:cubicBezTo>
                  <a:pt x="1212574" y="748762"/>
                  <a:pt x="1224006" y="743956"/>
                  <a:pt x="1232453" y="735509"/>
                </a:cubicBezTo>
                <a:cubicBezTo>
                  <a:pt x="1240900" y="727062"/>
                  <a:pt x="1243003" y="713154"/>
                  <a:pt x="1252331" y="705692"/>
                </a:cubicBezTo>
                <a:cubicBezTo>
                  <a:pt x="1260512" y="699147"/>
                  <a:pt x="1272209" y="699066"/>
                  <a:pt x="1282148" y="695753"/>
                </a:cubicBezTo>
                <a:cubicBezTo>
                  <a:pt x="1329482" y="624752"/>
                  <a:pt x="1298727" y="641912"/>
                  <a:pt x="1361661" y="626179"/>
                </a:cubicBezTo>
                <a:cubicBezTo>
                  <a:pt x="1381539" y="612927"/>
                  <a:pt x="1398631" y="593977"/>
                  <a:pt x="1421296" y="586422"/>
                </a:cubicBezTo>
                <a:cubicBezTo>
                  <a:pt x="1431235" y="583109"/>
                  <a:pt x="1441742" y="581168"/>
                  <a:pt x="1451113" y="576483"/>
                </a:cubicBezTo>
                <a:cubicBezTo>
                  <a:pt x="1461797" y="571141"/>
                  <a:pt x="1469148" y="558569"/>
                  <a:pt x="1480931" y="556605"/>
                </a:cubicBezTo>
                <a:cubicBezTo>
                  <a:pt x="1530059" y="548417"/>
                  <a:pt x="1580322" y="549979"/>
                  <a:pt x="1630018" y="546666"/>
                </a:cubicBezTo>
                <a:cubicBezTo>
                  <a:pt x="1698543" y="523825"/>
                  <a:pt x="1674837" y="541605"/>
                  <a:pt x="1709531" y="506909"/>
                </a:cubicBezTo>
                <a:cubicBezTo>
                  <a:pt x="1712844" y="496970"/>
                  <a:pt x="1712925" y="485273"/>
                  <a:pt x="1719470" y="477092"/>
                </a:cubicBezTo>
                <a:cubicBezTo>
                  <a:pt x="1733483" y="459576"/>
                  <a:pt x="1759462" y="453822"/>
                  <a:pt x="1779105" y="447275"/>
                </a:cubicBezTo>
                <a:cubicBezTo>
                  <a:pt x="1789665" y="431434"/>
                  <a:pt x="1810674" y="395696"/>
                  <a:pt x="1828800" y="387640"/>
                </a:cubicBezTo>
                <a:cubicBezTo>
                  <a:pt x="1847216" y="379455"/>
                  <a:pt x="1868884" y="382589"/>
                  <a:pt x="1888435" y="377701"/>
                </a:cubicBezTo>
                <a:cubicBezTo>
                  <a:pt x="1908763" y="372619"/>
                  <a:pt x="1930635" y="369445"/>
                  <a:pt x="1948070" y="357822"/>
                </a:cubicBezTo>
                <a:cubicBezTo>
                  <a:pt x="1958009" y="351196"/>
                  <a:pt x="1966446" y="341376"/>
                  <a:pt x="1977887" y="337944"/>
                </a:cubicBezTo>
                <a:cubicBezTo>
                  <a:pt x="2000326" y="331212"/>
                  <a:pt x="2024270" y="331318"/>
                  <a:pt x="2047461" y="328005"/>
                </a:cubicBezTo>
                <a:cubicBezTo>
                  <a:pt x="2057400" y="324692"/>
                  <a:pt x="2069098" y="324611"/>
                  <a:pt x="2077279" y="318066"/>
                </a:cubicBezTo>
                <a:cubicBezTo>
                  <a:pt x="2141508" y="266684"/>
                  <a:pt x="2052023" y="303295"/>
                  <a:pt x="2126974" y="278309"/>
                </a:cubicBezTo>
                <a:cubicBezTo>
                  <a:pt x="2150521" y="254764"/>
                  <a:pt x="2172775" y="229912"/>
                  <a:pt x="2206487" y="218675"/>
                </a:cubicBezTo>
                <a:lnTo>
                  <a:pt x="2236305" y="208736"/>
                </a:lnTo>
                <a:cubicBezTo>
                  <a:pt x="2246244" y="202110"/>
                  <a:pt x="2255438" y="194199"/>
                  <a:pt x="2266122" y="188857"/>
                </a:cubicBezTo>
                <a:cubicBezTo>
                  <a:pt x="2275493" y="184172"/>
                  <a:pt x="2286843" y="184116"/>
                  <a:pt x="2295940" y="178918"/>
                </a:cubicBezTo>
                <a:cubicBezTo>
                  <a:pt x="2310322" y="170700"/>
                  <a:pt x="2323230" y="160009"/>
                  <a:pt x="2335696" y="149101"/>
                </a:cubicBezTo>
                <a:cubicBezTo>
                  <a:pt x="2349801" y="136760"/>
                  <a:pt x="2357673" y="115271"/>
                  <a:pt x="2375453" y="109344"/>
                </a:cubicBezTo>
                <a:lnTo>
                  <a:pt x="2405270" y="99405"/>
                </a:lnTo>
                <a:cubicBezTo>
                  <a:pt x="2412071" y="79003"/>
                  <a:pt x="2413259" y="60623"/>
                  <a:pt x="2435087" y="49709"/>
                </a:cubicBezTo>
                <a:cubicBezTo>
                  <a:pt x="2447305" y="43600"/>
                  <a:pt x="2461709" y="43523"/>
                  <a:pt x="2474844" y="39770"/>
                </a:cubicBezTo>
                <a:cubicBezTo>
                  <a:pt x="2543355" y="20196"/>
                  <a:pt x="2456671" y="37829"/>
                  <a:pt x="2564296" y="19892"/>
                </a:cubicBezTo>
                <a:cubicBezTo>
                  <a:pt x="2574235" y="16579"/>
                  <a:pt x="2583805" y="11827"/>
                  <a:pt x="2594113" y="9953"/>
                </a:cubicBezTo>
                <a:cubicBezTo>
                  <a:pt x="2653299" y="-808"/>
                  <a:pt x="2653590" y="14"/>
                  <a:pt x="2693505" y="14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24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and the scientific method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Debugging should be </a:t>
            </a:r>
            <a:r>
              <a:rPr lang="en-US" sz="2000" i="1" dirty="0">
                <a:solidFill>
                  <a:srgbClr val="009900"/>
                </a:solidFill>
              </a:rPr>
              <a:t>systematic</a:t>
            </a:r>
          </a:p>
          <a:p>
            <a:pPr lvl="1"/>
            <a:r>
              <a:rPr lang="en-US" sz="2000" dirty="0"/>
              <a:t>Carefully </a:t>
            </a:r>
            <a:r>
              <a:rPr lang="en-US" sz="2000" i="1" dirty="0">
                <a:solidFill>
                  <a:srgbClr val="009900"/>
                </a:solidFill>
              </a:rPr>
              <a:t>decide</a:t>
            </a:r>
            <a:r>
              <a:rPr lang="en-US" sz="2000" dirty="0"/>
              <a:t> what to do </a:t>
            </a:r>
          </a:p>
          <a:p>
            <a:pPr lvl="2"/>
            <a:r>
              <a:rPr lang="en-US" sz="2000" dirty="0"/>
              <a:t>Don’t flail!</a:t>
            </a:r>
          </a:p>
          <a:p>
            <a:pPr lvl="1"/>
            <a:r>
              <a:rPr lang="en-US" sz="2000" dirty="0"/>
              <a:t>Keep a </a:t>
            </a:r>
            <a:r>
              <a:rPr lang="en-US" sz="2000" i="1" dirty="0">
                <a:solidFill>
                  <a:srgbClr val="009900"/>
                </a:solidFill>
              </a:rPr>
              <a:t>record</a:t>
            </a:r>
            <a:r>
              <a:rPr lang="en-US" sz="2000" dirty="0"/>
              <a:t> of everything that you do</a:t>
            </a:r>
          </a:p>
          <a:p>
            <a:pPr lvl="1"/>
            <a:r>
              <a:rPr lang="en-US" sz="2000" dirty="0"/>
              <a:t>Don’t get sucked into fruitless avenues</a:t>
            </a:r>
          </a:p>
          <a:p>
            <a:endParaRPr lang="en-US" sz="2000" dirty="0"/>
          </a:p>
          <a:p>
            <a:r>
              <a:rPr lang="en-US" sz="2000" dirty="0"/>
              <a:t>Use an iterative scientific process:</a:t>
            </a:r>
          </a:p>
        </p:txBody>
      </p:sp>
      <p:pic>
        <p:nvPicPr>
          <p:cNvPr id="27654" name="Picture 5" descr="Hom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607546" cy="19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267200"/>
            <a:ext cx="4648200" cy="245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37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2296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returns true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sub is a substring of full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6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(i.e. 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iff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there exists A,B such that full=</a:t>
            </a:r>
            <a:r>
              <a:rPr lang="en-GB" sz="2000" b="1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A+sub+B</a:t>
            </a:r>
            <a:r>
              <a:rPr lang="en-GB" sz="2000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contains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full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String </a:t>
            </a:r>
            <a:r>
              <a:rPr lang="en-GB" sz="2000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sub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GB" sz="1000" i="1" dirty="0"/>
          </a:p>
          <a:p>
            <a:pPr marL="0" indent="0">
              <a:buNone/>
            </a:pPr>
            <a:r>
              <a:rPr lang="en-GB" sz="2000" i="1" dirty="0"/>
              <a:t>User bug report:</a:t>
            </a:r>
          </a:p>
          <a:p>
            <a:pPr marL="457200" lvl="1" indent="0">
              <a:buNone/>
            </a:pPr>
            <a:r>
              <a:rPr lang="en-GB" sz="2000" dirty="0"/>
              <a:t>It can't find the string </a:t>
            </a:r>
            <a:r>
              <a:rPr lang="en-GB" sz="2000" b="1" dirty="0">
                <a:latin typeface="Courier New"/>
                <a:cs typeface="Courier New"/>
              </a:rPr>
              <a:t>"very happy"</a:t>
            </a:r>
            <a:r>
              <a:rPr lang="en-GB" sz="2000" dirty="0"/>
              <a:t> within: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0" indent="0">
              <a:buNone/>
            </a:pPr>
            <a:endParaRPr lang="en-GB" sz="1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Poor responses:</a:t>
            </a:r>
          </a:p>
          <a:p>
            <a:pPr lvl="1"/>
            <a:r>
              <a:rPr lang="en-GB" sz="2000" dirty="0"/>
              <a:t>See accented characters, panic about not knowing about Unicode, begin unorganized web searches and inserting poorly understood library calls, …</a:t>
            </a:r>
          </a:p>
          <a:p>
            <a:pPr lvl="1"/>
            <a:r>
              <a:rPr lang="en-GB" sz="2000" dirty="0"/>
              <a:t>Start tracing the execution of this example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Better response</a:t>
            </a:r>
            <a:r>
              <a:rPr lang="en-GB" sz="2000" dirty="0"/>
              <a:t>: simplify/clarify the symptom…</a:t>
            </a:r>
          </a:p>
        </p:txBody>
      </p:sp>
    </p:spTree>
    <p:extLst>
      <p:ext uri="{BB962C8B-B14F-4D97-AF65-F5344CB8AC3E}">
        <p14:creationId xmlns:p14="http://schemas.microsoft.com/office/powerpoint/2010/main" val="197107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Reducing </a:t>
            </a:r>
            <a:r>
              <a:rPr lang="en-GB" i="1" dirty="0"/>
              <a:t>absolute</a:t>
            </a:r>
            <a:r>
              <a:rPr lang="en-GB" dirty="0"/>
              <a:t> input size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Find a simple test case by divide-and-conquer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Pare test down: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Can 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Fáilte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you are very welcome! Hi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Seán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! 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Can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457200" lvl="1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</a:p>
          <a:p>
            <a:pPr marL="0" indent="0">
              <a:buNone/>
            </a:pPr>
            <a:r>
              <a:rPr lang="en-GB" sz="2000" i="1" dirty="0">
                <a:solidFill>
                  <a:srgbClr val="FF0000"/>
                </a:solidFill>
              </a:rPr>
              <a:t>Can not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"ab"</a:t>
            </a:r>
            <a:r>
              <a:rPr lang="en-GB" sz="2000" dirty="0"/>
              <a:t> within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aab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5945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Reducing relative input size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305800" cy="44958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Can you find two almost identical test cases where one gives the correct answer and the other does not?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Can not </a:t>
            </a:r>
            <a:r>
              <a:rPr lang="en-GB" sz="2000" dirty="0"/>
              <a:t>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very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happy to see you all."</a:t>
            </a:r>
          </a:p>
          <a:p>
            <a:pPr marL="457200" lvl="1" indent="0">
              <a:buNone/>
            </a:pPr>
            <a:endParaRPr lang="en-GB" sz="2000" dirty="0">
              <a:solidFill>
                <a:srgbClr val="009900"/>
              </a:solidFill>
            </a:endParaRPr>
          </a:p>
          <a:p>
            <a:pPr marL="457200" lvl="1" indent="0">
              <a:buNone/>
            </a:pPr>
            <a:r>
              <a:rPr lang="en-GB" sz="2000" dirty="0">
                <a:solidFill>
                  <a:srgbClr val="009900"/>
                </a:solidFill>
              </a:rPr>
              <a:t>Can</a:t>
            </a:r>
            <a:r>
              <a:rPr lang="en-GB" sz="2000" dirty="0"/>
              <a:t> find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"very happy"</a:t>
            </a:r>
            <a:r>
              <a:rPr lang="en-GB" sz="2000" dirty="0"/>
              <a:t> within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"I am very happy to see you all.”</a:t>
            </a:r>
          </a:p>
          <a:p>
            <a:pPr marL="914400" lvl="2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91940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General strategy:  simplify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In general: find simplest input that will provoke failure</a:t>
            </a:r>
          </a:p>
          <a:p>
            <a:pPr lvl="1"/>
            <a:r>
              <a:rPr lang="en-GB" sz="2000" dirty="0"/>
              <a:t>Usually not the input that revealed existence of the defect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Start with data that revealed the defect</a:t>
            </a:r>
          </a:p>
          <a:p>
            <a:pPr lvl="1"/>
            <a:r>
              <a:rPr lang="en-GB" sz="2000" dirty="0"/>
              <a:t>Keep paring it down (“binary search” can help)</a:t>
            </a:r>
          </a:p>
          <a:p>
            <a:pPr lvl="1"/>
            <a:r>
              <a:rPr lang="en-GB" sz="2000" dirty="0"/>
              <a:t>Often leads directly to an understanding of the cause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When not dealing with simple method calls:</a:t>
            </a:r>
          </a:p>
          <a:p>
            <a:pPr lvl="1"/>
            <a:r>
              <a:rPr lang="en-GB" sz="2000" dirty="0"/>
              <a:t>The “test input” is the set of steps that reliably trigger the failure</a:t>
            </a:r>
          </a:p>
          <a:p>
            <a:pPr lvl="1"/>
            <a:r>
              <a:rPr lang="en-GB" sz="2000" dirty="0"/>
              <a:t>Same basic idea</a:t>
            </a:r>
          </a:p>
        </p:txBody>
      </p:sp>
    </p:spTree>
    <p:extLst>
      <p:ext uri="{BB962C8B-B14F-4D97-AF65-F5344CB8AC3E}">
        <p14:creationId xmlns:p14="http://schemas.microsoft.com/office/powerpoint/2010/main" val="2543382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marL="400050"/>
            <a:r>
              <a:rPr lang="en-US" sz="2000" dirty="0"/>
              <a:t>Reading 6 is posted, Quiz 6 coming out tonight</a:t>
            </a:r>
          </a:p>
          <a:p>
            <a:pPr marL="400050"/>
            <a:r>
              <a:rPr lang="en-US" sz="2000" dirty="0"/>
              <a:t>Congrats on making it past HW6 due date</a:t>
            </a:r>
          </a:p>
          <a:p>
            <a:pPr marL="800100" lvl="1"/>
            <a:r>
              <a:rPr lang="en-US" sz="2000" dirty="0"/>
              <a:t>if still working on HW6, come to office hours!</a:t>
            </a:r>
          </a:p>
          <a:p>
            <a:pPr marL="400050"/>
            <a:r>
              <a:rPr lang="en-US" sz="2000" dirty="0"/>
              <a:t>HW7 posted, due Thursday 8/2</a:t>
            </a:r>
          </a:p>
        </p:txBody>
      </p:sp>
    </p:spTree>
    <p:extLst>
      <p:ext uri="{BB962C8B-B14F-4D97-AF65-F5344CB8AC3E}">
        <p14:creationId xmlns:p14="http://schemas.microsoft.com/office/powerpoint/2010/main" val="1069630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Localizing a defect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8001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Take advantage of modularity</a:t>
            </a:r>
          </a:p>
          <a:p>
            <a:pPr lvl="1"/>
            <a:r>
              <a:rPr lang="en-GB" sz="2000" dirty="0"/>
              <a:t>Start with everything, take away pieces until failure goes away</a:t>
            </a:r>
          </a:p>
          <a:p>
            <a:pPr lvl="1"/>
            <a:r>
              <a:rPr lang="en-GB" sz="2000" dirty="0"/>
              <a:t>Start with nothing, add pieces back in until failure appears</a:t>
            </a:r>
          </a:p>
          <a:p>
            <a:pPr marL="0" indent="0">
              <a:buNone/>
            </a:pPr>
            <a:endParaRPr lang="en-GB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Take advantage of modular reasoning</a:t>
            </a:r>
          </a:p>
          <a:p>
            <a:pPr lvl="1"/>
            <a:r>
              <a:rPr lang="en-GB" sz="2000" dirty="0"/>
              <a:t>Trace through program, viewing intermediate results</a:t>
            </a: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000" i="1" dirty="0">
                <a:solidFill>
                  <a:srgbClr val="009900"/>
                </a:solidFill>
              </a:rPr>
              <a:t>Binary search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>
                <a:solidFill>
                  <a:schemeClr val="accent6"/>
                </a:solidFill>
              </a:rPr>
              <a:t>speeds up the process</a:t>
            </a:r>
          </a:p>
          <a:p>
            <a:pPr lvl="1"/>
            <a:r>
              <a:rPr lang="en-GB" sz="2000" dirty="0"/>
              <a:t>Error happens somewhere between first and last statement</a:t>
            </a:r>
          </a:p>
          <a:p>
            <a:pPr lvl="1"/>
            <a:r>
              <a:rPr lang="en-GB" sz="2000" dirty="0"/>
              <a:t>Do binary search on that ordered set of statements</a:t>
            </a:r>
          </a:p>
        </p:txBody>
      </p:sp>
    </p:spTree>
    <p:extLst>
      <p:ext uri="{BB962C8B-B14F-4D97-AF65-F5344CB8AC3E}">
        <p14:creationId xmlns:p14="http://schemas.microsoft.com/office/powerpoint/2010/main" val="353692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07909" y="572353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357849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3249532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</p:spTree>
    <p:extLst>
      <p:ext uri="{BB962C8B-B14F-4D97-AF65-F5344CB8AC3E}">
        <p14:creationId xmlns:p14="http://schemas.microsoft.com/office/powerpoint/2010/main" val="80486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 on buggy code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7772400" cy="525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MotionDetector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boolean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first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true;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private Matrix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public Point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apply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current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if (first) {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current;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Matrix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new Matrix();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getDifference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prev,current,motion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(motion,motion,10);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labelImage</a:t>
            </a:r>
            <a:r>
              <a:rPr lang="en-GB" sz="23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2300" b="1" dirty="0" err="1">
                <a:latin typeface="Courier New" pitchFamily="49" charset="0"/>
                <a:cs typeface="Courier New" pitchFamily="49" charset="0"/>
              </a:rPr>
              <a:t>motion,motion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hist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getHistogram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hist.getMostFrequent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applyThreshold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motion,motion,top,top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Point result =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getCentroid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(motion);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prev.copy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(current);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    return result;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5807909" y="1741744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no problem yet</a:t>
            </a:r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5867400" y="4038600"/>
            <a:ext cx="2281679" cy="403287"/>
          </a:xfrm>
          <a:prstGeom prst="roundRect">
            <a:avLst>
              <a:gd name="adj" fmla="val 26157"/>
            </a:avLst>
          </a:prstGeom>
          <a:solidFill>
            <a:srgbClr val="FFA7B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  <a:tab pos="1969949" algn="l"/>
              </a:tabLst>
            </a:pPr>
            <a:r>
              <a:rPr lang="en-GB">
                <a:solidFill>
                  <a:srgbClr val="000000"/>
                </a:solidFill>
              </a:rPr>
              <a:t>problem exists</a:t>
            </a:r>
          </a:p>
        </p:txBody>
      </p:sp>
      <p:cxnSp>
        <p:nvCxnSpPr>
          <p:cNvPr id="33798" name="AutoShape 5"/>
          <p:cNvCxnSpPr>
            <a:cxnSpLocks noChangeShapeType="1"/>
          </p:cNvCxnSpPr>
          <p:nvPr/>
        </p:nvCxnSpPr>
        <p:spPr bwMode="auto">
          <a:xfrm>
            <a:off x="6858000" y="2145031"/>
            <a:ext cx="0" cy="1893569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655" name="AutoShape 6"/>
          <p:cNvSpPr>
            <a:spLocks noChangeArrowheads="1"/>
          </p:cNvSpPr>
          <p:nvPr/>
        </p:nvSpPr>
        <p:spPr bwMode="auto">
          <a:xfrm>
            <a:off x="6974963" y="2436471"/>
            <a:ext cx="2016637" cy="1144929"/>
          </a:xfrm>
          <a:prstGeom prst="roundRect">
            <a:avLst>
              <a:gd name="adj" fmla="val 17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Check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intermediate result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45000"/>
              <a:tabLst>
                <a:tab pos="656650" algn="l"/>
                <a:tab pos="1313299" algn="l"/>
              </a:tabLst>
              <a:defRPr/>
            </a:pPr>
            <a:r>
              <a:rPr lang="en-GB" sz="2000" i="1" dirty="0">
                <a:solidFill>
                  <a:srgbClr val="000000"/>
                </a:solidFill>
                <a:latin typeface="+mn-lt"/>
              </a:rPr>
              <a:t>at half-way point</a:t>
            </a:r>
          </a:p>
        </p:txBody>
      </p:sp>
    </p:spTree>
    <p:extLst>
      <p:ext uri="{BB962C8B-B14F-4D97-AF65-F5344CB8AC3E}">
        <p14:creationId xmlns:p14="http://schemas.microsoft.com/office/powerpoint/2010/main" val="2785313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Logging Events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Log (record) events during execution as program runs (at full speed)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Examine logs to help reconstruct the past</a:t>
            </a:r>
          </a:p>
          <a:p>
            <a:pPr lvl="1"/>
            <a:r>
              <a:rPr lang="en-US" sz="2000" dirty="0"/>
              <a:t>Particularly on failing runs</a:t>
            </a:r>
          </a:p>
          <a:p>
            <a:pPr lvl="1"/>
            <a:r>
              <a:rPr lang="en-US" sz="2000" dirty="0"/>
              <a:t>And/or compare failing and non-failing runs</a:t>
            </a:r>
          </a:p>
          <a:p>
            <a:pPr lvl="1"/>
            <a:endParaRPr lang="en-US" sz="1100" dirty="0"/>
          </a:p>
          <a:p>
            <a:pPr marL="0" indent="0">
              <a:buNone/>
            </a:pPr>
            <a:r>
              <a:rPr lang="en-US" sz="2000" dirty="0"/>
              <a:t>The log may be all you know about a customer’s environment</a:t>
            </a:r>
          </a:p>
          <a:p>
            <a:pPr lvl="1" indent="-342900"/>
            <a:r>
              <a:rPr lang="en-US" sz="2000" dirty="0"/>
              <a:t>Needs to tell you enough to reproduce the failure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26795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98747" y="2286000"/>
            <a:ext cx="574651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Real World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Debugging</a:t>
            </a:r>
          </a:p>
        </p:txBody>
      </p:sp>
    </p:spTree>
    <p:extLst>
      <p:ext uri="{BB962C8B-B14F-4D97-AF65-F5344CB8AC3E}">
        <p14:creationId xmlns:p14="http://schemas.microsoft.com/office/powerpoint/2010/main" val="2179567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Detecting Bugs in the Real World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7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Real Systems</a:t>
            </a:r>
          </a:p>
          <a:p>
            <a:pPr lvl="1"/>
            <a:r>
              <a:rPr lang="en-US" sz="2000" dirty="0"/>
              <a:t>Large and complex (duh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Collection of modules, written by multiple people</a:t>
            </a:r>
          </a:p>
          <a:p>
            <a:pPr lvl="1"/>
            <a:r>
              <a:rPr lang="en-US" sz="2000" dirty="0"/>
              <a:t>Complex input</a:t>
            </a:r>
          </a:p>
          <a:p>
            <a:pPr lvl="1"/>
            <a:r>
              <a:rPr lang="en-US" sz="2000" dirty="0"/>
              <a:t>Many external interactions </a:t>
            </a:r>
          </a:p>
          <a:p>
            <a:pPr lvl="1"/>
            <a:r>
              <a:rPr lang="en-US" sz="2000" dirty="0"/>
              <a:t>Non-deterministic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Replication can be an issue</a:t>
            </a:r>
          </a:p>
          <a:p>
            <a:pPr lvl="1"/>
            <a:r>
              <a:rPr lang="en-US" sz="2000" dirty="0"/>
              <a:t>Infrequent failure</a:t>
            </a:r>
          </a:p>
          <a:p>
            <a:pPr lvl="1"/>
            <a:r>
              <a:rPr lang="en-US" sz="2000" dirty="0"/>
              <a:t>Instrumentation eliminates the failure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Defects cross abstraction barriers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Large time lag from corruption (defect) to detection (failure)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896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Debugging In Harsh Environments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600200"/>
            <a:ext cx="4724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Failure is non-deterministic, difficult to reproduce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Can’t print or use debugger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Can’t change timing of program (or failure depends on timing)</a:t>
            </a:r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789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1151"/>
            <a:ext cx="3048000" cy="22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3009470" cy="227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5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inside the machine</a:t>
            </a:r>
          </a:p>
        </p:txBody>
      </p:sp>
      <p:sp>
        <p:nvSpPr>
          <p:cNvPr id="37894" name="AutoShape 5" descr="1028110725a.jpg"/>
          <p:cNvSpPr>
            <a:spLocks noChangeAspect="1" noChangeArrowheads="1"/>
          </p:cNvSpPr>
          <p:nvPr/>
        </p:nvSpPr>
        <p:spPr bwMode="auto">
          <a:xfrm>
            <a:off x="152688" y="-165548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5" name="AutoShape 7" descr="1028110725a.jpg"/>
          <p:cNvSpPr>
            <a:spLocks noChangeAspect="1" noChangeArrowheads="1"/>
          </p:cNvSpPr>
          <p:nvPr/>
        </p:nvSpPr>
        <p:spPr bwMode="auto">
          <a:xfrm>
            <a:off x="290972" y="-27351"/>
            <a:ext cx="276567" cy="27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6" name="AutoShape 9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429255" y="110846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7" name="AutoShape 11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567539" y="249042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7898" name="AutoShape 13" descr="https://mail.google.com/mail/?ui=2&amp;ik=a11cb6227a&amp;view=att&amp;th=1334b4d5a3b6bff5&amp;attid=0.1&amp;disp=inline&amp;realattid=f1ffbe7b1decdd68_0.1&amp;zw"/>
          <p:cNvSpPr>
            <a:spLocks noChangeAspect="1" noChangeArrowheads="1"/>
          </p:cNvSpPr>
          <p:nvPr/>
        </p:nvSpPr>
        <p:spPr bwMode="auto">
          <a:xfrm>
            <a:off x="705822" y="387238"/>
            <a:ext cx="276567" cy="27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6019800" cy="29718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Mark </a:t>
            </a:r>
            <a:r>
              <a:rPr lang="en-US" dirty="0" err="1"/>
              <a:t>Oskin</a:t>
            </a:r>
            <a:r>
              <a:rPr lang="en-US" dirty="0"/>
              <a:t> was hacking on a kernel.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 GDB, no </a:t>
            </a:r>
            <a:r>
              <a:rPr lang="en-US" dirty="0" err="1"/>
              <a:t>printf</a:t>
            </a:r>
            <a:r>
              <a:rPr lang="en-US" dirty="0"/>
              <a:t>, no </a:t>
            </a:r>
            <a:r>
              <a:rPr lang="en-US" dirty="0" err="1"/>
              <a:t>kprintf</a:t>
            </a:r>
            <a:r>
              <a:rPr lang="en-US" dirty="0"/>
              <a:t>, </a:t>
            </a:r>
            <a:r>
              <a:rPr lang="is-IS" dirty="0"/>
              <a:t>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But, did have beep from mobo!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661" y="663631"/>
            <a:ext cx="1371600" cy="1588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114800"/>
            <a:ext cx="3771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134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“Heisenbugs”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In a sequential, deterministic program, failure is repeatable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But the real world is not that nice…</a:t>
            </a:r>
          </a:p>
          <a:p>
            <a:pPr lvl="1"/>
            <a:r>
              <a:rPr lang="en-US" sz="2000" dirty="0"/>
              <a:t>Continuous input/environment changes</a:t>
            </a:r>
          </a:p>
          <a:p>
            <a:pPr lvl="1"/>
            <a:r>
              <a:rPr lang="en-US" sz="2000" dirty="0"/>
              <a:t>Timing dependencies</a:t>
            </a:r>
          </a:p>
          <a:p>
            <a:pPr lvl="1"/>
            <a:r>
              <a:rPr lang="en-US" sz="2000" dirty="0"/>
              <a:t>Concurrency and parallelism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Failure occurs randomly </a:t>
            </a:r>
          </a:p>
          <a:p>
            <a:pPr lvl="1"/>
            <a:r>
              <a:rPr lang="en-US" sz="2000" dirty="0"/>
              <a:t>Literally depends on results of random-number generation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Bugs hard to reproduce when: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Use of debugger or assertions </a:t>
            </a: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makes</a:t>
            </a:r>
            <a:r>
              <a:rPr lang="en-US" sz="2000" dirty="0">
                <a:solidFill>
                  <a:schemeClr val="accent2"/>
                </a:solidFill>
              </a:rPr>
              <a:t> failure goes away</a:t>
            </a:r>
          </a:p>
          <a:p>
            <a:pPr lvl="2"/>
            <a:r>
              <a:rPr lang="en-US" sz="2000" dirty="0">
                <a:solidFill>
                  <a:schemeClr val="accent2"/>
                </a:solidFill>
              </a:rPr>
              <a:t>Due to timing or assertions having side-effects</a:t>
            </a:r>
          </a:p>
          <a:p>
            <a:pPr lvl="1"/>
            <a:r>
              <a:rPr lang="en-US" sz="2000" dirty="0"/>
              <a:t>Only happens when under heavy load</a:t>
            </a:r>
          </a:p>
          <a:p>
            <a:pPr lvl="1"/>
            <a:r>
              <a:rPr lang="en-US" sz="2000" dirty="0"/>
              <a:t>Only happens once in a while</a:t>
            </a:r>
          </a:p>
        </p:txBody>
      </p:sp>
    </p:spTree>
    <p:extLst>
      <p:ext uri="{BB962C8B-B14F-4D97-AF65-F5344CB8AC3E}">
        <p14:creationId xmlns:p14="http://schemas.microsoft.com/office/powerpoint/2010/main" val="3004414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30273" y="2286000"/>
            <a:ext cx="608346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Potentially</a:t>
            </a:r>
            <a:b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Helpful Tips</a:t>
            </a:r>
          </a:p>
        </p:txBody>
      </p:sp>
    </p:spTree>
    <p:extLst>
      <p:ext uri="{BB962C8B-B14F-4D97-AF65-F5344CB8AC3E}">
        <p14:creationId xmlns:p14="http://schemas.microsoft.com/office/powerpoint/2010/main" val="207086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192458" y="2286000"/>
            <a:ext cx="27590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Bugs</a:t>
            </a:r>
          </a:p>
        </p:txBody>
      </p:sp>
    </p:spTree>
    <p:extLst>
      <p:ext uri="{BB962C8B-B14F-4D97-AF65-F5344CB8AC3E}">
        <p14:creationId xmlns:p14="http://schemas.microsoft.com/office/powerpoint/2010/main" val="4072260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Tricks for Hard Bugs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Clean build, or restart/reboot</a:t>
            </a:r>
            <a:br>
              <a:rPr lang="en-US" sz="2000" dirty="0">
                <a:solidFill>
                  <a:schemeClr val="accent6"/>
                </a:solidFill>
              </a:rPr>
            </a:br>
            <a:r>
              <a:rPr lang="en-GB" sz="2000" b="1" dirty="0">
                <a:solidFill>
                  <a:schemeClr val="accent6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&gt; ant clean</a:t>
            </a:r>
            <a:endParaRPr lang="en-US" sz="2000" dirty="0">
              <a:solidFill>
                <a:schemeClr val="accent6"/>
              </a:solidFill>
            </a:endParaRPr>
          </a:p>
          <a:p>
            <a:pPr lvl="1"/>
            <a:r>
              <a:rPr lang="en-US" sz="2000" dirty="0"/>
              <a:t>cleans up persistent build files</a:t>
            </a:r>
          </a:p>
          <a:p>
            <a:pPr marL="0" indent="0">
              <a:buNone/>
            </a:pP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Explain the problem to a friend (or to a rubber duck)</a:t>
            </a:r>
          </a:p>
          <a:p>
            <a:pPr lvl="1"/>
            <a:r>
              <a:rPr lang="en-US" sz="2000" dirty="0"/>
              <a:t>Gets you to examine your basic assumptions</a:t>
            </a:r>
            <a:endParaRPr lang="en-US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Make sure it is a bug</a:t>
            </a:r>
            <a:endParaRPr lang="en-US" sz="2000" dirty="0"/>
          </a:p>
          <a:p>
            <a:pPr lvl="1" indent="-342900"/>
            <a:r>
              <a:rPr lang="en-US" sz="2000" dirty="0"/>
              <a:t>Program may be working correctly and you don’t realize it!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And things we already know:</a:t>
            </a:r>
            <a:endParaRPr lang="en-US" sz="600" dirty="0">
              <a:solidFill>
                <a:schemeClr val="accent6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Minimize input required to exercise bug (exhibit failure)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Add more checks to the program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Add more logging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04800"/>
            <a:ext cx="187483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29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is the defect?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447800"/>
            <a:ext cx="77724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The defect is not where you think it is</a:t>
            </a:r>
          </a:p>
          <a:p>
            <a:pPr lvl="1"/>
            <a:r>
              <a:rPr lang="en-GB" sz="2000" dirty="0"/>
              <a:t>Ask yourself where it can not be; explain why</a:t>
            </a:r>
          </a:p>
          <a:p>
            <a:pPr lvl="1"/>
            <a:r>
              <a:rPr lang="en-GB" sz="2000" dirty="0"/>
              <a:t>Self-psychology: look forward to being wrong!</a:t>
            </a:r>
          </a:p>
          <a:p>
            <a:pPr marL="0" indent="0">
              <a:buNone/>
            </a:pPr>
            <a:endParaRPr lang="en-GB" sz="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Look for simple easy-to-overlook mistakes first, e.g.,</a:t>
            </a:r>
          </a:p>
          <a:p>
            <a:pPr lvl="1"/>
            <a:r>
              <a:rPr lang="en-GB" sz="2000" dirty="0"/>
              <a:t>Reversed order of arguments: </a:t>
            </a:r>
            <a:br>
              <a:rPr lang="en-GB" sz="2000" dirty="0"/>
            </a:br>
            <a:r>
              <a:rPr lang="en-GB" sz="2000" dirty="0"/>
              <a:t>	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Collections.copy(src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dest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lvl="1"/>
            <a:r>
              <a:rPr lang="en-GB" sz="2000" dirty="0"/>
              <a:t>Spelling of identifiers: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marL="914400" lvl="2" indent="0">
              <a:buNone/>
            </a:pPr>
            <a:r>
              <a:rPr lang="en-GB" sz="2000" b="1" dirty="0">
                <a:latin typeface="Courier New" pitchFamily="49" charset="0"/>
                <a:cs typeface="Courier New" pitchFamily="49" charset="0"/>
              </a:rPr>
              <a:t>@Override</a:t>
            </a:r>
            <a:r>
              <a:rPr lang="en-GB" sz="2000" dirty="0"/>
              <a:t> can help catch method name typos</a:t>
            </a:r>
          </a:p>
          <a:p>
            <a:pPr lvl="1"/>
            <a:r>
              <a:rPr lang="en-GB" sz="2000" dirty="0"/>
              <a:t>Same object vs. equal: 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a == b</a:t>
            </a:r>
            <a:r>
              <a:rPr lang="en-GB" sz="2000" dirty="0"/>
              <a:t> versus </a:t>
            </a:r>
            <a:r>
              <a:rPr lang="en-GB" sz="2000" b="1" dirty="0" err="1">
                <a:latin typeface="Courier New" pitchFamily="49" charset="0"/>
                <a:cs typeface="Courier New" pitchFamily="49" charset="0"/>
              </a:rPr>
              <a:t>a.equals</a:t>
            </a:r>
            <a:r>
              <a:rPr lang="en-GB" sz="2000" b="1" dirty="0">
                <a:latin typeface="Courier New" pitchFamily="49" charset="0"/>
                <a:cs typeface="Courier New" pitchFamily="49" charset="0"/>
              </a:rPr>
              <a:t>(b)</a:t>
            </a:r>
          </a:p>
          <a:p>
            <a:pPr lvl="1"/>
            <a:r>
              <a:rPr lang="en-GB" sz="2000" dirty="0"/>
              <a:t>Deep vs. shallow copy</a:t>
            </a:r>
          </a:p>
          <a:p>
            <a:pPr marL="0" indent="0">
              <a:buNone/>
            </a:pPr>
            <a:endParaRPr lang="en-GB" sz="600" dirty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accent2"/>
                </a:solidFill>
              </a:rPr>
              <a:t>Make sure that you have correct source code!</a:t>
            </a:r>
          </a:p>
          <a:p>
            <a:pPr lvl="1"/>
            <a:r>
              <a:rPr lang="en-GB" sz="2000" dirty="0"/>
              <a:t>Check out fresh copy from repository; recompile everything</a:t>
            </a:r>
          </a:p>
          <a:p>
            <a:pPr lvl="1"/>
            <a:r>
              <a:rPr lang="en-GB" sz="2000" dirty="0"/>
              <a:t>Does a syntax error break the build? (it should!)</a:t>
            </a:r>
          </a:p>
        </p:txBody>
      </p:sp>
    </p:spTree>
    <p:extLst>
      <p:ext uri="{BB962C8B-B14F-4D97-AF65-F5344CB8AC3E}">
        <p14:creationId xmlns:p14="http://schemas.microsoft.com/office/powerpoint/2010/main" val="1097597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the going gets tough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Reconsider assumptions</a:t>
            </a:r>
          </a:p>
          <a:p>
            <a:pPr lvl="1"/>
            <a:r>
              <a:rPr lang="en-GB" sz="2000" dirty="0"/>
              <a:t> Am I editing the same code I'm executing?</a:t>
            </a:r>
          </a:p>
          <a:p>
            <a:pPr lvl="1"/>
            <a:r>
              <a:rPr lang="en-GB" sz="2000" dirty="0"/>
              <a:t>  Does this method even get called?</a:t>
            </a:r>
          </a:p>
          <a:p>
            <a:pPr lvl="1"/>
            <a:r>
              <a:rPr lang="en-GB" sz="2000" dirty="0"/>
              <a:t>  Is this variable's initial value what I assume it is? 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Start documenting your system</a:t>
            </a:r>
          </a:p>
          <a:p>
            <a:pPr lvl="1"/>
            <a:r>
              <a:rPr lang="en-GB" sz="2000" dirty="0"/>
              <a:t>Gives a fresh angle, and highlights area of confusion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Get help</a:t>
            </a:r>
          </a:p>
          <a:p>
            <a:pPr lvl="1"/>
            <a:r>
              <a:rPr lang="en-GB" sz="2000" dirty="0"/>
              <a:t>We all develop blind spots</a:t>
            </a:r>
          </a:p>
          <a:p>
            <a:pPr lvl="1"/>
            <a:r>
              <a:rPr lang="en-GB" sz="2000" dirty="0"/>
              <a:t>Explaining the problem often helps (even to rubber duck)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Walk away</a:t>
            </a:r>
          </a:p>
          <a:p>
            <a:pPr lvl="1"/>
            <a:r>
              <a:rPr lang="en-GB" sz="2000" dirty="0"/>
              <a:t>Trade latency for efficiency – sleep!</a:t>
            </a:r>
          </a:p>
          <a:p>
            <a:pPr lvl="1"/>
            <a:r>
              <a:rPr lang="en-GB" sz="2000" dirty="0"/>
              <a:t>One good reason to start early</a:t>
            </a:r>
          </a:p>
        </p:txBody>
      </p:sp>
    </p:spTree>
    <p:extLst>
      <p:ext uri="{BB962C8B-B14F-4D97-AF65-F5344CB8AC3E}">
        <p14:creationId xmlns:p14="http://schemas.microsoft.com/office/powerpoint/2010/main" val="336473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</a:t>
            </a:r>
          </a:p>
        </p:txBody>
      </p:sp>
      <p:sp>
        <p:nvSpPr>
          <p:cNvPr id="43013" name="Rectangle 32"/>
          <p:cNvSpPr>
            <a:spLocks noGrp="1" noChangeArrowheads="1"/>
          </p:cNvSpPr>
          <p:nvPr>
            <p:ph sz="quarter" idx="1"/>
          </p:nvPr>
        </p:nvSpPr>
        <p:spPr>
          <a:xfrm>
            <a:off x="685800" y="1411357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Testing and debugging are different</a:t>
            </a:r>
          </a:p>
          <a:p>
            <a:pPr lvl="1"/>
            <a:r>
              <a:rPr lang="en-US" sz="2000" dirty="0"/>
              <a:t>Testing reveals failures, debugging pinpoints defect location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Debugging should be a systematic process</a:t>
            </a:r>
          </a:p>
          <a:p>
            <a:pPr lvl="1"/>
            <a:r>
              <a:rPr lang="en-US" sz="2000" dirty="0"/>
              <a:t>Use the </a:t>
            </a:r>
            <a:r>
              <a:rPr lang="en-US" sz="2000" i="1" dirty="0"/>
              <a:t>scientific method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Understand the source of defects</a:t>
            </a:r>
          </a:p>
          <a:p>
            <a:pPr lvl="1"/>
            <a:r>
              <a:rPr lang="en-US" sz="2000" dirty="0"/>
              <a:t>To </a:t>
            </a:r>
            <a:r>
              <a:rPr lang="en-US" sz="2000" i="1" dirty="0"/>
              <a:t>find similar ones and prevent them in the future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267200"/>
            <a:ext cx="3505200" cy="22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3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8425" y="2286000"/>
            <a:ext cx="83471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3455189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95800"/>
          </a:xfrm>
        </p:spPr>
        <p:txBody>
          <a:bodyPr/>
          <a:lstStyle/>
          <a:p>
            <a:pPr marL="400050"/>
            <a:r>
              <a:rPr lang="en-US" sz="2000" dirty="0"/>
              <a:t>Reading 6 is posted, Quiz 6 coming out tonight</a:t>
            </a:r>
          </a:p>
          <a:p>
            <a:pPr marL="400050"/>
            <a:r>
              <a:rPr lang="en-US" sz="2000" dirty="0"/>
              <a:t>Congrats on making it past HW6 due date</a:t>
            </a:r>
          </a:p>
          <a:p>
            <a:pPr marL="800100" lvl="1"/>
            <a:r>
              <a:rPr lang="en-US" sz="2000" dirty="0"/>
              <a:t>if still working on HW6, come to office hours!</a:t>
            </a:r>
          </a:p>
          <a:p>
            <a:pPr marL="400050"/>
            <a:r>
              <a:rPr lang="en-US" sz="2000" dirty="0"/>
              <a:t>HW7 posted, due Thursday 8/2</a:t>
            </a:r>
          </a:p>
        </p:txBody>
      </p:sp>
    </p:spTree>
    <p:extLst>
      <p:ext uri="{BB962C8B-B14F-4D97-AF65-F5344CB8AC3E}">
        <p14:creationId xmlns:p14="http://schemas.microsoft.com/office/powerpoint/2010/main" val="399533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xdZBM8v141_5lM_7jSk1KBP5b9vSFqMu7eg2K_FmizO7zdJIEa9jJx7AbuO8NZu4W6d65IAloIme9rM_56xQ9QsONS8Dfp566R6OqQJZA4zFWZ_sFiQPDA6KWIw-rz8iJg-ULk4JiXU">
            <a:extLst>
              <a:ext uri="{FF2B5EF4-FFF2-40B4-BE49-F238E27FC236}">
                <a16:creationId xmlns:a16="http://schemas.microsoft.com/office/drawing/2014/main" id="{C333EAD5-3735-C843-B03B-961FBEE90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81" y="1284959"/>
            <a:ext cx="3687769" cy="297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early bug</a:t>
            </a:r>
          </a:p>
        </p:txBody>
      </p:sp>
      <p:pic>
        <p:nvPicPr>
          <p:cNvPr id="1028" name="Picture 4" descr="https://lh4.googleusercontent.com/TYYeVcBaybLVdiDJ9pqA_xMzFutDZjSkqRg7gi8ThvFVWvE7IuntV0b_oeZI1enIKa0QQYoKtDP4RaQwa8Gt6KMFLPoy8E_jcjfIVQU4wKd_2cD9GJQCUmYnLVxgdbX9pjRz3_GANQ0">
            <a:extLst>
              <a:ext uri="{FF2B5EF4-FFF2-40B4-BE49-F238E27FC236}">
                <a16:creationId xmlns:a16="http://schemas.microsoft.com/office/drawing/2014/main" id="{430DDC83-1108-E542-A46D-7F05CE7FE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3"/>
          <a:stretch/>
        </p:blipFill>
        <p:spPr bwMode="auto">
          <a:xfrm>
            <a:off x="410579" y="3733800"/>
            <a:ext cx="536147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CCFEFC5-CB67-684B-9CC0-DCA9DA0283DE}"/>
              </a:ext>
            </a:extLst>
          </p:cNvPr>
          <p:cNvSpPr/>
          <p:nvPr/>
        </p:nvSpPr>
        <p:spPr>
          <a:xfrm>
            <a:off x="5257799" y="4724400"/>
            <a:ext cx="3741233" cy="1598938"/>
          </a:xfrm>
          <a:prstGeom prst="wedgeRoundRectCallout">
            <a:avLst>
              <a:gd name="adj1" fmla="val -72608"/>
              <a:gd name="adj2" fmla="val -208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r>
              <a:rPr lang="en-US" sz="2000" dirty="0">
                <a:solidFill>
                  <a:schemeClr val="tx1"/>
                </a:solidFill>
              </a:rPr>
              <a:t>Bug found in 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Mark II Aiken Relay Calculator </a:t>
            </a:r>
          </a:p>
          <a:p>
            <a:r>
              <a:rPr lang="en-US" sz="2000" dirty="0">
                <a:solidFill>
                  <a:schemeClr val="tx1"/>
                </a:solidFill>
              </a:rPr>
              <a:t>Harvard University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September 9, 1947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2B8B11-F822-AB47-AC40-8E2C89685D1B}"/>
              </a:ext>
            </a:extLst>
          </p:cNvPr>
          <p:cNvSpPr/>
          <p:nvPr/>
        </p:nvSpPr>
        <p:spPr>
          <a:xfrm>
            <a:off x="410579" y="1397092"/>
            <a:ext cx="40852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CS pioneer Grace Hopper  invented compilers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Found early instance of a bug in 1947</a:t>
            </a:r>
          </a:p>
        </p:txBody>
      </p:sp>
    </p:spTree>
    <p:extLst>
      <p:ext uri="{BB962C8B-B14F-4D97-AF65-F5344CB8AC3E}">
        <p14:creationId xmlns:p14="http://schemas.microsoft.com/office/powerpoint/2010/main" val="2431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Bug’s Life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defect</a:t>
            </a:r>
            <a:r>
              <a:rPr lang="en-US" sz="2000" dirty="0"/>
              <a:t> – mistake committed by a human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error</a:t>
            </a:r>
            <a:r>
              <a:rPr lang="en-US" sz="2000" dirty="0"/>
              <a:t> – incorrect computation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i="1" dirty="0">
                <a:solidFill>
                  <a:schemeClr val="accent2"/>
                </a:solidFill>
              </a:rPr>
              <a:t>failure</a:t>
            </a:r>
            <a:r>
              <a:rPr lang="en-US" sz="2000" dirty="0"/>
              <a:t> – visible error:  program violates its specification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Debugging starts when a failure is observed</a:t>
            </a:r>
          </a:p>
          <a:p>
            <a:pPr marL="457200" lvl="1" indent="0">
              <a:buNone/>
            </a:pPr>
            <a:r>
              <a:rPr lang="en-US" sz="2000" dirty="0"/>
              <a:t>Unit testing</a:t>
            </a:r>
          </a:p>
          <a:p>
            <a:pPr marL="457200" lvl="1" indent="0">
              <a:buNone/>
            </a:pPr>
            <a:r>
              <a:rPr lang="en-US" sz="2000" dirty="0"/>
              <a:t>Integration testing</a:t>
            </a:r>
          </a:p>
          <a:p>
            <a:pPr marL="457200" lvl="1" indent="0">
              <a:buNone/>
            </a:pPr>
            <a:r>
              <a:rPr lang="en-US" sz="2000" dirty="0"/>
              <a:t>In the field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Goal is to go </a:t>
            </a:r>
            <a:r>
              <a:rPr lang="en-US" sz="2000" i="1" dirty="0">
                <a:solidFill>
                  <a:schemeClr val="accent2"/>
                </a:solidFill>
              </a:rPr>
              <a:t>from failure back to defect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Hard:</a:t>
            </a:r>
            <a:r>
              <a:rPr lang="en-US" sz="2000" i="1" dirty="0">
                <a:solidFill>
                  <a:srgbClr val="FF0000"/>
                </a:solidFill>
              </a:rPr>
              <a:t> trying to solve an “inverse problem” (work backward)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4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43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80214" y="2286000"/>
            <a:ext cx="558358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Bug</a:t>
            </a:r>
            <a:b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88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Prevention</a:t>
            </a:r>
          </a:p>
        </p:txBody>
      </p:sp>
    </p:spTree>
    <p:extLst>
      <p:ext uri="{BB962C8B-B14F-4D97-AF65-F5344CB8AC3E}">
        <p14:creationId xmlns:p14="http://schemas.microsoft.com/office/powerpoint/2010/main" val="20277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Ways to get your code right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5800" y="1600200"/>
            <a:ext cx="80010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Design + Verification</a:t>
            </a:r>
          </a:p>
          <a:p>
            <a:pPr lvl="1"/>
            <a:r>
              <a:rPr lang="en-GB" sz="2000" dirty="0"/>
              <a:t>Ensure there are no bugs in the first place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+ Validation</a:t>
            </a:r>
          </a:p>
          <a:p>
            <a:pPr lvl="1"/>
            <a:r>
              <a:rPr lang="en-GB" sz="2000" dirty="0"/>
              <a:t>Uncover problems (even in spec?) and increase confidence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Defensive programming</a:t>
            </a:r>
          </a:p>
          <a:p>
            <a:pPr lvl="1"/>
            <a:r>
              <a:rPr lang="en-GB" sz="2000" dirty="0"/>
              <a:t>Programming with debugging in mind, failing fast</a:t>
            </a:r>
            <a:endParaRPr lang="en-GB" sz="2000" i="1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Debugging</a:t>
            </a:r>
          </a:p>
          <a:p>
            <a:pPr lvl="1"/>
            <a:r>
              <a:rPr lang="en-GB" sz="2000" dirty="0"/>
              <a:t>Find out why a program is not functioning as intended</a:t>
            </a:r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>
                <a:solidFill>
                  <a:schemeClr val="accent6"/>
                </a:solidFill>
              </a:rPr>
              <a:t>Testing ≠ debugging</a:t>
            </a:r>
          </a:p>
          <a:p>
            <a:pPr lvl="1"/>
            <a:r>
              <a:rPr lang="en-GB" sz="2000" i="1" dirty="0"/>
              <a:t>test</a:t>
            </a:r>
            <a:r>
              <a:rPr lang="en-GB" sz="2000" dirty="0"/>
              <a:t>: reveals existence of problem</a:t>
            </a:r>
          </a:p>
          <a:p>
            <a:pPr lvl="2"/>
            <a:r>
              <a:rPr lang="en-GB" sz="2000" dirty="0"/>
              <a:t>test suite can also increase overall confidence</a:t>
            </a:r>
          </a:p>
          <a:p>
            <a:pPr lvl="1"/>
            <a:r>
              <a:rPr lang="en-GB" sz="2000" i="1" dirty="0"/>
              <a:t>debug</a:t>
            </a:r>
            <a:r>
              <a:rPr lang="en-GB" sz="2000" dirty="0"/>
              <a:t>: pinpoint location + cause of problem</a:t>
            </a:r>
          </a:p>
          <a:p>
            <a:pPr marL="0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786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this.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7068" y="1534180"/>
            <a:ext cx="5835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MU Concrete Roman" charset="0"/>
                <a:ea typeface="CMU Concrete Roman" charset="0"/>
                <a:cs typeface="CMU Concrete Roman" charset="0"/>
              </a:rPr>
              <a:t>http://</a:t>
            </a:r>
            <a:r>
              <a:rPr lang="en-US" sz="2800" dirty="0" err="1">
                <a:solidFill>
                  <a:srgbClr val="0070C0"/>
                </a:solidFill>
                <a:latin typeface="CMU Concrete Roman" charset="0"/>
                <a:ea typeface="CMU Concrete Roman" charset="0"/>
                <a:cs typeface="CMU Concrete Roman" charset="0"/>
              </a:rPr>
              <a:t>blog.regehr.org</a:t>
            </a:r>
            <a:r>
              <a:rPr lang="en-US" sz="2800" dirty="0">
                <a:solidFill>
                  <a:srgbClr val="0070C0"/>
                </a:solidFill>
                <a:latin typeface="CMU Concrete Roman" charset="0"/>
                <a:ea typeface="CMU Concrete Roman" charset="0"/>
                <a:cs typeface="CMU Concrete Roman" charset="0"/>
              </a:rPr>
              <a:t>/archives/199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667000"/>
            <a:ext cx="6910988" cy="3827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300" y="4191000"/>
            <a:ext cx="1587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266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simpl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17041</TotalTime>
  <Words>2685</Words>
  <Application>Microsoft Macintosh PowerPoint</Application>
  <PresentationFormat>On-screen Show (4:3)</PresentationFormat>
  <Paragraphs>450</Paragraphs>
  <Slides>45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CMU Concrete Roman</vt:lpstr>
      <vt:lpstr>Courier New</vt:lpstr>
      <vt:lpstr>Helvetica</vt:lpstr>
      <vt:lpstr>Times New Roman</vt:lpstr>
      <vt:lpstr>Wingdings</vt:lpstr>
      <vt:lpstr>simple</vt:lpstr>
      <vt:lpstr>CSE 331 Software Design and Implementation</vt:lpstr>
      <vt:lpstr>PowerPoint Presentation</vt:lpstr>
      <vt:lpstr>Announcements</vt:lpstr>
      <vt:lpstr>PowerPoint Presentation</vt:lpstr>
      <vt:lpstr>An early bug</vt:lpstr>
      <vt:lpstr>A Bug’s Life</vt:lpstr>
      <vt:lpstr>PowerPoint Presentation</vt:lpstr>
      <vt:lpstr>Ways to get your code right</vt:lpstr>
      <vt:lpstr>Read this.</vt:lpstr>
      <vt:lpstr>Defense in depth</vt:lpstr>
      <vt:lpstr>First defense: Impossible by design</vt:lpstr>
      <vt:lpstr>Second defense:  Correctness</vt:lpstr>
      <vt:lpstr>Strive for simplicity</vt:lpstr>
      <vt:lpstr>Strive for simplicity</vt:lpstr>
      <vt:lpstr>Third defense:  Immediate visibility</vt:lpstr>
      <vt:lpstr>Benefits of immediate visibility</vt:lpstr>
      <vt:lpstr>Don't hide errors</vt:lpstr>
      <vt:lpstr>Don't hide errors</vt:lpstr>
      <vt:lpstr>Don't hide errors</vt:lpstr>
      <vt:lpstr>PowerPoint Presentation</vt:lpstr>
      <vt:lpstr>Inevitable phase: debugging</vt:lpstr>
      <vt:lpstr>The debugging process</vt:lpstr>
      <vt:lpstr>PowerPoint Presentation</vt:lpstr>
      <vt:lpstr>The Debugging Process</vt:lpstr>
      <vt:lpstr>Debugging and the scientific method</vt:lpstr>
      <vt:lpstr>Example</vt:lpstr>
      <vt:lpstr>Reducing absolute input size</vt:lpstr>
      <vt:lpstr>Reducing relative input size</vt:lpstr>
      <vt:lpstr>General strategy:  simplify</vt:lpstr>
      <vt:lpstr>Localizing a defect</vt:lpstr>
      <vt:lpstr>Binary search on buggy code</vt:lpstr>
      <vt:lpstr>Binary search on buggy code</vt:lpstr>
      <vt:lpstr>Logging Events</vt:lpstr>
      <vt:lpstr>PowerPoint Presentation</vt:lpstr>
      <vt:lpstr>Detecting Bugs in the Real World</vt:lpstr>
      <vt:lpstr>Debugging In Harsh Environments</vt:lpstr>
      <vt:lpstr>Look inside the machine</vt:lpstr>
      <vt:lpstr>“Heisenbugs”</vt:lpstr>
      <vt:lpstr>PowerPoint Presentation</vt:lpstr>
      <vt:lpstr>More Tricks for Hard Bugs</vt:lpstr>
      <vt:lpstr>Where is the defect?</vt:lpstr>
      <vt:lpstr>When the going gets tough</vt:lpstr>
      <vt:lpstr>Key Concepts</vt:lpstr>
      <vt:lpstr>PowerPoint Presentation</vt:lpstr>
      <vt:lpstr>Announcements</vt:lpstr>
    </vt:vector>
  </TitlesOfParts>
  <Company>uw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374 Programming Concepts &amp; Tools</dc:title>
  <dc:creator>Hal Perkins</dc:creator>
  <cp:lastModifiedBy>Leah R. Perlmutter</cp:lastModifiedBy>
  <cp:revision>299</cp:revision>
  <cp:lastPrinted>2018-05-02T13:26:09Z</cp:lastPrinted>
  <dcterms:created xsi:type="dcterms:W3CDTF">2012-02-17T18:07:42Z</dcterms:created>
  <dcterms:modified xsi:type="dcterms:W3CDTF">2018-07-27T21:31:15Z</dcterms:modified>
</cp:coreProperties>
</file>