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3"/>
  </p:notesMasterIdLst>
  <p:handoutMasterIdLst>
    <p:handoutMasterId r:id="rId54"/>
  </p:handoutMasterIdLst>
  <p:sldIdLst>
    <p:sldId id="447" r:id="rId2"/>
    <p:sldId id="357" r:id="rId3"/>
    <p:sldId id="465" r:id="rId4"/>
    <p:sldId id="448" r:id="rId5"/>
    <p:sldId id="464" r:id="rId6"/>
    <p:sldId id="466" r:id="rId7"/>
    <p:sldId id="377" r:id="rId8"/>
    <p:sldId id="414" r:id="rId9"/>
    <p:sldId id="450" r:id="rId10"/>
    <p:sldId id="416" r:id="rId11"/>
    <p:sldId id="467" r:id="rId12"/>
    <p:sldId id="417" r:id="rId13"/>
    <p:sldId id="422" r:id="rId14"/>
    <p:sldId id="423" r:id="rId15"/>
    <p:sldId id="424" r:id="rId16"/>
    <p:sldId id="425" r:id="rId17"/>
    <p:sldId id="451" r:id="rId18"/>
    <p:sldId id="468" r:id="rId19"/>
    <p:sldId id="426" r:id="rId20"/>
    <p:sldId id="427" r:id="rId21"/>
    <p:sldId id="428" r:id="rId22"/>
    <p:sldId id="430" r:id="rId23"/>
    <p:sldId id="446" r:id="rId24"/>
    <p:sldId id="429" r:id="rId25"/>
    <p:sldId id="475" r:id="rId26"/>
    <p:sldId id="380" r:id="rId27"/>
    <p:sldId id="381" r:id="rId28"/>
    <p:sldId id="469" r:id="rId29"/>
    <p:sldId id="452" r:id="rId30"/>
    <p:sldId id="470" r:id="rId31"/>
    <p:sldId id="462" r:id="rId32"/>
    <p:sldId id="433" r:id="rId33"/>
    <p:sldId id="420" r:id="rId34"/>
    <p:sldId id="453" r:id="rId35"/>
    <p:sldId id="471" r:id="rId36"/>
    <p:sldId id="438" r:id="rId37"/>
    <p:sldId id="460" r:id="rId38"/>
    <p:sldId id="461" r:id="rId39"/>
    <p:sldId id="479" r:id="rId40"/>
    <p:sldId id="455" r:id="rId41"/>
    <p:sldId id="456" r:id="rId42"/>
    <p:sldId id="457" r:id="rId43"/>
    <p:sldId id="458" r:id="rId44"/>
    <p:sldId id="459" r:id="rId45"/>
    <p:sldId id="476" r:id="rId46"/>
    <p:sldId id="472" r:id="rId47"/>
    <p:sldId id="444" r:id="rId48"/>
    <p:sldId id="390" r:id="rId49"/>
    <p:sldId id="478" r:id="rId50"/>
    <p:sldId id="473" r:id="rId51"/>
    <p:sldId id="474" r:id="rId52"/>
  </p:sldIdLst>
  <p:sldSz cx="9144000" cy="6858000" type="screen4x3"/>
  <p:notesSz cx="6934200" cy="9220200"/>
  <p:custDataLst>
    <p:tags r:id="rId5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4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SE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3B80"/>
    <a:srgbClr val="800080"/>
    <a:srgbClr val="FFFF99"/>
    <a:srgbClr val="FFFF00"/>
    <a:srgbClr val="009900"/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53" autoAdjust="0"/>
    <p:restoredTop sz="79267" autoAdjust="0"/>
  </p:normalViewPr>
  <p:slideViewPr>
    <p:cSldViewPr>
      <p:cViewPr varScale="1">
        <p:scale>
          <a:sx n="96" d="100"/>
          <a:sy n="96" d="100"/>
        </p:scale>
        <p:origin x="1616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gs" Target="tags/tag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commentAuthors" Target="commentAuthor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331 15au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/>
              <a:t>13-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Pair-share</a:t>
            </a:r>
          </a:p>
          <a:p>
            <a:r>
              <a:rPr lang="en-US"/>
              <a:t>- Discuss this with neighbors</a:t>
            </a:r>
          </a:p>
          <a:p>
            <a:r>
              <a:rPr lang="en-US"/>
              <a:t>- Share thoughts/questions with group</a:t>
            </a:r>
          </a:p>
          <a:p>
            <a:endParaRPr lang="en-US"/>
          </a:p>
          <a:p>
            <a:r>
              <a:rPr lang="en-US"/>
              <a:t>- relationship of List&lt;T1&gt; to List&lt;T2&gt; not covariant with relationship of T1 to T2</a:t>
            </a:r>
          </a:p>
          <a:p>
            <a:r>
              <a:rPr lang="en-US"/>
              <a:t>- will be illuminated in the next few slides.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8374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/>
              <a:t>Last lecture we introduced bounds, today we’ll talk some more about bounds</a:t>
            </a:r>
          </a:p>
          <a:p>
            <a:pPr marL="171450" indent="-171450">
              <a:buFontTx/>
              <a:buChar char="-"/>
            </a:pPr>
            <a:r>
              <a:rPr lang="en-US"/>
              <a:t>Then we’ll talk about wildcards (using a ? as your type variable)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2108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Neighbors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0788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/>
              <a:t>for the first two, type information needs to be known at compile time (and it is)</a:t>
            </a:r>
          </a:p>
          <a:p>
            <a:pPr marL="171450" indent="-171450">
              <a:buFontTx/>
              <a:buChar char="-"/>
            </a:pPr>
            <a:r>
              <a:rPr lang="en-US"/>
              <a:t>for the second two, type information needs to be known at runtime (constructor is a method)</a:t>
            </a:r>
          </a:p>
          <a:p>
            <a:pPr marL="628650" lvl="1" indent="-171450">
              <a:buFontTx/>
              <a:buChar char="-"/>
            </a:pPr>
            <a:r>
              <a:rPr lang="en-US"/>
              <a:t>it’s not known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4812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Hiding this slide becasue it has bad examples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3509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/>
              <a:t>badCast parameter T is passed in to provide the type that o should be caset to</a:t>
            </a:r>
          </a:p>
          <a:p>
            <a:pPr marL="171450" indent="-171450">
              <a:buFontTx/>
              <a:buChar char="-"/>
            </a:pPr>
            <a:endParaRPr lang="en-US"/>
          </a:p>
          <a:p>
            <a:pPr marL="171450" indent="-171450">
              <a:buFontTx/>
              <a:buChar char="-"/>
            </a:pPr>
            <a:r>
              <a:rPr lang="en-US"/>
              <a:t>This is the warning you’ll get</a:t>
            </a:r>
          </a:p>
          <a:p>
            <a:pPr marL="0" indent="0">
              <a:buFontTx/>
              <a:buNone/>
            </a:pPr>
            <a:r>
              <a:rPr lang="en-US"/>
              <a:t>Note: Test.java uses unchecked or unsafe operations.</a:t>
            </a:r>
          </a:p>
          <a:p>
            <a:pPr marL="0" indent="0">
              <a:buFontTx/>
              <a:buNone/>
            </a:pPr>
            <a:r>
              <a:rPr lang="en-US"/>
              <a:t>Note: Recompile with -Xlint:unchecked for details.</a:t>
            </a:r>
          </a:p>
          <a:p>
            <a:pPr marL="0" indent="0">
              <a:buFontTx/>
              <a:buNone/>
            </a:pPr>
            <a:endParaRPr lang="en-US"/>
          </a:p>
          <a:p>
            <a:pPr marL="0" indent="0">
              <a:buFontTx/>
              <a:buNone/>
            </a:pPr>
            <a:r>
              <a:rPr lang="en-US"/>
              <a:t>- recompile ...</a:t>
            </a:r>
          </a:p>
          <a:p>
            <a:pPr marL="0" indent="0">
              <a:buFontTx/>
              <a:buNone/>
            </a:pPr>
            <a:r>
              <a:rPr lang="en-US"/>
              <a:t>warning: [unchecked] unchecked cast</a:t>
            </a:r>
          </a:p>
          <a:p>
            <a:pPr marL="0" indent="0">
              <a:buFontTx/>
              <a:buNone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750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Why do we care?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875E4-8BF0-4950-A2F7-DD6161208773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4937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912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443B80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396"/>
            <a:ext cx="9122394" cy="84645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71252" y="1451063"/>
            <a:ext cx="3834488" cy="23176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4023" y="1451063"/>
            <a:ext cx="3834488" cy="23176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71251" y="3906930"/>
            <a:ext cx="7807259" cy="23176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75707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2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443B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5770880"/>
            <a:ext cx="4876800" cy="568960"/>
          </a:xfrm>
        </p:spPr>
        <p:txBody>
          <a:bodyPr anchor="ctr">
            <a:normAutofit/>
          </a:bodyPr>
          <a:lstStyle/>
          <a:p>
            <a:r>
              <a:rPr lang="en-US" dirty="0"/>
              <a:t>Leah Perlmutter  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/  Summer 2018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960880"/>
          </a:xfrm>
          <a:prstGeom prst="rect">
            <a:avLst/>
          </a:prstGeom>
          <a:solidFill>
            <a:srgbClr val="443B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4319"/>
            <a:ext cx="7772400" cy="1424781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CSE 331</a:t>
            </a:r>
            <a:br>
              <a:rPr lang="en-US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</a:br>
            <a:r>
              <a:rPr lang="en-US" sz="40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Software Design and Implementation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5460" y="2917597"/>
            <a:ext cx="81330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Helvetica" charset="0"/>
                <a:ea typeface="Helvetica" charset="0"/>
                <a:cs typeface="Helvetica" charset="0"/>
              </a:rPr>
              <a:t>Lecture 15</a:t>
            </a:r>
          </a:p>
          <a:p>
            <a:pPr algn="ctr"/>
            <a:r>
              <a:rPr lang="en-US" sz="5400" dirty="0">
                <a:latin typeface="Helvetica" charset="0"/>
                <a:ea typeface="Helvetica" charset="0"/>
                <a:cs typeface="Helvetica" charset="0"/>
              </a:rPr>
              <a:t>Generics</a:t>
            </a:r>
            <a:r>
              <a:rPr lang="en-US" sz="5400" dirty="0"/>
              <a:t>⟨</a:t>
            </a:r>
            <a:r>
              <a:rPr lang="en-US" sz="5400" dirty="0">
                <a:latin typeface="Helvetica" charset="0"/>
                <a:ea typeface="Helvetica" charset="0"/>
                <a:cs typeface="Helvetica" charset="0"/>
              </a:rPr>
              <a:t>2</a:t>
            </a:r>
            <a:r>
              <a:rPr lang="en-US" sz="5400" dirty="0"/>
              <a:t>⟩</a:t>
            </a:r>
            <a:endParaRPr lang="en-US" sz="5400" dirty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7286490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Overview: Bounds and Wildcards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Now: </a:t>
            </a:r>
            <a:r>
              <a:rPr lang="en-US" sz="2000" i="1" dirty="0">
                <a:solidFill>
                  <a:schemeClr val="accent2"/>
                </a:solidFill>
              </a:rPr>
              <a:t>Type bounds</a:t>
            </a:r>
            <a:r>
              <a:rPr lang="en-US" sz="2000" dirty="0"/>
              <a:t> e.g.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&lt;T extends Number&gt;</a:t>
            </a:r>
            <a:r>
              <a:rPr lang="en-US" sz="2000" dirty="0">
                <a:cs typeface="Courier New" pitchFamily="49" charset="0"/>
              </a:rPr>
              <a:t> </a:t>
            </a:r>
            <a:endParaRPr lang="en-US" sz="2000" dirty="0"/>
          </a:p>
          <a:p>
            <a:pPr lvl="1"/>
            <a:r>
              <a:rPr lang="en-US" sz="2000" dirty="0"/>
              <a:t>How to use </a:t>
            </a:r>
            <a:r>
              <a:rPr lang="en-US" sz="2000" i="1" dirty="0">
                <a:solidFill>
                  <a:schemeClr val="accent2"/>
                </a:solidFill>
              </a:rPr>
              <a:t>type bounds</a:t>
            </a:r>
            <a:r>
              <a:rPr lang="en-US" sz="2000" dirty="0"/>
              <a:t> to write reusable code despite invariant subtyping</a:t>
            </a:r>
          </a:p>
          <a:p>
            <a:pPr lvl="1"/>
            <a:r>
              <a:rPr lang="en-US" sz="2000" dirty="0"/>
              <a:t>Elegant technique using generic methods</a:t>
            </a:r>
          </a:p>
          <a:p>
            <a:pPr lvl="1"/>
            <a:r>
              <a:rPr lang="en-US" sz="2000" dirty="0"/>
              <a:t>General guidelines for making code as reusable as possible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000" dirty="0"/>
              <a:t>Next: </a:t>
            </a:r>
            <a:r>
              <a:rPr lang="en-US" sz="2000" i="1" dirty="0">
                <a:solidFill>
                  <a:schemeClr val="accent2"/>
                </a:solidFill>
              </a:rPr>
              <a:t>Java wildcards </a:t>
            </a:r>
            <a:r>
              <a:rPr lang="en-US" sz="2000" dirty="0"/>
              <a:t>e.g.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&lt;? extends Number&gt;</a:t>
            </a:r>
            <a:r>
              <a:rPr lang="en-US" sz="2000" dirty="0">
                <a:cs typeface="Courier New" pitchFamily="49" charset="0"/>
              </a:rPr>
              <a:t> </a:t>
            </a:r>
            <a:endParaRPr lang="en-US" sz="2000" dirty="0"/>
          </a:p>
          <a:p>
            <a:pPr lvl="1"/>
            <a:r>
              <a:rPr lang="en-US" sz="2000" dirty="0"/>
              <a:t>Essentially provide the same expressiveness</a:t>
            </a:r>
          </a:p>
          <a:p>
            <a:pPr lvl="1"/>
            <a:r>
              <a:rPr lang="en-US" sz="2000" i="1" dirty="0"/>
              <a:t>Less verbose</a:t>
            </a:r>
            <a:r>
              <a:rPr lang="en-US" sz="2000" dirty="0"/>
              <a:t>: No need to declare type parameters that would be used only once</a:t>
            </a:r>
          </a:p>
          <a:p>
            <a:pPr lvl="1"/>
            <a:r>
              <a:rPr lang="en-US" sz="2000" i="1" dirty="0"/>
              <a:t>Better style</a:t>
            </a:r>
            <a:r>
              <a:rPr lang="en-US" sz="2000" dirty="0"/>
              <a:t> because Java programmers recognize how wildcards are used for common idioms</a:t>
            </a:r>
          </a:p>
          <a:p>
            <a:pPr lvl="2"/>
            <a:r>
              <a:rPr lang="en-US" sz="2000" dirty="0"/>
              <a:t>Easier to read (?) once you get used to it</a:t>
            </a:r>
          </a:p>
          <a:p>
            <a:pPr lvl="2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59490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443B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564081" y="2286000"/>
            <a:ext cx="401584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8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Bounds</a:t>
            </a:r>
          </a:p>
        </p:txBody>
      </p:sp>
    </p:spTree>
    <p:extLst>
      <p:ext uri="{BB962C8B-B14F-4D97-AF65-F5344CB8AC3E}">
        <p14:creationId xmlns:p14="http://schemas.microsoft.com/office/powerpoint/2010/main" val="24869443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type for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interface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Set</a:t>
            </a:r>
            <a:r>
              <a:rPr lang="en-GB" sz="2000" b="1" dirty="0">
                <a:latin typeface="Courier New" pitchFamily="49" charset="0"/>
              </a:rPr>
              <a:t>&lt;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E</a:t>
            </a:r>
            <a:r>
              <a:rPr lang="en-GB" sz="2000" b="1" dirty="0">
                <a:latin typeface="Courier New" pitchFamily="49" charset="0"/>
              </a:rPr>
              <a:t>&gt; {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solidFill>
                  <a:srgbClr val="7030A0"/>
                </a:solidFill>
                <a:latin typeface="Courier New" pitchFamily="49" charset="0"/>
              </a:rPr>
              <a:t>  //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Adds all elements in c to this set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 // (that are not already present)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>
                <a:latin typeface="Courier New" pitchFamily="49" charset="0"/>
              </a:rPr>
              <a:t>(_______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>
                <a:latin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}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2000" b="1" dirty="0">
              <a:latin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>
                <a:latin typeface="+mj-lt"/>
              </a:rPr>
              <a:t>What is the best type for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r>
              <a:rPr lang="en-GB" sz="2000" dirty="0" err="1">
                <a:latin typeface="+mj-lt"/>
              </a:rPr>
              <a:t>’s</a:t>
            </a:r>
            <a:r>
              <a:rPr lang="en-GB" sz="2000" dirty="0">
                <a:latin typeface="+mj-lt"/>
              </a:rPr>
              <a:t> parameter?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>
                <a:latin typeface="+mj-lt"/>
              </a:rPr>
              <a:t>Allow as many clients as possible…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>
                <a:latin typeface="+mj-lt"/>
              </a:rPr>
              <a:t>… while allowing correct implementations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903988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type for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/>
          <a:lstStyle/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interface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Set</a:t>
            </a:r>
            <a:r>
              <a:rPr lang="en-GB" sz="2000" b="1" dirty="0">
                <a:latin typeface="Courier New" pitchFamily="49" charset="0"/>
              </a:rPr>
              <a:t>&lt;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E</a:t>
            </a:r>
            <a:r>
              <a:rPr lang="en-GB" sz="2000" b="1" dirty="0">
                <a:latin typeface="Courier New" pitchFamily="49" charset="0"/>
              </a:rPr>
              <a:t>&gt; {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solidFill>
                  <a:srgbClr val="7030A0"/>
                </a:solidFill>
                <a:latin typeface="Courier New" pitchFamily="49" charset="0"/>
              </a:rPr>
              <a:t>  //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Adds all elements in c to this set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 // (that are not already present)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>
                <a:latin typeface="Courier New" pitchFamily="49" charset="0"/>
              </a:rPr>
              <a:t>(_______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>
                <a:latin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}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2000" b="1" dirty="0">
              <a:latin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latin typeface="Courier New" pitchFamily="49" charset="0"/>
              </a:rPr>
              <a:t>void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>
                <a:latin typeface="Courier New" pitchFamily="49" charset="0"/>
              </a:rPr>
              <a:t>(Set&lt;E&gt;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>
                <a:latin typeface="Courier New" pitchFamily="49" charset="0"/>
              </a:rPr>
              <a:t>);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2000" b="1" dirty="0">
              <a:latin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>
                <a:latin typeface="+mj-lt"/>
              </a:rPr>
              <a:t>Too restrictive: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>
                <a:latin typeface="+mj-lt"/>
              </a:rPr>
              <a:t>Does not let clients pass other collections, like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List&lt;E&gt;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/>
              <a:t>Better: use a </a:t>
            </a:r>
            <a:r>
              <a:rPr lang="en-GB" sz="2000" dirty="0" err="1"/>
              <a:t>supertype</a:t>
            </a:r>
            <a:r>
              <a:rPr lang="en-GB" sz="2000" dirty="0"/>
              <a:t> interface with just what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r>
              <a:rPr lang="en-GB" sz="2000" dirty="0"/>
              <a:t> needs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/>
              <a:t>This is not related to invariant subtyping [yet]</a:t>
            </a:r>
          </a:p>
        </p:txBody>
      </p:sp>
    </p:spTree>
    <p:extLst>
      <p:ext uri="{BB962C8B-B14F-4D97-AF65-F5344CB8AC3E}">
        <p14:creationId xmlns:p14="http://schemas.microsoft.com/office/powerpoint/2010/main" val="783254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type for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/>
          <a:lstStyle/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interface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Set</a:t>
            </a:r>
            <a:r>
              <a:rPr lang="en-GB" sz="2000" b="1" dirty="0">
                <a:latin typeface="Courier New" pitchFamily="49" charset="0"/>
              </a:rPr>
              <a:t>&lt;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E</a:t>
            </a:r>
            <a:r>
              <a:rPr lang="en-GB" sz="2000" b="1" dirty="0">
                <a:latin typeface="Courier New" pitchFamily="49" charset="0"/>
              </a:rPr>
              <a:t>&gt; {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solidFill>
                  <a:srgbClr val="7030A0"/>
                </a:solidFill>
                <a:latin typeface="Courier New" pitchFamily="49" charset="0"/>
              </a:rPr>
              <a:t>  //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Adds all elements in c to this set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 // (that are not already present)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>
                <a:latin typeface="Courier New" pitchFamily="49" charset="0"/>
              </a:rPr>
              <a:t>(_______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>
                <a:latin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}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1200" b="1" dirty="0">
              <a:latin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latin typeface="Courier New" pitchFamily="49" charset="0"/>
              </a:rPr>
              <a:t>void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>
                <a:latin typeface="Courier New" pitchFamily="49" charset="0"/>
              </a:rPr>
              <a:t>(Collection&lt;E&gt;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>
                <a:latin typeface="Courier New" pitchFamily="49" charset="0"/>
              </a:rPr>
              <a:t>);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1200" b="1" dirty="0">
              <a:latin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>
                <a:latin typeface="+mj-lt"/>
              </a:rPr>
              <a:t>Too restrictive: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>
                <a:latin typeface="+mj-lt"/>
              </a:rPr>
              <a:t>Client cannot pass a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List&lt;Integer&gt;</a:t>
            </a:r>
            <a:r>
              <a:rPr lang="en-GB" sz="2000" dirty="0">
                <a:latin typeface="+mj-lt"/>
              </a:rPr>
              <a:t> to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r>
              <a:rPr lang="en-GB" sz="2000" dirty="0">
                <a:latin typeface="+mj-lt"/>
              </a:rPr>
              <a:t> for a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Set&lt;Number&gt;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/>
              <a:t>Should be okay because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r>
              <a:rPr lang="en-GB" sz="2000" dirty="0"/>
              <a:t> implementations only need to read from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GB" sz="2000" dirty="0"/>
              <a:t>, not put elements in it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/>
              <a:t>This is the invariant-subtyping limitation</a:t>
            </a:r>
          </a:p>
        </p:txBody>
      </p:sp>
    </p:spTree>
    <p:extLst>
      <p:ext uri="{BB962C8B-B14F-4D97-AF65-F5344CB8AC3E}">
        <p14:creationId xmlns:p14="http://schemas.microsoft.com/office/powerpoint/2010/main" val="3534322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type for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/>
          <a:lstStyle/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interface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Set</a:t>
            </a:r>
            <a:r>
              <a:rPr lang="en-GB" sz="2000" b="1" dirty="0">
                <a:latin typeface="Courier New" pitchFamily="49" charset="0"/>
              </a:rPr>
              <a:t>&lt;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E</a:t>
            </a:r>
            <a:r>
              <a:rPr lang="en-GB" sz="2000" b="1" dirty="0">
                <a:latin typeface="Courier New" pitchFamily="49" charset="0"/>
              </a:rPr>
              <a:t>&gt; {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solidFill>
                  <a:srgbClr val="7030A0"/>
                </a:solidFill>
                <a:latin typeface="Courier New" pitchFamily="49" charset="0"/>
              </a:rPr>
              <a:t>  //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Adds all elements in c to this set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 // (that are not already present)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>
                <a:latin typeface="Courier New" pitchFamily="49" charset="0"/>
              </a:rPr>
              <a:t>(_______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>
                <a:latin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}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1200" b="1" dirty="0">
              <a:latin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latin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</a:rPr>
              <a:t> extends E&gt; void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>
                <a:latin typeface="Courier New" pitchFamily="49" charset="0"/>
              </a:rPr>
              <a:t>(Collection&lt;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</a:rPr>
              <a:t>T</a:t>
            </a:r>
            <a:r>
              <a:rPr lang="en-GB" sz="2000" b="1" dirty="0">
                <a:latin typeface="Courier New" pitchFamily="49" charset="0"/>
              </a:rPr>
              <a:t>&gt;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>
                <a:latin typeface="Courier New" pitchFamily="49" charset="0"/>
              </a:rPr>
              <a:t>);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1200" b="1" dirty="0">
              <a:latin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>
                <a:latin typeface="+mj-lt"/>
              </a:rPr>
              <a:t>The fix: A bounded generic type parameter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>
                <a:latin typeface="+mj-lt"/>
              </a:rPr>
              <a:t>Now client </a:t>
            </a:r>
            <a:r>
              <a:rPr lang="en-GB" sz="2000" i="1" dirty="0">
                <a:latin typeface="+mj-lt"/>
              </a:rPr>
              <a:t>can</a:t>
            </a:r>
            <a:r>
              <a:rPr lang="en-GB" sz="2000" dirty="0">
                <a:latin typeface="+mj-lt"/>
              </a:rPr>
              <a:t> pass a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List&lt;Integer&gt;</a:t>
            </a:r>
            <a:r>
              <a:rPr lang="en-GB" sz="2000" dirty="0">
                <a:latin typeface="+mj-lt"/>
              </a:rPr>
              <a:t> to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r>
              <a:rPr lang="en-GB" sz="2000" dirty="0">
                <a:latin typeface="+mj-lt"/>
              </a:rPr>
              <a:t> for a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Set&lt;Number&gt;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r>
              <a:rPr lang="en-GB" sz="2000" dirty="0"/>
              <a:t> implementations won’t know what element type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GB" sz="2000" dirty="0"/>
              <a:t> is, but will know it is a subtype of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</a:p>
          <a:p>
            <a:pPr lvl="2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/>
              <a:t>So it cannot add anything to collection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GB" sz="2000" dirty="0"/>
              <a:t> refers to</a:t>
            </a:r>
          </a:p>
          <a:p>
            <a:pPr lvl="2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/>
              <a:t>But this is enough to implement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endParaRPr lang="en-GB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907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Revisit copy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Earlier we saw this:</a:t>
            </a:r>
          </a:p>
          <a:p>
            <a:pPr marL="45720" indent="0">
              <a:spcBef>
                <a:spcPts val="0"/>
              </a:spcBef>
              <a:buNone/>
            </a:pPr>
            <a:endParaRPr lang="en-US" sz="600" b="1" dirty="0">
              <a:latin typeface="Courier New" pitchFamily="49" charset="0"/>
              <a:cs typeface="Courier New" pitchFamily="49" charset="0"/>
            </a:endParaRP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void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copyTo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(List&lt;T&gt;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List&lt;T&gt;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for (T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dst.add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(t);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000" dirty="0"/>
          </a:p>
          <a:p>
            <a:pPr marL="0" indent="0">
              <a:buNone/>
            </a:pPr>
            <a:r>
              <a:rPr lang="en-US" sz="2000"/>
              <a:t>Now </a:t>
            </a:r>
            <a:r>
              <a:rPr lang="en-US" sz="2000" dirty="0"/>
              <a:t>we</a:t>
            </a:r>
            <a:r>
              <a:rPr lang="en-US" sz="2000"/>
              <a:t> can do this</a:t>
            </a:r>
            <a:r>
              <a:rPr lang="en-US" sz="2000" dirty="0"/>
              <a:t>,</a:t>
            </a:r>
            <a:r>
              <a:rPr lang="en-US" sz="2000"/>
              <a:t> which </a:t>
            </a:r>
            <a:r>
              <a:rPr lang="en-US" sz="2000" dirty="0"/>
              <a:t>is more useful to clients:</a:t>
            </a:r>
          </a:p>
          <a:p>
            <a:pPr marL="45720" indent="0">
              <a:spcBef>
                <a:spcPts val="0"/>
              </a:spcBef>
              <a:buNone/>
            </a:pPr>
            <a:endParaRPr lang="en-US" sz="600" b="1" dirty="0">
              <a:latin typeface="Courier New" pitchFamily="49" charset="0"/>
              <a:cs typeface="Courier New" pitchFamily="49" charset="0"/>
            </a:endParaRP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T1, T2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extends T1&gt; void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copyTo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(List&lt;T1&gt;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 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                        List&lt;T2&gt;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for (T2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dst.add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(t);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924960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picture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r>
              <a:rPr lang="en-US" sz="2800" dirty="0"/>
              <a:t>Last time: Generics intro</a:t>
            </a:r>
          </a:p>
          <a:p>
            <a:r>
              <a:rPr lang="en-US" sz="2800" i="1" dirty="0"/>
              <a:t>Subtyping</a:t>
            </a:r>
            <a:r>
              <a:rPr lang="en-US" sz="2800" dirty="0"/>
              <a:t> and Generics</a:t>
            </a:r>
            <a:endParaRPr lang="en-US" sz="2800" i="1" dirty="0"/>
          </a:p>
          <a:p>
            <a:r>
              <a:rPr lang="en-US" sz="2800" dirty="0"/>
              <a:t>Using </a:t>
            </a:r>
            <a:r>
              <a:rPr lang="en-US" sz="2800" i="1" dirty="0"/>
              <a:t>bounds</a:t>
            </a:r>
            <a:r>
              <a:rPr lang="en-US" sz="2800" dirty="0"/>
              <a:t> for more flexible subtyping</a:t>
            </a:r>
          </a:p>
          <a:p>
            <a:r>
              <a:rPr lang="en-US" sz="2800" dirty="0">
                <a:solidFill>
                  <a:schemeClr val="accent2"/>
                </a:solidFill>
              </a:rPr>
              <a:t>Using </a:t>
            </a:r>
            <a:r>
              <a:rPr lang="en-US" sz="2800" i="1" dirty="0">
                <a:solidFill>
                  <a:schemeClr val="accent2"/>
                </a:solidFill>
              </a:rPr>
              <a:t>wildcards</a:t>
            </a:r>
            <a:r>
              <a:rPr lang="en-US" sz="2800" dirty="0">
                <a:solidFill>
                  <a:schemeClr val="accent2"/>
                </a:solidFill>
              </a:rPr>
              <a:t> for more convenient bounds</a:t>
            </a:r>
          </a:p>
          <a:p>
            <a:r>
              <a:rPr lang="en-US" sz="2800" dirty="0"/>
              <a:t>Digression: Java’s </a:t>
            </a:r>
            <a:r>
              <a:rPr lang="en-US" sz="2800" i="1" dirty="0"/>
              <a:t>unsoundness</a:t>
            </a:r>
            <a:r>
              <a:rPr lang="en-US" sz="2800" dirty="0"/>
              <a:t>(</a:t>
            </a:r>
            <a:r>
              <a:rPr lang="en-US" sz="2800" dirty="0" err="1"/>
              <a:t>es</a:t>
            </a:r>
            <a:r>
              <a:rPr lang="en-US" sz="2800" dirty="0"/>
              <a:t>)</a:t>
            </a:r>
            <a:endParaRPr lang="en-US" sz="2800" i="1" dirty="0"/>
          </a:p>
          <a:p>
            <a:r>
              <a:rPr lang="en-US" sz="2800" dirty="0"/>
              <a:t>Java realities: </a:t>
            </a:r>
            <a:r>
              <a:rPr lang="en-US" sz="2800" i="1" dirty="0"/>
              <a:t>type erasure</a:t>
            </a:r>
          </a:p>
        </p:txBody>
      </p:sp>
    </p:spTree>
    <p:extLst>
      <p:ext uri="{BB962C8B-B14F-4D97-AF65-F5344CB8AC3E}">
        <p14:creationId xmlns:p14="http://schemas.microsoft.com/office/powerpoint/2010/main" val="7332241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443B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003033" y="2286000"/>
            <a:ext cx="513794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8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Wildcards</a:t>
            </a:r>
          </a:p>
        </p:txBody>
      </p:sp>
    </p:spTree>
    <p:extLst>
      <p:ext uri="{BB962C8B-B14F-4D97-AF65-F5344CB8AC3E}">
        <p14:creationId xmlns:p14="http://schemas.microsoft.com/office/powerpoint/2010/main" val="39580018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Wildcards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Syntax:  For a type-parameter instantiation (inside the &lt;…&gt;), can write:</a:t>
            </a:r>
          </a:p>
          <a:p>
            <a:pPr lvl="1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? extends Type</a:t>
            </a:r>
            <a:r>
              <a:rPr lang="en-US" sz="2000" dirty="0"/>
              <a:t>, some unspecified subtype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</a:p>
          <a:p>
            <a:pPr lvl="1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  <a:r>
              <a:rPr lang="en-US" sz="2000" dirty="0"/>
              <a:t>, is shorthand for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? extends Object</a:t>
            </a:r>
          </a:p>
          <a:p>
            <a:pPr lvl="1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? super Type</a:t>
            </a:r>
            <a:r>
              <a:rPr lang="en-US" sz="2000" dirty="0"/>
              <a:t>, some unspecified </a:t>
            </a:r>
            <a:r>
              <a:rPr lang="en-US" sz="2000" dirty="0" err="1"/>
              <a:t>supertype</a:t>
            </a:r>
            <a:r>
              <a:rPr lang="en-US" sz="2000" dirty="0"/>
              <a:t>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</a:p>
          <a:p>
            <a:pPr lvl="1"/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+mj-lt"/>
                <a:cs typeface="Courier New" panose="02070309020205020404" pitchFamily="49" charset="0"/>
              </a:rPr>
              <a:t>A wildcard is essentially an </a:t>
            </a:r>
            <a:r>
              <a:rPr lang="en-US" sz="2000" i="1" dirty="0">
                <a:latin typeface="+mj-lt"/>
                <a:cs typeface="Courier New" panose="02070309020205020404" pitchFamily="49" charset="0"/>
              </a:rPr>
              <a:t>anonymous type variable</a:t>
            </a:r>
          </a:p>
          <a:p>
            <a:pPr lvl="1"/>
            <a:r>
              <a:rPr lang="en-US" sz="2000" dirty="0">
                <a:latin typeface="+mj-lt"/>
                <a:cs typeface="Courier New" panose="02070309020205020404" pitchFamily="49" charset="0"/>
              </a:rPr>
              <a:t>Each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  <a:r>
              <a:rPr lang="en-US" sz="2000" dirty="0">
                <a:latin typeface="+mj-lt"/>
                <a:cs typeface="Courier New" panose="02070309020205020404" pitchFamily="49" charset="0"/>
              </a:rPr>
              <a:t> stands for some possibly-different unknown type</a:t>
            </a:r>
          </a:p>
          <a:p>
            <a:pPr lvl="1"/>
            <a:r>
              <a:rPr lang="en-US" sz="2000" dirty="0">
                <a:latin typeface="+mj-lt"/>
                <a:cs typeface="Courier New" panose="02070309020205020404" pitchFamily="49" charset="0"/>
              </a:rPr>
              <a:t>Use a wildcard when you would use a type variable exactly once, so no need to give it a name</a:t>
            </a:r>
          </a:p>
          <a:p>
            <a:pPr lvl="1"/>
            <a:r>
              <a:rPr lang="en-US" sz="2000" dirty="0">
                <a:latin typeface="+mj-lt"/>
                <a:cs typeface="Courier New" panose="02070309020205020404" pitchFamily="49" charset="0"/>
              </a:rPr>
              <a:t>Avoids declaring generic type variables</a:t>
            </a:r>
          </a:p>
          <a:p>
            <a:pPr lvl="1"/>
            <a:r>
              <a:rPr lang="en-US" sz="2000" dirty="0">
                <a:latin typeface="+mj-lt"/>
                <a:cs typeface="Courier New" panose="02070309020205020404" pitchFamily="49" charset="0"/>
              </a:rPr>
              <a:t>Communicates to readers of your code that the type’s “identity” is not needed anywhere else</a:t>
            </a:r>
          </a:p>
          <a:p>
            <a:pPr lvl="1"/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3146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443B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98425" y="2286000"/>
            <a:ext cx="834715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8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Announcements</a:t>
            </a:r>
          </a:p>
        </p:txBody>
      </p:sp>
    </p:spTree>
    <p:extLst>
      <p:ext uri="{BB962C8B-B14F-4D97-AF65-F5344CB8AC3E}">
        <p14:creationId xmlns:p14="http://schemas.microsoft.com/office/powerpoint/2010/main" val="16240586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[Compare to earlier versions using explicit generic types]</a:t>
            </a:r>
          </a:p>
          <a:p>
            <a:pPr marL="0" indent="0">
              <a:buNone/>
            </a:pPr>
            <a:endParaRPr lang="en-US" sz="1000" dirty="0"/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interface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Set</a:t>
            </a:r>
            <a:r>
              <a:rPr lang="en-GB" sz="2000" b="1" dirty="0">
                <a:latin typeface="Courier New" pitchFamily="49" charset="0"/>
              </a:rPr>
              <a:t>&lt;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E</a:t>
            </a:r>
            <a:r>
              <a:rPr lang="en-GB" sz="2000" b="1" dirty="0">
                <a:latin typeface="Courier New" pitchFamily="49" charset="0"/>
              </a:rPr>
              <a:t>&gt; {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>
                <a:latin typeface="Courier New" pitchFamily="49" charset="0"/>
              </a:rPr>
              <a:t>(Collection&lt;? extends E&gt;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>
                <a:latin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}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2000" b="1" dirty="0">
              <a:latin typeface="Courier New" pitchFamily="49" charset="0"/>
            </a:endParaRPr>
          </a:p>
          <a:p>
            <a:pPr lvl="1"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>
                <a:latin typeface="+mj-lt"/>
              </a:rPr>
              <a:t>More flexible than </a:t>
            </a:r>
            <a:r>
              <a:rPr lang="en-US" sz="2000" b="1" dirty="0">
                <a:latin typeface="Courier New" pitchFamily="49" charset="0"/>
              </a:rPr>
              <a:t>void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>
                <a:latin typeface="Courier New" pitchFamily="49" charset="0"/>
              </a:rPr>
              <a:t>(Collection&lt;E&gt;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>
                <a:latin typeface="Courier New" pitchFamily="49" charset="0"/>
              </a:rPr>
              <a:t>);</a:t>
            </a:r>
          </a:p>
          <a:p>
            <a:pPr lvl="1"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>
                <a:latin typeface="+mj-lt"/>
              </a:rPr>
              <a:t>More idiomatic than (but semantically identical to)</a:t>
            </a:r>
          </a:p>
          <a:p>
            <a:pPr marL="457200" lvl="1" indent="0"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latin typeface="Courier New" pitchFamily="49" charset="0"/>
              </a:rPr>
              <a:t>  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</a:rPr>
              <a:t> extends E&gt; void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>
                <a:latin typeface="Courier New" pitchFamily="49" charset="0"/>
              </a:rPr>
              <a:t>(Collection&lt;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</a:rPr>
              <a:t>T</a:t>
            </a:r>
            <a:r>
              <a:rPr lang="en-GB" sz="2000" b="1" dirty="0">
                <a:latin typeface="Courier New" pitchFamily="49" charset="0"/>
              </a:rPr>
              <a:t>&gt;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>
                <a:latin typeface="Courier New" pitchFamily="49" charset="0"/>
              </a:rPr>
              <a:t>);</a:t>
            </a:r>
          </a:p>
          <a:p>
            <a:pPr lvl="1"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2000" dirty="0">
              <a:latin typeface="+mj-lt"/>
            </a:endParaRP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201483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extends Comparable&lt;T&gt;&gt; 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max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(Collection&lt;T&gt;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latin typeface="+mj-lt"/>
              </a:rPr>
              <a:t>No change because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2000" dirty="0">
                <a:latin typeface="+mj-lt"/>
              </a:rPr>
              <a:t> used more than once</a:t>
            </a:r>
          </a:p>
          <a:p>
            <a:pPr lvl="1">
              <a:spcBef>
                <a:spcPts val="0"/>
              </a:spcBef>
            </a:pPr>
            <a:endParaRPr lang="en-US" sz="2000" dirty="0">
              <a:latin typeface="+mj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void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copyTo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(List&lt;?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super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T&gt;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        List&lt;?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T&gt;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+mj-lt"/>
                <a:cs typeface="Courier New" pitchFamily="49" charset="0"/>
              </a:rPr>
              <a:t>Why this “works”?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latin typeface="+mj-lt"/>
                <a:cs typeface="Courier New" pitchFamily="49" charset="0"/>
              </a:rPr>
              <a:t>Lower bound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2000" dirty="0">
                <a:latin typeface="+mj-lt"/>
                <a:cs typeface="Courier New" pitchFamily="49" charset="0"/>
              </a:rPr>
              <a:t> for where </a:t>
            </a:r>
            <a:r>
              <a:rPr lang="en-US" sz="2000" dirty="0" err="1">
                <a:latin typeface="+mj-lt"/>
                <a:cs typeface="Courier New" pitchFamily="49" charset="0"/>
              </a:rPr>
              <a:t>callee</a:t>
            </a:r>
            <a:r>
              <a:rPr lang="en-US" sz="2000" dirty="0">
                <a:latin typeface="+mj-lt"/>
                <a:cs typeface="Courier New" pitchFamily="49" charset="0"/>
              </a:rPr>
              <a:t> puts values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latin typeface="+mj-lt"/>
                <a:cs typeface="Courier New" pitchFamily="49" charset="0"/>
              </a:rPr>
              <a:t>Upper bound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2000" dirty="0">
                <a:latin typeface="+mj-lt"/>
                <a:cs typeface="Courier New" pitchFamily="49" charset="0"/>
              </a:rPr>
              <a:t> for where </a:t>
            </a:r>
            <a:r>
              <a:rPr lang="en-US" sz="2000" dirty="0" err="1">
                <a:latin typeface="+mj-lt"/>
                <a:cs typeface="Courier New" pitchFamily="49" charset="0"/>
              </a:rPr>
              <a:t>callee</a:t>
            </a:r>
            <a:r>
              <a:rPr lang="en-US" sz="2000" dirty="0">
                <a:latin typeface="+mj-lt"/>
                <a:cs typeface="Courier New" pitchFamily="49" charset="0"/>
              </a:rPr>
              <a:t> gets values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latin typeface="+mj-lt"/>
                <a:cs typeface="Courier New" pitchFamily="49" charset="0"/>
              </a:rPr>
              <a:t>Callers get the subtyping they want</a:t>
            </a:r>
          </a:p>
          <a:p>
            <a:pPr lvl="2">
              <a:spcBef>
                <a:spcPts val="0"/>
              </a:spcBef>
            </a:pPr>
            <a:r>
              <a:rPr lang="en-US" sz="2000" dirty="0">
                <a:latin typeface="+mj-lt"/>
                <a:cs typeface="Courier New" pitchFamily="49" charset="0"/>
              </a:rPr>
              <a:t>Example: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copy(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numberList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integerList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2">
              <a:spcBef>
                <a:spcPts val="0"/>
              </a:spcBef>
            </a:pPr>
            <a:r>
              <a:rPr lang="en-US" sz="2000" dirty="0">
                <a:latin typeface="+mj-lt"/>
                <a:cs typeface="Courier New" pitchFamily="49" charset="0"/>
              </a:rPr>
              <a:t>Example: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copy(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stringList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stringList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dirty="0">
              <a:latin typeface="+mj-lt"/>
            </a:endParaRPr>
          </a:p>
          <a:p>
            <a:pPr lvl="1">
              <a:spcBef>
                <a:spcPts val="0"/>
              </a:spcBef>
            </a:pPr>
            <a:endParaRPr lang="en-US" sz="2000" dirty="0">
              <a:latin typeface="+mj-lt"/>
            </a:endParaRPr>
          </a:p>
          <a:p>
            <a:pPr>
              <a:spcBef>
                <a:spcPts val="0"/>
              </a:spcBef>
            </a:pPr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06358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PECS: </a:t>
            </a:r>
            <a:r>
              <a:rPr lang="en-US" u="sng" dirty="0"/>
              <a:t>P</a:t>
            </a:r>
            <a:r>
              <a:rPr lang="en-US" dirty="0"/>
              <a:t>roducer </a:t>
            </a:r>
            <a:r>
              <a:rPr lang="en-US" u="sng" dirty="0"/>
              <a:t>E</a:t>
            </a:r>
            <a:r>
              <a:rPr lang="en-US" dirty="0"/>
              <a:t>xtends, </a:t>
            </a:r>
            <a:r>
              <a:rPr lang="en-US" u="sng" dirty="0"/>
              <a:t>C</a:t>
            </a:r>
            <a:r>
              <a:rPr lang="en-US" dirty="0"/>
              <a:t>onsumer </a:t>
            </a:r>
            <a:r>
              <a:rPr lang="en-US" u="sng" dirty="0"/>
              <a:t>S</a:t>
            </a:r>
            <a:r>
              <a:rPr lang="en-US" dirty="0"/>
              <a:t>uper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/>
              <a:t>Where should you insert wildcards?</a:t>
            </a:r>
          </a:p>
          <a:p>
            <a:pPr marL="0" indent="0">
              <a:buNone/>
            </a:pPr>
            <a:br>
              <a:rPr lang="en-US" sz="2000" dirty="0"/>
            </a:br>
            <a:r>
              <a:rPr lang="en-US" sz="2000" dirty="0"/>
              <a:t>Should you use </a:t>
            </a:r>
            <a:r>
              <a:rPr lang="en-US" sz="2000" b="1" dirty="0">
                <a:latin typeface="Courier New"/>
                <a:cs typeface="Courier New"/>
              </a:rPr>
              <a:t>extends</a:t>
            </a:r>
            <a:r>
              <a:rPr lang="en-US" sz="2000" dirty="0"/>
              <a:t> or </a:t>
            </a:r>
            <a:r>
              <a:rPr lang="en-US" sz="2000" b="1" dirty="0">
                <a:latin typeface="Courier New"/>
                <a:cs typeface="Courier New"/>
              </a:rPr>
              <a:t>super</a:t>
            </a:r>
            <a:r>
              <a:rPr lang="en-US" sz="2000" dirty="0"/>
              <a:t> or neither?</a:t>
            </a:r>
          </a:p>
          <a:p>
            <a:pPr lvl="1"/>
            <a:r>
              <a:rPr lang="en-US" sz="2000" dirty="0"/>
              <a:t>Use  </a:t>
            </a:r>
            <a:r>
              <a:rPr lang="en-US" sz="2000" b="1" dirty="0">
                <a:latin typeface="Courier New"/>
                <a:cs typeface="Courier New"/>
              </a:rPr>
              <a:t>? extends T</a:t>
            </a:r>
            <a:r>
              <a:rPr lang="en-US" sz="2000" dirty="0"/>
              <a:t> when you </a:t>
            </a:r>
            <a:r>
              <a:rPr lang="en-US" sz="2000" i="1" dirty="0">
                <a:solidFill>
                  <a:srgbClr val="0000FF"/>
                </a:solidFill>
              </a:rPr>
              <a:t>get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/>
              <a:t>values (from a </a:t>
            </a:r>
            <a:r>
              <a:rPr lang="en-US" sz="2000" i="1" dirty="0"/>
              <a:t>producer</a:t>
            </a:r>
            <a:r>
              <a:rPr lang="en-US" sz="2000" dirty="0"/>
              <a:t>)</a:t>
            </a:r>
          </a:p>
          <a:p>
            <a:pPr lvl="2"/>
            <a:r>
              <a:rPr lang="en-US" sz="2000" dirty="0"/>
              <a:t>No problem if it’s a subtype</a:t>
            </a:r>
          </a:p>
          <a:p>
            <a:pPr lvl="1"/>
            <a:r>
              <a:rPr lang="en-US" sz="2000" dirty="0"/>
              <a:t>Use  </a:t>
            </a:r>
            <a:r>
              <a:rPr lang="en-US" sz="2000" b="1" dirty="0">
                <a:latin typeface="Courier New"/>
                <a:cs typeface="Courier New"/>
              </a:rPr>
              <a:t>? super T</a:t>
            </a:r>
            <a:r>
              <a:rPr lang="en-US" sz="2000" dirty="0"/>
              <a:t> when you </a:t>
            </a:r>
            <a:r>
              <a:rPr lang="en-US" sz="2000" i="1" dirty="0">
                <a:solidFill>
                  <a:srgbClr val="0000FF"/>
                </a:solidFill>
              </a:rPr>
              <a:t>put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/>
              <a:t>values (into a </a:t>
            </a:r>
            <a:r>
              <a:rPr lang="en-US" sz="2000" i="1" dirty="0"/>
              <a:t>consumer</a:t>
            </a:r>
            <a:r>
              <a:rPr lang="en-US" sz="2000" dirty="0"/>
              <a:t>)</a:t>
            </a:r>
          </a:p>
          <a:p>
            <a:pPr lvl="2"/>
            <a:r>
              <a:rPr lang="en-US" sz="2000" dirty="0"/>
              <a:t>No problem if it’s a </a:t>
            </a:r>
            <a:r>
              <a:rPr lang="en-US" sz="2000" dirty="0" err="1"/>
              <a:t>supertype</a:t>
            </a:r>
            <a:endParaRPr lang="en-US" sz="2000" dirty="0"/>
          </a:p>
          <a:p>
            <a:pPr lvl="1"/>
            <a:r>
              <a:rPr lang="en-US" sz="2000" dirty="0"/>
              <a:t>Use neither (just </a:t>
            </a:r>
            <a:r>
              <a:rPr lang="en-US" sz="2000" b="1" dirty="0">
                <a:latin typeface="Courier New"/>
                <a:cs typeface="Courier New"/>
              </a:rPr>
              <a:t>T</a:t>
            </a:r>
            <a:r>
              <a:rPr lang="en-US" sz="2000" dirty="0"/>
              <a:t>, not </a:t>
            </a:r>
            <a:r>
              <a:rPr lang="en-US" sz="2000" b="1" dirty="0">
                <a:latin typeface="Courier New"/>
                <a:cs typeface="Courier New"/>
              </a:rPr>
              <a:t>?</a:t>
            </a:r>
            <a:r>
              <a:rPr lang="en-US" sz="2000" dirty="0"/>
              <a:t>) if you both </a:t>
            </a:r>
            <a:r>
              <a:rPr lang="en-US" sz="2000" i="1" dirty="0">
                <a:solidFill>
                  <a:srgbClr val="0000FF"/>
                </a:solidFill>
              </a:rPr>
              <a:t>get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/>
              <a:t>and </a:t>
            </a:r>
            <a:r>
              <a:rPr lang="en-US" sz="2000" i="1" dirty="0">
                <a:solidFill>
                  <a:srgbClr val="0000FF"/>
                </a:solidFill>
              </a:rPr>
              <a:t>put</a:t>
            </a:r>
            <a:endParaRPr lang="en-US" sz="2000" dirty="0"/>
          </a:p>
          <a:p>
            <a:pPr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void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copyTo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(List&lt;?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super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T&gt;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        List&lt;?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T&gt;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038221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on lower bounds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>
                <a:cs typeface="Courier New"/>
              </a:rPr>
              <a:t>As we’ve seen, lower-bound </a:t>
            </a:r>
            <a:r>
              <a:rPr lang="en-US" sz="2000" b="1" dirty="0">
                <a:latin typeface="Courier New"/>
                <a:cs typeface="Courier New"/>
              </a:rPr>
              <a:t>? super T </a:t>
            </a:r>
            <a:r>
              <a:rPr lang="en-US" sz="2000" dirty="0">
                <a:latin typeface="+mj-lt"/>
                <a:cs typeface="Courier New"/>
              </a:rPr>
              <a:t>is useful for “consumers”</a:t>
            </a:r>
          </a:p>
          <a:p>
            <a:endParaRPr lang="en-US" sz="2000" dirty="0">
              <a:latin typeface="+mj-lt"/>
              <a:cs typeface="Courier New"/>
            </a:endParaRPr>
          </a:p>
          <a:p>
            <a:r>
              <a:rPr lang="en-US" sz="2000" dirty="0">
                <a:latin typeface="+mj-lt"/>
                <a:cs typeface="Courier New"/>
              </a:rPr>
              <a:t>For upper-bound </a:t>
            </a:r>
            <a:r>
              <a:rPr lang="en-US" sz="2000" b="1" dirty="0">
                <a:latin typeface="Courier New"/>
                <a:cs typeface="Courier New"/>
              </a:rPr>
              <a:t>? </a:t>
            </a:r>
            <a:r>
              <a:rPr lang="en-US" sz="2000" b="1" dirty="0" err="1">
                <a:latin typeface="Courier New"/>
                <a:cs typeface="Courier New"/>
              </a:rPr>
              <a:t>exends</a:t>
            </a:r>
            <a:r>
              <a:rPr lang="en-US" sz="2000" b="1" dirty="0">
                <a:latin typeface="Courier New"/>
                <a:cs typeface="Courier New"/>
              </a:rPr>
              <a:t> T</a:t>
            </a:r>
            <a:r>
              <a:rPr lang="en-US" sz="2000" dirty="0">
                <a:latin typeface="+mj-lt"/>
                <a:cs typeface="Courier New"/>
              </a:rPr>
              <a:t>, we could always rewrite it not to use wildcards, but wildcards preferred style where they suffice</a:t>
            </a:r>
          </a:p>
          <a:p>
            <a:endParaRPr lang="en-US" sz="2000" dirty="0">
              <a:latin typeface="+mj-lt"/>
              <a:cs typeface="Courier New"/>
            </a:endParaRPr>
          </a:p>
          <a:p>
            <a:r>
              <a:rPr lang="en-US" sz="2000" dirty="0">
                <a:latin typeface="+mj-lt"/>
                <a:cs typeface="Courier New"/>
              </a:rPr>
              <a:t>But lower-bound is </a:t>
            </a:r>
            <a:r>
              <a:rPr lang="en-US" sz="2000" i="1" dirty="0">
                <a:latin typeface="+mj-lt"/>
                <a:cs typeface="Courier New"/>
              </a:rPr>
              <a:t>only</a:t>
            </a:r>
            <a:r>
              <a:rPr lang="en-US" sz="2000" dirty="0">
                <a:latin typeface="+mj-lt"/>
                <a:cs typeface="Courier New"/>
              </a:rPr>
              <a:t> available for wildcards in Java</a:t>
            </a:r>
          </a:p>
          <a:p>
            <a:pPr lvl="1"/>
            <a:r>
              <a:rPr lang="en-US" sz="2000" dirty="0">
                <a:latin typeface="+mj-lt"/>
                <a:cs typeface="Courier New"/>
              </a:rPr>
              <a:t>This does not parse: </a:t>
            </a:r>
          </a:p>
          <a:p>
            <a:pPr marL="457200" lvl="1" indent="0" algn="ctr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&lt;T super Foo&gt; void m(Bar&lt;T&gt; x);</a:t>
            </a:r>
          </a:p>
          <a:p>
            <a:pPr lvl="1"/>
            <a:r>
              <a:rPr lang="en-US" sz="2000" dirty="0">
                <a:latin typeface="+mj-lt"/>
                <a:cs typeface="Courier New"/>
              </a:rPr>
              <a:t>No good reason for Java not to support such lower bounds except designers decided it wasn’t useful enough to bother</a:t>
            </a:r>
          </a:p>
          <a:p>
            <a:pPr lvl="2"/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554409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  <a:r>
              <a:rPr lang="en-US" dirty="0"/>
              <a:t> versus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</a:p>
        </p:txBody>
      </p:sp>
      <p:sp>
        <p:nvSpPr>
          <p:cNvPr id="49869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8229600" cy="4800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?</a:t>
            </a:r>
            <a:r>
              <a:rPr lang="en-US" sz="2000" dirty="0"/>
              <a:t> indicates a particular but unknown type</a:t>
            </a:r>
          </a:p>
          <a:p>
            <a:pPr marL="36576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printAll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(List&lt;?&gt;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{…}</a:t>
            </a:r>
          </a:p>
          <a:p>
            <a:pPr marL="457200" lvl="1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2000" dirty="0"/>
              <a:t>Difference between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List&lt;?&gt;</a:t>
            </a:r>
            <a:r>
              <a:rPr lang="en-US" sz="2000" dirty="0"/>
              <a:t> and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List&lt;Object&gt;</a:t>
            </a:r>
            <a:r>
              <a:rPr lang="en-US" sz="2000" dirty="0"/>
              <a:t>:</a:t>
            </a:r>
          </a:p>
          <a:p>
            <a:pPr lvl="1"/>
            <a:r>
              <a:rPr lang="en-US" sz="2000" dirty="0"/>
              <a:t>Can instantiate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  <a:r>
              <a:rPr lang="en-US" sz="2000" dirty="0"/>
              <a:t> with any type: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000" dirty="0"/>
              <a:t>,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sz="2000" dirty="0"/>
              <a:t>, …</a:t>
            </a:r>
          </a:p>
          <a:p>
            <a:pPr lvl="1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List&lt;Object&gt; </a:t>
            </a:r>
            <a:r>
              <a:rPr lang="en-US" sz="2000" dirty="0"/>
              <a:t>is restrictive; wouldn't take a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List&lt;String</a:t>
            </a:r>
            <a:r>
              <a:rPr lang="en-US" sz="2000" dirty="0"/>
              <a:t>&gt;</a:t>
            </a:r>
          </a:p>
          <a:p>
            <a:pPr marL="457200" lvl="1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2000" dirty="0"/>
              <a:t>Difference between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List&lt;Foo&gt;</a:t>
            </a:r>
            <a:r>
              <a:rPr lang="en-US" sz="2000" dirty="0"/>
              <a:t> and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List&lt;? extends Foo&gt;</a:t>
            </a:r>
          </a:p>
          <a:p>
            <a:pPr lvl="1"/>
            <a:r>
              <a:rPr lang="en-US" sz="2000" dirty="0"/>
              <a:t>In latter, element type is </a:t>
            </a:r>
            <a:r>
              <a:rPr lang="en-US" sz="2000" b="1" i="1" dirty="0"/>
              <a:t>one</a:t>
            </a:r>
            <a:r>
              <a:rPr lang="en-US" sz="2000" dirty="0"/>
              <a:t> unknown subtype of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Foo</a:t>
            </a:r>
            <a:endParaRPr lang="en-US" sz="2000" dirty="0"/>
          </a:p>
          <a:p>
            <a:pPr marL="914400" lvl="2" indent="0">
              <a:buNone/>
            </a:pPr>
            <a:r>
              <a:rPr lang="en-US" sz="2000" dirty="0"/>
              <a:t>Example: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List&lt;? extends Animal&gt; </a:t>
            </a:r>
            <a:r>
              <a:rPr lang="en-US" sz="2000" dirty="0"/>
              <a:t>might store only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Giraffe</a:t>
            </a:r>
            <a:r>
              <a:rPr lang="en-US" sz="2000" dirty="0">
                <a:cs typeface="Courier New" pitchFamily="49" charset="0"/>
              </a:rPr>
              <a:t>s</a:t>
            </a:r>
            <a:r>
              <a:rPr lang="en-US" sz="2000" dirty="0"/>
              <a:t> but not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Zebra</a:t>
            </a:r>
            <a:r>
              <a:rPr lang="en-US" sz="2000" dirty="0">
                <a:latin typeface="+mj-lt"/>
                <a:cs typeface="Courier New" pitchFamily="49" charset="0"/>
              </a:rPr>
              <a:t>s</a:t>
            </a:r>
          </a:p>
          <a:p>
            <a:pPr lvl="1"/>
            <a:r>
              <a:rPr lang="en-US" sz="2000" dirty="0"/>
              <a:t>Former allows anything that is a subtype of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sz="2000" dirty="0"/>
              <a:t> in the same list</a:t>
            </a:r>
          </a:p>
          <a:p>
            <a:pPr marL="914400" lvl="2" indent="0">
              <a:buNone/>
            </a:pPr>
            <a:r>
              <a:rPr lang="en-US" sz="2000" dirty="0"/>
              <a:t>Example: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List&lt;Animal</a:t>
            </a:r>
            <a:r>
              <a:rPr lang="en-US" sz="2000" dirty="0"/>
              <a:t>&gt; could store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Giraffe</a:t>
            </a:r>
            <a:r>
              <a:rPr lang="en-US" sz="2000" dirty="0">
                <a:cs typeface="Courier New" pitchFamily="49" charset="0"/>
              </a:rPr>
              <a:t>s</a:t>
            </a:r>
            <a:r>
              <a:rPr lang="en-US" sz="2000" dirty="0"/>
              <a:t> and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Zebra</a:t>
            </a:r>
            <a:r>
              <a:rPr lang="en-US" sz="2000" dirty="0">
                <a:cs typeface="Courier New" pitchFamily="49" charset="0"/>
              </a:rPr>
              <a:t>s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71597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Reasoning about wildcard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pPr marL="57150" indent="0">
              <a:buNone/>
            </a:pPr>
            <a:r>
              <a:rPr lang="en-US" sz="2000" dirty="0">
                <a:latin typeface="+mj-lt"/>
                <a:cs typeface="Courier New" panose="02070309020205020404" pitchFamily="49" charset="0"/>
              </a:rPr>
              <a:t>Consider all possible instantiations of the wildcard type!</a:t>
            </a:r>
          </a:p>
          <a:p>
            <a:pPr marL="400050"/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11820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Reasoning about wildcard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162800" cy="48768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Number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Integer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PositiveInteger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List&lt;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? extends 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lei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100" dirty="0">
                <a:cs typeface="Courier New" pitchFamily="49" charset="0"/>
              </a:rPr>
              <a:t>First, which of these is legal?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&lt;Object&gt;();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&lt;Number&gt;();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&lt;Integer&gt;();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PositiveInteger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NegativeInteger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&gt;();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7400" y="1600200"/>
            <a:ext cx="31242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100" dirty="0">
                <a:cs typeface="Courier New" pitchFamily="49" charset="0"/>
              </a:rPr>
              <a:t>Which of these is legal?</a:t>
            </a:r>
            <a:endParaRPr lang="en-US" sz="31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(o);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(n);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(p);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(null);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n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5867400" y="2438400"/>
            <a:ext cx="1981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866263" y="2819400"/>
            <a:ext cx="1981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867400" y="3124200"/>
            <a:ext cx="1981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866263" y="3429000"/>
            <a:ext cx="1981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867400" y="5105400"/>
            <a:ext cx="26670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33400" y="5181600"/>
            <a:ext cx="4724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33400" y="4800600"/>
            <a:ext cx="4724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9198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Reasoning about wildcard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6553200" cy="4800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Number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Integer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PositiveInteger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List&lt;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? super 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100" dirty="0">
                <a:cs typeface="Courier New" pitchFamily="49" charset="0"/>
              </a:rPr>
              <a:t>First, which of these is legal?</a:t>
            </a:r>
            <a:endParaRPr lang="en-US" sz="31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&lt;Object&gt;;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&lt;Number&gt;;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&lt;Integer&gt;;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PositiveInteger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NegativeInteger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7400" y="1600200"/>
            <a:ext cx="31242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100" dirty="0">
                <a:cs typeface="Courier New" pitchFamily="49" charset="0"/>
              </a:rPr>
              <a:t>Which of these is legal?</a:t>
            </a:r>
            <a:endParaRPr lang="en-US" sz="31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(o);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(n);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(p);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(null);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n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5867400" y="2479326"/>
            <a:ext cx="1981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867400" y="4460526"/>
            <a:ext cx="25146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866263" y="4765326"/>
            <a:ext cx="2591937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866263" y="2784126"/>
            <a:ext cx="1981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867400" y="5146326"/>
            <a:ext cx="26670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33400" y="6236642"/>
            <a:ext cx="6248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33400" y="5855642"/>
            <a:ext cx="6248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3098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Summary: Wildcards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? extends Type</a:t>
            </a:r>
            <a:r>
              <a:rPr lang="en-US" sz="2000" dirty="0"/>
              <a:t>, some unspecified subtype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? super Type</a:t>
            </a:r>
            <a:r>
              <a:rPr lang="en-US" sz="2000" dirty="0"/>
              <a:t>, some unspecified </a:t>
            </a:r>
            <a:r>
              <a:rPr lang="en-US" sz="2000" dirty="0" err="1"/>
              <a:t>supertype</a:t>
            </a:r>
            <a:r>
              <a:rPr lang="en-US" sz="2000" dirty="0"/>
              <a:t>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</a:p>
          <a:p>
            <a:pPr lvl="1"/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+mj-lt"/>
                <a:cs typeface="Courier New" panose="02070309020205020404" pitchFamily="49" charset="0"/>
              </a:rPr>
              <a:t>A wildcard is essentially an </a:t>
            </a:r>
            <a:r>
              <a:rPr lang="en-US" sz="2000" i="1" dirty="0">
                <a:latin typeface="+mj-lt"/>
                <a:cs typeface="Courier New" panose="02070309020205020404" pitchFamily="49" charset="0"/>
              </a:rPr>
              <a:t>anonymous type variable</a:t>
            </a:r>
          </a:p>
          <a:p>
            <a:r>
              <a:rPr lang="en-US" sz="2000" dirty="0">
                <a:latin typeface="+mj-lt"/>
                <a:cs typeface="Courier New" panose="02070309020205020404" pitchFamily="49" charset="0"/>
              </a:rPr>
              <a:t>Each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  <a:r>
              <a:rPr lang="en-US" sz="2000" dirty="0">
                <a:latin typeface="+mj-lt"/>
                <a:cs typeface="Courier New" panose="02070309020205020404" pitchFamily="49" charset="0"/>
              </a:rPr>
              <a:t> stands for some possibly-different unknown type</a:t>
            </a:r>
          </a:p>
          <a:p>
            <a:r>
              <a:rPr lang="en-US" sz="2000" dirty="0">
                <a:latin typeface="+mj-lt"/>
                <a:cs typeface="Courier New" panose="02070309020205020404" pitchFamily="49" charset="0"/>
              </a:rPr>
              <a:t>Use a wildcard when you would use a type variable exactly once, so no need to give it a name </a:t>
            </a:r>
          </a:p>
          <a:p>
            <a:pPr marL="57150" indent="0">
              <a:buNone/>
            </a:pPr>
            <a:endParaRPr lang="en-US" sz="2000" dirty="0">
              <a:latin typeface="+mj-lt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US" sz="2000" dirty="0">
                <a:latin typeface="+mj-lt"/>
                <a:cs typeface="Courier New" panose="02070309020205020404" pitchFamily="49" charset="0"/>
              </a:rPr>
              <a:t>Reasoning about Wildcards</a:t>
            </a:r>
          </a:p>
          <a:p>
            <a:pPr marL="400050"/>
            <a:r>
              <a:rPr lang="en-US" sz="2000" dirty="0">
                <a:latin typeface="+mj-lt"/>
                <a:cs typeface="Courier New" panose="02070309020205020404" pitchFamily="49" charset="0"/>
              </a:rPr>
              <a:t>Consider all possible instantiations of the wildcard type!</a:t>
            </a:r>
          </a:p>
          <a:p>
            <a:pPr marL="400050"/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395274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picture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r>
              <a:rPr lang="en-US" sz="2800" dirty="0"/>
              <a:t>Last time: Generics intro</a:t>
            </a:r>
          </a:p>
          <a:p>
            <a:r>
              <a:rPr lang="en-US" sz="2800" i="1" dirty="0"/>
              <a:t>Subtyping</a:t>
            </a:r>
            <a:r>
              <a:rPr lang="en-US" sz="2800" dirty="0"/>
              <a:t> and Generics</a:t>
            </a:r>
            <a:endParaRPr lang="en-US" sz="2800" i="1" dirty="0"/>
          </a:p>
          <a:p>
            <a:r>
              <a:rPr lang="en-US" sz="2800" dirty="0"/>
              <a:t>Using </a:t>
            </a:r>
            <a:r>
              <a:rPr lang="en-US" sz="2800" i="1" dirty="0"/>
              <a:t>bounds</a:t>
            </a:r>
            <a:r>
              <a:rPr lang="en-US" sz="2800" dirty="0"/>
              <a:t> for more flexible subtyping</a:t>
            </a:r>
          </a:p>
          <a:p>
            <a:r>
              <a:rPr lang="en-US" sz="2800" dirty="0"/>
              <a:t>Using </a:t>
            </a:r>
            <a:r>
              <a:rPr lang="en-US" sz="2800" i="1" dirty="0"/>
              <a:t>wildcards</a:t>
            </a:r>
            <a:r>
              <a:rPr lang="en-US" sz="2800" dirty="0"/>
              <a:t> for more convenient bounds</a:t>
            </a:r>
          </a:p>
          <a:p>
            <a:r>
              <a:rPr lang="en-US" sz="2800" dirty="0">
                <a:solidFill>
                  <a:schemeClr val="accent2"/>
                </a:solidFill>
              </a:rPr>
              <a:t>Digression: Java’s </a:t>
            </a:r>
            <a:r>
              <a:rPr lang="en-US" sz="2800" i="1" dirty="0">
                <a:solidFill>
                  <a:schemeClr val="accent2"/>
                </a:solidFill>
              </a:rPr>
              <a:t>unsoundness</a:t>
            </a:r>
            <a:r>
              <a:rPr lang="en-US" sz="2800" dirty="0">
                <a:solidFill>
                  <a:schemeClr val="accent2"/>
                </a:solidFill>
              </a:rPr>
              <a:t>(</a:t>
            </a:r>
            <a:r>
              <a:rPr lang="en-US" sz="2800" dirty="0" err="1">
                <a:solidFill>
                  <a:schemeClr val="accent2"/>
                </a:solidFill>
              </a:rPr>
              <a:t>es</a:t>
            </a:r>
            <a:r>
              <a:rPr lang="en-US" sz="2800" dirty="0">
                <a:solidFill>
                  <a:schemeClr val="accent2"/>
                </a:solidFill>
              </a:rPr>
              <a:t>)</a:t>
            </a:r>
            <a:endParaRPr lang="en-US" sz="2800" i="1" dirty="0">
              <a:solidFill>
                <a:schemeClr val="accent2"/>
              </a:solidFill>
            </a:endParaRPr>
          </a:p>
          <a:p>
            <a:r>
              <a:rPr lang="en-US" sz="2800" dirty="0"/>
              <a:t>Java realities: </a:t>
            </a:r>
            <a:r>
              <a:rPr lang="en-US" sz="2800" i="1" dirty="0"/>
              <a:t>type erasure</a:t>
            </a:r>
          </a:p>
        </p:txBody>
      </p:sp>
    </p:spTree>
    <p:extLst>
      <p:ext uri="{BB962C8B-B14F-4D97-AF65-F5344CB8AC3E}">
        <p14:creationId xmlns:p14="http://schemas.microsoft.com/office/powerpoint/2010/main" val="236385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 marL="400050"/>
            <a:r>
              <a:rPr lang="en-US" sz="2000" dirty="0"/>
              <a:t>Quiz 5 is due tomorrow</a:t>
            </a:r>
          </a:p>
          <a:p>
            <a:pPr marL="400050"/>
            <a:r>
              <a:rPr lang="en-US" sz="2000" dirty="0"/>
              <a:t>Homework 6 due tomorrow</a:t>
            </a:r>
          </a:p>
          <a:p>
            <a:pPr marL="400050"/>
            <a:r>
              <a:rPr lang="en-US" sz="2000" dirty="0"/>
              <a:t>Section tomorrow!</a:t>
            </a:r>
          </a:p>
          <a:p>
            <a:pPr marL="800100" lvl="1"/>
            <a:r>
              <a:rPr lang="en-US" sz="2000" dirty="0"/>
              <a:t>Subtyping – now with worksheet!</a:t>
            </a:r>
          </a:p>
          <a:p>
            <a:pPr marL="800100" lvl="1"/>
            <a:r>
              <a:rPr lang="en-US" sz="2000" dirty="0"/>
              <a:t>HW7 (Dijkstra’s algorithm)</a:t>
            </a:r>
          </a:p>
        </p:txBody>
      </p:sp>
    </p:spTree>
    <p:extLst>
      <p:ext uri="{BB962C8B-B14F-4D97-AF65-F5344CB8AC3E}">
        <p14:creationId xmlns:p14="http://schemas.microsoft.com/office/powerpoint/2010/main" val="429027823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443B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026808" y="2286000"/>
            <a:ext cx="7090403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8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Type</a:t>
            </a:r>
          </a:p>
          <a:p>
            <a:pPr algn="ctr"/>
            <a:r>
              <a:rPr lang="en-US" sz="88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Unsoundness</a:t>
            </a:r>
          </a:p>
        </p:txBody>
      </p:sp>
    </p:spTree>
    <p:extLst>
      <p:ext uri="{BB962C8B-B14F-4D97-AF65-F5344CB8AC3E}">
        <p14:creationId xmlns:p14="http://schemas.microsoft.com/office/powerpoint/2010/main" val="412335955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r>
              <a:rPr lang="en-US" sz="2800" dirty="0"/>
              <a:t>Prove absence of certain run-time errors</a:t>
            </a:r>
          </a:p>
          <a:p>
            <a:r>
              <a:rPr lang="en-US" sz="2800" dirty="0"/>
              <a:t>In Java:</a:t>
            </a:r>
          </a:p>
          <a:p>
            <a:pPr lvl="1"/>
            <a:r>
              <a:rPr lang="en-US" sz="2800" dirty="0"/>
              <a:t>methods/fields guaranteed to exist</a:t>
            </a:r>
          </a:p>
          <a:p>
            <a:pPr lvl="2"/>
            <a:r>
              <a:rPr lang="en-US" sz="2800" dirty="0"/>
              <a:t>compare to, </a:t>
            </a:r>
            <a:r>
              <a:rPr lang="en-US" sz="2800" dirty="0" err="1"/>
              <a:t>eg</a:t>
            </a:r>
            <a:r>
              <a:rPr lang="en-US" sz="2800" dirty="0"/>
              <a:t>, python</a:t>
            </a:r>
          </a:p>
          <a:p>
            <a:pPr lvl="1"/>
            <a:r>
              <a:rPr lang="en-US" sz="2800" dirty="0"/>
              <a:t>programs without casts don’t throw </a:t>
            </a:r>
            <a:r>
              <a:rPr lang="en-US" sz="2800" dirty="0" err="1"/>
              <a:t>ClassCastExceptions</a:t>
            </a:r>
            <a:endParaRPr lang="en-US" sz="2800" dirty="0"/>
          </a:p>
          <a:p>
            <a:r>
              <a:rPr lang="en-US" sz="2800" dirty="0"/>
              <a:t>Type system </a:t>
            </a:r>
            <a:r>
              <a:rPr lang="en-US" sz="2800" i="1" dirty="0"/>
              <a:t>unsound </a:t>
            </a:r>
            <a:r>
              <a:rPr lang="en-US" sz="2800" dirty="0"/>
              <a:t>if it fails to provide its stated guarantees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113315767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We know how to use arrays:</a:t>
            </a:r>
          </a:p>
          <a:p>
            <a:pPr lvl="1"/>
            <a:r>
              <a:rPr lang="en-US" sz="2000" dirty="0"/>
              <a:t>Declare an array holding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sz="2000" dirty="0"/>
              <a:t> elements: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Type[]</a:t>
            </a:r>
          </a:p>
          <a:p>
            <a:pPr lvl="1"/>
            <a:r>
              <a:rPr lang="en-US" sz="2000" dirty="0"/>
              <a:t>Get an element: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x[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lvl="1"/>
            <a:r>
              <a:rPr lang="en-US" sz="2000" dirty="0"/>
              <a:t>Set an element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x[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= e;</a:t>
            </a:r>
          </a:p>
          <a:p>
            <a:pPr lvl="1"/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+mj-lt"/>
                <a:cs typeface="Courier New" panose="02070309020205020404" pitchFamily="49" charset="0"/>
              </a:rPr>
              <a:t>Java included the syntax above because it’s common and concise</a:t>
            </a:r>
          </a:p>
          <a:p>
            <a:pPr marL="0" indent="0">
              <a:buNone/>
            </a:pPr>
            <a:endParaRPr lang="en-US" sz="1000" dirty="0">
              <a:latin typeface="+mj-lt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+mj-lt"/>
                <a:cs typeface="Courier New" panose="02070309020205020404" pitchFamily="49" charset="0"/>
              </a:rPr>
              <a:t>But can reason about how it should work the same as this: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20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0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public T </a:t>
            </a:r>
            <a:r>
              <a:rPr lang="en-US" sz="20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{ … “</a:t>
            </a:r>
            <a:r>
              <a:rPr lang="en-US" sz="20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magic”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…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public T </a:t>
            </a:r>
            <a:r>
              <a:rPr lang="en-US" sz="20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(T </a:t>
            </a:r>
            <a:r>
              <a:rPr lang="en-US" sz="2000" b="1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newVal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) {… “</a:t>
            </a:r>
            <a:r>
              <a:rPr lang="en-US" sz="20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magic</a:t>
            </a:r>
            <a:r>
              <a:rPr lang="en-US" sz="2000" b="1" i="1">
                <a:latin typeface="Courier New" panose="02070309020205020404" pitchFamily="49" charset="0"/>
                <a:cs typeface="Courier New" panose="02070309020205020404" pitchFamily="49" charset="0"/>
              </a:rPr>
              <a:t>”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…} 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+mj-lt"/>
                <a:cs typeface="Courier New" panose="02070309020205020404" pitchFamily="49" charset="0"/>
              </a:rPr>
              <a:t>So: If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Type1</a:t>
            </a:r>
            <a:r>
              <a:rPr lang="en-US" sz="2000" dirty="0">
                <a:latin typeface="+mj-lt"/>
                <a:cs typeface="Courier New" panose="02070309020205020404" pitchFamily="49" charset="0"/>
              </a:rPr>
              <a:t> is a subtype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Type2</a:t>
            </a:r>
            <a:r>
              <a:rPr lang="en-US" sz="2000" dirty="0">
                <a:latin typeface="+mj-lt"/>
                <a:cs typeface="Courier New" panose="02070309020205020404" pitchFamily="49" charset="0"/>
              </a:rPr>
              <a:t>, how should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Type1[]</a:t>
            </a:r>
            <a:r>
              <a:rPr lang="en-US" sz="2000" dirty="0">
                <a:latin typeface="+mj-lt"/>
                <a:cs typeface="Courier New" panose="02070309020205020404" pitchFamily="49" charset="0"/>
              </a:rPr>
              <a:t> and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Type2[]</a:t>
            </a:r>
            <a:r>
              <a:rPr lang="en-US" sz="2000" dirty="0">
                <a:latin typeface="+mj-lt"/>
                <a:cs typeface="Courier New" panose="02070309020205020404" pitchFamily="49" charset="0"/>
              </a:rPr>
              <a:t> be related??</a:t>
            </a:r>
          </a:p>
        </p:txBody>
      </p:sp>
    </p:spTree>
    <p:extLst>
      <p:ext uri="{BB962C8B-B14F-4D97-AF65-F5344CB8AC3E}">
        <p14:creationId xmlns:p14="http://schemas.microsoft.com/office/powerpoint/2010/main" val="328303754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subtyping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Given everything we have learned, i</a:t>
            </a:r>
            <a:r>
              <a:rPr lang="en-US" sz="2000" dirty="0">
                <a:cs typeface="Courier New" panose="02070309020205020404" pitchFamily="49" charset="0"/>
              </a:rPr>
              <a:t>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Type1</a:t>
            </a:r>
            <a:r>
              <a:rPr lang="en-US" sz="2000" dirty="0">
                <a:cs typeface="Courier New" panose="02070309020205020404" pitchFamily="49" charset="0"/>
              </a:rPr>
              <a:t> is a subtype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Type2</a:t>
            </a:r>
            <a:r>
              <a:rPr lang="en-US" sz="2000" dirty="0">
                <a:cs typeface="Courier New" panose="02070309020205020404" pitchFamily="49" charset="0"/>
              </a:rPr>
              <a:t>, then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Type1[]</a:t>
            </a:r>
            <a:r>
              <a:rPr lang="en-US" sz="2000" dirty="0">
                <a:cs typeface="Courier New" panose="02070309020205020404" pitchFamily="49" charset="0"/>
              </a:rPr>
              <a:t> and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Type2[]</a:t>
            </a:r>
            <a:r>
              <a:rPr lang="en-US" sz="2000" dirty="0">
                <a:cs typeface="Courier New" panose="02070309020205020404" pitchFamily="49" charset="0"/>
              </a:rPr>
              <a:t> should be unrelated</a:t>
            </a:r>
          </a:p>
          <a:p>
            <a:pPr lvl="1"/>
            <a:r>
              <a:rPr lang="en-US" sz="2000" dirty="0">
                <a:cs typeface="Courier New" panose="02070309020205020404" pitchFamily="49" charset="0"/>
              </a:rPr>
              <a:t>Invariant subtyping for generics</a:t>
            </a:r>
          </a:p>
          <a:p>
            <a:pPr lvl="1"/>
            <a:r>
              <a:rPr lang="en-US" sz="2000" dirty="0">
                <a:cs typeface="Courier New" panose="02070309020205020404" pitchFamily="49" charset="0"/>
              </a:rPr>
              <a:t>Because arrays are mutable</a:t>
            </a:r>
          </a:p>
          <a:p>
            <a:pPr lvl="1"/>
            <a:endParaRPr lang="en-US" sz="2000" dirty="0">
              <a:cs typeface="Courier New" panose="02070309020205020404" pitchFamily="49" charset="0"/>
            </a:endParaRPr>
          </a:p>
          <a:p>
            <a:r>
              <a:rPr lang="en-US" sz="2000" dirty="0">
                <a:solidFill>
                  <a:srgbClr val="FF0000"/>
                </a:solidFill>
                <a:cs typeface="Courier New" panose="02070309020205020404" pitchFamily="49" charset="0"/>
              </a:rPr>
              <a:t>But in Java, </a:t>
            </a:r>
            <a:r>
              <a:rPr lang="en-US" sz="2000" dirty="0">
                <a:solidFill>
                  <a:srgbClr val="FF0000"/>
                </a:solidFill>
              </a:rPr>
              <a:t>i</a:t>
            </a:r>
            <a:r>
              <a:rPr lang="en-US" sz="2000" dirty="0">
                <a:solidFill>
                  <a:srgbClr val="FF0000"/>
                </a:solidFill>
                <a:cs typeface="Courier New" panose="02070309020205020404" pitchFamily="49" charset="0"/>
              </a:rPr>
              <a:t>f 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Type1</a:t>
            </a:r>
            <a:r>
              <a:rPr lang="en-US" sz="2000" dirty="0">
                <a:solidFill>
                  <a:srgbClr val="FF0000"/>
                </a:solidFill>
                <a:cs typeface="Courier New" panose="02070309020205020404" pitchFamily="49" charset="0"/>
              </a:rPr>
              <a:t> is a subtype of 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Type2</a:t>
            </a:r>
            <a:r>
              <a:rPr lang="en-US" sz="2000" dirty="0">
                <a:solidFill>
                  <a:srgbClr val="FF0000"/>
                </a:solidFill>
                <a:cs typeface="Courier New" panose="02070309020205020404" pitchFamily="49" charset="0"/>
              </a:rPr>
              <a:t>, then 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Type1[]</a:t>
            </a:r>
            <a:r>
              <a:rPr lang="en-US" sz="2000" dirty="0">
                <a:solidFill>
                  <a:srgbClr val="FF0000"/>
                </a:solidFill>
                <a:cs typeface="Courier New" panose="02070309020205020404" pitchFamily="49" charset="0"/>
              </a:rPr>
              <a:t> </a:t>
            </a:r>
            <a:r>
              <a:rPr lang="en-US" sz="2000" i="1" dirty="0">
                <a:solidFill>
                  <a:srgbClr val="FF0000"/>
                </a:solidFill>
                <a:cs typeface="Courier New" panose="02070309020205020404" pitchFamily="49" charset="0"/>
              </a:rPr>
              <a:t>is</a:t>
            </a:r>
            <a:r>
              <a:rPr lang="en-US" sz="2000" dirty="0">
                <a:solidFill>
                  <a:srgbClr val="FF0000"/>
                </a:solidFill>
                <a:cs typeface="Courier New" panose="02070309020205020404" pitchFamily="49" charset="0"/>
              </a:rPr>
              <a:t> a subtype of 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Type2[]</a:t>
            </a:r>
          </a:p>
          <a:p>
            <a:pPr lvl="1"/>
            <a:r>
              <a:rPr lang="en-US" sz="2000" dirty="0">
                <a:latin typeface="+mj-lt"/>
              </a:rPr>
              <a:t>Not true subtyping: the subtype does not support setting an array index to hold a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Type2</a:t>
            </a:r>
          </a:p>
          <a:p>
            <a:pPr lvl="1"/>
            <a:r>
              <a:rPr lang="en-US" sz="2000" dirty="0"/>
              <a:t>Java (and C#) made this decision in pre-generics days</a:t>
            </a:r>
          </a:p>
          <a:p>
            <a:pPr lvl="2"/>
            <a:r>
              <a:rPr lang="en-US" sz="2000" dirty="0">
                <a:latin typeface="+mj-lt"/>
              </a:rPr>
              <a:t>Else cannot write reusable sorting routines, etc.</a:t>
            </a:r>
          </a:p>
          <a:p>
            <a:pPr lvl="1"/>
            <a:r>
              <a:rPr lang="en-US" sz="2000" dirty="0">
                <a:latin typeface="+mj-lt"/>
              </a:rPr>
              <a:t>Backwards compatibility means it’s here to stay</a:t>
            </a:r>
          </a:p>
        </p:txBody>
      </p:sp>
    </p:spTree>
    <p:extLst>
      <p:ext uri="{BB962C8B-B14F-4D97-AF65-F5344CB8AC3E}">
        <p14:creationId xmlns:p14="http://schemas.microsoft.com/office/powerpoint/2010/main" val="1078235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picture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r>
              <a:rPr lang="en-US" sz="2800" dirty="0"/>
              <a:t>Last time: Generics intro</a:t>
            </a:r>
          </a:p>
          <a:p>
            <a:r>
              <a:rPr lang="en-US" sz="2800" i="1" dirty="0"/>
              <a:t>Subtyping</a:t>
            </a:r>
            <a:r>
              <a:rPr lang="en-US" sz="2800" dirty="0"/>
              <a:t> and Generics</a:t>
            </a:r>
            <a:endParaRPr lang="en-US" sz="2800" i="1" dirty="0"/>
          </a:p>
          <a:p>
            <a:r>
              <a:rPr lang="en-US" sz="2800" dirty="0"/>
              <a:t>Using </a:t>
            </a:r>
            <a:r>
              <a:rPr lang="en-US" sz="2800" i="1" dirty="0"/>
              <a:t>bounds</a:t>
            </a:r>
            <a:r>
              <a:rPr lang="en-US" sz="2800" dirty="0"/>
              <a:t> for more flexible subtyping</a:t>
            </a:r>
          </a:p>
          <a:p>
            <a:r>
              <a:rPr lang="en-US" sz="2800" dirty="0"/>
              <a:t>Using </a:t>
            </a:r>
            <a:r>
              <a:rPr lang="en-US" sz="2800" i="1" dirty="0"/>
              <a:t>wildcards</a:t>
            </a:r>
            <a:r>
              <a:rPr lang="en-US" sz="2800" dirty="0"/>
              <a:t> for more convenient bounds</a:t>
            </a:r>
          </a:p>
          <a:p>
            <a:r>
              <a:rPr lang="en-US" sz="2800" dirty="0"/>
              <a:t>Digression: Java’s </a:t>
            </a:r>
            <a:r>
              <a:rPr lang="en-US" sz="2800" i="1" dirty="0"/>
              <a:t>unsoundness</a:t>
            </a:r>
            <a:r>
              <a:rPr lang="en-US" sz="2800" dirty="0"/>
              <a:t>(</a:t>
            </a:r>
            <a:r>
              <a:rPr lang="en-US" sz="2800" dirty="0" err="1"/>
              <a:t>es</a:t>
            </a:r>
            <a:r>
              <a:rPr lang="en-US" sz="2800" dirty="0"/>
              <a:t>)</a:t>
            </a:r>
            <a:endParaRPr lang="en-US" sz="2800" i="1" dirty="0"/>
          </a:p>
          <a:p>
            <a:r>
              <a:rPr lang="en-US" sz="2800" dirty="0">
                <a:solidFill>
                  <a:schemeClr val="accent2"/>
                </a:solidFill>
              </a:rPr>
              <a:t>Java realities: </a:t>
            </a:r>
            <a:r>
              <a:rPr lang="en-US" sz="2800" i="1" dirty="0">
                <a:solidFill>
                  <a:schemeClr val="accent2"/>
                </a:solidFill>
              </a:rPr>
              <a:t>type erasure</a:t>
            </a:r>
          </a:p>
        </p:txBody>
      </p:sp>
    </p:spTree>
    <p:extLst>
      <p:ext uri="{BB962C8B-B14F-4D97-AF65-F5344CB8AC3E}">
        <p14:creationId xmlns:p14="http://schemas.microsoft.com/office/powerpoint/2010/main" val="112735938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443B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503174" y="2286000"/>
            <a:ext cx="4137672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8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Type</a:t>
            </a:r>
          </a:p>
          <a:p>
            <a:pPr algn="ctr"/>
            <a:r>
              <a:rPr lang="en-US" sz="88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Erasure</a:t>
            </a:r>
          </a:p>
        </p:txBody>
      </p:sp>
    </p:spTree>
    <p:extLst>
      <p:ext uri="{BB962C8B-B14F-4D97-AF65-F5344CB8AC3E}">
        <p14:creationId xmlns:p14="http://schemas.microsoft.com/office/powerpoint/2010/main" val="310090836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 erasure</a:t>
            </a:r>
          </a:p>
        </p:txBody>
      </p:sp>
      <p:sp>
        <p:nvSpPr>
          <p:cNvPr id="501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229600" cy="4495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All generic types become type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000" dirty="0"/>
              <a:t> once compiled</a:t>
            </a:r>
          </a:p>
          <a:p>
            <a:pPr lvl="1"/>
            <a:r>
              <a:rPr lang="en-US" sz="2000" dirty="0"/>
              <a:t>Big reason: backward compatibility with ancient byte code</a:t>
            </a:r>
          </a:p>
          <a:p>
            <a:pPr lvl="1"/>
            <a:r>
              <a:rPr lang="en-US" sz="2000" dirty="0"/>
              <a:t>So, at run-time, all generic instantiations have the same type</a:t>
            </a:r>
          </a:p>
          <a:p>
            <a:pPr marL="457200" lvl="1" indent="0">
              <a:buNone/>
            </a:pPr>
            <a:endParaRPr lang="en-US" sz="2000" dirty="0"/>
          </a:p>
          <a:p>
            <a:pPr marL="36576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List&lt;String&gt; 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lst1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&lt;String&gt;();</a:t>
            </a:r>
          </a:p>
          <a:p>
            <a:pPr marL="36576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List&lt;Integer&gt;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lst2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&lt;Integer&gt;();</a:t>
            </a:r>
          </a:p>
          <a:p>
            <a:pPr marL="36576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lst1.getClass() == lst2.getClass()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true</a:t>
            </a:r>
          </a:p>
          <a:p>
            <a:pPr marL="457200" lvl="1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Cannot use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sz="2000" dirty="0"/>
              <a:t> to discover a type parameter</a:t>
            </a:r>
          </a:p>
          <a:p>
            <a:pPr marL="365760" lvl="1" indent="0">
              <a:buNone/>
            </a:pPr>
            <a:endParaRPr lang="en-US" sz="800" b="1" dirty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Collection&lt;String&gt;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&lt;String&gt;();</a:t>
            </a:r>
          </a:p>
          <a:p>
            <a:pPr marL="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if 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Collection&lt;String&gt;) {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illegal</a:t>
            </a:r>
          </a:p>
          <a:p>
            <a:pPr marL="0" lvl="1" indent="0">
              <a:buNone/>
            </a:pPr>
            <a:r>
              <a:rPr lang="en-US" sz="2000" b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... </a:t>
            </a:r>
            <a:endParaRPr lang="en-US" sz="2000" b="1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21781552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Erasure: Consequences</a:t>
            </a:r>
          </a:p>
        </p:txBody>
      </p:sp>
      <p:sp>
        <p:nvSpPr>
          <p:cNvPr id="490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495800"/>
          </a:xfrm>
        </p:spPr>
        <p:txBody>
          <a:bodyPr>
            <a:normAutofit fontScale="85000" lnSpcReduction="10000"/>
          </a:bodyPr>
          <a:lstStyle/>
          <a:p>
            <a:pPr marL="4572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 {</a:t>
            </a:r>
          </a:p>
          <a:p>
            <a:pPr marL="4572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T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aField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      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ok</a:t>
            </a:r>
          </a:p>
          <a:p>
            <a:pPr marL="45720" indent="0">
              <a:buNone/>
            </a:pP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  private T[]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anArray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   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ok</a:t>
            </a:r>
          </a:p>
          <a:p>
            <a:pPr marL="4572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" indent="0">
              <a:buNone/>
            </a:pPr>
            <a:r>
              <a:rPr lang="en-US" b="1">
                <a:latin typeface="Courier New" pitchFamily="49" charset="0"/>
                <a:cs typeface="Courier New" pitchFamily="49" charset="0"/>
              </a:rPr>
              <a:t>    public Foo()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aField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T();   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compile-time error</a:t>
            </a:r>
          </a:p>
          <a:p>
            <a:pPr marL="4572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anArray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T[10];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compile-time error</a:t>
            </a:r>
          </a:p>
          <a:p>
            <a:pPr marL="4572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4572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You cannot create objects or arrays of a parameterized type</a:t>
            </a:r>
          </a:p>
          <a:p>
            <a:pPr lvl="1">
              <a:buNone/>
            </a:pPr>
            <a:r>
              <a:rPr lang="en-US" dirty="0"/>
              <a:t>	(Actual type info not available at runtime)</a:t>
            </a:r>
          </a:p>
        </p:txBody>
      </p:sp>
    </p:spTree>
    <p:extLst>
      <p:ext uri="{BB962C8B-B14F-4D97-AF65-F5344CB8AC3E}">
        <p14:creationId xmlns:p14="http://schemas.microsoft.com/office/powerpoint/2010/main" val="11062920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Sketchy array cast</a:t>
            </a:r>
          </a:p>
        </p:txBody>
      </p:sp>
      <p:sp>
        <p:nvSpPr>
          <p:cNvPr id="491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4958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private T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aField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private T[]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anArray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                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@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SuppressWarnings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("unchecked")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public Foo(T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aField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anArray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(T[])(new Object[10])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You </a:t>
            </a:r>
            <a:r>
              <a:rPr lang="en-US" sz="2000" i="1" dirty="0"/>
              <a:t>can</a:t>
            </a:r>
            <a:r>
              <a:rPr lang="en-US" sz="2000" dirty="0"/>
              <a:t> declare variables of type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2000" dirty="0"/>
              <a:t>, accept them as parameters, return them, or create arrays by casting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Object[]</a:t>
            </a:r>
          </a:p>
          <a:p>
            <a:pPr lvl="1"/>
            <a:r>
              <a:rPr lang="en-US" sz="2000" dirty="0"/>
              <a:t>Casting to generic types is not type-safe, so it generates a warning</a:t>
            </a:r>
          </a:p>
          <a:p>
            <a:pPr lvl="1"/>
            <a:r>
              <a:rPr lang="en-US" sz="2000" dirty="0"/>
              <a:t>Rare to need an array of a generic type (e.g., use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sz="2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400710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Generics and casting</a:t>
            </a:r>
          </a:p>
        </p:txBody>
      </p:sp>
      <p:sp>
        <p:nvSpPr>
          <p:cNvPr id="504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Casting to generic type results in an important warning</a:t>
            </a:r>
          </a:p>
          <a:p>
            <a:pPr marL="36576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List&lt;Cat&gt;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cats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&lt;Cat&gt;(); 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ok</a:t>
            </a:r>
          </a:p>
          <a:p>
            <a:pPr marL="36576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List&lt;?&gt;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mystery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cats;</a:t>
            </a:r>
            <a:endParaRPr lang="en-US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36576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List&lt;String&gt;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(List&lt;String&gt;) mystery;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warn</a:t>
            </a:r>
          </a:p>
          <a:p>
            <a:pPr marL="36576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ls.add("not a cat");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undetected error</a:t>
            </a:r>
          </a:p>
          <a:p>
            <a:pPr marL="365760" lvl="1" indent="0">
              <a:buNone/>
            </a:pP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...</a:t>
            </a:r>
          </a:p>
          <a:p>
            <a:pPr marL="36576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Cat c = cats.remove(0);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ClassCastException </a:t>
            </a:r>
          </a:p>
          <a:p>
            <a:pPr marL="457200" lvl="1" indent="0">
              <a:buNone/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Compiler gives an unchecked warning, since this is something the runtime system </a:t>
            </a:r>
            <a:r>
              <a:rPr lang="en-US" i="1" dirty="0">
                <a:solidFill>
                  <a:srgbClr val="C00000"/>
                </a:solidFill>
              </a:rPr>
              <a:t>will not check for you</a:t>
            </a:r>
            <a:endParaRPr lang="en-US" dirty="0"/>
          </a:p>
          <a:p>
            <a:r>
              <a:rPr lang="en-US" dirty="0"/>
              <a:t>Usually, if you think you need to do this, you're wrong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dirty="0"/>
              <a:t> can also be cast to any generic type </a:t>
            </a:r>
            <a:r>
              <a:rPr lang="en-US" dirty="0">
                <a:sym typeface="Wingdings" panose="05000000000000000000" pitchFamily="2" charset="2"/>
              </a:rPr>
              <a:t></a:t>
            </a:r>
            <a:endParaRPr lang="en-US" dirty="0"/>
          </a:p>
          <a:p>
            <a:pPr marL="4572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public static &lt;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 T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badCast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(T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Object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572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(T) o;  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unchecked warning</a:t>
            </a:r>
          </a:p>
          <a:p>
            <a:pPr marL="4572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}</a:t>
            </a:r>
          </a:p>
        </p:txBody>
      </p:sp>
      <p:sp>
        <p:nvSpPr>
          <p:cNvPr id="4" name="Rectangular Callout 3">
            <a:extLst>
              <a:ext uri="{FF2B5EF4-FFF2-40B4-BE49-F238E27FC236}">
                <a16:creationId xmlns:a16="http://schemas.microsoft.com/office/drawing/2014/main" id="{64ABA47B-0952-044F-8E98-0001F7112964}"/>
              </a:ext>
            </a:extLst>
          </p:cNvPr>
          <p:cNvSpPr/>
          <p:nvPr/>
        </p:nvSpPr>
        <p:spPr>
          <a:xfrm>
            <a:off x="39757" y="1984513"/>
            <a:ext cx="1066800" cy="990600"/>
          </a:xfrm>
          <a:prstGeom prst="wedgeRectCallout">
            <a:avLst>
              <a:gd name="adj1" fmla="val -49721"/>
              <a:gd name="adj2" fmla="val -33892"/>
            </a:avLst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NEVER DO THIS!</a:t>
            </a:r>
            <a:endParaRPr lang="en-US" sz="2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7657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picture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r>
              <a:rPr lang="en-US" sz="2800" dirty="0"/>
              <a:t>Last time: Generics intro</a:t>
            </a:r>
          </a:p>
          <a:p>
            <a:r>
              <a:rPr lang="en-US" sz="2800" i="1" dirty="0">
                <a:solidFill>
                  <a:schemeClr val="accent2"/>
                </a:solidFill>
              </a:rPr>
              <a:t>Subtyping</a:t>
            </a:r>
            <a:r>
              <a:rPr lang="en-US" sz="2800" dirty="0">
                <a:solidFill>
                  <a:schemeClr val="accent2"/>
                </a:solidFill>
              </a:rPr>
              <a:t> and Generics</a:t>
            </a:r>
            <a:endParaRPr lang="en-US" sz="2800" i="1" dirty="0">
              <a:solidFill>
                <a:schemeClr val="accent2"/>
              </a:solidFill>
            </a:endParaRPr>
          </a:p>
          <a:p>
            <a:r>
              <a:rPr lang="en-US" sz="2800" dirty="0"/>
              <a:t>Using </a:t>
            </a:r>
            <a:r>
              <a:rPr lang="en-US" sz="2800" i="1" dirty="0"/>
              <a:t>bounds</a:t>
            </a:r>
            <a:r>
              <a:rPr lang="en-US" sz="2800" dirty="0"/>
              <a:t> for more flexible subtyping</a:t>
            </a:r>
          </a:p>
          <a:p>
            <a:r>
              <a:rPr lang="en-US" sz="2800" dirty="0"/>
              <a:t>Using </a:t>
            </a:r>
            <a:r>
              <a:rPr lang="en-US" sz="2800" i="1" dirty="0"/>
              <a:t>wildcards</a:t>
            </a:r>
            <a:r>
              <a:rPr lang="en-US" sz="2800" dirty="0"/>
              <a:t> for more convenient bounds</a:t>
            </a:r>
          </a:p>
          <a:p>
            <a:r>
              <a:rPr lang="en-US" sz="2800" dirty="0"/>
              <a:t>Digression: Java’s </a:t>
            </a:r>
            <a:r>
              <a:rPr lang="en-US" sz="2800" i="1" dirty="0"/>
              <a:t>unsoundness</a:t>
            </a:r>
            <a:r>
              <a:rPr lang="en-US" sz="2800" dirty="0"/>
              <a:t>(</a:t>
            </a:r>
            <a:r>
              <a:rPr lang="en-US" sz="2800" dirty="0" err="1"/>
              <a:t>es</a:t>
            </a:r>
            <a:r>
              <a:rPr lang="en-US" sz="2800" dirty="0"/>
              <a:t>)</a:t>
            </a:r>
            <a:endParaRPr lang="en-US" sz="2800" i="1" dirty="0"/>
          </a:p>
          <a:p>
            <a:r>
              <a:rPr lang="en-US" sz="2800" dirty="0"/>
              <a:t>Java realities: </a:t>
            </a:r>
            <a:r>
              <a:rPr lang="en-US" sz="2800" i="1" dirty="0"/>
              <a:t>type erasure</a:t>
            </a:r>
          </a:p>
        </p:txBody>
      </p:sp>
      <p:sp>
        <p:nvSpPr>
          <p:cNvPr id="4" name="Rectangular Callout 3">
            <a:extLst>
              <a:ext uri="{FF2B5EF4-FFF2-40B4-BE49-F238E27FC236}">
                <a16:creationId xmlns:a16="http://schemas.microsoft.com/office/drawing/2014/main" id="{D10B1D1F-DBFA-BB41-8958-078DDBC4021F}"/>
              </a:ext>
            </a:extLst>
          </p:cNvPr>
          <p:cNvSpPr/>
          <p:nvPr/>
        </p:nvSpPr>
        <p:spPr>
          <a:xfrm>
            <a:off x="6531641" y="5410200"/>
            <a:ext cx="2438400" cy="457200"/>
          </a:xfrm>
          <a:prstGeom prst="wedgeRectCallout">
            <a:avLst>
              <a:gd name="adj1" fmla="val 5157"/>
              <a:gd name="adj2" fmla="val 115047"/>
            </a:avLst>
          </a:prstGeom>
          <a:solidFill>
            <a:srgbClr val="E3F1DA"/>
          </a:solidFill>
          <a:ln>
            <a:solidFill>
              <a:srgbClr val="5483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kern="0" dirty="0">
                <a:solidFill>
                  <a:srgbClr val="000000"/>
                </a:solidFill>
                <a:latin typeface="Helvetica" pitchFamily="2" charset="0"/>
                <a:cs typeface="Courier New" panose="02070309020205020404" pitchFamily="49" charset="0"/>
                <a:sym typeface="Symbol"/>
              </a:rPr>
              <a:t>See Effective Java!</a:t>
            </a:r>
            <a:endParaRPr lang="en-US" sz="2000" kern="0">
              <a:solidFill>
                <a:prstClr val="black"/>
              </a:solidFill>
              <a:latin typeface="Helvetica" pitchFamily="2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534515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bottom-line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Java guarantees a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List&lt;String&gt;</a:t>
            </a:r>
            <a:r>
              <a:rPr lang="en-US" sz="2000" dirty="0"/>
              <a:t> variable always holds a (subtype of) the </a:t>
            </a:r>
            <a:r>
              <a:rPr lang="en-US" sz="2000" i="1" dirty="0"/>
              <a:t>raw type</a:t>
            </a:r>
            <a:r>
              <a:rPr lang="en-US" sz="2000" dirty="0"/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</a:p>
          <a:p>
            <a:pPr lvl="1"/>
            <a:endParaRPr lang="en-US" sz="1000" dirty="0"/>
          </a:p>
          <a:p>
            <a:r>
              <a:rPr lang="en-US" sz="2000" dirty="0"/>
              <a:t>Java does not guarantee a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List&lt;String&gt;</a:t>
            </a:r>
            <a:r>
              <a:rPr lang="en-US" sz="2000" dirty="0"/>
              <a:t> variable always has only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2000" dirty="0"/>
              <a:t> elements at run-time</a:t>
            </a:r>
          </a:p>
          <a:p>
            <a:pPr lvl="1"/>
            <a:r>
              <a:rPr lang="en-US" sz="2000" dirty="0"/>
              <a:t>Will be true unless unchecked casts involving generics are used</a:t>
            </a:r>
          </a:p>
          <a:p>
            <a:pPr lvl="1"/>
            <a:r>
              <a:rPr lang="en-US" sz="2000" dirty="0"/>
              <a:t>Compiler inserts casts to/from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sz="2000" dirty="0"/>
              <a:t> for generics</a:t>
            </a:r>
          </a:p>
          <a:p>
            <a:pPr lvl="2"/>
            <a:r>
              <a:rPr lang="en-US" sz="2000" dirty="0"/>
              <a:t>If these </a:t>
            </a:r>
            <a:r>
              <a:rPr lang="en-US" sz="2000"/>
              <a:t>casts fail, </a:t>
            </a:r>
            <a:r>
              <a:rPr lang="en-US" sz="2000" dirty="0"/>
              <a:t>hard-to-debug errors result: Often far from where conceptual mistake occurred</a:t>
            </a:r>
          </a:p>
          <a:p>
            <a:pPr lvl="1"/>
            <a:endParaRPr lang="en-US" sz="1000" dirty="0"/>
          </a:p>
          <a:p>
            <a:r>
              <a:rPr lang="en-US" sz="2000" dirty="0"/>
              <a:t>Don’t ignore warnings!</a:t>
            </a:r>
          </a:p>
          <a:p>
            <a:pPr lvl="1"/>
            <a:r>
              <a:rPr lang="en-US" sz="2000" dirty="0"/>
              <a:t>You’re violating good style/design/subtyping/generics</a:t>
            </a:r>
          </a:p>
          <a:p>
            <a:pPr lvl="1"/>
            <a:r>
              <a:rPr lang="en-US" sz="2000" dirty="0"/>
              <a:t>You’re risking difficult debugging</a:t>
            </a:r>
          </a:p>
        </p:txBody>
      </p:sp>
    </p:spTree>
    <p:extLst>
      <p:ext uri="{BB962C8B-B14F-4D97-AF65-F5344CB8AC3E}">
        <p14:creationId xmlns:p14="http://schemas.microsoft.com/office/powerpoint/2010/main" val="166313773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@Override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US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if (!(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Node))  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return false;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Node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(Node)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this.data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().equals(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n.data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0872917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dirty="0"/>
              <a:t> for a parameterized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@Override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US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if (!(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Node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&lt;E&gt;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))  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return false;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Node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&lt;E&gt;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(Node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&lt;E&gt;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this.data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().equals(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n.data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</p:txBody>
      </p:sp>
      <p:sp>
        <p:nvSpPr>
          <p:cNvPr id="4" name="Rectangular Callout 3"/>
          <p:cNvSpPr/>
          <p:nvPr/>
        </p:nvSpPr>
        <p:spPr>
          <a:xfrm>
            <a:off x="6248400" y="1524000"/>
            <a:ext cx="2362200" cy="1066800"/>
          </a:xfrm>
          <a:prstGeom prst="wedgeRectCallout">
            <a:avLst>
              <a:gd name="adj1" fmla="val -82286"/>
              <a:gd name="adj2" fmla="val 10200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Erasure:  Type arguments do not exist at runtime</a:t>
            </a:r>
          </a:p>
        </p:txBody>
      </p:sp>
    </p:spTree>
    <p:extLst>
      <p:ext uri="{BB962C8B-B14F-4D97-AF65-F5344CB8AC3E}">
        <p14:creationId xmlns:p14="http://schemas.microsoft.com/office/powerpoint/2010/main" val="1667005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Equals for a parameterized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&lt;E&gt;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@Override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US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if (!(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Node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&lt;?&gt;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))  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return false;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Node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&lt;E&gt;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(Node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&lt;E&gt;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this.data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().equals(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n.data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</p:txBody>
      </p:sp>
      <p:sp>
        <p:nvSpPr>
          <p:cNvPr id="4" name="Rectangular Callout 3"/>
          <p:cNvSpPr/>
          <p:nvPr/>
        </p:nvSpPr>
        <p:spPr>
          <a:xfrm>
            <a:off x="6311155" y="2514600"/>
            <a:ext cx="2819400" cy="1752600"/>
          </a:xfrm>
          <a:prstGeom prst="wedgeRectCallout">
            <a:avLst>
              <a:gd name="adj1" fmla="val -121178"/>
              <a:gd name="adj2" fmla="val 4760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More erasure: At run time, do not know what 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sz="2000" dirty="0">
                <a:solidFill>
                  <a:schemeClr val="tx1"/>
                </a:solidFill>
              </a:rPr>
              <a:t> is and will not be checked, so don’t indicate otherwise</a:t>
            </a:r>
          </a:p>
        </p:txBody>
      </p:sp>
    </p:spTree>
    <p:extLst>
      <p:ext uri="{BB962C8B-B14F-4D97-AF65-F5344CB8AC3E}">
        <p14:creationId xmlns:p14="http://schemas.microsoft.com/office/powerpoint/2010/main" val="1284586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Equals for a parameterized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&lt;E&gt;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@Override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US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if (!(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Node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&lt;?&gt;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))  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return false;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Node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&lt;?&gt;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(Node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&lt;?&gt;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this.data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().equals(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n.data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</p:txBody>
      </p:sp>
      <p:sp>
        <p:nvSpPr>
          <p:cNvPr id="4" name="Rectangular Callout 3"/>
          <p:cNvSpPr/>
          <p:nvPr/>
        </p:nvSpPr>
        <p:spPr>
          <a:xfrm>
            <a:off x="6315342" y="2819400"/>
            <a:ext cx="2819400" cy="1222248"/>
          </a:xfrm>
          <a:prstGeom prst="wedgeRectCallout">
            <a:avLst>
              <a:gd name="adj1" fmla="val -127747"/>
              <a:gd name="adj2" fmla="val 6802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Works if the type of </a:t>
            </a:r>
            <a:r>
              <a:rPr lang="en-US" sz="2000" dirty="0" err="1">
                <a:solidFill>
                  <a:schemeClr val="tx1"/>
                </a:solidFill>
              </a:rPr>
              <a:t>obj</a:t>
            </a:r>
            <a:r>
              <a:rPr lang="en-US" sz="2000" dirty="0">
                <a:solidFill>
                  <a:schemeClr val="tx1"/>
                </a:solidFill>
              </a:rPr>
              <a:t> is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Node&lt;Elephant&gt;</a:t>
            </a:r>
            <a:r>
              <a:rPr lang="en-US" sz="2000" dirty="0">
                <a:solidFill>
                  <a:schemeClr val="tx1"/>
                </a:solidFill>
              </a:rPr>
              <a:t> or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Node&lt;String&gt;</a:t>
            </a:r>
            <a:r>
              <a:rPr lang="en-US" sz="2000" dirty="0">
                <a:solidFill>
                  <a:schemeClr val="tx1"/>
                </a:solidFill>
              </a:rPr>
              <a:t> or …</a:t>
            </a:r>
            <a:endParaRPr lang="en-US" sz="20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0" y="5955268"/>
            <a:ext cx="1912703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Node&lt;Elephant&gt;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16159" y="5955268"/>
            <a:ext cx="1665841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Node&lt;String&gt;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00847" y="5105400"/>
            <a:ext cx="2900153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Node&lt;? extends Object&gt;</a:t>
            </a:r>
          </a:p>
        </p:txBody>
      </p:sp>
      <p:sp>
        <p:nvSpPr>
          <p:cNvPr id="13" name="Rectangular Callout 12"/>
          <p:cNvSpPr/>
          <p:nvPr/>
        </p:nvSpPr>
        <p:spPr>
          <a:xfrm>
            <a:off x="1143000" y="5178552"/>
            <a:ext cx="3124200" cy="1222248"/>
          </a:xfrm>
          <a:prstGeom prst="wedgeRectCallout">
            <a:avLst>
              <a:gd name="adj1" fmla="val 57737"/>
              <a:gd name="adj2" fmla="val -8077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Leave it to here to “do the right thing” if 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2000" dirty="0">
                <a:solidFill>
                  <a:schemeClr val="tx1"/>
                </a:solidFill>
              </a:rPr>
              <a:t> and 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2000" dirty="0">
                <a:solidFill>
                  <a:schemeClr val="tx1"/>
                </a:solidFill>
              </a:rPr>
              <a:t> differ on element type</a:t>
            </a:r>
            <a:endParaRPr lang="en-US" sz="20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0101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3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Summary: Type Erasure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At runtime, Java does not know the exact types of generics</a:t>
            </a:r>
          </a:p>
          <a:p>
            <a:r>
              <a:rPr lang="en-US" sz="2000" dirty="0"/>
              <a:t>Sort of awkward but required for backward compatibility</a:t>
            </a:r>
          </a:p>
        </p:txBody>
      </p:sp>
    </p:spTree>
    <p:extLst>
      <p:ext uri="{BB962C8B-B14F-4D97-AF65-F5344CB8AC3E}">
        <p14:creationId xmlns:p14="http://schemas.microsoft.com/office/powerpoint/2010/main" val="335305439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443B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513082" y="2286000"/>
            <a:ext cx="411785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8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Wrapup</a:t>
            </a:r>
          </a:p>
        </p:txBody>
      </p:sp>
    </p:spTree>
    <p:extLst>
      <p:ext uri="{BB962C8B-B14F-4D97-AF65-F5344CB8AC3E}">
        <p14:creationId xmlns:p14="http://schemas.microsoft.com/office/powerpoint/2010/main" val="356135599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Generics clarify your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Map 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Object put(Object key, Object value);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Map&lt;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put(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key,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value);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000" dirty="0"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86400" y="2438400"/>
            <a:ext cx="350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plus casts in client code</a:t>
            </a:r>
          </a:p>
          <a:p>
            <a:r>
              <a:rPr lang="en-US" sz="2000" dirty="0"/>
              <a:t>→ possibility of run-time errors</a:t>
            </a:r>
          </a:p>
        </p:txBody>
      </p:sp>
    </p:spTree>
    <p:extLst>
      <p:ext uri="{BB962C8B-B14F-4D97-AF65-F5344CB8AC3E}">
        <p14:creationId xmlns:p14="http://schemas.microsoft.com/office/powerpoint/2010/main" val="392332276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Tips when writing a generic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Start by writing a concrete instantiation</a:t>
            </a:r>
          </a:p>
          <a:p>
            <a:pPr lvl="1"/>
            <a:r>
              <a:rPr lang="en-US" sz="2000" dirty="0"/>
              <a:t>Get it correct (testing, reasoning, etc.)</a:t>
            </a:r>
          </a:p>
          <a:p>
            <a:pPr lvl="1"/>
            <a:r>
              <a:rPr lang="en-US" sz="2000" dirty="0"/>
              <a:t>Consider writing a second concrete version</a:t>
            </a:r>
          </a:p>
          <a:p>
            <a:endParaRPr lang="en-US" sz="2000" dirty="0"/>
          </a:p>
          <a:p>
            <a:r>
              <a:rPr lang="en-US" sz="2000" dirty="0"/>
              <a:t>Generalize it by adding type parameters</a:t>
            </a:r>
          </a:p>
          <a:p>
            <a:pPr lvl="1"/>
            <a:r>
              <a:rPr lang="en-US" sz="2000" dirty="0"/>
              <a:t>Think about which types are the same or different</a:t>
            </a:r>
          </a:p>
          <a:p>
            <a:pPr lvl="1"/>
            <a:r>
              <a:rPr lang="en-US" sz="2000" dirty="0"/>
              <a:t>The compiler will help you find errors</a:t>
            </a:r>
          </a:p>
          <a:p>
            <a:endParaRPr lang="en-US" sz="2000" dirty="0"/>
          </a:p>
          <a:p>
            <a:r>
              <a:rPr lang="en-US" sz="2000" dirty="0"/>
              <a:t>As you gain experience, it will be easier to write generic code from the start</a:t>
            </a:r>
          </a:p>
        </p:txBody>
      </p:sp>
    </p:spTree>
    <p:extLst>
      <p:ext uri="{BB962C8B-B14F-4D97-AF65-F5344CB8AC3E}">
        <p14:creationId xmlns:p14="http://schemas.microsoft.com/office/powerpoint/2010/main" val="272458658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i="1" dirty="0">
                <a:solidFill>
                  <a:schemeClr val="accent2"/>
                </a:solidFill>
              </a:rPr>
              <a:t>Type bounds</a:t>
            </a:r>
            <a:r>
              <a:rPr lang="en-US" sz="2000" dirty="0"/>
              <a:t> e.g.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&lt;T extends Number&gt;</a:t>
            </a:r>
            <a:r>
              <a:rPr lang="en-US" sz="2000" dirty="0">
                <a:cs typeface="Courier New" pitchFamily="49" charset="0"/>
              </a:rPr>
              <a:t> </a:t>
            </a:r>
            <a:endParaRPr lang="en-US" sz="2000" dirty="0"/>
          </a:p>
          <a:p>
            <a:pPr lvl="1"/>
            <a:r>
              <a:rPr lang="en-US" sz="2000" dirty="0"/>
              <a:t>Make code more flexible!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000" i="1" dirty="0">
                <a:solidFill>
                  <a:schemeClr val="accent2"/>
                </a:solidFill>
              </a:rPr>
              <a:t>Java wildcards</a:t>
            </a:r>
            <a:r>
              <a:rPr lang="en-US" sz="2000" dirty="0">
                <a:cs typeface="Courier New" pitchFamily="49" charset="0"/>
              </a:rPr>
              <a:t> </a:t>
            </a:r>
          </a:p>
          <a:p>
            <a:pPr lvl="1"/>
            <a:r>
              <a:rPr lang="en-US" sz="2000" dirty="0"/>
              <a:t>Anonymous type variables (used only once)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? extends Type</a:t>
            </a:r>
            <a:r>
              <a:rPr lang="en-US" sz="2000" dirty="0"/>
              <a:t>, some unspecified subtype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? super Type</a:t>
            </a:r>
            <a:r>
              <a:rPr lang="en-US" sz="2000" dirty="0"/>
              <a:t>, some unspecified </a:t>
            </a:r>
            <a:r>
              <a:rPr lang="en-US" sz="2000" dirty="0" err="1"/>
              <a:t>supertype</a:t>
            </a:r>
            <a:r>
              <a:rPr lang="en-US" sz="2000" dirty="0"/>
              <a:t>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</a:p>
          <a:p>
            <a:pPr lvl="2"/>
            <a:endParaRPr lang="en-US" sz="2000" dirty="0"/>
          </a:p>
          <a:p>
            <a:pPr marL="0" indent="0">
              <a:buNone/>
            </a:pPr>
            <a:r>
              <a:rPr lang="en-US" sz="2000" i="1" dirty="0">
                <a:solidFill>
                  <a:schemeClr val="accent2"/>
                </a:solidFill>
              </a:rPr>
              <a:t>Type Erasure</a:t>
            </a:r>
            <a:endParaRPr lang="en-US" sz="2000" dirty="0">
              <a:cs typeface="Courier New" pitchFamily="49" charset="0"/>
            </a:endParaRPr>
          </a:p>
          <a:p>
            <a:pPr lvl="1"/>
            <a:r>
              <a:rPr lang="en-US" sz="2000" dirty="0"/>
              <a:t>Java doesn’t know generic types at runtime</a:t>
            </a:r>
          </a:p>
          <a:p>
            <a:pPr lvl="2"/>
            <a:r>
              <a:rPr lang="en-US" sz="2000" dirty="0"/>
              <a:t>necessary for backward compatibility</a:t>
            </a:r>
          </a:p>
        </p:txBody>
      </p:sp>
    </p:spTree>
    <p:extLst>
      <p:ext uri="{BB962C8B-B14F-4D97-AF65-F5344CB8AC3E}">
        <p14:creationId xmlns:p14="http://schemas.microsoft.com/office/powerpoint/2010/main" val="1325314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picture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r>
              <a:rPr lang="en-US" sz="2800" dirty="0"/>
              <a:t>Last time: Generics intro</a:t>
            </a:r>
          </a:p>
          <a:p>
            <a:r>
              <a:rPr lang="en-US" sz="2800" i="1" dirty="0">
                <a:solidFill>
                  <a:schemeClr val="accent2"/>
                </a:solidFill>
              </a:rPr>
              <a:t>Subtyping</a:t>
            </a:r>
            <a:r>
              <a:rPr lang="en-US" sz="2800" dirty="0">
                <a:solidFill>
                  <a:schemeClr val="accent2"/>
                </a:solidFill>
              </a:rPr>
              <a:t> and Generics</a:t>
            </a:r>
            <a:endParaRPr lang="en-US" sz="2800" i="1" dirty="0">
              <a:solidFill>
                <a:schemeClr val="accent2"/>
              </a:solidFill>
            </a:endParaRPr>
          </a:p>
          <a:p>
            <a:r>
              <a:rPr lang="en-US" sz="2800" dirty="0"/>
              <a:t>Using </a:t>
            </a:r>
            <a:r>
              <a:rPr lang="en-US" sz="2800" i="1" dirty="0"/>
              <a:t>bounds</a:t>
            </a:r>
            <a:r>
              <a:rPr lang="en-US" sz="2800" dirty="0"/>
              <a:t> for more flexible subtyping</a:t>
            </a:r>
          </a:p>
          <a:p>
            <a:r>
              <a:rPr lang="en-US" sz="2800" dirty="0"/>
              <a:t>Using </a:t>
            </a:r>
            <a:r>
              <a:rPr lang="en-US" sz="2800" i="1" dirty="0"/>
              <a:t>wildcards</a:t>
            </a:r>
            <a:r>
              <a:rPr lang="en-US" sz="2800" dirty="0"/>
              <a:t> for more convenient bounds</a:t>
            </a:r>
          </a:p>
          <a:p>
            <a:r>
              <a:rPr lang="en-US" sz="2800" dirty="0"/>
              <a:t>Digression: Java’s </a:t>
            </a:r>
            <a:r>
              <a:rPr lang="en-US" sz="2800" i="1" dirty="0"/>
              <a:t>unsoundness</a:t>
            </a:r>
            <a:r>
              <a:rPr lang="en-US" sz="2800" dirty="0"/>
              <a:t>(</a:t>
            </a:r>
            <a:r>
              <a:rPr lang="en-US" sz="2800" dirty="0" err="1"/>
              <a:t>es</a:t>
            </a:r>
            <a:r>
              <a:rPr lang="en-US" sz="2800" dirty="0"/>
              <a:t>)</a:t>
            </a:r>
            <a:endParaRPr lang="en-US" sz="2800" i="1" dirty="0"/>
          </a:p>
          <a:p>
            <a:r>
              <a:rPr lang="en-US" sz="2800" dirty="0"/>
              <a:t>Java realities: </a:t>
            </a:r>
            <a:r>
              <a:rPr lang="en-US" sz="2800" i="1" dirty="0"/>
              <a:t>type erasure</a:t>
            </a:r>
          </a:p>
        </p:txBody>
      </p:sp>
    </p:spTree>
    <p:extLst>
      <p:ext uri="{BB962C8B-B14F-4D97-AF65-F5344CB8AC3E}">
        <p14:creationId xmlns:p14="http://schemas.microsoft.com/office/powerpoint/2010/main" val="55841792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443B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98425" y="2286000"/>
            <a:ext cx="834715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8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Announcements</a:t>
            </a:r>
          </a:p>
        </p:txBody>
      </p:sp>
    </p:spTree>
    <p:extLst>
      <p:ext uri="{BB962C8B-B14F-4D97-AF65-F5344CB8AC3E}">
        <p14:creationId xmlns:p14="http://schemas.microsoft.com/office/powerpoint/2010/main" val="238662375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 marL="400050"/>
            <a:r>
              <a:rPr lang="en-US" sz="2000" dirty="0"/>
              <a:t>Quiz 5 is due tomorrow</a:t>
            </a:r>
          </a:p>
          <a:p>
            <a:pPr marL="400050"/>
            <a:r>
              <a:rPr lang="en-US" sz="2000" dirty="0"/>
              <a:t>Homework 6 due tomorrow</a:t>
            </a:r>
          </a:p>
          <a:p>
            <a:pPr marL="400050"/>
            <a:r>
              <a:rPr lang="en-US" sz="2000" dirty="0"/>
              <a:t>Section tomorrow!</a:t>
            </a:r>
          </a:p>
          <a:p>
            <a:pPr marL="800100" lvl="1"/>
            <a:r>
              <a:rPr lang="en-US" sz="2000" dirty="0"/>
              <a:t>Subtyping – now with worksheet!</a:t>
            </a:r>
          </a:p>
          <a:p>
            <a:pPr marL="800100" lvl="1"/>
            <a:r>
              <a:rPr lang="en-US" sz="2000" dirty="0"/>
              <a:t>HW7 (Dijkstra’s algorithm)</a:t>
            </a:r>
          </a:p>
        </p:txBody>
      </p:sp>
    </p:spTree>
    <p:extLst>
      <p:ext uri="{BB962C8B-B14F-4D97-AF65-F5344CB8AC3E}">
        <p14:creationId xmlns:p14="http://schemas.microsoft.com/office/powerpoint/2010/main" val="1784797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443B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629803" y="2286000"/>
            <a:ext cx="388439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8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4284882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latin typeface="Courier New" pitchFamily="49" charset="0"/>
                <a:cs typeface="Courier New" pitchFamily="49" charset="0"/>
              </a:rPr>
              <a:t>List&lt;Number&gt;</a:t>
            </a:r>
            <a:r>
              <a:rPr lang="en-US" dirty="0"/>
              <a:t> and </a:t>
            </a:r>
            <a:r>
              <a:rPr lang="en-US" sz="3600" b="1" dirty="0">
                <a:latin typeface="Courier New" pitchFamily="49" charset="0"/>
                <a:cs typeface="Courier New" pitchFamily="49" charset="0"/>
              </a:rPr>
              <a:t>List&lt;Integer</a:t>
            </a:r>
            <a:r>
              <a:rPr lang="en-US" dirty="0"/>
              <a:t>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(T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+mj-lt"/>
                <a:cs typeface="Courier New" pitchFamily="49" charset="0"/>
              </a:rPr>
              <a:t>So type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List&lt;Number&gt;</a:t>
            </a:r>
            <a:r>
              <a:rPr lang="en-US" sz="2000" dirty="0">
                <a:latin typeface="+mj-lt"/>
                <a:cs typeface="Courier New" pitchFamily="49" charset="0"/>
              </a:rPr>
              <a:t> has: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boolean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(Number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Number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cs typeface="Courier New" pitchFamily="49" charset="0"/>
              </a:rPr>
              <a:t>So type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List&lt;Integer&gt;</a:t>
            </a:r>
            <a:r>
              <a:rPr lang="en-US" sz="2000" dirty="0">
                <a:cs typeface="Courier New" pitchFamily="49" charset="0"/>
              </a:rPr>
              <a:t> has: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boolean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(Integer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Integer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dirty="0"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cs typeface="Courier New" pitchFamily="49" charset="0"/>
              </a:rPr>
              <a:t>Java subtyping is </a:t>
            </a:r>
            <a:r>
              <a:rPr lang="en-US" sz="2000" i="1" dirty="0">
                <a:solidFill>
                  <a:srgbClr val="C00000"/>
                </a:solidFill>
                <a:cs typeface="Courier New" pitchFamily="49" charset="0"/>
              </a:rPr>
              <a:t>invariant</a:t>
            </a:r>
            <a:r>
              <a:rPr lang="en-US" sz="2000" dirty="0">
                <a:cs typeface="Courier New" pitchFamily="49" charset="0"/>
              </a:rPr>
              <a:t> with respect to generics</a:t>
            </a:r>
          </a:p>
          <a:p>
            <a:pPr lvl="1" indent="-342900">
              <a:spcBef>
                <a:spcPts val="0"/>
              </a:spcBef>
            </a:pPr>
            <a:r>
              <a:rPr lang="en-US" sz="2000" dirty="0">
                <a:cs typeface="Courier New" pitchFamily="49" charset="0"/>
              </a:rPr>
              <a:t>Neither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List&lt;Number&gt;</a:t>
            </a:r>
            <a:r>
              <a:rPr lang="en-US" sz="2000" dirty="0">
                <a:cs typeface="Courier New" pitchFamily="49" charset="0"/>
              </a:rPr>
              <a:t> nor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List&lt;Integer&gt;</a:t>
            </a:r>
            <a:r>
              <a:rPr lang="en-US" sz="2000" dirty="0">
                <a:cs typeface="Courier New" pitchFamily="49" charset="0"/>
              </a:rPr>
              <a:t> subtype of other</a:t>
            </a:r>
          </a:p>
          <a:p>
            <a:pPr lvl="1" indent="-342900">
              <a:spcBef>
                <a:spcPts val="0"/>
              </a:spcBef>
            </a:pPr>
            <a:r>
              <a:rPr lang="en-US" sz="2000" dirty="0">
                <a:cs typeface="Courier New" pitchFamily="49" charset="0"/>
              </a:rPr>
              <a:t>Not covariant and not contravariant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4AAEBC1-38E9-8847-95E8-8281D07AB3D6}"/>
              </a:ext>
            </a:extLst>
          </p:cNvPr>
          <p:cNvGrpSpPr/>
          <p:nvPr/>
        </p:nvGrpSpPr>
        <p:grpSpPr>
          <a:xfrm>
            <a:off x="4053402" y="1499244"/>
            <a:ext cx="1024639" cy="1174620"/>
            <a:chOff x="6324600" y="1828800"/>
            <a:chExt cx="1024639" cy="1174620"/>
          </a:xfrm>
        </p:grpSpPr>
        <p:sp>
          <p:nvSpPr>
            <p:cNvPr id="6" name="TextBox 5"/>
            <p:cNvSpPr txBox="1"/>
            <p:nvPr/>
          </p:nvSpPr>
          <p:spPr>
            <a:xfrm>
              <a:off x="6324600" y="1828800"/>
              <a:ext cx="1024639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Number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382400" y="2603310"/>
              <a:ext cx="909223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Integer</a:t>
              </a:r>
            </a:p>
          </p:txBody>
        </p:sp>
        <p:cxnSp>
          <p:nvCxnSpPr>
            <p:cNvPr id="8" name="Straight Arrow Connector 7"/>
            <p:cNvCxnSpPr>
              <a:stCxn id="7" idx="0"/>
              <a:endCxn id="6" idx="2"/>
            </p:cNvCxnSpPr>
            <p:nvPr/>
          </p:nvCxnSpPr>
          <p:spPr>
            <a:xfrm flipH="1" flipV="1">
              <a:off x="6836920" y="2228910"/>
              <a:ext cx="92" cy="3744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" name="Straight Connector 17"/>
          <p:cNvCxnSpPr/>
          <p:nvPr/>
        </p:nvCxnSpPr>
        <p:spPr>
          <a:xfrm>
            <a:off x="5313648" y="1352357"/>
            <a:ext cx="1418282" cy="1489200"/>
          </a:xfrm>
          <a:prstGeom prst="line">
            <a:avLst/>
          </a:prstGeom>
          <a:ln w="730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5537522" y="1350025"/>
            <a:ext cx="996901" cy="1491532"/>
          </a:xfrm>
          <a:prstGeom prst="line">
            <a:avLst/>
          </a:prstGeom>
          <a:ln w="730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7453384" y="1396089"/>
            <a:ext cx="1418282" cy="1489200"/>
          </a:xfrm>
          <a:prstGeom prst="line">
            <a:avLst/>
          </a:prstGeom>
          <a:ln w="730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677258" y="1393757"/>
            <a:ext cx="996901" cy="1491532"/>
          </a:xfrm>
          <a:prstGeom prst="line">
            <a:avLst/>
          </a:prstGeom>
          <a:ln w="730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ular Callout 16">
            <a:extLst>
              <a:ext uri="{FF2B5EF4-FFF2-40B4-BE49-F238E27FC236}">
                <a16:creationId xmlns:a16="http://schemas.microsoft.com/office/drawing/2014/main" id="{884B3334-073A-0C4D-99C3-1F8B2ECBDAF9}"/>
              </a:ext>
            </a:extLst>
          </p:cNvPr>
          <p:cNvSpPr/>
          <p:nvPr/>
        </p:nvSpPr>
        <p:spPr>
          <a:xfrm>
            <a:off x="5222990" y="3139923"/>
            <a:ext cx="3549541" cy="2018491"/>
          </a:xfrm>
          <a:prstGeom prst="wedgeRectCallout">
            <a:avLst>
              <a:gd name="adj1" fmla="val 49134"/>
              <a:gd name="adj2" fmla="val 49654"/>
            </a:avLst>
          </a:prstGeom>
          <a:solidFill>
            <a:srgbClr val="E3F1DA"/>
          </a:solidFill>
          <a:ln>
            <a:solidFill>
              <a:srgbClr val="5483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kern="0" dirty="0">
                <a:solidFill>
                  <a:srgbClr val="000000"/>
                </a:solidFill>
                <a:latin typeface="Helvetica" pitchFamily="2" charset="0"/>
                <a:cs typeface="Courier New" panose="02070309020205020404" pitchFamily="49" charset="0"/>
                <a:sym typeface="Symbol"/>
              </a:rPr>
              <a:t>- Subtype needs stronger spec than super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kern="0" dirty="0">
                <a:solidFill>
                  <a:srgbClr val="000000"/>
                </a:solidFill>
                <a:latin typeface="Helvetica" pitchFamily="2" charset="0"/>
                <a:cs typeface="Courier New" panose="02070309020205020404" pitchFamily="49" charset="0"/>
                <a:sym typeface="Symbol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kern="0" dirty="0">
                <a:solidFill>
                  <a:srgbClr val="000000"/>
                </a:solidFill>
                <a:latin typeface="Helvetica" pitchFamily="2" charset="0"/>
                <a:cs typeface="Courier New" panose="02070309020205020404" pitchFamily="49" charset="0"/>
                <a:sym typeface="Symbol"/>
              </a:rPr>
              <a:t>- Stronger method spec has: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kern="0" dirty="0">
                <a:solidFill>
                  <a:srgbClr val="000000"/>
                </a:solidFill>
                <a:latin typeface="Helvetica" pitchFamily="2" charset="0"/>
                <a:cs typeface="Courier New" panose="02070309020205020404" pitchFamily="49" charset="0"/>
                <a:sym typeface="Symbol"/>
              </a:rPr>
              <a:t>    - weaker precondition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>
                <a:solidFill>
                  <a:prstClr val="black"/>
                </a:solidFill>
                <a:latin typeface="Helvetica" pitchFamily="2" charset="0"/>
                <a:cs typeface="Courier New" panose="02070309020205020404" pitchFamily="49" charset="0"/>
              </a:rPr>
              <a:t>    - stronger postcondition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D0A27AC8-C246-DB45-842F-8FFE1BA3B469}"/>
              </a:ext>
            </a:extLst>
          </p:cNvPr>
          <p:cNvGrpSpPr/>
          <p:nvPr/>
        </p:nvGrpSpPr>
        <p:grpSpPr>
          <a:xfrm>
            <a:off x="5255941" y="1483951"/>
            <a:ext cx="1710725" cy="1205206"/>
            <a:chOff x="5147275" y="3671594"/>
            <a:chExt cx="1710725" cy="1205206"/>
          </a:xfrm>
        </p:grpSpPr>
        <p:cxnSp>
          <p:nvCxnSpPr>
            <p:cNvPr id="11" name="Straight Arrow Connector 10"/>
            <p:cNvCxnSpPr>
              <a:stCxn id="10" idx="0"/>
              <a:endCxn id="9" idx="2"/>
            </p:cNvCxnSpPr>
            <p:nvPr/>
          </p:nvCxnSpPr>
          <p:spPr>
            <a:xfrm flipV="1">
              <a:off x="6002637" y="4071704"/>
              <a:ext cx="1" cy="404986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C96C7352-66A0-E144-8377-BA93DED27508}"/>
                </a:ext>
              </a:extLst>
            </p:cNvPr>
            <p:cNvGrpSpPr/>
            <p:nvPr/>
          </p:nvGrpSpPr>
          <p:grpSpPr>
            <a:xfrm>
              <a:off x="5147275" y="3671594"/>
              <a:ext cx="1710725" cy="1205206"/>
              <a:chOff x="5147275" y="3671594"/>
              <a:chExt cx="1710725" cy="1205206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5147275" y="3671594"/>
                <a:ext cx="1710725" cy="40011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000" dirty="0"/>
                  <a:t>List&lt;Number&gt;</a:t>
                </a: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5204982" y="4476690"/>
                <a:ext cx="1595309" cy="40011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000" dirty="0"/>
                  <a:t>List&lt;Integer&gt;</a:t>
                </a:r>
              </a:p>
            </p:txBody>
          </p:sp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BD687F60-7756-C04E-99FC-4AFA7FD5C613}"/>
                  </a:ext>
                </a:extLst>
              </p:cNvPr>
              <p:cNvSpPr/>
              <p:nvPr/>
            </p:nvSpPr>
            <p:spPr>
              <a:xfrm>
                <a:off x="5973170" y="4055358"/>
                <a:ext cx="36901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dirty="0" err="1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?</a:t>
                </a:r>
                <a:endParaRPr lang="en-US">
                  <a:solidFill>
                    <a:srgbClr val="FF0000"/>
                  </a:solidFill>
                </a:endParaRPr>
              </a:p>
            </p:txBody>
          </p:sp>
        </p:grp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AD2FDE9C-E043-0F4B-9D67-4A9E9593349E}"/>
              </a:ext>
            </a:extLst>
          </p:cNvPr>
          <p:cNvGrpSpPr/>
          <p:nvPr/>
        </p:nvGrpSpPr>
        <p:grpSpPr>
          <a:xfrm>
            <a:off x="7237141" y="1483951"/>
            <a:ext cx="1710725" cy="1205206"/>
            <a:chOff x="7128475" y="3671594"/>
            <a:chExt cx="1710725" cy="1205206"/>
          </a:xfrm>
        </p:grpSpPr>
        <p:cxnSp>
          <p:nvCxnSpPr>
            <p:cNvPr id="15" name="Straight Arrow Connector 14"/>
            <p:cNvCxnSpPr>
              <a:stCxn id="14" idx="0"/>
              <a:endCxn id="13" idx="2"/>
            </p:cNvCxnSpPr>
            <p:nvPr/>
          </p:nvCxnSpPr>
          <p:spPr>
            <a:xfrm flipH="1" flipV="1">
              <a:off x="7974715" y="4071704"/>
              <a:ext cx="9123" cy="404986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0461A02C-4D80-9F49-92EC-6B6DAF810D2D}"/>
                </a:ext>
              </a:extLst>
            </p:cNvPr>
            <p:cNvGrpSpPr/>
            <p:nvPr/>
          </p:nvGrpSpPr>
          <p:grpSpPr>
            <a:xfrm>
              <a:off x="7128475" y="3671594"/>
              <a:ext cx="1710725" cy="1205206"/>
              <a:chOff x="7128475" y="3671594"/>
              <a:chExt cx="1710725" cy="1205206"/>
            </a:xfrm>
          </p:grpSpPr>
          <p:sp>
            <p:nvSpPr>
              <p:cNvPr id="13" name="TextBox 12"/>
              <p:cNvSpPr txBox="1"/>
              <p:nvPr/>
            </p:nvSpPr>
            <p:spPr>
              <a:xfrm>
                <a:off x="7177060" y="3671594"/>
                <a:ext cx="1595309" cy="40011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000" dirty="0"/>
                  <a:t>List&lt;Integer&gt;</a:t>
                </a: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7128475" y="4476690"/>
                <a:ext cx="1710725" cy="40011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000" dirty="0"/>
                  <a:t>List&lt;Number&gt;</a:t>
                </a: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6B7B4E7C-CA6E-7D4B-923E-E630CFB8A6EE}"/>
                  </a:ext>
                </a:extLst>
              </p:cNvPr>
              <p:cNvSpPr/>
              <p:nvPr/>
            </p:nvSpPr>
            <p:spPr>
              <a:xfrm>
                <a:off x="8015575" y="4075064"/>
                <a:ext cx="36901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dirty="0" err="1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?</a:t>
                </a:r>
                <a:endParaRPr lang="en-US">
                  <a:solidFill>
                    <a:srgbClr val="FF000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47299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 types and subtyping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List&lt;Integer&gt;</a:t>
            </a:r>
            <a:r>
              <a:rPr lang="en-US" sz="2000" dirty="0">
                <a:cs typeface="Courier New" pitchFamily="49" charset="0"/>
              </a:rPr>
              <a:t> and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List&lt;Number&gt;</a:t>
            </a:r>
            <a:r>
              <a:rPr lang="en-US" sz="2000" dirty="0"/>
              <a:t> are not subtype-related</a:t>
            </a:r>
          </a:p>
          <a:p>
            <a:pPr lvl="1"/>
            <a:r>
              <a:rPr lang="en-US" sz="2000" dirty="0"/>
              <a:t>No subtyping relationships based on the type argument</a:t>
            </a:r>
          </a:p>
          <a:p>
            <a:endParaRPr lang="en-US" sz="2000" dirty="0"/>
          </a:p>
          <a:p>
            <a:r>
              <a:rPr lang="en-US" sz="2000" dirty="0"/>
              <a:t>Generic types can have subtyping relationships relying on the “base” type</a:t>
            </a:r>
          </a:p>
          <a:p>
            <a:endParaRPr lang="en-US" sz="2000" dirty="0"/>
          </a:p>
          <a:p>
            <a:r>
              <a:rPr lang="en-US" sz="2000" dirty="0"/>
              <a:t>Example: If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HeftyBag</a:t>
            </a:r>
            <a:r>
              <a:rPr lang="en-US" sz="2000" dirty="0"/>
              <a:t> extends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Bag</a:t>
            </a:r>
            <a:r>
              <a:rPr lang="en-US" sz="2000" dirty="0"/>
              <a:t>, then </a:t>
            </a:r>
          </a:p>
          <a:p>
            <a:pPr lvl="1"/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HeftyBag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&lt;Integer&gt;</a:t>
            </a:r>
            <a:r>
              <a:rPr lang="en-US" sz="2000" dirty="0"/>
              <a:t> is a subtype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Bag&lt;Integer&gt;</a:t>
            </a:r>
          </a:p>
          <a:p>
            <a:pPr lvl="1"/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HeftyBag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&lt;Number&gt;</a:t>
            </a:r>
            <a:r>
              <a:rPr lang="en-US" sz="2000" dirty="0"/>
              <a:t> is a subtype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Bag&lt;Number&gt;</a:t>
            </a:r>
          </a:p>
          <a:p>
            <a:pPr lvl="1"/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HeftyBag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&lt;String&gt;</a:t>
            </a:r>
            <a:r>
              <a:rPr lang="en-US" sz="2000" dirty="0"/>
              <a:t> is a subtype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Bag&lt;String&gt;</a:t>
            </a:r>
          </a:p>
          <a:p>
            <a:pPr lvl="1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lvl="1"/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808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r>
              <a:rPr lang="en-US" sz="2800" dirty="0"/>
              <a:t>Last time: Generics intro</a:t>
            </a:r>
          </a:p>
          <a:p>
            <a:r>
              <a:rPr lang="en-US" sz="2800" i="1" dirty="0"/>
              <a:t>Subtyping</a:t>
            </a:r>
            <a:r>
              <a:rPr lang="en-US" sz="2800" dirty="0"/>
              <a:t> and Generics</a:t>
            </a:r>
            <a:endParaRPr lang="en-US" sz="2800" i="1" dirty="0"/>
          </a:p>
          <a:p>
            <a:r>
              <a:rPr lang="en-US" sz="2800" dirty="0">
                <a:solidFill>
                  <a:schemeClr val="accent2"/>
                </a:solidFill>
              </a:rPr>
              <a:t>Using </a:t>
            </a:r>
            <a:r>
              <a:rPr lang="en-US" sz="2800" i="1" dirty="0">
                <a:solidFill>
                  <a:schemeClr val="accent2"/>
                </a:solidFill>
              </a:rPr>
              <a:t>bounds</a:t>
            </a:r>
            <a:r>
              <a:rPr lang="en-US" sz="2800" dirty="0">
                <a:solidFill>
                  <a:schemeClr val="accent2"/>
                </a:solidFill>
              </a:rPr>
              <a:t> for more flexible subtyping</a:t>
            </a:r>
          </a:p>
          <a:p>
            <a:r>
              <a:rPr lang="en-US" sz="2800" dirty="0"/>
              <a:t>Using </a:t>
            </a:r>
            <a:r>
              <a:rPr lang="en-US" sz="2800" i="1" dirty="0"/>
              <a:t>wildcards</a:t>
            </a:r>
            <a:r>
              <a:rPr lang="en-US" sz="2800" dirty="0"/>
              <a:t> for more convenient bounds</a:t>
            </a:r>
          </a:p>
          <a:p>
            <a:r>
              <a:rPr lang="en-US" sz="2800" dirty="0"/>
              <a:t>Digression: Java’s </a:t>
            </a:r>
            <a:r>
              <a:rPr lang="en-US" sz="2800" i="1" dirty="0"/>
              <a:t>unsoundness</a:t>
            </a:r>
            <a:r>
              <a:rPr lang="en-US" sz="2800" dirty="0"/>
              <a:t>(</a:t>
            </a:r>
            <a:r>
              <a:rPr lang="en-US" sz="2800" dirty="0" err="1"/>
              <a:t>es</a:t>
            </a:r>
            <a:r>
              <a:rPr lang="en-US" sz="2800" dirty="0"/>
              <a:t>)</a:t>
            </a:r>
            <a:endParaRPr lang="en-US" sz="2800" i="1" dirty="0"/>
          </a:p>
          <a:p>
            <a:r>
              <a:rPr lang="en-US" sz="2800" dirty="0"/>
              <a:t>Java realities: </a:t>
            </a:r>
            <a:r>
              <a:rPr lang="en-US" sz="2800" i="1" dirty="0"/>
              <a:t>type erasure</a:t>
            </a:r>
          </a:p>
        </p:txBody>
      </p:sp>
    </p:spTree>
    <p:extLst>
      <p:ext uri="{BB962C8B-B14F-4D97-AF65-F5344CB8AC3E}">
        <p14:creationId xmlns:p14="http://schemas.microsoft.com/office/powerpoint/2010/main" val="204465424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27095</TotalTime>
  <Words>3295</Words>
  <Application>Microsoft Macintosh PowerPoint</Application>
  <PresentationFormat>On-screen Show (4:3)</PresentationFormat>
  <Paragraphs>545</Paragraphs>
  <Slides>51</Slides>
  <Notes>8</Notes>
  <HiddenSlides>2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8" baseType="lpstr">
      <vt:lpstr>Arial</vt:lpstr>
      <vt:lpstr>Courier New</vt:lpstr>
      <vt:lpstr>Helvetica</vt:lpstr>
      <vt:lpstr>Symbol</vt:lpstr>
      <vt:lpstr>Times New Roman</vt:lpstr>
      <vt:lpstr>Wingdings</vt:lpstr>
      <vt:lpstr>simple</vt:lpstr>
      <vt:lpstr>CSE 331 Software Design and Implementation</vt:lpstr>
      <vt:lpstr>PowerPoint Presentation</vt:lpstr>
      <vt:lpstr>Announcements</vt:lpstr>
      <vt:lpstr>Big picture</vt:lpstr>
      <vt:lpstr>Big picture</vt:lpstr>
      <vt:lpstr>PowerPoint Presentation</vt:lpstr>
      <vt:lpstr>List&lt;Number&gt; and List&lt;Integer&gt;</vt:lpstr>
      <vt:lpstr>Generic types and subtyping</vt:lpstr>
      <vt:lpstr>Overview</vt:lpstr>
      <vt:lpstr>Overview: Bounds and Wildcards</vt:lpstr>
      <vt:lpstr>PowerPoint Presentation</vt:lpstr>
      <vt:lpstr>Best type for addAll</vt:lpstr>
      <vt:lpstr>Best type for addAll</vt:lpstr>
      <vt:lpstr>Best type for addAll</vt:lpstr>
      <vt:lpstr>Best type for addAll</vt:lpstr>
      <vt:lpstr>Revisit copy method</vt:lpstr>
      <vt:lpstr>Big picture</vt:lpstr>
      <vt:lpstr>PowerPoint Presentation</vt:lpstr>
      <vt:lpstr>Wildcards</vt:lpstr>
      <vt:lpstr>Examples</vt:lpstr>
      <vt:lpstr>More examples</vt:lpstr>
      <vt:lpstr>PECS: Producer Extends, Consumer Super</vt:lpstr>
      <vt:lpstr>More on lower bounds</vt:lpstr>
      <vt:lpstr>? versus Object</vt:lpstr>
      <vt:lpstr>Reasoning about wildcard types</vt:lpstr>
      <vt:lpstr>Reasoning about wildcard types</vt:lpstr>
      <vt:lpstr>Reasoning about wildcard types</vt:lpstr>
      <vt:lpstr>Summary: Wildcards</vt:lpstr>
      <vt:lpstr>Big picture</vt:lpstr>
      <vt:lpstr>PowerPoint Presentation</vt:lpstr>
      <vt:lpstr>Type systems</vt:lpstr>
      <vt:lpstr>Java arrays</vt:lpstr>
      <vt:lpstr>Array subtyping</vt:lpstr>
      <vt:lpstr>Big picture</vt:lpstr>
      <vt:lpstr>PowerPoint Presentation</vt:lpstr>
      <vt:lpstr>Type erasure</vt:lpstr>
      <vt:lpstr>Type Erasure: Consequences</vt:lpstr>
      <vt:lpstr>Sketchy array cast</vt:lpstr>
      <vt:lpstr>Generics and casting</vt:lpstr>
      <vt:lpstr>The bottom-line</vt:lpstr>
      <vt:lpstr>Recall equals</vt:lpstr>
      <vt:lpstr>equals for a parameterized class</vt:lpstr>
      <vt:lpstr>Equals for a parameterized class</vt:lpstr>
      <vt:lpstr>Equals for a parameterized class</vt:lpstr>
      <vt:lpstr>Summary: Type Erasure</vt:lpstr>
      <vt:lpstr>PowerPoint Presentation</vt:lpstr>
      <vt:lpstr>Generics clarify your code</vt:lpstr>
      <vt:lpstr>Tips when writing a generic class</vt:lpstr>
      <vt:lpstr>Summary</vt:lpstr>
      <vt:lpstr>PowerPoint Presentation</vt:lpstr>
      <vt:lpstr>Announcements</vt:lpstr>
    </vt:vector>
  </TitlesOfParts>
  <Company>uw</Company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Leah R. Perlmutter</cp:lastModifiedBy>
  <cp:revision>283</cp:revision>
  <cp:lastPrinted>2018-07-25T23:45:11Z</cp:lastPrinted>
  <dcterms:created xsi:type="dcterms:W3CDTF">2012-02-17T18:07:42Z</dcterms:created>
  <dcterms:modified xsi:type="dcterms:W3CDTF">2018-07-27T21:50:16Z</dcterms:modified>
</cp:coreProperties>
</file>