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447" r:id="rId2"/>
    <p:sldId id="357" r:id="rId3"/>
    <p:sldId id="457" r:id="rId4"/>
    <p:sldId id="460" r:id="rId5"/>
    <p:sldId id="459" r:id="rId6"/>
    <p:sldId id="360" r:id="rId7"/>
    <p:sldId id="361" r:id="rId8"/>
    <p:sldId id="399" r:id="rId9"/>
    <p:sldId id="449" r:id="rId10"/>
    <p:sldId id="362" r:id="rId11"/>
    <p:sldId id="364" r:id="rId12"/>
    <p:sldId id="365" r:id="rId13"/>
    <p:sldId id="366" r:id="rId14"/>
    <p:sldId id="400" r:id="rId15"/>
    <p:sldId id="367" r:id="rId16"/>
    <p:sldId id="368" r:id="rId17"/>
    <p:sldId id="369" r:id="rId18"/>
    <p:sldId id="402" r:id="rId19"/>
    <p:sldId id="461" r:id="rId20"/>
    <p:sldId id="370" r:id="rId21"/>
    <p:sldId id="404" r:id="rId22"/>
    <p:sldId id="454" r:id="rId23"/>
    <p:sldId id="456" r:id="rId24"/>
    <p:sldId id="458" r:id="rId25"/>
    <p:sldId id="455" r:id="rId26"/>
    <p:sldId id="452" r:id="rId27"/>
    <p:sldId id="407" r:id="rId28"/>
    <p:sldId id="373" r:id="rId29"/>
    <p:sldId id="450" r:id="rId30"/>
    <p:sldId id="462" r:id="rId31"/>
    <p:sldId id="376" r:id="rId32"/>
    <p:sldId id="377" r:id="rId33"/>
    <p:sldId id="409" r:id="rId34"/>
    <p:sldId id="412" r:id="rId35"/>
    <p:sldId id="413" r:id="rId36"/>
    <p:sldId id="414" r:id="rId37"/>
    <p:sldId id="451" r:id="rId38"/>
    <p:sldId id="463" r:id="rId39"/>
    <p:sldId id="464" r:id="rId40"/>
  </p:sldIdLst>
  <p:sldSz cx="9144000" cy="6858000" type="screen4x3"/>
  <p:notesSz cx="9220200" cy="6934200"/>
  <p:custDataLst>
    <p:tags r:id="rId4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84" userDrawn="1">
          <p15:clr>
            <a:srgbClr val="A4A3A4"/>
          </p15:clr>
        </p15:guide>
        <p15:guide id="2" pos="29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SE" initials="" lastIdx="0" clrIdx="0"/>
  <p:cmAuthor id="1" name="Michael Ernst" initials="ME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443B80"/>
    <a:srgbClr val="800080"/>
    <a:srgbClr val="FFFF99"/>
    <a:srgbClr val="FFFF00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4" autoAdjust="0"/>
    <p:restoredTop sz="83613" autoAdjust="0"/>
  </p:normalViewPr>
  <p:slideViewPr>
    <p:cSldViewPr>
      <p:cViewPr varScale="1">
        <p:scale>
          <a:sx n="103" d="100"/>
          <a:sy n="103" d="100"/>
        </p:scale>
        <p:origin x="47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184"/>
        <p:guide pos="29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gs" Target="tags/tag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587949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15au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24381" y="6587949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13-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24381" y="1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6550" y="520700"/>
            <a:ext cx="3467100" cy="2600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28560" y="3293975"/>
            <a:ext cx="6763081" cy="3119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87949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24381" y="6587949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6699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92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Discuss with your neighbor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0562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903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both type variables were named</a:t>
            </a:r>
            <a:r>
              <a:rPr lang="en-US" baseline="0" dirty="0"/>
              <a:t> T, students were confused.</a:t>
            </a:r>
          </a:p>
          <a:p>
            <a:r>
              <a:rPr lang="en-US" baseline="0" dirty="0"/>
              <a:t>The “static” keyword confused students.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301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Pair-share</a:t>
            </a:r>
          </a:p>
          <a:p>
            <a:r>
              <a:rPr lang="en-US"/>
              <a:t>- Discuss this with neighbors</a:t>
            </a:r>
          </a:p>
          <a:p>
            <a:r>
              <a:rPr lang="en-US"/>
              <a:t>- Share thoughts/questions with group</a:t>
            </a:r>
          </a:p>
          <a:p>
            <a:endParaRPr lang="en-US"/>
          </a:p>
          <a:p>
            <a:r>
              <a:rPr lang="en-US"/>
              <a:t>- relationship of List&lt;T1&gt; to List&lt;T2&gt; not covariant with relationship of T1 to T2</a:t>
            </a:r>
          </a:p>
          <a:p>
            <a:r>
              <a:rPr lang="en-US"/>
              <a:t>- will be illuminated in the next few slides.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855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Covariance: </a:t>
            </a:r>
          </a:p>
          <a:p>
            <a:r>
              <a:rPr lang="en-US"/>
              <a:t>T2 subtype of T1 implies</a:t>
            </a:r>
          </a:p>
          <a:p>
            <a:r>
              <a:rPr lang="en-US"/>
              <a:t>  ROList&lt;T2&gt; subtype of ROList&lt;T1&gt;</a:t>
            </a:r>
          </a:p>
          <a:p>
            <a:endParaRPr lang="en-US"/>
          </a:p>
          <a:p>
            <a:r>
              <a:rPr lang="en-US"/>
              <a:t>- the arrows point the same direction in the class inheritance diagram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7253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Contravariance: </a:t>
            </a:r>
          </a:p>
          <a:p>
            <a:r>
              <a:rPr lang="en-US"/>
              <a:t>T2 subtype of T1 implies</a:t>
            </a:r>
          </a:p>
          <a:p>
            <a:r>
              <a:rPr lang="en-US"/>
              <a:t>  ROList&lt;T2&gt; supertype of ROList&lt;T1&gt;</a:t>
            </a:r>
          </a:p>
          <a:p>
            <a:endParaRPr lang="en-US"/>
          </a:p>
          <a:p>
            <a:pPr marL="171450" indent="-171450">
              <a:buFontTx/>
              <a:buChar char="-"/>
            </a:pPr>
            <a:r>
              <a:rPr lang="en-US"/>
              <a:t>If these two interfaces existed, there would be nothing to stop you from implementing both of them in the same class. </a:t>
            </a:r>
          </a:p>
          <a:p>
            <a:pPr marL="171450" indent="-171450">
              <a:buFontTx/>
              <a:buChar char="-"/>
            </a:pPr>
            <a:r>
              <a:rPr lang="en-US"/>
              <a:t>Java can’t enforce read-only or write-only policies</a:t>
            </a:r>
          </a:p>
          <a:p>
            <a:pPr marL="171450" indent="-171450">
              <a:buFontTx/>
              <a:buChar char="-"/>
            </a:pPr>
            <a:r>
              <a:rPr lang="en-US"/>
              <a:t>(Java is not smart enough to protect you from yourself, so Java does not allow this kind of subtyping)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403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- Subtyping relationships with generics are based on the base type, not the generic parameter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52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polymorphism</a:t>
            </a:r>
          </a:p>
          <a:p>
            <a:pPr marL="171450" indent="-171450">
              <a:buFontTx/>
              <a:buChar char="-"/>
            </a:pPr>
            <a:endParaRPr lang="en-US"/>
          </a:p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046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When you declare it in the method header, it’s a parameter</a:t>
            </a:r>
          </a:p>
          <a:p>
            <a:pPr marL="171450" indent="-171450">
              <a:buFontTx/>
              <a:buChar char="-"/>
            </a:pPr>
            <a:r>
              <a:rPr lang="en-US"/>
              <a:t>When you pass in a value to instantiate it, it’s an argument</a:t>
            </a:r>
          </a:p>
          <a:p>
            <a:pPr marL="171450" indent="-171450">
              <a:buFontTx/>
              <a:buChar char="-"/>
            </a:pPr>
            <a:endParaRPr lang="en-US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/>
              <a:t>Take questions</a:t>
            </a:r>
          </a:p>
          <a:p>
            <a:pPr marL="171450" indent="-171450">
              <a:buFontTx/>
              <a:buChar char="-"/>
            </a:pPr>
            <a:r>
              <a:rPr lang="en-US"/>
              <a:t>Neighbors activity (if not enough questions)</a:t>
            </a:r>
          </a:p>
          <a:p>
            <a:pPr marL="628650" lvl="1" indent="-171450">
              <a:buFontTx/>
              <a:buChar char="-"/>
            </a:pPr>
            <a:r>
              <a:rPr lang="en-US"/>
              <a:t>Explain in your own words, what is a type parameter?</a:t>
            </a:r>
          </a:p>
          <a:p>
            <a:pPr marL="628650" lvl="1" indent="-171450">
              <a:buFontTx/>
              <a:buChar char="-"/>
            </a:pPr>
            <a:r>
              <a:rPr lang="en-US"/>
              <a:t>then take 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03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In general you’ve been taught that one-letter names are a bad idea</a:t>
            </a:r>
          </a:p>
          <a:p>
            <a:pPr marL="171450" indent="-171450">
              <a:buFontTx/>
              <a:buChar char="-"/>
            </a:pPr>
            <a:r>
              <a:rPr lang="en-US"/>
              <a:t>With generics it’s conventional to use one-letter names, because in most cases you only have one or two type parameters to keep track of at any given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8286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81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- in TreeSet, the type parameter T is passed in as an argument to Comparable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913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Do you feel comfortable with the “static” keyword in the method signature? Thumbs.</a:t>
            </a:r>
          </a:p>
          <a:p>
            <a:pPr marL="171450" indent="-171450">
              <a:buFontTx/>
              <a:buChar char="-"/>
            </a:pPr>
            <a:r>
              <a:rPr lang="en-US" dirty="0"/>
              <a:t>static means that the method is not being called on an instance of the class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theoretically, the method could be outside of any class, but Java needs everything to be in a class</a:t>
            </a:r>
          </a:p>
          <a:p>
            <a:pPr marL="171450" lvl="0" indent="-171450">
              <a:buFontTx/>
              <a:buChar char="-"/>
            </a:pPr>
            <a:r>
              <a:rPr lang="en-US" dirty="0"/>
              <a:t>it’s not a very object-oriented thing to do, but static methods do appear occasionally</a:t>
            </a:r>
          </a:p>
          <a:p>
            <a:pPr marL="171450" lvl="0" indent="-171450">
              <a:buFontTx/>
              <a:buChar char="-"/>
            </a:pPr>
            <a:r>
              <a:rPr lang="en-US" dirty="0"/>
              <a:t>You’ve seen an example of a static method: the main method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005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4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443B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43B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5770880"/>
            <a:ext cx="5181600" cy="568960"/>
          </a:xfrm>
        </p:spPr>
        <p:txBody>
          <a:bodyPr anchor="ctr">
            <a:normAutofit/>
          </a:bodyPr>
          <a:lstStyle/>
          <a:p>
            <a:r>
              <a:rPr lang="en-US" dirty="0"/>
              <a:t>Leah Perlmutter 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/  Summer 2018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960880"/>
          </a:xfrm>
          <a:prstGeom prst="rect">
            <a:avLst/>
          </a:prstGeom>
          <a:solidFill>
            <a:srgbClr val="443B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19"/>
            <a:ext cx="7772400" cy="142478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CSE 331</a:t>
            </a:r>
            <a:br>
              <a:rPr lang="en-US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4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Software Design and Implementation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5460" y="2917597"/>
            <a:ext cx="81330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elvetica" charset="0"/>
                <a:ea typeface="Helvetica" charset="0"/>
                <a:cs typeface="Helvetica" charset="0"/>
              </a:rPr>
              <a:t>Lecture 14</a:t>
            </a:r>
          </a:p>
          <a:p>
            <a:pPr algn="ctr"/>
            <a:r>
              <a:rPr lang="en-US" sz="5400" dirty="0">
                <a:latin typeface="Helvetica" charset="0"/>
                <a:ea typeface="Helvetica" charset="0"/>
                <a:cs typeface="Helvetica" charset="0"/>
              </a:rPr>
              <a:t>Generics</a:t>
            </a:r>
            <a:r>
              <a:rPr lang="en-US" sz="5400" dirty="0"/>
              <a:t>⟨</a:t>
            </a:r>
            <a:r>
              <a:rPr lang="en-US" sz="5400" dirty="0">
                <a:latin typeface="Helvetica" charset="0"/>
                <a:ea typeface="Helvetica" charset="0"/>
                <a:cs typeface="Helvetica" charset="0"/>
              </a:rPr>
              <a:t>1</a:t>
            </a:r>
            <a:r>
              <a:rPr lang="en-US" sz="5400" dirty="0"/>
              <a:t>⟩</a:t>
            </a:r>
            <a:endParaRPr lang="en-US" sz="5400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28649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Formal parameter vs. type parameter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495800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ListOfIntegers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spcBef>
                <a:spcPts val="200"/>
              </a:spcBef>
              <a:buNone/>
            </a:pPr>
            <a:endParaRPr lang="en-US" sz="2000" dirty="0"/>
          </a:p>
          <a:p>
            <a:pPr marL="0" indent="0">
              <a:spcBef>
                <a:spcPts val="200"/>
              </a:spcBef>
              <a:buNone/>
            </a:pPr>
            <a:r>
              <a:rPr lang="en-US" sz="2000" dirty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add(E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6" name="Rectangular Callout 5"/>
          <p:cNvSpPr/>
          <p:nvPr/>
        </p:nvSpPr>
        <p:spPr>
          <a:xfrm>
            <a:off x="4572000" y="1143000"/>
            <a:ext cx="4419600" cy="2667000"/>
          </a:xfrm>
          <a:prstGeom prst="wedgeRectCallout">
            <a:avLst>
              <a:gd name="adj1" fmla="val -56689"/>
              <a:gd name="adj2" fmla="val -15140"/>
            </a:avLst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Declares a new </a:t>
            </a:r>
            <a:r>
              <a:rPr lang="en-US" sz="2000" b="1" i="1" dirty="0">
                <a:solidFill>
                  <a:schemeClr val="accent6"/>
                </a:solidFill>
              </a:rPr>
              <a:t>variable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elt</a:t>
            </a:r>
            <a:r>
              <a:rPr lang="en-US" sz="2000" dirty="0">
                <a:solidFill>
                  <a:schemeClr val="tx1"/>
                </a:solidFill>
              </a:rPr>
              <a:t>, called a </a:t>
            </a:r>
            <a:r>
              <a:rPr lang="en-US" sz="2000" b="1" i="1" dirty="0">
                <a:solidFill>
                  <a:schemeClr val="accent6"/>
                </a:solidFill>
              </a:rPr>
              <a:t>(formal) parameter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accent6"/>
                </a:solidFill>
              </a:rPr>
              <a:t>Instantiate </a:t>
            </a:r>
            <a:r>
              <a:rPr lang="en-US" sz="2000" dirty="0">
                <a:solidFill>
                  <a:schemeClr val="tx1"/>
                </a:solidFill>
              </a:rPr>
              <a:t>by passing in an </a:t>
            </a:r>
            <a:r>
              <a:rPr lang="en-US" sz="2000" b="1" i="1" dirty="0">
                <a:solidFill>
                  <a:schemeClr val="accent6"/>
                </a:solidFill>
              </a:rPr>
              <a:t>argument</a:t>
            </a:r>
            <a:r>
              <a:rPr lang="en-US" sz="2000" dirty="0">
                <a:solidFill>
                  <a:schemeClr val="tx1"/>
                </a:solidFill>
              </a:rPr>
              <a:t> interpretable as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tx1"/>
                </a:solidFill>
              </a:rPr>
              <a:t>E.g.,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lst.add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(7)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Scope of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elt</a:t>
            </a:r>
            <a:r>
              <a:rPr lang="en-US" sz="2000" dirty="0">
                <a:solidFill>
                  <a:schemeClr val="tx1"/>
                </a:solidFill>
              </a:rPr>
              <a:t> (declared in method header) is the entire method body</a:t>
            </a:r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3810000" y="4191000"/>
            <a:ext cx="5181600" cy="2438400"/>
          </a:xfrm>
          <a:prstGeom prst="wedgeRectCallout">
            <a:avLst>
              <a:gd name="adj1" fmla="val -59631"/>
              <a:gd name="adj2" fmla="val -35150"/>
            </a:avLst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Declares a new </a:t>
            </a:r>
            <a:r>
              <a:rPr lang="en-US" sz="2000" b="1" i="1" dirty="0">
                <a:solidFill>
                  <a:srgbClr val="C00000"/>
                </a:solidFill>
              </a:rPr>
              <a:t>type</a:t>
            </a:r>
            <a:r>
              <a:rPr lang="en-US" sz="2000" b="1" i="1" dirty="0">
                <a:solidFill>
                  <a:schemeClr val="accent6"/>
                </a:solidFill>
              </a:rPr>
              <a:t> variable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</a:t>
            </a:r>
            <a:r>
              <a:rPr lang="en-US" sz="2000" dirty="0">
                <a:solidFill>
                  <a:schemeClr val="tx1"/>
                </a:solidFill>
              </a:rPr>
              <a:t>,  called a </a:t>
            </a:r>
            <a:r>
              <a:rPr lang="en-US" sz="2000" b="1" i="1" dirty="0">
                <a:solidFill>
                  <a:srgbClr val="C00000"/>
                </a:solidFill>
              </a:rPr>
              <a:t>type</a:t>
            </a:r>
            <a:r>
              <a:rPr lang="en-US" sz="2000" b="1" i="1" dirty="0">
                <a:solidFill>
                  <a:schemeClr val="accent6"/>
                </a:solidFill>
              </a:rPr>
              <a:t> parameter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accent6"/>
                </a:solidFill>
              </a:rPr>
              <a:t>Instantiate </a:t>
            </a:r>
            <a:r>
              <a:rPr lang="en-US" sz="2000" dirty="0">
                <a:solidFill>
                  <a:schemeClr val="tx1"/>
                </a:solidFill>
              </a:rPr>
              <a:t>by passing in an </a:t>
            </a:r>
            <a:r>
              <a:rPr lang="en-US" sz="2000" b="1" i="1" dirty="0">
                <a:solidFill>
                  <a:schemeClr val="accent6"/>
                </a:solidFill>
              </a:rPr>
              <a:t>argument</a:t>
            </a:r>
            <a:r>
              <a:rPr lang="en-US" sz="2000" dirty="0">
                <a:solidFill>
                  <a:schemeClr val="tx1"/>
                </a:solidFill>
              </a:rPr>
              <a:t> interpretable as </a:t>
            </a:r>
            <a:r>
              <a:rPr lang="en-US" sz="2000" dirty="0">
                <a:solidFill>
                  <a:srgbClr val="C00000"/>
                </a:solidFill>
              </a:rPr>
              <a:t>any reference 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tx1"/>
                </a:solidFill>
              </a:rPr>
              <a:t>E.g., 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Scope of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dirty="0">
                <a:solidFill>
                  <a:schemeClr val="tx1"/>
                </a:solidFill>
              </a:rPr>
              <a:t> (declared in class header) is the entire class</a:t>
            </a:r>
            <a:endParaRPr lang="en-US" sz="20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88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NewSet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implements Set&lt;E&gt;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rep invariant: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  non-null, contains no duplicates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List&lt;E&gt;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theRep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lastItemInserted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2400300" y="1293876"/>
            <a:ext cx="1676400" cy="306324"/>
          </a:xfrm>
          <a:prstGeom prst="wedgeRectCallout">
            <a:avLst>
              <a:gd name="adj1" fmla="val -26313"/>
              <a:gd name="adj2" fmla="val 171876"/>
            </a:avLst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Declaration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1143000" y="4572000"/>
            <a:ext cx="1066800" cy="306324"/>
          </a:xfrm>
          <a:prstGeom prst="wedgeRectCallout">
            <a:avLst>
              <a:gd name="adj1" fmla="val -43355"/>
              <a:gd name="adj2" fmla="val -192394"/>
            </a:avLst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Use</a:t>
            </a:r>
          </a:p>
        </p:txBody>
      </p:sp>
      <p:sp>
        <p:nvSpPr>
          <p:cNvPr id="11" name="Rectangular Callout 10">
            <a:extLst>
              <a:ext uri="{FF2B5EF4-FFF2-40B4-BE49-F238E27FC236}">
                <a16:creationId xmlns:a16="http://schemas.microsoft.com/office/drawing/2014/main" id="{32526FC4-18A4-4F42-B378-31F0896B0528}"/>
              </a:ext>
            </a:extLst>
          </p:cNvPr>
          <p:cNvSpPr/>
          <p:nvPr/>
        </p:nvSpPr>
        <p:spPr>
          <a:xfrm>
            <a:off x="1866900" y="3067921"/>
            <a:ext cx="1066800" cy="306324"/>
          </a:xfrm>
          <a:prstGeom prst="wedgeRectCallout">
            <a:avLst>
              <a:gd name="adj1" fmla="val -42131"/>
              <a:gd name="adj2" fmla="val 101849"/>
            </a:avLst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Use</a:t>
            </a:r>
          </a:p>
        </p:txBody>
      </p:sp>
      <p:sp>
        <p:nvSpPr>
          <p:cNvPr id="12" name="Rectangular Callout 11">
            <a:extLst>
              <a:ext uri="{FF2B5EF4-FFF2-40B4-BE49-F238E27FC236}">
                <a16:creationId xmlns:a16="http://schemas.microsoft.com/office/drawing/2014/main" id="{1C6B0E3A-7D05-A14B-B41F-F7A10AC172B1}"/>
              </a:ext>
            </a:extLst>
          </p:cNvPr>
          <p:cNvSpPr/>
          <p:nvPr/>
        </p:nvSpPr>
        <p:spPr>
          <a:xfrm>
            <a:off x="5486400" y="1600200"/>
            <a:ext cx="1066800" cy="306324"/>
          </a:xfrm>
          <a:prstGeom prst="wedgeRectCallout">
            <a:avLst>
              <a:gd name="adj1" fmla="val -42131"/>
              <a:gd name="adj2" fmla="val 101849"/>
            </a:avLst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Use</a:t>
            </a:r>
          </a:p>
        </p:txBody>
      </p:sp>
    </p:spTree>
    <p:extLst>
      <p:ext uri="{BB962C8B-B14F-4D97-AF65-F5344CB8AC3E}">
        <p14:creationId xmlns:p14="http://schemas.microsoft.com/office/powerpoint/2010/main" val="428601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Declaring and instantiating generics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MyInterface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  <a:endParaRPr lang="en-US" sz="2000" dirty="0"/>
          </a:p>
          <a:p>
            <a:pPr lvl="1" indent="-342900"/>
            <a:r>
              <a:rPr lang="en-US" sz="2000" dirty="0"/>
              <a:t>Convention: Type variable has one-letter name such as:</a:t>
            </a:r>
            <a:br>
              <a:rPr lang="en-US" sz="2000" dirty="0"/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Type,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Element,</a:t>
            </a:r>
            <a:r>
              <a:rPr lang="en-US" sz="2000" b="1" dirty="0">
                <a:cs typeface="Courier New" pitchFamily="49" charset="0"/>
              </a:rPr>
              <a:t> </a:t>
            </a:r>
            <a:br>
              <a:rPr lang="en-US" sz="2000" b="1" dirty="0"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K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Key,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Value,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To instantiate a generic class/interface, client supplies </a:t>
            </a:r>
            <a:r>
              <a:rPr lang="en-US" sz="2000" i="1" dirty="0"/>
              <a:t>type arguments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&lt;String, …, Date&gt; = new MyClass&lt;&gt;();</a:t>
            </a:r>
            <a:endParaRPr lang="en-US" sz="2000" dirty="0"/>
          </a:p>
        </p:txBody>
      </p:sp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D3BBF6DE-BF95-E549-B1A3-C450B6E9FD49}"/>
              </a:ext>
            </a:extLst>
          </p:cNvPr>
          <p:cNvSpPr/>
          <p:nvPr/>
        </p:nvSpPr>
        <p:spPr>
          <a:xfrm>
            <a:off x="3542210" y="1447800"/>
            <a:ext cx="1410789" cy="310678"/>
          </a:xfrm>
          <a:prstGeom prst="wedgeRectCallout">
            <a:avLst>
              <a:gd name="adj1" fmla="val -43355"/>
              <a:gd name="adj2" fmla="val 127435"/>
            </a:avLst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Parameter</a:t>
            </a: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638404F5-5592-E041-9917-FAF1ACA43186}"/>
              </a:ext>
            </a:extLst>
          </p:cNvPr>
          <p:cNvSpPr/>
          <p:nvPr/>
        </p:nvSpPr>
        <p:spPr>
          <a:xfrm>
            <a:off x="5410200" y="1444861"/>
            <a:ext cx="1410789" cy="310678"/>
          </a:xfrm>
          <a:prstGeom prst="wedgeRectCallout">
            <a:avLst>
              <a:gd name="adj1" fmla="val -43355"/>
              <a:gd name="adj2" fmla="val 127435"/>
            </a:avLst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Parameter</a:t>
            </a:r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7F1837AC-3F83-C04F-AE1C-7C35190AF5AA}"/>
              </a:ext>
            </a:extLst>
          </p:cNvPr>
          <p:cNvSpPr/>
          <p:nvPr/>
        </p:nvSpPr>
        <p:spPr>
          <a:xfrm>
            <a:off x="2871649" y="5334000"/>
            <a:ext cx="1410789" cy="310678"/>
          </a:xfrm>
          <a:prstGeom prst="wedgeRectCallout">
            <a:avLst>
              <a:gd name="adj1" fmla="val -32244"/>
              <a:gd name="adj2" fmla="val -133252"/>
            </a:avLst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Argument</a:t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6EB49B92-11EB-C242-9003-C70EAA03E60E}"/>
              </a:ext>
            </a:extLst>
          </p:cNvPr>
          <p:cNvSpPr/>
          <p:nvPr/>
        </p:nvSpPr>
        <p:spPr>
          <a:xfrm>
            <a:off x="2201088" y="9220200"/>
            <a:ext cx="1410789" cy="310678"/>
          </a:xfrm>
          <a:prstGeom prst="wedgeRectCallout">
            <a:avLst>
              <a:gd name="adj1" fmla="val -32244"/>
              <a:gd name="adj2" fmla="val -133252"/>
            </a:avLst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Argument</a:t>
            </a:r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689E1D1D-FB90-4E4F-877F-A92F538DBD73}"/>
              </a:ext>
            </a:extLst>
          </p:cNvPr>
          <p:cNvSpPr/>
          <p:nvPr/>
        </p:nvSpPr>
        <p:spPr>
          <a:xfrm>
            <a:off x="4678679" y="5357295"/>
            <a:ext cx="1410789" cy="310678"/>
          </a:xfrm>
          <a:prstGeom prst="wedgeRectCallout">
            <a:avLst>
              <a:gd name="adj1" fmla="val -32244"/>
              <a:gd name="adj2" fmla="val -133252"/>
            </a:avLst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Argument</a:t>
            </a:r>
          </a:p>
        </p:txBody>
      </p:sp>
    </p:spTree>
    <p:extLst>
      <p:ext uri="{BB962C8B-B14F-4D97-AF65-F5344CB8AC3E}">
        <p14:creationId xmlns:p14="http://schemas.microsoft.com/office/powerpoint/2010/main" val="127246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Restricting instantiations by clients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add1(new Date());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add2(new Date());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 extends Object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 extends 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  <a:endParaRPr lang="en-US" sz="2000" dirty="0"/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List1&lt;Date&gt;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OK, Date is a subtype of Object</a:t>
            </a: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List2&lt;Date&gt;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error, Date is not a 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      // subtype of Number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6629400" y="2971800"/>
            <a:ext cx="2286000" cy="1676400"/>
          </a:xfrm>
          <a:prstGeom prst="wedgeRectCallout">
            <a:avLst>
              <a:gd name="adj1" fmla="val -59828"/>
              <a:gd name="adj2" fmla="val 10900"/>
            </a:avLst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type parameter’s </a:t>
            </a:r>
            <a:r>
              <a:rPr lang="en-US" sz="2000" u="sng">
                <a:solidFill>
                  <a:schemeClr val="tx1"/>
                </a:solidFill>
              </a:rPr>
              <a:t>upper bound </a:t>
            </a:r>
            <a:r>
              <a:rPr lang="en-US" sz="2000">
                <a:solidFill>
                  <a:schemeClr val="tx1"/>
                </a:solidFill>
              </a:rPr>
              <a:t>restricts which </a:t>
            </a:r>
            <a:r>
              <a:rPr lang="en-US" sz="2000" u="sng">
                <a:solidFill>
                  <a:schemeClr val="tx1"/>
                </a:solidFill>
              </a:rPr>
              <a:t>type arguments </a:t>
            </a:r>
            <a:r>
              <a:rPr lang="en-US" sz="2000">
                <a:solidFill>
                  <a:schemeClr val="tx1"/>
                </a:solidFill>
              </a:rPr>
              <a:t>can be passed in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52D7E2C1-D07C-1943-9D98-BD04169460BF}"/>
              </a:ext>
            </a:extLst>
          </p:cNvPr>
          <p:cNvSpPr/>
          <p:nvPr/>
        </p:nvSpPr>
        <p:spPr>
          <a:xfrm>
            <a:off x="5072743" y="1454331"/>
            <a:ext cx="3418114" cy="1049384"/>
          </a:xfrm>
          <a:prstGeom prst="wedgeRectCallout">
            <a:avLst>
              <a:gd name="adj1" fmla="val -62339"/>
              <a:gd name="adj2" fmla="val 19029"/>
            </a:avLst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method parameter’s </a:t>
            </a:r>
            <a:r>
              <a:rPr lang="en-US" sz="2000" u="sng">
                <a:solidFill>
                  <a:schemeClr val="tx1"/>
                </a:solidFill>
              </a:rPr>
              <a:t>type</a:t>
            </a:r>
            <a:r>
              <a:rPr lang="en-US" sz="2000">
                <a:solidFill>
                  <a:schemeClr val="tx1"/>
                </a:solidFill>
              </a:rPr>
              <a:t> restricts which </a:t>
            </a:r>
            <a:r>
              <a:rPr lang="en-US" sz="2000" u="sng">
                <a:solidFill>
                  <a:schemeClr val="tx1"/>
                </a:solidFill>
              </a:rPr>
              <a:t>arguments</a:t>
            </a:r>
            <a:r>
              <a:rPr lang="en-US" sz="2000">
                <a:solidFill>
                  <a:schemeClr val="tx1"/>
                </a:solidFill>
              </a:rPr>
              <a:t> can be passed in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76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305800" cy="1143000"/>
          </a:xfrm>
        </p:spPr>
        <p:txBody>
          <a:bodyPr/>
          <a:lstStyle/>
          <a:p>
            <a:r>
              <a:rPr lang="en-US" dirty="0"/>
              <a:t>Declaring and instantiating generics:</a:t>
            </a:r>
            <a:br>
              <a:rPr lang="en-US" dirty="0"/>
            </a:br>
            <a:r>
              <a:rPr lang="en-US" dirty="0"/>
              <a:t>syntax with bounds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TypeBound1,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   ...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TypeBoundN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lvl="1"/>
            <a:r>
              <a:rPr lang="en-US" sz="2000" dirty="0">
                <a:latin typeface="+mj-lt"/>
                <a:cs typeface="Courier New" pitchFamily="49" charset="0"/>
              </a:rPr>
              <a:t>(same for interface definitions)</a:t>
            </a:r>
          </a:p>
          <a:p>
            <a:pPr lvl="1"/>
            <a:r>
              <a:rPr lang="en-US" sz="2000" dirty="0">
                <a:latin typeface="+mj-lt"/>
                <a:cs typeface="Courier New" pitchFamily="49" charset="0"/>
              </a:rPr>
              <a:t>(default upper bound is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>
                <a:latin typeface="+mj-lt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To instantiate a generic class/interface, client supplies type arguments: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&lt;String, …, Date&gt;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+mj-lt"/>
                <a:cs typeface="Courier New" pitchFamily="49" charset="0"/>
              </a:rPr>
              <a:t>Compile-time error if type is not a subtype of the upper bound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4044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Using type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Code can perform any operation permitted by the bound</a:t>
            </a:r>
          </a:p>
          <a:p>
            <a:pPr lvl="1"/>
            <a:r>
              <a:rPr lang="en-US" sz="2000" dirty="0"/>
              <a:t>Because we know all instantiations will be subtypes!</a:t>
            </a:r>
          </a:p>
          <a:p>
            <a:pPr marL="457200" lvl="1" indent="0">
              <a:buNone/>
            </a:pPr>
            <a:endParaRPr lang="en-US" sz="1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Object&gt;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arg.asInt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compiler error, E might not</a:t>
            </a:r>
            <a:b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...           // support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asInt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Number&gt;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arg.asInt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OK, since Number and its</a:t>
            </a:r>
            <a:b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...           // subtypes support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asInt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29254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05800" cy="44958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Graph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implements </a:t>
            </a:r>
            <a:r>
              <a:rPr lang="en-US" sz="2000" b="1" dirty="0" err="1">
                <a:latin typeface="Courier New" pitchFamily="49" charset="0"/>
              </a:rPr>
              <a:t>Iterable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private final Map&lt;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 Set&lt;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node2neighbors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Graph(Set&lt;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nodes</a:t>
            </a:r>
            <a:r>
              <a:rPr lang="en-US" sz="2000" b="1" dirty="0">
                <a:latin typeface="Courier New" pitchFamily="49" charset="0"/>
              </a:rPr>
              <a:t>, Set&lt;Tuple&lt;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edges</a:t>
            </a:r>
            <a:r>
              <a:rPr lang="en-US" sz="2000" b="1" dirty="0">
                <a:latin typeface="Courier New" pitchFamily="49" charset="0"/>
              </a:rPr>
              <a:t>){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…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Path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Path&lt;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P</a:t>
            </a:r>
            <a:r>
              <a:rPr lang="en-US" sz="2000" b="1" dirty="0">
                <a:latin typeface="Courier New" pitchFamily="49" charset="0"/>
              </a:rPr>
              <a:t>&gt;&gt;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extends </a:t>
            </a:r>
            <a:r>
              <a:rPr lang="en-US" sz="2000" b="1" dirty="0" err="1">
                <a:latin typeface="Courier New" pitchFamily="49" charset="0"/>
              </a:rPr>
              <a:t>Iterable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&gt;, Comparable&lt;Path&lt;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?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?</a:t>
            </a:r>
            <a:r>
              <a:rPr lang="en-US" sz="2000" b="1" dirty="0">
                <a:latin typeface="Courier New" pitchFamily="49" charset="0"/>
              </a:rPr>
              <a:t>&gt;&gt;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Iterator&lt;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iterator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…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sz="2000" dirty="0"/>
              <a:t>Do </a:t>
            </a:r>
            <a:r>
              <a:rPr lang="en-US" sz="2000" b="1" i="1" dirty="0">
                <a:solidFill>
                  <a:srgbClr val="C00000"/>
                </a:solidFill>
              </a:rPr>
              <a:t>NOT</a:t>
            </a:r>
            <a:r>
              <a:rPr lang="en-US" sz="2000" dirty="0">
                <a:solidFill>
                  <a:srgbClr val="FF8000"/>
                </a:solidFill>
              </a:rPr>
              <a:t> </a:t>
            </a:r>
            <a:r>
              <a:rPr lang="en-US" sz="2000" dirty="0"/>
              <a:t>copy/paste this stuff into your project unless it is what you want </a:t>
            </a:r>
          </a:p>
          <a:p>
            <a:pPr lvl="1"/>
            <a:r>
              <a:rPr lang="en-US" sz="2000" i="1" u="sng" dirty="0"/>
              <a:t>And</a:t>
            </a:r>
            <a:r>
              <a:rPr lang="en-US" sz="2000" dirty="0"/>
              <a:t> you understand it!</a:t>
            </a:r>
          </a:p>
        </p:txBody>
      </p:sp>
    </p:spTree>
    <p:extLst>
      <p:ext uri="{BB962C8B-B14F-4D97-AF65-F5344CB8AC3E}">
        <p14:creationId xmlns:p14="http://schemas.microsoft.com/office/powerpoint/2010/main" val="10193589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bounds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SuperType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708660" lvl="1" indent="-342900"/>
            <a:r>
              <a:rPr lang="en-US" sz="2000" dirty="0"/>
              <a:t>One </a:t>
            </a:r>
            <a:r>
              <a:rPr lang="en-US" sz="2000" i="1" dirty="0">
                <a:solidFill>
                  <a:schemeClr val="accent2"/>
                </a:solidFill>
              </a:rPr>
              <a:t>upper bound</a:t>
            </a:r>
            <a:r>
              <a:rPr lang="en-US" sz="2000" dirty="0"/>
              <a:t>; accepts given </a:t>
            </a:r>
            <a:r>
              <a:rPr lang="en-US" sz="2000" dirty="0" err="1"/>
              <a:t>supertype</a:t>
            </a:r>
            <a:r>
              <a:rPr lang="en-US" sz="2000" dirty="0"/>
              <a:t> or any of its subtypes</a:t>
            </a:r>
          </a:p>
          <a:p>
            <a:pPr marL="365760" lvl="1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ClassA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InterfaceB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InterfaceC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…&gt;</a:t>
            </a:r>
          </a:p>
          <a:p>
            <a:pPr marL="708660" lvl="1" indent="-342900">
              <a:buClr>
                <a:schemeClr val="tx1"/>
              </a:buClr>
            </a:pPr>
            <a:r>
              <a:rPr lang="en-US" sz="2000" i="1" dirty="0">
                <a:solidFill>
                  <a:schemeClr val="accent2"/>
                </a:solidFill>
              </a:rPr>
              <a:t>Multiple</a:t>
            </a:r>
            <a:r>
              <a:rPr lang="en-US" sz="2000" dirty="0"/>
              <a:t> upper bounds (superclass/interfaces) with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000" dirty="0"/>
              <a:t> </a:t>
            </a:r>
          </a:p>
          <a:p>
            <a:pPr marL="1108710" lvl="2" indent="-342900">
              <a:buClr>
                <a:schemeClr val="tx1"/>
              </a:buClr>
            </a:pPr>
            <a:r>
              <a:rPr lang="en-US" sz="2000" dirty="0"/>
              <a:t>accepts an argument that matches </a:t>
            </a:r>
            <a:r>
              <a:rPr lang="en-US" sz="2000" b="1" dirty="0"/>
              <a:t>all</a:t>
            </a:r>
            <a:r>
              <a:rPr lang="en-US" sz="2000" dirty="0"/>
              <a:t> the bounds</a:t>
            </a:r>
          </a:p>
          <a:p>
            <a:pPr marL="457200" lvl="1" indent="0">
              <a:buNone/>
            </a:pPr>
            <a:endParaRPr lang="en-US" sz="1400" dirty="0"/>
          </a:p>
          <a:p>
            <a:pPr marL="0" indent="-3429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TreeSet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Comparable&lt;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&gt;&gt; {...}</a:t>
            </a:r>
          </a:p>
          <a:p>
            <a:pPr lvl="1"/>
            <a:r>
              <a:rPr lang="en-US" sz="2000" dirty="0"/>
              <a:t>Recursively-defined bounds</a:t>
            </a:r>
          </a:p>
          <a:p>
            <a:pPr lvl="2"/>
            <a:r>
              <a:rPr lang="en-US" sz="2000" dirty="0" err="1"/>
              <a:t>TreeSet</a:t>
            </a:r>
            <a:r>
              <a:rPr lang="en-US" sz="2000" dirty="0"/>
              <a:t> accepts any type that can be compared to itself</a:t>
            </a:r>
          </a:p>
          <a:p>
            <a:pPr marL="0" indent="-3429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476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/>
              <a:t>Basics of generic types for classes and interfaces</a:t>
            </a:r>
          </a:p>
          <a:p>
            <a:r>
              <a:rPr lang="en-US" sz="2000" dirty="0"/>
              <a:t>Basics of </a:t>
            </a:r>
            <a:r>
              <a:rPr lang="en-US" sz="2000" i="1" dirty="0"/>
              <a:t>bounding</a:t>
            </a:r>
            <a:r>
              <a:rPr lang="en-US" sz="2000" dirty="0"/>
              <a:t> generics</a:t>
            </a:r>
          </a:p>
          <a:p>
            <a:r>
              <a:rPr lang="en-US" sz="2000" dirty="0">
                <a:solidFill>
                  <a:srgbClr val="0000FF"/>
                </a:solidFill>
              </a:rPr>
              <a:t>Generic </a:t>
            </a:r>
            <a:r>
              <a:rPr lang="en-US" sz="2000" i="1" dirty="0">
                <a:solidFill>
                  <a:srgbClr val="0000FF"/>
                </a:solidFill>
              </a:rPr>
              <a:t>methods</a:t>
            </a:r>
            <a:r>
              <a:rPr lang="en-US" sz="2000" dirty="0">
                <a:solidFill>
                  <a:srgbClr val="0000FF"/>
                </a:solidFill>
              </a:rPr>
              <a:t> [not just using type parameters of class]</a:t>
            </a:r>
            <a:endParaRPr lang="en-US" sz="2000" dirty="0"/>
          </a:p>
          <a:p>
            <a:r>
              <a:rPr lang="en-US" sz="2000" dirty="0"/>
              <a:t>Generics and </a:t>
            </a:r>
            <a:r>
              <a:rPr lang="en-US" sz="2000" i="1" dirty="0"/>
              <a:t>subtyping</a:t>
            </a:r>
          </a:p>
          <a:p>
            <a:r>
              <a:rPr lang="en-US" sz="2000" dirty="0"/>
              <a:t>Using </a:t>
            </a:r>
            <a:r>
              <a:rPr lang="en-US" sz="2000" i="1" dirty="0"/>
              <a:t>bounds</a:t>
            </a:r>
            <a:r>
              <a:rPr lang="en-US" sz="2000" dirty="0"/>
              <a:t> for more flexible subtyping</a:t>
            </a:r>
          </a:p>
          <a:p>
            <a:r>
              <a:rPr lang="en-US" sz="2000" dirty="0"/>
              <a:t>Using </a:t>
            </a:r>
            <a:r>
              <a:rPr lang="en-US" sz="2000" i="1" dirty="0"/>
              <a:t>wildcards</a:t>
            </a:r>
            <a:r>
              <a:rPr lang="en-US" sz="2000" dirty="0"/>
              <a:t> for more convenient bounds</a:t>
            </a:r>
          </a:p>
          <a:p>
            <a:r>
              <a:rPr lang="en-US" sz="2000" dirty="0"/>
              <a:t>Digression: Java’s </a:t>
            </a:r>
            <a:r>
              <a:rPr lang="en-US" sz="2000" i="1" dirty="0"/>
              <a:t>unsoundness</a:t>
            </a:r>
            <a:r>
              <a:rPr lang="en-US" sz="2000" dirty="0"/>
              <a:t>(</a:t>
            </a:r>
            <a:r>
              <a:rPr lang="en-US" sz="2000" dirty="0" err="1"/>
              <a:t>es</a:t>
            </a:r>
            <a:r>
              <a:rPr lang="en-US" sz="2000" dirty="0"/>
              <a:t>)</a:t>
            </a:r>
            <a:endParaRPr lang="en-US" sz="2000" i="1" dirty="0"/>
          </a:p>
          <a:p>
            <a:r>
              <a:rPr lang="en-US" sz="2000" dirty="0"/>
              <a:t>Java realities: </a:t>
            </a:r>
            <a:r>
              <a:rPr lang="en-US" sz="2000" i="1" dirty="0"/>
              <a:t>type erasure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5" name="Left Arrow 4"/>
          <p:cNvSpPr/>
          <p:nvPr/>
        </p:nvSpPr>
        <p:spPr>
          <a:xfrm rot="10800000">
            <a:off x="198148" y="2209800"/>
            <a:ext cx="487652" cy="332232"/>
          </a:xfrm>
          <a:prstGeom prst="leftArrow">
            <a:avLst/>
          </a:prstGeom>
          <a:solidFill>
            <a:srgbClr val="FF0000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28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314010" y="2028616"/>
            <a:ext cx="4515980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Generic</a:t>
            </a:r>
          </a:p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Methods</a:t>
            </a:r>
          </a:p>
        </p:txBody>
      </p:sp>
    </p:spTree>
    <p:extLst>
      <p:ext uri="{BB962C8B-B14F-4D97-AF65-F5344CB8AC3E}">
        <p14:creationId xmlns:p14="http://schemas.microsoft.com/office/powerpoint/2010/main" val="3926633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98425" y="2286000"/>
            <a:ext cx="83471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Announcements</a:t>
            </a:r>
          </a:p>
        </p:txBody>
      </p:sp>
    </p:spTree>
    <p:extLst>
      <p:ext uri="{BB962C8B-B14F-4D97-AF65-F5344CB8AC3E}">
        <p14:creationId xmlns:p14="http://schemas.microsoft.com/office/powerpoint/2010/main" val="25740051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Generic classes are not enough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static double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double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0.0;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for 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result +=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n.doubleValue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result;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static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…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// random number &lt; </a:t>
            </a:r>
            <a:r>
              <a:rPr lang="en-US" sz="2000" b="1" dirty="0" err="1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lst.size</a:t>
            </a:r>
            <a:endParaRPr lang="en-US" sz="2000" b="1" dirty="0">
              <a:solidFill>
                <a:srgbClr val="80008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lst.get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6654114" y="2465173"/>
            <a:ext cx="1828800" cy="609600"/>
          </a:xfrm>
          <a:prstGeom prst="wedgeRectCallout">
            <a:avLst>
              <a:gd name="adj1" fmla="val 4401"/>
              <a:gd name="adj2" fmla="val -8452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Cannot pass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List&lt;Double&gt;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5000" y="5334000"/>
            <a:ext cx="3200400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List&lt;Double&gt;</a:t>
            </a:r>
            <a:r>
              <a:rPr lang="en-US" sz="2000" dirty="0">
                <a:latin typeface="+mn-lt"/>
              </a:rPr>
              <a:t> 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is not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 </a:t>
            </a:r>
            <a:r>
              <a:rPr lang="en-US" sz="2000" dirty="0">
                <a:latin typeface="+mn-lt"/>
              </a:rPr>
              <a:t>!</a:t>
            </a:r>
          </a:p>
          <a:p>
            <a:r>
              <a:rPr lang="en-US" sz="2000" dirty="0">
                <a:latin typeface="+mn-lt"/>
              </a:rPr>
              <a:t>We will see why soon.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5979154"/>
            <a:ext cx="3352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n-lt"/>
              </a:rPr>
              <a:t>Reminder: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800" dirty="0">
                <a:latin typeface="+mn-lt"/>
              </a:rPr>
              <a:t> means “no receiver (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>
                <a:latin typeface="+mn-lt"/>
              </a:rPr>
              <a:t> parameter)”.</a:t>
            </a:r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AEC4BBFD-EC0C-DC49-A21F-773E70EC8CC1}"/>
              </a:ext>
            </a:extLst>
          </p:cNvPr>
          <p:cNvSpPr/>
          <p:nvPr/>
        </p:nvSpPr>
        <p:spPr>
          <a:xfrm>
            <a:off x="5638800" y="3594786"/>
            <a:ext cx="1981200" cy="609600"/>
          </a:xfrm>
          <a:prstGeom prst="wedgeRectCallout">
            <a:avLst>
              <a:gd name="adj1" fmla="val 6544"/>
              <a:gd name="adj2" fmla="val 82619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Cannot pass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List&lt;Kitten&gt;</a:t>
            </a:r>
          </a:p>
        </p:txBody>
      </p:sp>
    </p:spTree>
    <p:extLst>
      <p:ext uri="{BB962C8B-B14F-4D97-AF65-F5344CB8AC3E}">
        <p14:creationId xmlns:p14="http://schemas.microsoft.com/office/powerpoint/2010/main" val="166644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/>
      <p:bldP spid="2" grpId="0" animBg="1"/>
      <p:bldP spid="3" grpId="0" animBg="1"/>
      <p:bldP spid="4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Weaknesses of generic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like to use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sumList</a:t>
            </a:r>
            <a:r>
              <a:rPr lang="en-US" sz="2000" dirty="0"/>
              <a:t> for any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</a:p>
          <a:p>
            <a:pPr lvl="1"/>
            <a:r>
              <a:rPr lang="en-US" sz="2000" dirty="0"/>
              <a:t>For example,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dirty="0"/>
              <a:t> 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</a:p>
          <a:p>
            <a:pPr lvl="1"/>
            <a:r>
              <a:rPr lang="en-US" sz="2000" dirty="0"/>
              <a:t>But as we will see,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List&lt;Double&gt;</a:t>
            </a:r>
            <a:r>
              <a:rPr lang="en-US" sz="2000" dirty="0"/>
              <a:t> is not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Would like to use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choose</a:t>
            </a:r>
            <a:r>
              <a:rPr lang="en-US" sz="2000" dirty="0">
                <a:sym typeface="Wingdings" panose="05000000000000000000" pitchFamily="2" charset="2"/>
              </a:rPr>
              <a:t> for any element type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i.e., any subclass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Object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Want to tell clients more about return type than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Object</a:t>
            </a: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Class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Utils</a:t>
            </a:r>
            <a:r>
              <a:rPr lang="en-US" sz="2000" dirty="0">
                <a:sym typeface="Wingdings" panose="05000000000000000000" pitchFamily="2" charset="2"/>
              </a:rPr>
              <a:t> is not generic, but the </a:t>
            </a:r>
            <a:r>
              <a:rPr lang="en-US" sz="2000" i="1" dirty="0">
                <a:sym typeface="Wingdings" panose="05000000000000000000" pitchFamily="2" charset="2"/>
              </a:rPr>
              <a:t>methods</a:t>
            </a:r>
            <a:r>
              <a:rPr lang="en-US" sz="2000" dirty="0">
                <a:sym typeface="Wingdings" panose="05000000000000000000" pitchFamily="2" charset="2"/>
              </a:rPr>
              <a:t> should be generic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168584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methods solve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495800"/>
          </a:xfrm>
        </p:spPr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8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public static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double </a:t>
            </a:r>
            <a:r>
              <a:rPr lang="en-US" sz="18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0.0;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for (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 {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T1 also works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result +=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n.doubleValue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return result;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public static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… </a:t>
            </a:r>
            <a:r>
              <a:rPr lang="en-US" sz="18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// random number &lt; </a:t>
            </a:r>
            <a:r>
              <a:rPr lang="en-US" sz="1800" b="1" dirty="0" err="1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lst.size</a:t>
            </a:r>
            <a:endParaRPr lang="en-US" sz="1800" b="1" dirty="0">
              <a:solidFill>
                <a:srgbClr val="80008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lst.get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05A308E-1F9A-3A46-B373-0C237CFECD0A}"/>
              </a:ext>
            </a:extLst>
          </p:cNvPr>
          <p:cNvSpPr/>
          <p:nvPr/>
        </p:nvSpPr>
        <p:spPr>
          <a:xfrm>
            <a:off x="2438400" y="1916668"/>
            <a:ext cx="4288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ts val="300"/>
              </a:spcBef>
            </a:pPr>
            <a:r>
              <a:rPr lang="en-US" sz="18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800" b="1" kern="0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18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1800" b="1" kern="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18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800" b="1" kern="0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F9A88A-8429-F64E-BDF4-81E0F050633D}"/>
              </a:ext>
            </a:extLst>
          </p:cNvPr>
          <p:cNvSpPr/>
          <p:nvPr/>
        </p:nvSpPr>
        <p:spPr>
          <a:xfrm>
            <a:off x="2438400" y="4097130"/>
            <a:ext cx="37595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ts val="300"/>
              </a:spcBef>
            </a:pPr>
            <a:r>
              <a:rPr lang="en-US" sz="1800" b="1" kern="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8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kern="0" dirty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18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1800" b="1" kern="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8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800" b="1" kern="0" dirty="0" err="1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</p:txBody>
      </p:sp>
      <p:sp>
        <p:nvSpPr>
          <p:cNvPr id="11" name="Rectangular Callout 10">
            <a:extLst>
              <a:ext uri="{FF2B5EF4-FFF2-40B4-BE49-F238E27FC236}">
                <a16:creationId xmlns:a16="http://schemas.microsoft.com/office/drawing/2014/main" id="{749B9F25-DB62-3C45-97AD-6C12BEBA99EB}"/>
              </a:ext>
            </a:extLst>
          </p:cNvPr>
          <p:cNvSpPr/>
          <p:nvPr/>
        </p:nvSpPr>
        <p:spPr>
          <a:xfrm>
            <a:off x="6019800" y="1249383"/>
            <a:ext cx="2362200" cy="685800"/>
          </a:xfrm>
          <a:prstGeom prst="wedgeRectCallout">
            <a:avLst>
              <a:gd name="adj1" fmla="val -72928"/>
              <a:gd name="adj2" fmla="val 46288"/>
            </a:avLst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error: cannot find symbol: class T1</a:t>
            </a:r>
          </a:p>
        </p:txBody>
      </p:sp>
      <p:sp>
        <p:nvSpPr>
          <p:cNvPr id="12" name="Rectangular Callout 11">
            <a:extLst>
              <a:ext uri="{FF2B5EF4-FFF2-40B4-BE49-F238E27FC236}">
                <a16:creationId xmlns:a16="http://schemas.microsoft.com/office/drawing/2014/main" id="{A6CB0D94-AD24-C949-B736-30E5B7B9F155}"/>
              </a:ext>
            </a:extLst>
          </p:cNvPr>
          <p:cNvSpPr/>
          <p:nvPr/>
        </p:nvSpPr>
        <p:spPr>
          <a:xfrm>
            <a:off x="5257800" y="3411330"/>
            <a:ext cx="2362200" cy="685800"/>
          </a:xfrm>
          <a:prstGeom prst="wedgeRectCallout">
            <a:avLst>
              <a:gd name="adj1" fmla="val -72928"/>
              <a:gd name="adj2" fmla="val 46288"/>
            </a:avLst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error: cannot find symbol: class T2</a:t>
            </a:r>
          </a:p>
        </p:txBody>
      </p:sp>
      <p:sp>
        <p:nvSpPr>
          <p:cNvPr id="13" name="Rectangular Callout 12">
            <a:extLst>
              <a:ext uri="{FF2B5EF4-FFF2-40B4-BE49-F238E27FC236}">
                <a16:creationId xmlns:a16="http://schemas.microsoft.com/office/drawing/2014/main" id="{01FA5443-E94D-CC42-8BB4-52484CA5ABBA}"/>
              </a:ext>
            </a:extLst>
          </p:cNvPr>
          <p:cNvSpPr/>
          <p:nvPr/>
        </p:nvSpPr>
        <p:spPr>
          <a:xfrm>
            <a:off x="6707777" y="2266406"/>
            <a:ext cx="2362200" cy="685800"/>
          </a:xfrm>
          <a:prstGeom prst="wedgeRectCallout">
            <a:avLst>
              <a:gd name="adj1" fmla="val -73481"/>
              <a:gd name="adj2" fmla="val -47045"/>
            </a:avLst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Need to ensure T1 subtype of Number</a:t>
            </a:r>
          </a:p>
        </p:txBody>
      </p:sp>
    </p:spTree>
    <p:extLst>
      <p:ext uri="{BB962C8B-B14F-4D97-AF65-F5344CB8AC3E}">
        <p14:creationId xmlns:p14="http://schemas.microsoft.com/office/powerpoint/2010/main" val="377047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  <p:bldP spid="12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Generic methods solve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495800"/>
          </a:xfrm>
        </p:spPr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8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public static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double </a:t>
            </a:r>
            <a:r>
              <a:rPr lang="en-US" sz="18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0.0;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for (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 {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T1 also works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result +=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n.doubleValue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return result;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public static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… </a:t>
            </a:r>
            <a:r>
              <a:rPr lang="en-US" sz="18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// random number &lt; </a:t>
            </a:r>
            <a:r>
              <a:rPr lang="en-US" sz="1800" b="1" dirty="0" err="1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lst.size</a:t>
            </a:r>
            <a:endParaRPr lang="en-US" sz="1800" b="1" dirty="0">
              <a:solidFill>
                <a:srgbClr val="80008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lst.get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89631BB-F0A1-F24E-9690-3E9F00C760A3}"/>
              </a:ext>
            </a:extLst>
          </p:cNvPr>
          <p:cNvSpPr/>
          <p:nvPr/>
        </p:nvSpPr>
        <p:spPr>
          <a:xfrm>
            <a:off x="2362200" y="1898244"/>
            <a:ext cx="304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ts val="300"/>
              </a:spcBef>
            </a:pPr>
            <a:r>
              <a:rPr lang="en-US" sz="1800" b="1" u="sng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b="1" u="sng" kern="0" dirty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1800" b="1" u="sng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extends Number&gt;</a:t>
            </a:r>
            <a:endParaRPr lang="en-US" sz="1800" b="1" kern="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05A308E-1F9A-3A46-B373-0C237CFECD0A}"/>
              </a:ext>
            </a:extLst>
          </p:cNvPr>
          <p:cNvSpPr/>
          <p:nvPr/>
        </p:nvSpPr>
        <p:spPr>
          <a:xfrm>
            <a:off x="2362200" y="1905000"/>
            <a:ext cx="4288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ts val="300"/>
              </a:spcBef>
            </a:pPr>
            <a:r>
              <a:rPr lang="en-US" sz="18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800" b="1" kern="0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18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1800" b="1" kern="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18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800" b="1" kern="0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F9A88A-8429-F64E-BDF4-81E0F050633D}"/>
              </a:ext>
            </a:extLst>
          </p:cNvPr>
          <p:cNvSpPr/>
          <p:nvPr/>
        </p:nvSpPr>
        <p:spPr>
          <a:xfrm>
            <a:off x="2412657" y="4088674"/>
            <a:ext cx="37595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ts val="300"/>
              </a:spcBef>
            </a:pPr>
            <a:r>
              <a:rPr lang="en-US" sz="1800" b="1" kern="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8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kern="0" dirty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18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1800" b="1" kern="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8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800" b="1" kern="0" dirty="0" err="1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5B7C15-B4EC-9D4D-B142-89C0BDAC0057}"/>
              </a:ext>
            </a:extLst>
          </p:cNvPr>
          <p:cNvSpPr/>
          <p:nvPr/>
        </p:nvSpPr>
        <p:spPr>
          <a:xfrm>
            <a:off x="2399594" y="4088674"/>
            <a:ext cx="76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ts val="300"/>
              </a:spcBef>
            </a:pPr>
            <a:r>
              <a:rPr lang="en-US" sz="1800" b="1" u="sng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b="1" u="sng" kern="0" dirty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800" b="1" u="sng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1800" b="1" kern="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55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7037E-7 L 0.2934 0.0013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70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85185E-6 L 0.09167 1.85185E-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5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methods solve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9296400" cy="4876800"/>
          </a:xfrm>
        </p:spPr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8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public static </a:t>
            </a:r>
            <a:r>
              <a:rPr lang="en-US" sz="1800" b="1" u="sng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b="1" u="sng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1800" b="1" u="sng" dirty="0">
                <a:latin typeface="Courier New" pitchFamily="49" charset="0"/>
                <a:cs typeface="Courier New" pitchFamily="49" charset="0"/>
              </a:rPr>
              <a:t> extends Number&gt;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double </a:t>
            </a:r>
            <a:r>
              <a:rPr lang="en-US" sz="18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8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double </a:t>
            </a:r>
            <a:r>
              <a:rPr lang="en-US" sz="18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0.0;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for (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 {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T1 also works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result +=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n.doubleValue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return result;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public static </a:t>
            </a:r>
            <a:r>
              <a:rPr lang="en-US" sz="1800" b="1" u="sng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b="1" u="sng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800" b="1" u="sng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… </a:t>
            </a:r>
            <a:r>
              <a:rPr lang="en-US" sz="18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// random number &lt; </a:t>
            </a:r>
            <a:r>
              <a:rPr lang="en-US" sz="1800" b="1" dirty="0" err="1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lst.size</a:t>
            </a:r>
            <a:endParaRPr lang="en-US" sz="1800" b="1" dirty="0">
              <a:solidFill>
                <a:srgbClr val="80008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lst.get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300"/>
              </a:spcBef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solidFill>
                  <a:schemeClr val="accent2"/>
                </a:solidFill>
              </a:rPr>
              <a:t>Insert a type parameter declaration in the method header!</a:t>
            </a:r>
          </a:p>
          <a:p>
            <a:endParaRPr lang="en-US" sz="1800" dirty="0"/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201BF27F-32B1-794B-8A14-857B1BCA362B}"/>
              </a:ext>
            </a:extLst>
          </p:cNvPr>
          <p:cNvSpPr/>
          <p:nvPr/>
        </p:nvSpPr>
        <p:spPr>
          <a:xfrm>
            <a:off x="6781800" y="2667000"/>
            <a:ext cx="2133600" cy="1524000"/>
          </a:xfrm>
          <a:prstGeom prst="wedgeRectCallout">
            <a:avLst>
              <a:gd name="adj1" fmla="val -49702"/>
              <a:gd name="adj2" fmla="val -47045"/>
            </a:avLst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What if T1 and T2 had the same name?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24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methods solve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9296400" cy="4495800"/>
          </a:xfrm>
        </p:spPr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8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public static </a:t>
            </a:r>
            <a:r>
              <a:rPr lang="en-US" sz="1800" b="1" u="sng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b="1" u="sng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1800" b="1" u="sng" dirty="0">
                <a:latin typeface="Courier New" pitchFamily="49" charset="0"/>
                <a:cs typeface="Courier New" pitchFamily="49" charset="0"/>
              </a:rPr>
              <a:t> extends Number&gt;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double </a:t>
            </a:r>
            <a:r>
              <a:rPr lang="en-US" sz="18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8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double </a:t>
            </a:r>
            <a:r>
              <a:rPr lang="en-US" sz="18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0.0;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for (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 {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T1 also works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result +=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n.doubleValue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return result;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public static </a:t>
            </a:r>
            <a:r>
              <a:rPr lang="en-US" sz="1800" b="1" u="sng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b="1" u="sng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800" b="1" u="sng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… </a:t>
            </a:r>
            <a:r>
              <a:rPr lang="en-US" sz="18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// random number &lt; </a:t>
            </a:r>
            <a:r>
              <a:rPr lang="en-US" sz="1800" b="1" dirty="0" err="1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lst.size</a:t>
            </a:r>
            <a:endParaRPr lang="en-US" sz="1800" b="1" dirty="0">
              <a:solidFill>
                <a:srgbClr val="80008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lst.get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800" dirty="0"/>
          </a:p>
        </p:txBody>
      </p:sp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526633B8-70FE-4441-8451-259C70DBDD6B}"/>
              </a:ext>
            </a:extLst>
          </p:cNvPr>
          <p:cNvSpPr/>
          <p:nvPr/>
        </p:nvSpPr>
        <p:spPr>
          <a:xfrm>
            <a:off x="6781800" y="2362200"/>
            <a:ext cx="1981200" cy="1219200"/>
          </a:xfrm>
          <a:prstGeom prst="wedgeRectCallout">
            <a:avLst>
              <a:gd name="adj1" fmla="val -49702"/>
              <a:gd name="adj2" fmla="val -47045"/>
            </a:avLst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Scope of T1 is the body of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sumList</a:t>
            </a: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201BF27F-32B1-794B-8A14-857B1BCA362B}"/>
              </a:ext>
            </a:extLst>
          </p:cNvPr>
          <p:cNvSpPr/>
          <p:nvPr/>
        </p:nvSpPr>
        <p:spPr>
          <a:xfrm>
            <a:off x="6934200" y="4114800"/>
            <a:ext cx="1981200" cy="1219200"/>
          </a:xfrm>
          <a:prstGeom prst="wedgeRectCallout">
            <a:avLst>
              <a:gd name="adj1" fmla="val -49702"/>
              <a:gd name="adj2" fmla="val -47045"/>
            </a:avLst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Scope of T2 is the body of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choose</a:t>
            </a:r>
          </a:p>
        </p:txBody>
      </p:sp>
    </p:spTree>
    <p:extLst>
      <p:ext uri="{BB962C8B-B14F-4D97-AF65-F5344CB8AC3E}">
        <p14:creationId xmlns:p14="http://schemas.microsoft.com/office/powerpoint/2010/main" val="314167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methods solve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static </a:t>
            </a:r>
            <a:r>
              <a:rPr lang="en-US" sz="2000" b="1" u="sng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u="sng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2000" b="1" u="sng" dirty="0">
                <a:latin typeface="Courier New" pitchFamily="49" charset="0"/>
                <a:cs typeface="Courier New" pitchFamily="49" charset="0"/>
              </a:rPr>
              <a:t> extends Number&gt;</a:t>
            </a:r>
            <a:r>
              <a:rPr lang="en-US" sz="2000" b="1" u="sng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double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double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0.0;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for 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T1 also works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result +=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n.doubleValue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result;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static </a:t>
            </a:r>
            <a:r>
              <a:rPr lang="en-US" sz="2000" b="1" u="sng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u="sng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2000" b="1" u="sng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T2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…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// random number &lt; </a:t>
            </a:r>
            <a:r>
              <a:rPr lang="en-US" sz="2000" b="1" dirty="0" err="1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lst.size</a:t>
            </a:r>
            <a:endParaRPr lang="en-US" sz="2000" b="1" dirty="0">
              <a:solidFill>
                <a:srgbClr val="80008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lst.get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/>
          </a:p>
        </p:txBody>
      </p:sp>
      <p:sp>
        <p:nvSpPr>
          <p:cNvPr id="6" name="Rectangular Callout 5"/>
          <p:cNvSpPr/>
          <p:nvPr/>
        </p:nvSpPr>
        <p:spPr>
          <a:xfrm>
            <a:off x="4495800" y="4333374"/>
            <a:ext cx="2209800" cy="685800"/>
          </a:xfrm>
          <a:prstGeom prst="wedgeRectCallout">
            <a:avLst>
              <a:gd name="adj1" fmla="val -123294"/>
              <a:gd name="adj2" fmla="val 31723"/>
            </a:avLst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Have to declare type parameter(s)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6553200" y="1447800"/>
            <a:ext cx="2209800" cy="685800"/>
          </a:xfrm>
          <a:prstGeom prst="wedgeRectCallout">
            <a:avLst>
              <a:gd name="adj1" fmla="val -120675"/>
              <a:gd name="adj2" fmla="val 37630"/>
            </a:avLst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Have to declare type parameter(s)</a:t>
            </a:r>
          </a:p>
        </p:txBody>
      </p:sp>
    </p:spTree>
    <p:extLst>
      <p:ext uri="{BB962C8B-B14F-4D97-AF65-F5344CB8AC3E}">
        <p14:creationId xmlns:p14="http://schemas.microsoft.com/office/powerpoint/2010/main" val="1226882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generics in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810000"/>
          </a:xfrm>
        </p:spPr>
        <p:txBody>
          <a:bodyPr/>
          <a:lstStyle/>
          <a:p>
            <a:r>
              <a:rPr lang="en-US" sz="2000" dirty="0"/>
              <a:t>Instance methods can use type parameters of the class</a:t>
            </a:r>
          </a:p>
          <a:p>
            <a:endParaRPr lang="en-US" sz="2000" dirty="0"/>
          </a:p>
          <a:p>
            <a:r>
              <a:rPr lang="en-US" sz="2000" dirty="0"/>
              <a:t>Instance methods and static methods can have their own type parameters</a:t>
            </a:r>
          </a:p>
          <a:p>
            <a:pPr lvl="1"/>
            <a:r>
              <a:rPr lang="en-US" sz="2000" dirty="0"/>
              <a:t>Generic methods</a:t>
            </a:r>
          </a:p>
          <a:p>
            <a:endParaRPr lang="en-US" sz="2000" dirty="0"/>
          </a:p>
          <a:p>
            <a:r>
              <a:rPr lang="en-US" sz="2000" dirty="0"/>
              <a:t>Callers to generic methods need not explicitly instantiate the methods’ type parameters</a:t>
            </a:r>
          </a:p>
          <a:p>
            <a:pPr lvl="1"/>
            <a:r>
              <a:rPr lang="en-US" sz="2000" dirty="0"/>
              <a:t>Compiler usually figures it out for you</a:t>
            </a:r>
          </a:p>
          <a:p>
            <a:pPr lvl="1"/>
            <a:r>
              <a:rPr lang="en-US" sz="2000" i="1" dirty="0"/>
              <a:t>Type inference</a:t>
            </a:r>
          </a:p>
        </p:txBody>
      </p:sp>
    </p:spTree>
    <p:extLst>
      <p:ext uri="{BB962C8B-B14F-4D97-AF65-F5344CB8AC3E}">
        <p14:creationId xmlns:p14="http://schemas.microsoft.com/office/powerpoint/2010/main" val="37605170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More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1"/>
            <a:ext cx="8001000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Comparable&lt;T&gt;&gt;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(Collection&lt;T&gt;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Comparable&lt;T&gt;&gt;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… </a:t>
            </a:r>
            <a:r>
              <a:rPr lang="en-US" sz="2000" dirty="0">
                <a:solidFill>
                  <a:srgbClr val="7030A0"/>
                </a:solidFill>
                <a:cs typeface="Courier New" pitchFamily="49" charset="0"/>
              </a:rPr>
              <a:t>use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list.get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dirty="0">
                <a:solidFill>
                  <a:srgbClr val="7030A0"/>
                </a:solidFill>
                <a:cs typeface="Courier New" pitchFamily="49" charset="0"/>
              </a:rPr>
              <a:t>and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T</a:t>
            </a:r>
            <a:r>
              <a:rPr lang="en-US" sz="2000" dirty="0">
                <a:solidFill>
                  <a:srgbClr val="7030A0"/>
                </a:solidFill>
                <a:cs typeface="Courier New" pitchFamily="49" charset="0"/>
              </a:rPr>
              <a:t>’s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(This one works, but we will make it even more useful later by adding more bounds.)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for 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9303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/>
              <a:t>Basics of generic types for classes and interfaces</a:t>
            </a:r>
          </a:p>
          <a:p>
            <a:r>
              <a:rPr lang="en-US" sz="2000" dirty="0"/>
              <a:t>Basics of </a:t>
            </a:r>
            <a:r>
              <a:rPr lang="en-US" sz="2000" i="1" dirty="0"/>
              <a:t>bounding</a:t>
            </a:r>
            <a:r>
              <a:rPr lang="en-US" sz="2000" dirty="0"/>
              <a:t> generics</a:t>
            </a:r>
          </a:p>
          <a:p>
            <a:r>
              <a:rPr lang="en-US" sz="2000" dirty="0"/>
              <a:t>Generic </a:t>
            </a:r>
            <a:r>
              <a:rPr lang="en-US" sz="2000" i="1" dirty="0"/>
              <a:t>methods</a:t>
            </a:r>
            <a:r>
              <a:rPr lang="en-US" sz="2000" dirty="0"/>
              <a:t> [not just using type parameters of class]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Generics and </a:t>
            </a:r>
            <a:r>
              <a:rPr lang="en-US" sz="2000" i="1" dirty="0">
                <a:solidFill>
                  <a:schemeClr val="accent2"/>
                </a:solidFill>
              </a:rPr>
              <a:t>subtyping</a:t>
            </a:r>
          </a:p>
          <a:p>
            <a:r>
              <a:rPr lang="en-US" sz="2000" dirty="0"/>
              <a:t>Using </a:t>
            </a:r>
            <a:r>
              <a:rPr lang="en-US" sz="2000" i="1" dirty="0"/>
              <a:t>bounds</a:t>
            </a:r>
            <a:r>
              <a:rPr lang="en-US" sz="2000" dirty="0"/>
              <a:t> for more flexible subtyping</a:t>
            </a:r>
          </a:p>
          <a:p>
            <a:r>
              <a:rPr lang="en-US" sz="2000" dirty="0"/>
              <a:t>Using </a:t>
            </a:r>
            <a:r>
              <a:rPr lang="en-US" sz="2000" i="1" dirty="0"/>
              <a:t>wildcards</a:t>
            </a:r>
            <a:r>
              <a:rPr lang="en-US" sz="2000" dirty="0"/>
              <a:t> for more convenient bounds</a:t>
            </a:r>
          </a:p>
          <a:p>
            <a:r>
              <a:rPr lang="en-US" sz="2000" dirty="0"/>
              <a:t>Digression: Java’s </a:t>
            </a:r>
            <a:r>
              <a:rPr lang="en-US" sz="2000" i="1" dirty="0"/>
              <a:t>unsoundness</a:t>
            </a:r>
            <a:r>
              <a:rPr lang="en-US" sz="2000" dirty="0"/>
              <a:t>(</a:t>
            </a:r>
            <a:r>
              <a:rPr lang="en-US" sz="2000" dirty="0" err="1"/>
              <a:t>es</a:t>
            </a:r>
            <a:r>
              <a:rPr lang="en-US" sz="2000" dirty="0"/>
              <a:t>)</a:t>
            </a:r>
            <a:endParaRPr lang="en-US" sz="2000" i="1" dirty="0"/>
          </a:p>
          <a:p>
            <a:r>
              <a:rPr lang="en-US" sz="2000" dirty="0"/>
              <a:t>Java realities: </a:t>
            </a:r>
            <a:r>
              <a:rPr lang="en-US" sz="2000" i="1" dirty="0"/>
              <a:t>type erasure</a:t>
            </a:r>
          </a:p>
        </p:txBody>
      </p:sp>
      <p:sp>
        <p:nvSpPr>
          <p:cNvPr id="4" name="Left Arrow 3"/>
          <p:cNvSpPr/>
          <p:nvPr/>
        </p:nvSpPr>
        <p:spPr>
          <a:xfrm rot="10800000">
            <a:off x="198148" y="2563368"/>
            <a:ext cx="487652" cy="332232"/>
          </a:xfrm>
          <a:prstGeom prst="leftArrow">
            <a:avLst/>
          </a:prstGeom>
          <a:solidFill>
            <a:srgbClr val="FF0000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97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400050"/>
            <a:r>
              <a:rPr lang="en-US" sz="2000" dirty="0"/>
              <a:t>Quiz 5 is due Thursday</a:t>
            </a:r>
          </a:p>
          <a:p>
            <a:pPr marL="400050"/>
            <a:r>
              <a:rPr lang="en-US" sz="2000" dirty="0"/>
              <a:t>Homework 6 due Thursday</a:t>
            </a:r>
          </a:p>
          <a:p>
            <a:pPr marL="400050"/>
            <a:r>
              <a:rPr lang="en-US" sz="2000" dirty="0"/>
              <a:t>Midterm grades and feedback will be out this evening</a:t>
            </a:r>
          </a:p>
        </p:txBody>
      </p:sp>
    </p:spTree>
    <p:extLst>
      <p:ext uri="{BB962C8B-B14F-4D97-AF65-F5344CB8AC3E}">
        <p14:creationId xmlns:p14="http://schemas.microsoft.com/office/powerpoint/2010/main" val="18328837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21377" y="2028616"/>
            <a:ext cx="6901249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Generics and</a:t>
            </a:r>
          </a:p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Subtyping</a:t>
            </a:r>
          </a:p>
        </p:txBody>
      </p:sp>
    </p:spTree>
    <p:extLst>
      <p:ext uri="{BB962C8B-B14F-4D97-AF65-F5344CB8AC3E}">
        <p14:creationId xmlns:p14="http://schemas.microsoft.com/office/powerpoint/2010/main" val="29856344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Generics and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733800"/>
            <a:ext cx="8305800" cy="2057400"/>
          </a:xfrm>
        </p:spPr>
        <p:txBody>
          <a:bodyPr/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2000" dirty="0"/>
              <a:t> is a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Number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/>
              <a:t>Is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sz="2000" dirty="0"/>
              <a:t>&gt; a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List&lt;Number</a:t>
            </a:r>
            <a:r>
              <a:rPr lang="en-US" sz="2000" dirty="0"/>
              <a:t>&gt;?</a:t>
            </a:r>
          </a:p>
          <a:p>
            <a:endParaRPr lang="en-US" sz="2000" dirty="0"/>
          </a:p>
          <a:p>
            <a:r>
              <a:rPr lang="en-US" sz="2000" dirty="0"/>
              <a:t>Use subtyping rules (stronger, weaker) to find out…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62850" y="194958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Number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20650" y="272409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Integer</a:t>
            </a:r>
          </a:p>
        </p:txBody>
      </p:sp>
      <p:cxnSp>
        <p:nvCxnSpPr>
          <p:cNvPr id="6" name="Straight Arrow Connector 5"/>
          <p:cNvCxnSpPr>
            <a:stCxn id="5" idx="0"/>
            <a:endCxn id="4" idx="2"/>
          </p:cNvCxnSpPr>
          <p:nvPr/>
        </p:nvCxnSpPr>
        <p:spPr>
          <a:xfrm flipH="1" flipV="1">
            <a:off x="3475170" y="234969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147275" y="1917960"/>
            <a:ext cx="171072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List&lt;Number&gt;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04982" y="2723056"/>
            <a:ext cx="15953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List&lt;Integer&gt;</a:t>
            </a:r>
          </a:p>
        </p:txBody>
      </p:sp>
      <p:cxnSp>
        <p:nvCxnSpPr>
          <p:cNvPr id="9" name="Straight Arrow Connector 8"/>
          <p:cNvCxnSpPr>
            <a:stCxn id="8" idx="0"/>
            <a:endCxn id="7" idx="2"/>
          </p:cNvCxnSpPr>
          <p:nvPr/>
        </p:nvCxnSpPr>
        <p:spPr>
          <a:xfrm flipV="1">
            <a:off x="6002637" y="2318070"/>
            <a:ext cx="1" cy="404986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37875" y="2311470"/>
            <a:ext cx="298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298317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dirty="0"/>
              <a:t> and 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dirty="0"/>
              <a:t>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So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Java subtyping is </a:t>
            </a:r>
            <a:r>
              <a:rPr lang="en-US" sz="2000" i="1" dirty="0">
                <a:solidFill>
                  <a:srgbClr val="C00000"/>
                </a:solidFill>
                <a:cs typeface="Courier New" pitchFamily="49" charset="0"/>
              </a:rPr>
              <a:t>invariant</a:t>
            </a:r>
            <a:r>
              <a:rPr lang="en-US" sz="2000" dirty="0">
                <a:cs typeface="Courier New" pitchFamily="49" charset="0"/>
              </a:rPr>
              <a:t> with respect to generics</a:t>
            </a:r>
          </a:p>
          <a:p>
            <a:pPr lvl="1" indent="-342900">
              <a:spcBef>
                <a:spcPts val="0"/>
              </a:spcBef>
            </a:pPr>
            <a:r>
              <a:rPr lang="en-US" sz="2000" dirty="0">
                <a:cs typeface="Courier New" pitchFamily="49" charset="0"/>
              </a:rPr>
              <a:t>Neither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>
                <a:cs typeface="Courier New" pitchFamily="49" charset="0"/>
              </a:rPr>
              <a:t> nor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subtype of other</a:t>
            </a:r>
          </a:p>
          <a:p>
            <a:pPr lvl="1" indent="-342900">
              <a:spcBef>
                <a:spcPts val="0"/>
              </a:spcBef>
            </a:pPr>
            <a:r>
              <a:rPr lang="en-US" sz="2000" dirty="0">
                <a:cs typeface="Courier New" pitchFamily="49" charset="0"/>
              </a:rPr>
              <a:t>Not covariant and not contravariant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4AAEBC1-38E9-8847-95E8-8281D07AB3D6}"/>
              </a:ext>
            </a:extLst>
          </p:cNvPr>
          <p:cNvGrpSpPr/>
          <p:nvPr/>
        </p:nvGrpSpPr>
        <p:grpSpPr>
          <a:xfrm>
            <a:off x="4053402" y="1499244"/>
            <a:ext cx="1024639" cy="1174620"/>
            <a:chOff x="6324600" y="1828800"/>
            <a:chExt cx="1024639" cy="1174620"/>
          </a:xfrm>
        </p:grpSpPr>
        <p:sp>
          <p:nvSpPr>
            <p:cNvPr id="6" name="TextBox 5"/>
            <p:cNvSpPr txBox="1"/>
            <p:nvPr/>
          </p:nvSpPr>
          <p:spPr>
            <a:xfrm>
              <a:off x="6324600" y="1828800"/>
              <a:ext cx="1024639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Number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382400" y="2603310"/>
              <a:ext cx="909223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Integer</a:t>
              </a:r>
            </a:p>
          </p:txBody>
        </p:sp>
        <p:cxnSp>
          <p:nvCxnSpPr>
            <p:cNvPr id="8" name="Straight Arrow Connector 7"/>
            <p:cNvCxnSpPr>
              <a:stCxn id="7" idx="0"/>
              <a:endCxn id="6" idx="2"/>
            </p:cNvCxnSpPr>
            <p:nvPr/>
          </p:nvCxnSpPr>
          <p:spPr>
            <a:xfrm flipH="1" flipV="1">
              <a:off x="6836920" y="2228910"/>
              <a:ext cx="92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/>
          <p:cNvCxnSpPr/>
          <p:nvPr/>
        </p:nvCxnSpPr>
        <p:spPr>
          <a:xfrm>
            <a:off x="5313648" y="1352357"/>
            <a:ext cx="1418282" cy="1489200"/>
          </a:xfrm>
          <a:prstGeom prst="line">
            <a:avLst/>
          </a:prstGeom>
          <a:ln w="730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537522" y="1350025"/>
            <a:ext cx="996901" cy="1491532"/>
          </a:xfrm>
          <a:prstGeom prst="line">
            <a:avLst/>
          </a:prstGeom>
          <a:ln w="730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453384" y="1396089"/>
            <a:ext cx="1418282" cy="1489200"/>
          </a:xfrm>
          <a:prstGeom prst="line">
            <a:avLst/>
          </a:prstGeom>
          <a:ln w="730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677258" y="1393757"/>
            <a:ext cx="996901" cy="1491532"/>
          </a:xfrm>
          <a:prstGeom prst="line">
            <a:avLst/>
          </a:prstGeom>
          <a:ln w="730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ular Callout 16">
            <a:extLst>
              <a:ext uri="{FF2B5EF4-FFF2-40B4-BE49-F238E27FC236}">
                <a16:creationId xmlns:a16="http://schemas.microsoft.com/office/drawing/2014/main" id="{884B3334-073A-0C4D-99C3-1F8B2ECBDAF9}"/>
              </a:ext>
            </a:extLst>
          </p:cNvPr>
          <p:cNvSpPr/>
          <p:nvPr/>
        </p:nvSpPr>
        <p:spPr>
          <a:xfrm>
            <a:off x="5222990" y="3139923"/>
            <a:ext cx="3549541" cy="2018491"/>
          </a:xfrm>
          <a:prstGeom prst="wedgeRectCallout">
            <a:avLst>
              <a:gd name="adj1" fmla="val 49134"/>
              <a:gd name="adj2" fmla="val 49654"/>
            </a:avLst>
          </a:prstGeom>
          <a:solidFill>
            <a:srgbClr val="E3F1DA"/>
          </a:solidFill>
          <a:ln>
            <a:solidFill>
              <a:srgbClr val="548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kern="0" dirty="0">
                <a:solidFill>
                  <a:srgbClr val="000000"/>
                </a:solidFill>
                <a:latin typeface="Helvetica" pitchFamily="2" charset="0"/>
                <a:cs typeface="Courier New" panose="02070309020205020404" pitchFamily="49" charset="0"/>
                <a:sym typeface="Symbol"/>
              </a:rPr>
              <a:t>- Subtype needs stronger spec than super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kern="0" dirty="0">
                <a:solidFill>
                  <a:srgbClr val="000000"/>
                </a:solidFill>
                <a:latin typeface="Helvetica" pitchFamily="2" charset="0"/>
                <a:cs typeface="Courier New" panose="02070309020205020404" pitchFamily="49" charset="0"/>
                <a:sym typeface="Symbol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kern="0" dirty="0">
                <a:solidFill>
                  <a:srgbClr val="000000"/>
                </a:solidFill>
                <a:latin typeface="Helvetica" pitchFamily="2" charset="0"/>
                <a:cs typeface="Courier New" panose="02070309020205020404" pitchFamily="49" charset="0"/>
                <a:sym typeface="Symbol"/>
              </a:rPr>
              <a:t>- Stronger method spec has: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kern="0" dirty="0">
                <a:solidFill>
                  <a:srgbClr val="000000"/>
                </a:solidFill>
                <a:latin typeface="Helvetica" pitchFamily="2" charset="0"/>
                <a:cs typeface="Courier New" panose="02070309020205020404" pitchFamily="49" charset="0"/>
                <a:sym typeface="Symbol"/>
              </a:rPr>
              <a:t>    - weaker precondition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>
                <a:solidFill>
                  <a:prstClr val="black"/>
                </a:solidFill>
                <a:latin typeface="Helvetica" pitchFamily="2" charset="0"/>
                <a:cs typeface="Courier New" panose="02070309020205020404" pitchFamily="49" charset="0"/>
              </a:rPr>
              <a:t>    - stronger postcondition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0A27AC8-C246-DB45-842F-8FFE1BA3B469}"/>
              </a:ext>
            </a:extLst>
          </p:cNvPr>
          <p:cNvGrpSpPr/>
          <p:nvPr/>
        </p:nvGrpSpPr>
        <p:grpSpPr>
          <a:xfrm>
            <a:off x="5255941" y="1483951"/>
            <a:ext cx="1710725" cy="1205206"/>
            <a:chOff x="5147275" y="3671594"/>
            <a:chExt cx="1710725" cy="1205206"/>
          </a:xfrm>
        </p:grpSpPr>
        <p:cxnSp>
          <p:nvCxnSpPr>
            <p:cNvPr id="11" name="Straight Arrow Connector 10"/>
            <p:cNvCxnSpPr>
              <a:stCxn id="10" idx="0"/>
              <a:endCxn id="9" idx="2"/>
            </p:cNvCxnSpPr>
            <p:nvPr/>
          </p:nvCxnSpPr>
          <p:spPr>
            <a:xfrm flipV="1">
              <a:off x="6002637" y="4071704"/>
              <a:ext cx="1" cy="40498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96C7352-66A0-E144-8377-BA93DED27508}"/>
                </a:ext>
              </a:extLst>
            </p:cNvPr>
            <p:cNvGrpSpPr/>
            <p:nvPr/>
          </p:nvGrpSpPr>
          <p:grpSpPr>
            <a:xfrm>
              <a:off x="5147275" y="3671594"/>
              <a:ext cx="1710725" cy="1205206"/>
              <a:chOff x="5147275" y="3671594"/>
              <a:chExt cx="1710725" cy="1205206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5147275" y="3671594"/>
                <a:ext cx="1710725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List&lt;Number&gt;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204982" y="4476690"/>
                <a:ext cx="1595309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List&lt;Integer&gt;</a:t>
                </a: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D687F60-7756-C04E-99FC-4AFA7FD5C613}"/>
                  </a:ext>
                </a:extLst>
              </p:cNvPr>
              <p:cNvSpPr/>
              <p:nvPr/>
            </p:nvSpPr>
            <p:spPr>
              <a:xfrm>
                <a:off x="5973170" y="4055358"/>
                <a:ext cx="3690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err="1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?</a:t>
                </a:r>
                <a:endParaRPr lang="en-US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D2FDE9C-E043-0F4B-9D67-4A9E9593349E}"/>
              </a:ext>
            </a:extLst>
          </p:cNvPr>
          <p:cNvGrpSpPr/>
          <p:nvPr/>
        </p:nvGrpSpPr>
        <p:grpSpPr>
          <a:xfrm>
            <a:off x="7237141" y="1483951"/>
            <a:ext cx="1710725" cy="1205206"/>
            <a:chOff x="7128475" y="3671594"/>
            <a:chExt cx="1710725" cy="1205206"/>
          </a:xfrm>
        </p:grpSpPr>
        <p:cxnSp>
          <p:nvCxnSpPr>
            <p:cNvPr id="15" name="Straight Arrow Connector 14"/>
            <p:cNvCxnSpPr>
              <a:stCxn id="14" idx="0"/>
              <a:endCxn id="13" idx="2"/>
            </p:cNvCxnSpPr>
            <p:nvPr/>
          </p:nvCxnSpPr>
          <p:spPr>
            <a:xfrm flipH="1" flipV="1">
              <a:off x="7974715" y="4071704"/>
              <a:ext cx="9123" cy="40498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0461A02C-4D80-9F49-92EC-6B6DAF810D2D}"/>
                </a:ext>
              </a:extLst>
            </p:cNvPr>
            <p:cNvGrpSpPr/>
            <p:nvPr/>
          </p:nvGrpSpPr>
          <p:grpSpPr>
            <a:xfrm>
              <a:off x="7128475" y="3671594"/>
              <a:ext cx="1710725" cy="1205206"/>
              <a:chOff x="7128475" y="3671594"/>
              <a:chExt cx="1710725" cy="1205206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7177060" y="3671594"/>
                <a:ext cx="1595309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List&lt;Integer&gt;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128475" y="4476690"/>
                <a:ext cx="1710725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List&lt;Number&gt;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6B7B4E7C-CA6E-7D4B-923E-E630CFB8A6EE}"/>
                  </a:ext>
                </a:extLst>
              </p:cNvPr>
              <p:cNvSpPr/>
              <p:nvPr/>
            </p:nvSpPr>
            <p:spPr>
              <a:xfrm>
                <a:off x="8015575" y="4075064"/>
                <a:ext cx="3690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err="1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?</a:t>
                </a:r>
                <a:endParaRPr lang="en-US">
                  <a:solidFill>
                    <a:srgbClr val="FF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8965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Generics and subtyping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T2</a:t>
            </a:r>
            <a:r>
              <a:rPr lang="en-US" sz="2000" dirty="0"/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T3</a:t>
            </a:r>
            <a:r>
              <a:rPr lang="en-US" sz="2000" dirty="0"/>
              <a:t> are different types, </a:t>
            </a:r>
          </a:p>
          <a:p>
            <a:pPr marL="0" indent="0">
              <a:buNone/>
            </a:pPr>
            <a:r>
              <a:rPr lang="en-US" sz="2000" dirty="0"/>
              <a:t>then for all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2000" dirty="0"/>
              <a:t>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Foo&lt;T2&gt;</a:t>
            </a:r>
            <a:r>
              <a:rPr lang="en-US" sz="2000" dirty="0"/>
              <a:t> is </a:t>
            </a:r>
            <a:r>
              <a:rPr lang="en-US" sz="2000" i="1" dirty="0"/>
              <a:t>not</a:t>
            </a:r>
            <a:r>
              <a:rPr lang="en-US" sz="2000" dirty="0"/>
              <a:t>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Foo&lt;T3&gt;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Previous example shows why:</a:t>
            </a:r>
          </a:p>
          <a:p>
            <a:pPr lvl="1"/>
            <a:r>
              <a:rPr lang="en-US" sz="2000" dirty="0"/>
              <a:t>Observer method prevents one direction</a:t>
            </a:r>
          </a:p>
          <a:p>
            <a:pPr lvl="1"/>
            <a:r>
              <a:rPr lang="en-US" sz="2000" dirty="0" err="1"/>
              <a:t>Mutator</a:t>
            </a:r>
            <a:r>
              <a:rPr lang="en-US" sz="2000" dirty="0"/>
              <a:t>/producer method prevents the other direction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i="1" dirty="0"/>
              <a:t>If</a:t>
            </a:r>
            <a:r>
              <a:rPr lang="en-US" sz="2000" dirty="0"/>
              <a:t> our types have only observers or only </a:t>
            </a:r>
            <a:r>
              <a:rPr lang="en-US" sz="2000" dirty="0" err="1"/>
              <a:t>mutators</a:t>
            </a:r>
            <a:r>
              <a:rPr lang="en-US" sz="2000" dirty="0"/>
              <a:t>, then one direction of subtyping would be sound</a:t>
            </a:r>
          </a:p>
          <a:p>
            <a:pPr lvl="1"/>
            <a:r>
              <a:rPr lang="en-US" sz="2000" dirty="0"/>
              <a:t>Java’s type system is not expressive enough to allow this</a:t>
            </a:r>
          </a:p>
        </p:txBody>
      </p:sp>
    </p:spTree>
    <p:extLst>
      <p:ext uri="{BB962C8B-B14F-4D97-AF65-F5344CB8AC3E}">
        <p14:creationId xmlns:p14="http://schemas.microsoft.com/office/powerpoint/2010/main" val="22057227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cs typeface="Courier New" pitchFamily="49" charset="0"/>
              </a:rPr>
              <a:t>Read-only allows covariance (in theory)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4582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ReadOnlyList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itchFamily="49" charset="0"/>
              </a:rPr>
              <a:t>Type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ReadOnlyList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&lt;Number&gt;</a:t>
            </a:r>
            <a:r>
              <a:rPr lang="en-US" sz="2000" dirty="0">
                <a:latin typeface="+mj-lt"/>
                <a:cs typeface="Courier New" pitchFamily="49" charset="0"/>
              </a:rPr>
              <a:t> has method: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Type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ReadOnlyList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&lt;Integer&gt;</a:t>
            </a:r>
            <a:r>
              <a:rPr lang="en-US" sz="2000" dirty="0">
                <a:cs typeface="Courier New" pitchFamily="49" charset="0"/>
              </a:rPr>
              <a:t> has method: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So </a:t>
            </a:r>
            <a:r>
              <a:rPr lang="en-US" sz="2000" i="1" dirty="0">
                <a:cs typeface="Courier New" pitchFamily="49" charset="0"/>
              </a:rPr>
              <a:t>covariant</a:t>
            </a:r>
            <a:r>
              <a:rPr lang="en-US" sz="2000" dirty="0">
                <a:cs typeface="Courier New" pitchFamily="49" charset="0"/>
              </a:rPr>
              <a:t>  subtyping would be correct: </a:t>
            </a:r>
          </a:p>
          <a:p>
            <a:pPr lvl="1" indent="-342900">
              <a:spcBef>
                <a:spcPts val="0"/>
              </a:spcBef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&lt;Integer&gt;</a:t>
            </a:r>
            <a:r>
              <a:rPr lang="en-US" sz="2000" dirty="0">
                <a:cs typeface="Courier New" pitchFamily="49" charset="0"/>
              </a:rPr>
              <a:t> is a subtype of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&lt;Number&gt;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indent="-342900">
              <a:spcBef>
                <a:spcPts val="0"/>
              </a:spcBef>
              <a:buClr>
                <a:schemeClr val="tx1"/>
              </a:buClr>
            </a:pPr>
            <a:r>
              <a:rPr lang="en-US" sz="2000" dirty="0">
                <a:solidFill>
                  <a:srgbClr val="FF0000"/>
                </a:solidFill>
                <a:cs typeface="Courier New" panose="02070309020205020404" pitchFamily="49" charset="0"/>
              </a:rPr>
              <a:t>Co</a:t>
            </a:r>
            <a:r>
              <a:rPr lang="en-US" sz="2000" dirty="0">
                <a:cs typeface="Courier New" panose="02070309020205020404" pitchFamily="49" charset="0"/>
              </a:rPr>
              <a:t>variant = type of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  <a:r>
              <a:rPr lang="en-US" sz="2000" dirty="0">
                <a:cs typeface="Courier New" panose="02070309020205020404" pitchFamily="49" charset="0"/>
              </a:rPr>
              <a:t> changes the </a:t>
            </a:r>
            <a:r>
              <a:rPr lang="en-US" sz="2000" dirty="0">
                <a:solidFill>
                  <a:srgbClr val="FF0000"/>
                </a:solidFill>
                <a:cs typeface="Courier New" panose="02070309020205020404" pitchFamily="49" charset="0"/>
              </a:rPr>
              <a:t>same way</a:t>
            </a:r>
            <a:r>
              <a:rPr lang="en-US" sz="2000" dirty="0"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>
                <a:cs typeface="Courier New" panose="02070309020205020404" pitchFamily="49" charset="0"/>
              </a:rPr>
              <a:t> changes</a:t>
            </a:r>
          </a:p>
          <a:p>
            <a:pPr lvl="1" indent="-342900">
              <a:spcBef>
                <a:spcPts val="0"/>
              </a:spcBef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The Java type system conservatively disallows this subtyping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13716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Number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44200" y="21461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Integer</a:t>
            </a:r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5998720" y="17717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976361" y="1371600"/>
            <a:ext cx="206819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/>
              <a:t>ROList</a:t>
            </a:r>
            <a:r>
              <a:rPr lang="en-US" sz="2000" dirty="0"/>
              <a:t>&lt;Number&gt;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34161" y="2146110"/>
            <a:ext cx="195277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/>
              <a:t>ROList</a:t>
            </a:r>
            <a:r>
              <a:rPr lang="en-US" sz="2000" dirty="0"/>
              <a:t>&lt;Integer&gt;</a:t>
            </a:r>
          </a:p>
        </p:txBody>
      </p:sp>
      <p:cxnSp>
        <p:nvCxnSpPr>
          <p:cNvPr id="11" name="Straight Arrow Connector 10"/>
          <p:cNvCxnSpPr>
            <a:stCxn id="10" idx="0"/>
            <a:endCxn id="9" idx="2"/>
          </p:cNvCxnSpPr>
          <p:nvPr/>
        </p:nvCxnSpPr>
        <p:spPr>
          <a:xfrm flipH="1" flipV="1">
            <a:off x="8010459" y="17717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ular Callout 11">
            <a:extLst>
              <a:ext uri="{FF2B5EF4-FFF2-40B4-BE49-F238E27FC236}">
                <a16:creationId xmlns:a16="http://schemas.microsoft.com/office/drawing/2014/main" id="{EB483312-E982-AD47-ABAE-64BB4F07DA86}"/>
              </a:ext>
            </a:extLst>
          </p:cNvPr>
          <p:cNvSpPr/>
          <p:nvPr/>
        </p:nvSpPr>
        <p:spPr>
          <a:xfrm>
            <a:off x="6597342" y="2920620"/>
            <a:ext cx="2318738" cy="1575180"/>
          </a:xfrm>
          <a:prstGeom prst="wedgeRectCallout">
            <a:avLst>
              <a:gd name="adj1" fmla="val 49134"/>
              <a:gd name="adj2" fmla="val 49654"/>
            </a:avLst>
          </a:prstGeom>
          <a:solidFill>
            <a:srgbClr val="E3F1DA"/>
          </a:solidFill>
          <a:ln>
            <a:solidFill>
              <a:srgbClr val="548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kern="0" dirty="0">
                <a:solidFill>
                  <a:srgbClr val="000000"/>
                </a:solidFill>
                <a:latin typeface="Helvetica" pitchFamily="2" charset="0"/>
                <a:cs typeface="Courier New" panose="02070309020205020404" pitchFamily="49" charset="0"/>
                <a:sym typeface="Symbol"/>
              </a:rPr>
              <a:t>- Subtype method needs: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kern="0" dirty="0">
                <a:solidFill>
                  <a:srgbClr val="000000"/>
                </a:solidFill>
                <a:latin typeface="Helvetica" pitchFamily="2" charset="0"/>
                <a:cs typeface="Courier New" panose="02070309020205020404" pitchFamily="49" charset="0"/>
                <a:sym typeface="Symbol"/>
              </a:rPr>
              <a:t>    - weaker pre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>
                <a:solidFill>
                  <a:prstClr val="black"/>
                </a:solidFill>
                <a:latin typeface="Helvetica" pitchFamily="2" charset="0"/>
                <a:cs typeface="Courier New" panose="02070309020205020404" pitchFamily="49" charset="0"/>
              </a:rPr>
              <a:t>    - stronger post</a:t>
            </a:r>
          </a:p>
        </p:txBody>
      </p:sp>
    </p:spTree>
    <p:extLst>
      <p:ext uri="{BB962C8B-B14F-4D97-AF65-F5344CB8AC3E}">
        <p14:creationId xmlns:p14="http://schemas.microsoft.com/office/powerpoint/2010/main" val="294316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cs typeface="Courier New" pitchFamily="49" charset="0"/>
              </a:rPr>
              <a:t>Write-only allows </a:t>
            </a:r>
            <a:r>
              <a:rPr lang="en-US" sz="3600" dirty="0" err="1">
                <a:cs typeface="Courier New" pitchFamily="49" charset="0"/>
              </a:rPr>
              <a:t>contravariance (in theory)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WriteOnlyList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itchFamily="49" charset="0"/>
              </a:rPr>
              <a:t>Type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WriteOnlyList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&lt;Number&gt;</a:t>
            </a:r>
            <a:r>
              <a:rPr lang="en-US" sz="2000" dirty="0">
                <a:latin typeface="+mj-lt"/>
                <a:cs typeface="Courier New" pitchFamily="49" charset="0"/>
              </a:rPr>
              <a:t> has method: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Type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WriteOnlyList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&lt;Integer&gt;</a:t>
            </a:r>
            <a:r>
              <a:rPr lang="en-US" sz="2000" dirty="0">
                <a:cs typeface="Courier New" pitchFamily="49" charset="0"/>
              </a:rPr>
              <a:t> has method: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So </a:t>
            </a:r>
            <a:r>
              <a:rPr lang="en-US" sz="2000" i="1" dirty="0" err="1">
                <a:cs typeface="Courier New" pitchFamily="49" charset="0"/>
              </a:rPr>
              <a:t>contravariant</a:t>
            </a:r>
            <a:r>
              <a:rPr lang="en-US" sz="2000" dirty="0">
                <a:cs typeface="Courier New" pitchFamily="49" charset="0"/>
              </a:rPr>
              <a:t>  subtyping would be correct: </a:t>
            </a:r>
          </a:p>
          <a:p>
            <a:pPr lvl="1" indent="-342900">
              <a:spcBef>
                <a:spcPts val="0"/>
              </a:spcBef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&lt;Number&gt;</a:t>
            </a:r>
            <a:r>
              <a:rPr lang="en-US" sz="2000" dirty="0">
                <a:cs typeface="Courier New" pitchFamily="49" charset="0"/>
              </a:rPr>
              <a:t> is a subtype of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&lt;Integer&gt;</a:t>
            </a:r>
          </a:p>
          <a:p>
            <a:pPr lvl="1" indent="-342900">
              <a:spcBef>
                <a:spcPts val="0"/>
              </a:spcBef>
              <a:buClr>
                <a:schemeClr val="tx1"/>
              </a:buClr>
            </a:pPr>
            <a:r>
              <a:rPr lang="en-US" sz="2000" dirty="0">
                <a:solidFill>
                  <a:srgbClr val="FF0000"/>
                </a:solidFill>
                <a:cs typeface="Courier New" panose="02070309020205020404" pitchFamily="49" charset="0"/>
              </a:rPr>
              <a:t>Contra</a:t>
            </a:r>
            <a:r>
              <a:rPr lang="en-US" sz="2000" dirty="0">
                <a:cs typeface="Courier New" panose="02070309020205020404" pitchFamily="49" charset="0"/>
              </a:rPr>
              <a:t>variant = type of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  <a:r>
              <a:rPr lang="en-US" sz="2000" dirty="0">
                <a:cs typeface="Courier New" panose="02070309020205020404" pitchFamily="49" charset="0"/>
              </a:rPr>
              <a:t> changes </a:t>
            </a:r>
            <a:r>
              <a:rPr lang="en-US" sz="2000" dirty="0">
                <a:solidFill>
                  <a:srgbClr val="FF0000"/>
                </a:solidFill>
                <a:cs typeface="Courier New" panose="02070309020205020404" pitchFamily="49" charset="0"/>
              </a:rPr>
              <a:t>opposite to</a:t>
            </a:r>
            <a:r>
              <a:rPr lang="en-US" sz="2000" dirty="0"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endParaRPr lang="en-US" sz="2000" dirty="0">
              <a:cs typeface="Courier New" panose="02070309020205020404" pitchFamily="49" charset="0"/>
            </a:endParaRPr>
          </a:p>
          <a:p>
            <a:pPr marL="400050" lvl="1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anose="02070309020205020404" pitchFamily="49" charset="0"/>
              </a:rPr>
              <a:t>The Java type system conservatively disallows this subtyping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86400" y="13716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Number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44200" y="21461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Integer</a:t>
            </a:r>
          </a:p>
        </p:txBody>
      </p:sp>
      <p:cxnSp>
        <p:nvCxnSpPr>
          <p:cNvPr id="11" name="Straight Arrow Connector 10"/>
          <p:cNvCxnSpPr>
            <a:stCxn id="10" idx="0"/>
            <a:endCxn id="9" idx="2"/>
          </p:cNvCxnSpPr>
          <p:nvPr/>
        </p:nvCxnSpPr>
        <p:spPr>
          <a:xfrm flipH="1" flipV="1">
            <a:off x="5998720" y="17717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976361" y="1371600"/>
            <a:ext cx="202331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/>
              <a:t>WOList</a:t>
            </a:r>
            <a:r>
              <a:rPr lang="en-US" sz="2000" dirty="0"/>
              <a:t>&lt;Integer&gt;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23405" y="2146110"/>
            <a:ext cx="213872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/>
              <a:t>WOList</a:t>
            </a:r>
            <a:r>
              <a:rPr lang="en-US" sz="2000" dirty="0"/>
              <a:t>&lt;Number&gt;</a:t>
            </a:r>
          </a:p>
        </p:txBody>
      </p:sp>
      <p:cxnSp>
        <p:nvCxnSpPr>
          <p:cNvPr id="14" name="Straight Arrow Connector 13"/>
          <p:cNvCxnSpPr>
            <a:stCxn id="13" idx="0"/>
            <a:endCxn id="12" idx="2"/>
          </p:cNvCxnSpPr>
          <p:nvPr/>
        </p:nvCxnSpPr>
        <p:spPr>
          <a:xfrm flipH="1" flipV="1">
            <a:off x="7988017" y="1771710"/>
            <a:ext cx="475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ular Callout 15">
            <a:extLst>
              <a:ext uri="{FF2B5EF4-FFF2-40B4-BE49-F238E27FC236}">
                <a16:creationId xmlns:a16="http://schemas.microsoft.com/office/drawing/2014/main" id="{66DD6D23-6314-484A-B200-8A249F0AC49C}"/>
              </a:ext>
            </a:extLst>
          </p:cNvPr>
          <p:cNvSpPr/>
          <p:nvPr/>
        </p:nvSpPr>
        <p:spPr>
          <a:xfrm>
            <a:off x="6597342" y="2920620"/>
            <a:ext cx="2318738" cy="1575180"/>
          </a:xfrm>
          <a:prstGeom prst="wedgeRectCallout">
            <a:avLst>
              <a:gd name="adj1" fmla="val 49134"/>
              <a:gd name="adj2" fmla="val 49654"/>
            </a:avLst>
          </a:prstGeom>
          <a:solidFill>
            <a:srgbClr val="E3F1DA"/>
          </a:solidFill>
          <a:ln>
            <a:solidFill>
              <a:srgbClr val="548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kern="0" dirty="0">
                <a:solidFill>
                  <a:srgbClr val="000000"/>
                </a:solidFill>
                <a:latin typeface="Helvetica" pitchFamily="2" charset="0"/>
                <a:cs typeface="Courier New" panose="02070309020205020404" pitchFamily="49" charset="0"/>
                <a:sym typeface="Symbol"/>
              </a:rPr>
              <a:t>- Subtype method needs: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kern="0" dirty="0">
                <a:solidFill>
                  <a:srgbClr val="000000"/>
                </a:solidFill>
                <a:latin typeface="Helvetica" pitchFamily="2" charset="0"/>
                <a:cs typeface="Courier New" panose="02070309020205020404" pitchFamily="49" charset="0"/>
                <a:sym typeface="Symbol"/>
              </a:rPr>
              <a:t>    - weaker pre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>
                <a:solidFill>
                  <a:prstClr val="black"/>
                </a:solidFill>
                <a:latin typeface="Helvetica" pitchFamily="2" charset="0"/>
                <a:cs typeface="Courier New" panose="02070309020205020404" pitchFamily="49" charset="0"/>
              </a:rPr>
              <a:t>    - stronger post</a:t>
            </a:r>
          </a:p>
        </p:txBody>
      </p:sp>
    </p:spTree>
    <p:extLst>
      <p:ext uri="{BB962C8B-B14F-4D97-AF65-F5344CB8AC3E}">
        <p14:creationId xmlns:p14="http://schemas.microsoft.com/office/powerpoint/2010/main" val="235685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types and subtyping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/>
              <a:t> are not subtype-related</a:t>
            </a:r>
          </a:p>
          <a:p>
            <a:endParaRPr lang="en-US" sz="2000" dirty="0"/>
          </a:p>
          <a:p>
            <a:r>
              <a:rPr lang="en-US" sz="2000" dirty="0"/>
              <a:t>Generic types can have subtyping relationships</a:t>
            </a:r>
          </a:p>
          <a:p>
            <a:endParaRPr lang="en-US" sz="2000" dirty="0"/>
          </a:p>
          <a:p>
            <a:r>
              <a:rPr lang="en-US" sz="2000" dirty="0"/>
              <a:t>Example: 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dirty="0"/>
              <a:t> extends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Bag</a:t>
            </a:r>
            <a:r>
              <a:rPr lang="en-US" sz="2000" dirty="0"/>
              <a:t>, then 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&lt;Integer&gt;</a:t>
            </a:r>
            <a:r>
              <a:rPr lang="en-US" sz="2000" dirty="0"/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Bag&lt;Integer&gt;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&lt;Number&gt;</a:t>
            </a:r>
            <a:r>
              <a:rPr lang="en-US" sz="2000" dirty="0"/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Bag&lt;Number&gt;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r>
              <a:rPr lang="en-US" sz="2000" dirty="0"/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Bag&lt;String&gt;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0274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/>
              <a:t>Basics of generic types for classes and interfaces</a:t>
            </a:r>
          </a:p>
          <a:p>
            <a:r>
              <a:rPr lang="en-US" sz="2000" dirty="0"/>
              <a:t>Basics of </a:t>
            </a:r>
            <a:r>
              <a:rPr lang="en-US" sz="2000" i="1" dirty="0"/>
              <a:t>bounding</a:t>
            </a:r>
            <a:r>
              <a:rPr lang="en-US" sz="2000" dirty="0"/>
              <a:t> generics</a:t>
            </a:r>
          </a:p>
          <a:p>
            <a:r>
              <a:rPr lang="en-US" sz="2000" dirty="0"/>
              <a:t>Generic </a:t>
            </a:r>
            <a:r>
              <a:rPr lang="en-US" sz="2000" i="1" dirty="0"/>
              <a:t>methods</a:t>
            </a:r>
            <a:r>
              <a:rPr lang="en-US" sz="2000" dirty="0"/>
              <a:t> [not just using type parameters of class]</a:t>
            </a:r>
          </a:p>
          <a:p>
            <a:r>
              <a:rPr lang="en-US" sz="2000" dirty="0"/>
              <a:t>Generics and </a:t>
            </a:r>
            <a:r>
              <a:rPr lang="en-US" sz="2000" i="1" dirty="0"/>
              <a:t>subtyping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Using </a:t>
            </a:r>
            <a:r>
              <a:rPr lang="en-US" sz="2000" i="1" dirty="0">
                <a:solidFill>
                  <a:schemeClr val="accent2"/>
                </a:solidFill>
              </a:rPr>
              <a:t>bounds</a:t>
            </a:r>
            <a:r>
              <a:rPr lang="en-US" sz="2000" dirty="0">
                <a:solidFill>
                  <a:schemeClr val="accent2"/>
                </a:solidFill>
              </a:rPr>
              <a:t> for more flexible subtyping</a:t>
            </a:r>
          </a:p>
          <a:p>
            <a:r>
              <a:rPr lang="en-US" sz="2000" dirty="0"/>
              <a:t>Using </a:t>
            </a:r>
            <a:r>
              <a:rPr lang="en-US" sz="2000" i="1" dirty="0"/>
              <a:t>wildcards</a:t>
            </a:r>
            <a:r>
              <a:rPr lang="en-US" sz="2000" dirty="0"/>
              <a:t> for more convenient bounds</a:t>
            </a:r>
          </a:p>
          <a:p>
            <a:r>
              <a:rPr lang="en-US" sz="2000" dirty="0"/>
              <a:t>Digression: Java’s </a:t>
            </a:r>
            <a:r>
              <a:rPr lang="en-US" sz="2000" i="1" dirty="0"/>
              <a:t>unsoundness</a:t>
            </a:r>
            <a:r>
              <a:rPr lang="en-US" sz="2000" dirty="0"/>
              <a:t>(</a:t>
            </a:r>
            <a:r>
              <a:rPr lang="en-US" sz="2000" dirty="0" err="1"/>
              <a:t>es</a:t>
            </a:r>
            <a:r>
              <a:rPr lang="en-US" sz="2000" dirty="0"/>
              <a:t>)</a:t>
            </a:r>
            <a:endParaRPr lang="en-US" sz="2000" i="1" dirty="0"/>
          </a:p>
          <a:p>
            <a:r>
              <a:rPr lang="en-US" sz="2000" dirty="0"/>
              <a:t>Java realities: </a:t>
            </a:r>
            <a:r>
              <a:rPr lang="en-US" sz="2000" i="1" dirty="0"/>
              <a:t>type erasure</a:t>
            </a:r>
          </a:p>
        </p:txBody>
      </p:sp>
      <p:sp>
        <p:nvSpPr>
          <p:cNvPr id="5" name="Left Arrow 4"/>
          <p:cNvSpPr/>
          <p:nvPr/>
        </p:nvSpPr>
        <p:spPr>
          <a:xfrm rot="10800000">
            <a:off x="198148" y="2944368"/>
            <a:ext cx="487652" cy="332232"/>
          </a:xfrm>
          <a:prstGeom prst="leftArrow">
            <a:avLst/>
          </a:prstGeom>
          <a:solidFill>
            <a:srgbClr val="FF0000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2A1284C5-980A-F245-90E2-95B03FD72F22}"/>
              </a:ext>
            </a:extLst>
          </p:cNvPr>
          <p:cNvSpPr/>
          <p:nvPr/>
        </p:nvSpPr>
        <p:spPr>
          <a:xfrm>
            <a:off x="7010400" y="2944368"/>
            <a:ext cx="1632258" cy="990600"/>
          </a:xfrm>
          <a:prstGeom prst="wedgeRectCallout">
            <a:avLst>
              <a:gd name="adj1" fmla="val 49134"/>
              <a:gd name="adj2" fmla="val 49654"/>
            </a:avLst>
          </a:prstGeom>
          <a:solidFill>
            <a:srgbClr val="E3F1DA"/>
          </a:solidFill>
          <a:ln>
            <a:solidFill>
              <a:srgbClr val="548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kern="0" dirty="0">
                <a:solidFill>
                  <a:srgbClr val="000000"/>
                </a:solidFill>
                <a:latin typeface="Helvetica" pitchFamily="2" charset="0"/>
                <a:cs typeface="Courier New" panose="02070309020205020404" pitchFamily="49" charset="0"/>
                <a:sym typeface="Symbol"/>
              </a:rPr>
              <a:t>Stay tuned for lec15!</a:t>
            </a:r>
            <a:endParaRPr lang="en-US" sz="2000" kern="0">
              <a:solidFill>
                <a:prstClr val="black"/>
              </a:solidFill>
              <a:latin typeface="Helvetica" pitchFamily="2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07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98425" y="2286000"/>
            <a:ext cx="83471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Announcements</a:t>
            </a:r>
          </a:p>
        </p:txBody>
      </p:sp>
    </p:spTree>
    <p:extLst>
      <p:ext uri="{BB962C8B-B14F-4D97-AF65-F5344CB8AC3E}">
        <p14:creationId xmlns:p14="http://schemas.microsoft.com/office/powerpoint/2010/main" val="2607539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400050"/>
            <a:r>
              <a:rPr lang="en-US" sz="2000" dirty="0"/>
              <a:t>Quiz 5 is due Thursday</a:t>
            </a:r>
          </a:p>
          <a:p>
            <a:pPr marL="400050"/>
            <a:r>
              <a:rPr lang="en-US" sz="2000" dirty="0"/>
              <a:t>Homework 6 due Thursday</a:t>
            </a:r>
          </a:p>
          <a:p>
            <a:pPr marL="400050"/>
            <a:r>
              <a:rPr lang="en-US" sz="2000" dirty="0"/>
              <a:t>Midterm grades and feedback will be out this evening</a:t>
            </a:r>
          </a:p>
          <a:p>
            <a:pPr marL="400050"/>
            <a:endParaRPr lang="en-US" sz="2000" dirty="0"/>
          </a:p>
          <a:p>
            <a:pPr marL="400050"/>
            <a:r>
              <a:rPr lang="en-US" sz="2000" dirty="0"/>
              <a:t>Thank you for coming to class today! </a:t>
            </a:r>
            <a:r>
              <a:rPr lang="en-US" sz="2000" dirty="0">
                <a:sym typeface="Wingdings" pitchFamily="2" charset="2"/>
              </a:rPr>
              <a:t>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1072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21040" y="2286000"/>
            <a:ext cx="470192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Generics</a:t>
            </a:r>
          </a:p>
        </p:txBody>
      </p:sp>
    </p:spTree>
    <p:extLst>
      <p:ext uri="{BB962C8B-B14F-4D97-AF65-F5344CB8AC3E}">
        <p14:creationId xmlns:p14="http://schemas.microsoft.com/office/powerpoint/2010/main" val="566585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(lec14 and lec15)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/>
              <a:t>Basics of generic types for classes and interfaces</a:t>
            </a:r>
          </a:p>
          <a:p>
            <a:r>
              <a:rPr lang="en-US" sz="2000" dirty="0"/>
              <a:t>Basics of </a:t>
            </a:r>
            <a:r>
              <a:rPr lang="en-US" sz="2000" i="1" dirty="0"/>
              <a:t>bounding</a:t>
            </a:r>
            <a:r>
              <a:rPr lang="en-US" sz="2000" dirty="0"/>
              <a:t> generics</a:t>
            </a:r>
          </a:p>
          <a:p>
            <a:r>
              <a:rPr lang="en-US" sz="2000" dirty="0"/>
              <a:t>Generic </a:t>
            </a:r>
            <a:r>
              <a:rPr lang="en-US" sz="2000" i="1" dirty="0"/>
              <a:t>methods</a:t>
            </a:r>
            <a:r>
              <a:rPr lang="en-US" sz="2000" dirty="0"/>
              <a:t> [not just using type parameters of class]</a:t>
            </a:r>
          </a:p>
          <a:p>
            <a:r>
              <a:rPr lang="en-US" sz="2000" dirty="0"/>
              <a:t>Generics and </a:t>
            </a:r>
            <a:r>
              <a:rPr lang="en-US" sz="2000" i="1" dirty="0"/>
              <a:t>subtyping</a:t>
            </a:r>
          </a:p>
          <a:p>
            <a:r>
              <a:rPr lang="en-US" sz="2000" dirty="0"/>
              <a:t>Using </a:t>
            </a:r>
            <a:r>
              <a:rPr lang="en-US" sz="2000" i="1" dirty="0"/>
              <a:t>bounds</a:t>
            </a:r>
            <a:r>
              <a:rPr lang="en-US" sz="2000" dirty="0"/>
              <a:t> for more flexible subtyping</a:t>
            </a:r>
          </a:p>
          <a:p>
            <a:r>
              <a:rPr lang="en-US" sz="2000" dirty="0"/>
              <a:t>Using </a:t>
            </a:r>
            <a:r>
              <a:rPr lang="en-US" sz="2000" i="1" dirty="0"/>
              <a:t>wildcards</a:t>
            </a:r>
            <a:r>
              <a:rPr lang="en-US" sz="2000" dirty="0"/>
              <a:t> for more convenient bounds</a:t>
            </a:r>
          </a:p>
          <a:p>
            <a:r>
              <a:rPr lang="en-US" sz="2000" dirty="0"/>
              <a:t>Digression: Java’s </a:t>
            </a:r>
            <a:r>
              <a:rPr lang="en-US" sz="2000" i="1" dirty="0"/>
              <a:t>unsoundness</a:t>
            </a:r>
            <a:r>
              <a:rPr lang="en-US" sz="2000" dirty="0"/>
              <a:t>(</a:t>
            </a:r>
            <a:r>
              <a:rPr lang="en-US" sz="2000" dirty="0" err="1"/>
              <a:t>es</a:t>
            </a:r>
            <a:r>
              <a:rPr lang="en-US" sz="2000" dirty="0"/>
              <a:t>)</a:t>
            </a:r>
            <a:endParaRPr lang="en-US" sz="2000" i="1" dirty="0"/>
          </a:p>
          <a:p>
            <a:r>
              <a:rPr lang="en-US" sz="2000" dirty="0"/>
              <a:t>Java realities: </a:t>
            </a:r>
            <a:r>
              <a:rPr lang="en-US" sz="2000" i="1" dirty="0"/>
              <a:t>type erasure</a:t>
            </a: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71331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Varieties of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Abstraction over </a:t>
            </a:r>
            <a:r>
              <a:rPr lang="en-US" sz="2000" i="1" dirty="0">
                <a:solidFill>
                  <a:schemeClr val="accent2"/>
                </a:solidFill>
              </a:rPr>
              <a:t>computation</a:t>
            </a:r>
            <a:r>
              <a:rPr lang="en-US" sz="2000" dirty="0"/>
              <a:t>:  procedures (methods)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x1, y1, x2, y2;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(x1*x1 + y1*y1);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(x2*x2 + y2*y2);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Abstraction over </a:t>
            </a:r>
            <a:r>
              <a:rPr lang="en-US" sz="2000" i="1" dirty="0">
                <a:solidFill>
                  <a:schemeClr val="accent2"/>
                </a:solidFill>
              </a:rPr>
              <a:t>data</a:t>
            </a:r>
            <a:r>
              <a:rPr lang="en-US" sz="2000" dirty="0"/>
              <a:t>:  Data structures 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 p1, p2;</a:t>
            </a:r>
          </a:p>
          <a:p>
            <a:pPr marL="5715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US" sz="2000" dirty="0"/>
              <a:t>Abstraction over </a:t>
            </a:r>
            <a:r>
              <a:rPr lang="en-US" sz="2000" i="1" dirty="0">
                <a:solidFill>
                  <a:schemeClr val="accent2"/>
                </a:solidFill>
              </a:rPr>
              <a:t>implementations</a:t>
            </a:r>
            <a:r>
              <a:rPr lang="en-US" sz="2000" dirty="0"/>
              <a:t>: Specifications</a:t>
            </a:r>
          </a:p>
          <a:p>
            <a:pPr marL="5715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* @requires x &gt;= 0</a:t>
            </a:r>
          </a:p>
          <a:p>
            <a:pPr marL="5715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* @return square root of x 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/>
              <a:t>Abstraction over </a:t>
            </a:r>
            <a:r>
              <a:rPr lang="en-US" sz="2000" i="1" dirty="0">
                <a:solidFill>
                  <a:schemeClr val="accent2"/>
                </a:solidFill>
              </a:rPr>
              <a:t>types</a:t>
            </a:r>
            <a:r>
              <a:rPr lang="en-US" sz="2000" dirty="0"/>
              <a:t>:  polymorphism (generics)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Point&lt;Integer&gt;, Point&lt;Double&gt;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6629400" y="5334000"/>
            <a:ext cx="2133600" cy="762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Today!</a:t>
            </a:r>
          </a:p>
        </p:txBody>
      </p:sp>
    </p:spTree>
    <p:extLst>
      <p:ext uri="{BB962C8B-B14F-4D97-AF65-F5344CB8AC3E}">
        <p14:creationId xmlns:p14="http://schemas.microsoft.com/office/powerpoint/2010/main" val="199973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we </a:t>
            </a:r>
            <a:r>
              <a:rPr lang="en-US" sz="4800" dirty="0">
                <a:solidFill>
                  <a:srgbClr val="FF0000"/>
                </a:solidFill>
              </a:rPr>
              <a:t>♥</a:t>
            </a:r>
            <a:r>
              <a:rPr lang="en-US" dirty="0"/>
              <a:t>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i="1" dirty="0">
                <a:solidFill>
                  <a:schemeClr val="accent2"/>
                </a:solidFill>
              </a:rPr>
              <a:t>Hide details</a:t>
            </a:r>
          </a:p>
          <a:p>
            <a:pPr lvl="1"/>
            <a:r>
              <a:rPr lang="en-US" sz="2000" dirty="0"/>
              <a:t>Avoid distraction</a:t>
            </a:r>
          </a:p>
          <a:p>
            <a:pPr lvl="1"/>
            <a:r>
              <a:rPr lang="en-US" sz="2000" dirty="0"/>
              <a:t>Permit details to change later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Give a </a:t>
            </a:r>
            <a:r>
              <a:rPr lang="en-US" sz="2000" i="1" dirty="0">
                <a:solidFill>
                  <a:schemeClr val="accent2"/>
                </a:solidFill>
              </a:rPr>
              <a:t>meaningful name</a:t>
            </a:r>
            <a:r>
              <a:rPr lang="en-US" sz="2000" dirty="0"/>
              <a:t> to a concept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Permit </a:t>
            </a:r>
            <a:r>
              <a:rPr lang="en-US" sz="2000" i="1" dirty="0">
                <a:solidFill>
                  <a:schemeClr val="accent2"/>
                </a:solidFill>
              </a:rPr>
              <a:t>reuse</a:t>
            </a:r>
            <a:r>
              <a:rPr lang="en-US" sz="2000" dirty="0"/>
              <a:t> in new contexts</a:t>
            </a:r>
          </a:p>
          <a:p>
            <a:pPr lvl="1"/>
            <a:r>
              <a:rPr lang="en-US" sz="2000" dirty="0"/>
              <a:t>Avoid duplication:  error-prone, confusing</a:t>
            </a:r>
          </a:p>
          <a:p>
            <a:pPr lvl="1"/>
            <a:r>
              <a:rPr lang="en-US" sz="2000" dirty="0"/>
              <a:t>Save reimplementation effort</a:t>
            </a:r>
          </a:p>
          <a:p>
            <a:pPr lvl="1"/>
            <a:r>
              <a:rPr lang="en-US" sz="2000" dirty="0"/>
              <a:t>Helps to “Don’t Repeat Yourself”</a:t>
            </a:r>
          </a:p>
        </p:txBody>
      </p:sp>
    </p:spTree>
    <p:extLst>
      <p:ext uri="{BB962C8B-B14F-4D97-AF65-F5344CB8AC3E}">
        <p14:creationId xmlns:p14="http://schemas.microsoft.com/office/powerpoint/2010/main" val="266921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Related abstractions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ListOfStrings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String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ListOfNumbers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7030A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65147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Related abstractions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dirty="0">
                <a:cs typeface="Courier New" pitchFamily="49" charset="0"/>
              </a:rPr>
              <a:t>… and many, many more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7030A0"/>
                </a:solidFill>
              </a:rPr>
              <a:t>// Type abstraction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7030A0"/>
                </a:solidFill>
              </a:rPr>
              <a:t>// </a:t>
            </a:r>
            <a:r>
              <a:rPr lang="en-US" sz="2000" i="1" dirty="0">
                <a:solidFill>
                  <a:srgbClr val="7030A0"/>
                </a:solidFill>
              </a:rPr>
              <a:t>abstracts</a:t>
            </a:r>
            <a:r>
              <a:rPr lang="en-US" sz="2000" dirty="0">
                <a:solidFill>
                  <a:srgbClr val="7030A0"/>
                </a:solidFill>
              </a:rPr>
              <a:t> over element type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endParaRPr lang="en-US" sz="2000" dirty="0">
              <a:solidFill>
                <a:srgbClr val="7030A0"/>
              </a:solidFill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u="sng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           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add(</a:t>
            </a:r>
            <a:r>
              <a:rPr lang="en-US" sz="2000" b="1" u="sng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          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u="sng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5181600" y="4191000"/>
            <a:ext cx="3505200" cy="2591479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/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i="1" dirty="0">
                <a:latin typeface="+mj-lt"/>
                <a:cs typeface="Courier New" pitchFamily="49" charset="0"/>
              </a:rPr>
              <a:t>Type abstraction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i="1" dirty="0">
                <a:latin typeface="+mj-lt"/>
                <a:cs typeface="Courier New" pitchFamily="49" charset="0"/>
              </a:rPr>
              <a:t>lets us use these types: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List&lt;String&gt;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List&lt;Number&gt;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List&lt;Integer&gt; List&lt;List&lt;String&gt;&gt;  …</a:t>
            </a:r>
          </a:p>
        </p:txBody>
      </p:sp>
    </p:spTree>
    <p:extLst>
      <p:ext uri="{BB962C8B-B14F-4D97-AF65-F5344CB8AC3E}">
        <p14:creationId xmlns:p14="http://schemas.microsoft.com/office/powerpoint/2010/main" val="150521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19080</TotalTime>
  <Words>3016</Words>
  <Application>Microsoft Macintosh PowerPoint</Application>
  <PresentationFormat>On-screen Show (4:3)</PresentationFormat>
  <Paragraphs>543</Paragraphs>
  <Slides>39</Slides>
  <Notes>17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</vt:lpstr>
      <vt:lpstr>Courier New</vt:lpstr>
      <vt:lpstr>Helvetica</vt:lpstr>
      <vt:lpstr>Symbol</vt:lpstr>
      <vt:lpstr>Times New Roman</vt:lpstr>
      <vt:lpstr>Wingdings</vt:lpstr>
      <vt:lpstr>simple</vt:lpstr>
      <vt:lpstr>CSE 331 Software Design and Implementation</vt:lpstr>
      <vt:lpstr>PowerPoint Presentation</vt:lpstr>
      <vt:lpstr>Announcements</vt:lpstr>
      <vt:lpstr>PowerPoint Presentation</vt:lpstr>
      <vt:lpstr>Outline (lec14 and lec15)</vt:lpstr>
      <vt:lpstr>Varieties of abstraction</vt:lpstr>
      <vt:lpstr>Why we ♥ abstraction</vt:lpstr>
      <vt:lpstr>Related abstractions</vt:lpstr>
      <vt:lpstr>Related abstractions</vt:lpstr>
      <vt:lpstr>Formal parameter vs. type parameter</vt:lpstr>
      <vt:lpstr>Scope</vt:lpstr>
      <vt:lpstr>Declaring and instantiating generics</vt:lpstr>
      <vt:lpstr>Restricting instantiations by clients</vt:lpstr>
      <vt:lpstr>Declaring and instantiating generics: syntax with bounds</vt:lpstr>
      <vt:lpstr>Using type variables</vt:lpstr>
      <vt:lpstr>More examples</vt:lpstr>
      <vt:lpstr>More bounds</vt:lpstr>
      <vt:lpstr>Outline</vt:lpstr>
      <vt:lpstr>PowerPoint Presentation</vt:lpstr>
      <vt:lpstr>Generic classes are not enough</vt:lpstr>
      <vt:lpstr>Weaknesses of generic classes</vt:lpstr>
      <vt:lpstr>Generic methods solve the problem</vt:lpstr>
      <vt:lpstr>Generic methods solve the problem</vt:lpstr>
      <vt:lpstr>Generic methods solve the problem</vt:lpstr>
      <vt:lpstr>Generic methods solve the problem</vt:lpstr>
      <vt:lpstr>Generic methods solve the problem</vt:lpstr>
      <vt:lpstr>Using generics in methods</vt:lpstr>
      <vt:lpstr>More examples</vt:lpstr>
      <vt:lpstr>Outline</vt:lpstr>
      <vt:lpstr>PowerPoint Presentation</vt:lpstr>
      <vt:lpstr>Generics and subtyping</vt:lpstr>
      <vt:lpstr>List&lt;Number&gt; and List&lt;Integer&gt;</vt:lpstr>
      <vt:lpstr>Generics and subtyping</vt:lpstr>
      <vt:lpstr>Read-only allows covariance (in theory)</vt:lpstr>
      <vt:lpstr>Write-only allows contravariance (in theory)</vt:lpstr>
      <vt:lpstr>Generic types and subtyping</vt:lpstr>
      <vt:lpstr>Outline</vt:lpstr>
      <vt:lpstr>PowerPoint Presentation</vt:lpstr>
      <vt:lpstr>Announcements</vt:lpstr>
    </vt:vector>
  </TitlesOfParts>
  <Company>uw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Leah R. Perlmutter</cp:lastModifiedBy>
  <cp:revision>293</cp:revision>
  <cp:lastPrinted>2016-02-02T18:47:34Z</cp:lastPrinted>
  <dcterms:created xsi:type="dcterms:W3CDTF">2012-02-17T18:07:42Z</dcterms:created>
  <dcterms:modified xsi:type="dcterms:W3CDTF">2018-07-23T19:37:34Z</dcterms:modified>
</cp:coreProperties>
</file>