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handoutMasterIdLst>
    <p:handoutMasterId r:id="rId54"/>
  </p:handoutMasterIdLst>
  <p:sldIdLst>
    <p:sldId id="338" r:id="rId2"/>
    <p:sldId id="357" r:id="rId3"/>
    <p:sldId id="320" r:id="rId4"/>
    <p:sldId id="364" r:id="rId5"/>
    <p:sldId id="358" r:id="rId6"/>
    <p:sldId id="290" r:id="rId7"/>
    <p:sldId id="339" r:id="rId8"/>
    <p:sldId id="297" r:id="rId9"/>
    <p:sldId id="291" r:id="rId10"/>
    <p:sldId id="330" r:id="rId11"/>
    <p:sldId id="359" r:id="rId12"/>
    <p:sldId id="332" r:id="rId13"/>
    <p:sldId id="293" r:id="rId14"/>
    <p:sldId id="294" r:id="rId15"/>
    <p:sldId id="340" r:id="rId16"/>
    <p:sldId id="295" r:id="rId17"/>
    <p:sldId id="296" r:id="rId18"/>
    <p:sldId id="298" r:id="rId19"/>
    <p:sldId id="299" r:id="rId20"/>
    <p:sldId id="363" r:id="rId21"/>
    <p:sldId id="331" r:id="rId22"/>
    <p:sldId id="360" r:id="rId23"/>
    <p:sldId id="300" r:id="rId24"/>
    <p:sldId id="301" r:id="rId25"/>
    <p:sldId id="302" r:id="rId26"/>
    <p:sldId id="341" r:id="rId27"/>
    <p:sldId id="324" r:id="rId28"/>
    <p:sldId id="325" r:id="rId29"/>
    <p:sldId id="326" r:id="rId30"/>
    <p:sldId id="333" r:id="rId31"/>
    <p:sldId id="303" r:id="rId32"/>
    <p:sldId id="304" r:id="rId33"/>
    <p:sldId id="334" r:id="rId34"/>
    <p:sldId id="361" r:id="rId35"/>
    <p:sldId id="305" r:id="rId36"/>
    <p:sldId id="306" r:id="rId37"/>
    <p:sldId id="307" r:id="rId38"/>
    <p:sldId id="367" r:id="rId39"/>
    <p:sldId id="308" r:id="rId40"/>
    <p:sldId id="310" r:id="rId41"/>
    <p:sldId id="311" r:id="rId42"/>
    <p:sldId id="316" r:id="rId43"/>
    <p:sldId id="335" r:id="rId44"/>
    <p:sldId id="362" r:id="rId45"/>
    <p:sldId id="329" r:id="rId46"/>
    <p:sldId id="337" r:id="rId47"/>
    <p:sldId id="336" r:id="rId48"/>
    <p:sldId id="318" r:id="rId49"/>
    <p:sldId id="317" r:id="rId50"/>
    <p:sldId id="365" r:id="rId51"/>
    <p:sldId id="366" r:id="rId52"/>
  </p:sldIdLst>
  <p:sldSz cx="9144000" cy="6858000" type="screen4x3"/>
  <p:notesSz cx="6934200" cy="9220200"/>
  <p:custDataLst>
    <p:tags r:id="rId55"/>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9900"/>
    <a:srgbClr val="443B80"/>
    <a:srgbClr val="FF0066"/>
    <a:srgbClr val="80008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3" autoAdjust="0"/>
    <p:restoredTop sz="86449" autoAdjust="0"/>
  </p:normalViewPr>
  <p:slideViewPr>
    <p:cSldViewPr>
      <p:cViewPr varScale="1">
        <p:scale>
          <a:sx n="61" d="100"/>
          <a:sy n="61" d="100"/>
        </p:scale>
        <p:origin x="936" y="192"/>
      </p:cViewPr>
      <p:guideLst>
        <p:guide orient="horz" pos="2160"/>
        <p:guide pos="2880"/>
      </p:guideLst>
    </p:cSldViewPr>
  </p:slideViewPr>
  <p:outlineViewPr>
    <p:cViewPr>
      <p:scale>
        <a:sx n="33" d="100"/>
        <a:sy n="33" d="100"/>
      </p:scale>
      <p:origin x="0" y="7716"/>
    </p:cViewPr>
  </p:outlineViewPr>
  <p:notesTextViewPr>
    <p:cViewPr>
      <p:scale>
        <a:sx n="100" d="100"/>
        <a:sy n="100" d="100"/>
      </p:scale>
      <p:origin x="0" y="0"/>
    </p:cViewPr>
  </p:notesTextViewPr>
  <p:sorterViewPr>
    <p:cViewPr>
      <p:scale>
        <a:sx n="90" d="100"/>
        <a:sy n="90" d="100"/>
      </p:scale>
      <p:origin x="0" y="1194"/>
    </p:cViewPr>
  </p:sorterViewPr>
  <p:notesViewPr>
    <p:cSldViewPr>
      <p:cViewPr varScale="1">
        <p:scale>
          <a:sx n="86" d="100"/>
          <a:sy n="86" d="100"/>
        </p:scale>
        <p:origin x="-1908" y="-84"/>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ftr" sz="quarter" idx="2"/>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dirty="0"/>
            </a:lvl1pPr>
          </a:lstStyle>
          <a:p>
            <a:pPr>
              <a:defRPr/>
            </a:pPr>
            <a:r>
              <a:rPr lang="en-US" dirty="0"/>
              <a:t>CSE 331 15au</a:t>
            </a:r>
          </a:p>
        </p:txBody>
      </p:sp>
      <p:sp>
        <p:nvSpPr>
          <p:cNvPr id="33797" name="Rectangle 5"/>
          <p:cNvSpPr>
            <a:spLocks noGrp="1" noChangeArrowheads="1"/>
          </p:cNvSpPr>
          <p:nvPr>
            <p:ph type="sldNum" sz="quarter" idx="3"/>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r>
              <a:rPr lang="en-US" dirty="0"/>
              <a:t>10-</a:t>
            </a:r>
            <a:fld id="{4490ECC9-DBDA-4236-ABEF-47C2FD79DC3B}" type="slidenum">
              <a:rPr lang="en-US" smtClean="0"/>
              <a:pPr>
                <a:defRPr/>
              </a:pPr>
              <a:t>‹#›</a:t>
            </a:fld>
            <a:endParaRPr lang="en-US" dirty="0"/>
          </a:p>
        </p:txBody>
      </p:sp>
    </p:spTree>
    <p:extLst>
      <p:ext uri="{BB962C8B-B14F-4D97-AF65-F5344CB8AC3E}">
        <p14:creationId xmlns:p14="http://schemas.microsoft.com/office/powerpoint/2010/main" val="3731599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1"/>
            <a:ext cx="3005121"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defRPr sz="1300"/>
            </a:lvl1pPr>
          </a:lstStyle>
          <a:p>
            <a:pPr>
              <a:defRPr/>
            </a:pPr>
            <a:endParaRPr lang="en-US"/>
          </a:p>
        </p:txBody>
      </p:sp>
      <p:sp>
        <p:nvSpPr>
          <p:cNvPr id="25603" name="Rectangle 3"/>
          <p:cNvSpPr>
            <a:spLocks noGrp="1" noChangeArrowheads="1"/>
          </p:cNvSpPr>
          <p:nvPr>
            <p:ph type="dt" idx="1"/>
          </p:nvPr>
        </p:nvSpPr>
        <p:spPr bwMode="auto">
          <a:xfrm>
            <a:off x="3929080" y="1"/>
            <a:ext cx="3005120" cy="460400"/>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lvl1pPr algn="r">
              <a:defRPr sz="13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23958" y="4379901"/>
            <a:ext cx="5086284" cy="4148175"/>
          </a:xfrm>
          <a:prstGeom prst="rect">
            <a:avLst/>
          </a:prstGeom>
          <a:noFill/>
          <a:ln w="9525">
            <a:noFill/>
            <a:miter lim="800000"/>
            <a:headEnd/>
            <a:tailEnd/>
          </a:ln>
          <a:effectLst/>
        </p:spPr>
        <p:txBody>
          <a:bodyPr vert="horz" wrap="square" lIns="92296" tIns="46148" rIns="92296" bIns="461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759800"/>
            <a:ext cx="3005121"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defRPr sz="1300"/>
            </a:lvl1pPr>
          </a:lstStyle>
          <a:p>
            <a:pPr>
              <a:defRPr/>
            </a:pPr>
            <a:endParaRPr lang="en-US"/>
          </a:p>
        </p:txBody>
      </p:sp>
      <p:sp>
        <p:nvSpPr>
          <p:cNvPr id="25607" name="Rectangle 7"/>
          <p:cNvSpPr>
            <a:spLocks noGrp="1" noChangeArrowheads="1"/>
          </p:cNvSpPr>
          <p:nvPr>
            <p:ph type="sldNum" sz="quarter" idx="5"/>
          </p:nvPr>
        </p:nvSpPr>
        <p:spPr bwMode="auto">
          <a:xfrm>
            <a:off x="3929080" y="8759800"/>
            <a:ext cx="3005120" cy="460400"/>
          </a:xfrm>
          <a:prstGeom prst="rect">
            <a:avLst/>
          </a:prstGeom>
          <a:noFill/>
          <a:ln w="9525">
            <a:noFill/>
            <a:miter lim="800000"/>
            <a:headEnd/>
            <a:tailEnd/>
          </a:ln>
          <a:effectLst/>
        </p:spPr>
        <p:txBody>
          <a:bodyPr vert="horz" wrap="square" lIns="92296" tIns="46148" rIns="92296" bIns="46148" numCol="1" anchor="b" anchorCtr="0" compatLnSpc="1">
            <a:prstTxWarp prst="textNoShape">
              <a:avLst/>
            </a:prstTxWarp>
          </a:bodyPr>
          <a:lstStyle>
            <a:lvl1pPr algn="r">
              <a:defRPr sz="1300"/>
            </a:lvl1pPr>
          </a:lstStyle>
          <a:p>
            <a:pPr>
              <a:defRPr/>
            </a:pPr>
            <a:fld id="{C0C86982-0651-4A87-8CCD-A426161CC69C}" type="slidenum">
              <a:rPr lang="en-US"/>
              <a:pPr>
                <a:defRPr/>
              </a:pPr>
              <a:t>‹#›</a:t>
            </a:fld>
            <a:endParaRPr lang="en-US"/>
          </a:p>
        </p:txBody>
      </p:sp>
    </p:spTree>
    <p:extLst>
      <p:ext uri="{BB962C8B-B14F-4D97-AF65-F5344CB8AC3E}">
        <p14:creationId xmlns:p14="http://schemas.microsoft.com/office/powerpoint/2010/main" val="307475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1</a:t>
            </a:fld>
            <a:endParaRPr lang="en-US"/>
          </a:p>
        </p:txBody>
      </p:sp>
    </p:spTree>
    <p:extLst>
      <p:ext uri="{BB962C8B-B14F-4D97-AF65-F5344CB8AC3E}">
        <p14:creationId xmlns:p14="http://schemas.microsoft.com/office/powerpoint/2010/main" val="122353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TODO: slide showing example of debug gating in checkrep</a:t>
            </a:r>
          </a:p>
          <a:p>
            <a:pPr marL="171450" indent="-171450">
              <a:buFontTx/>
              <a:buChar char="-"/>
            </a:pPr>
            <a:r>
              <a:rPr lang="en-US"/>
              <a:t>example: set</a:t>
            </a:r>
          </a:p>
          <a:p>
            <a:pPr marL="628650" lvl="1" indent="-171450">
              <a:buFontTx/>
              <a:buChar char="-"/>
            </a:pPr>
            <a:r>
              <a:rPr lang="en-US"/>
              <a:t>check elements not null O(1)</a:t>
            </a:r>
          </a:p>
          <a:p>
            <a:pPr marL="628650" lvl="1" indent="-171450">
              <a:buFontTx/>
              <a:buChar char="-"/>
            </a:pPr>
            <a:r>
              <a:rPr lang="en-US"/>
              <a:t>check each element not null O(n)</a:t>
            </a:r>
          </a:p>
          <a:p>
            <a:pPr marL="628650" lvl="1" indent="-171450">
              <a:buFontTx/>
              <a:buChar char="-"/>
            </a:pPr>
            <a:r>
              <a:rPr lang="en-US"/>
              <a:t>check no two elements same O(n^2) </a:t>
            </a:r>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17</a:t>
            </a:fld>
            <a:endParaRPr lang="en-US"/>
          </a:p>
        </p:txBody>
      </p:sp>
    </p:spTree>
    <p:extLst>
      <p:ext uri="{BB962C8B-B14F-4D97-AF65-F5344CB8AC3E}">
        <p14:creationId xmlns:p14="http://schemas.microsoft.com/office/powerpoint/2010/main" val="281051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00D56256-C5B3-49B0-A12C-59E16DD7C0FE}" type="slidenum">
              <a:rPr lang="en-US"/>
              <a:pPr/>
              <a:t>18</a:t>
            </a:fld>
            <a:endParaRPr lang="en-US"/>
          </a:p>
        </p:txBody>
      </p:sp>
      <p:sp>
        <p:nvSpPr>
          <p:cNvPr id="3502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0211"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60175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3E761FE-2D63-4561-A692-E8EC2A9792DC}" type="slidenum">
              <a:rPr lang="en-US"/>
              <a:pPr/>
              <a:t>19</a:t>
            </a:fld>
            <a:endParaRPr lang="en-US"/>
          </a:p>
        </p:txBody>
      </p:sp>
      <p:sp>
        <p:nvSpPr>
          <p:cNvPr id="35123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123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213186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3E761FE-2D63-4561-A692-E8EC2A9792DC}" type="slidenum">
              <a:rPr lang="en-US"/>
              <a:pPr/>
              <a:t>20</a:t>
            </a:fld>
            <a:endParaRPr lang="en-US"/>
          </a:p>
        </p:txBody>
      </p:sp>
      <p:sp>
        <p:nvSpPr>
          <p:cNvPr id="35123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123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474890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1D28878-D644-4C6A-8352-D5CB7C82EBA4}" type="slidenum">
              <a:rPr lang="en-US"/>
              <a:pPr/>
              <a:t>23</a:t>
            </a:fld>
            <a:endParaRPr lang="en-US"/>
          </a:p>
        </p:txBody>
      </p:sp>
      <p:sp>
        <p:nvSpPr>
          <p:cNvPr id="3522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22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81613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1D28878-D644-4C6A-8352-D5CB7C82EBA4}" type="slidenum">
              <a:rPr lang="en-US"/>
              <a:pPr/>
              <a:t>24</a:t>
            </a:fld>
            <a:endParaRPr lang="en-US"/>
          </a:p>
        </p:txBody>
      </p:sp>
      <p:sp>
        <p:nvSpPr>
          <p:cNvPr id="3522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22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522524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It’s sometimes hard to reason about control flow when using exceptions.</a:t>
            </a:r>
          </a:p>
          <a:p>
            <a:pPr marL="171450" indent="-171450">
              <a:buFontTx/>
              <a:buChar char="-"/>
            </a:pPr>
            <a:r>
              <a:rPr lang="en-US"/>
              <a:t>Be aware of this!</a:t>
            </a:r>
          </a:p>
          <a:p>
            <a:pPr marL="171450" indent="-171450">
              <a:buFontTx/>
              <a:buChar char="-"/>
            </a:pPr>
            <a:r>
              <a:rPr lang="en-US"/>
              <a:t>Do use exceptions, but also keep things as simple as possible.</a:t>
            </a:r>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26</a:t>
            </a:fld>
            <a:endParaRPr lang="en-US"/>
          </a:p>
        </p:txBody>
      </p:sp>
    </p:spTree>
    <p:extLst>
      <p:ext uri="{BB962C8B-B14F-4D97-AF65-F5344CB8AC3E}">
        <p14:creationId xmlns:p14="http://schemas.microsoft.com/office/powerpoint/2010/main" val="4198638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TODO: add slide with non-inheritance catch blocks</a:t>
            </a:r>
          </a:p>
          <a:p>
            <a:pPr marL="171450" indent="-171450">
              <a:buFontTx/>
              <a:buChar char="-"/>
            </a:pPr>
            <a:r>
              <a:rPr lang="en-US"/>
              <a:t>remark that the first matching catch block is used</a:t>
            </a:r>
          </a:p>
          <a:p>
            <a:pPr marL="628650" lvl="1" indent="-171450">
              <a:buFontTx/>
              <a:buChar char="-"/>
            </a:pPr>
            <a:r>
              <a:rPr lang="en-US"/>
              <a:t>Don’t put “catch Throwable” first!</a:t>
            </a:r>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27</a:t>
            </a:fld>
            <a:endParaRPr lang="en-US"/>
          </a:p>
        </p:txBody>
      </p:sp>
    </p:spTree>
    <p:extLst>
      <p:ext uri="{BB962C8B-B14F-4D97-AF65-F5344CB8AC3E}">
        <p14:creationId xmlns:p14="http://schemas.microsoft.com/office/powerpoint/2010/main" val="550334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5D4B84F2-EACD-4165-B004-F135CAFD4AA4}" type="slidenum">
              <a:rPr lang="en-US"/>
              <a:pPr/>
              <a:t>29</a:t>
            </a:fld>
            <a:endParaRPr lang="en-US"/>
          </a:p>
        </p:txBody>
      </p:sp>
      <p:sp>
        <p:nvSpPr>
          <p:cNvPr id="328706"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8707"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r>
              <a:rPr lang="en-US"/>
              <a:t>- TODO: slide illustrating use of unchecked exception in case where precondition is violated</a:t>
            </a:r>
          </a:p>
        </p:txBody>
      </p:sp>
    </p:spTree>
    <p:extLst>
      <p:ext uri="{BB962C8B-B14F-4D97-AF65-F5344CB8AC3E}">
        <p14:creationId xmlns:p14="http://schemas.microsoft.com/office/powerpoint/2010/main" val="180062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 in try-finally (with no catch), finally gets executed before any catching code</a:t>
            </a:r>
          </a:p>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31</a:t>
            </a:fld>
            <a:endParaRPr lang="en-US"/>
          </a:p>
        </p:txBody>
      </p:sp>
    </p:spTree>
    <p:extLst>
      <p:ext uri="{BB962C8B-B14F-4D97-AF65-F5344CB8AC3E}">
        <p14:creationId xmlns:p14="http://schemas.microsoft.com/office/powerpoint/2010/main" val="348604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16C9261-DB11-4E62-860A-6E72E9D7828C}" type="slidenum">
              <a:rPr lang="en-US"/>
              <a:pPr/>
              <a:t>6</a:t>
            </a:fld>
            <a:endParaRPr lang="en-US"/>
          </a:p>
        </p:txBody>
      </p:sp>
      <p:sp>
        <p:nvSpPr>
          <p:cNvPr id="259074"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pPr marL="171450" indent="-171450">
              <a:buFontTx/>
              <a:buChar char="-"/>
            </a:pPr>
            <a:r>
              <a:rPr lang="en-US" dirty="0"/>
              <a:t>things can happen in production that you never could have tested in development</a:t>
            </a:r>
          </a:p>
          <a:p>
            <a:pPr marL="171450" indent="-171450">
              <a:buFontTx/>
              <a:buChar char="-"/>
            </a:pPr>
            <a:endParaRPr lang="en-US" dirty="0"/>
          </a:p>
        </p:txBody>
      </p:sp>
    </p:spTree>
    <p:extLst>
      <p:ext uri="{BB962C8B-B14F-4D97-AF65-F5344CB8AC3E}">
        <p14:creationId xmlns:p14="http://schemas.microsoft.com/office/powerpoint/2010/main" val="79256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32</a:t>
            </a:fld>
            <a:endParaRPr lang="en-US"/>
          </a:p>
        </p:txBody>
      </p:sp>
    </p:spTree>
    <p:extLst>
      <p:ext uri="{BB962C8B-B14F-4D97-AF65-F5344CB8AC3E}">
        <p14:creationId xmlns:p14="http://schemas.microsoft.com/office/powerpoint/2010/main" val="2343739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FDE8633A-BAD3-42C3-A97B-55A4E7A890D6}" type="slidenum">
              <a:rPr lang="en-US"/>
              <a:pPr/>
              <a:t>35</a:t>
            </a:fld>
            <a:endParaRPr lang="en-US"/>
          </a:p>
        </p:txBody>
      </p:sp>
      <p:sp>
        <p:nvSpPr>
          <p:cNvPr id="35328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328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pPr marL="171450" indent="-171450">
              <a:buFontTx/>
              <a:buChar char="-"/>
            </a:pPr>
            <a:r>
              <a:rPr lang="en-US"/>
              <a:t>sqrt throws IllegalArgumentException if we pass in something negative</a:t>
            </a:r>
          </a:p>
          <a:p>
            <a:pPr marL="171450" indent="-171450">
              <a:buFontTx/>
              <a:buChar char="-"/>
            </a:pPr>
            <a:endParaRPr lang="en-US"/>
          </a:p>
          <a:p>
            <a:pPr marL="171450" indent="-171450">
              <a:buFontTx/>
              <a:buChar char="-"/>
            </a:pPr>
            <a:r>
              <a:rPr lang="en-US"/>
              <a:t>Answer to the aside:</a:t>
            </a:r>
          </a:p>
          <a:p>
            <a:pPr marL="628650" lvl="1" indent="-171450">
              <a:buFontTx/>
              <a:buChar char="-"/>
            </a:pPr>
            <a:r>
              <a:rPr lang="en-US"/>
              <a:t>rely on clients to know the quadratic equation and know there’s no real solution when b^2 – 4ac &lt; 0</a:t>
            </a:r>
          </a:p>
          <a:p>
            <a:pPr marL="628650" lvl="1" indent="-171450">
              <a:buFontTx/>
              <a:buChar char="-"/>
            </a:pPr>
            <a:r>
              <a:rPr lang="en-US"/>
              <a:t>write in the throws clause “when b^2 – 4ac &lt; 0”</a:t>
            </a:r>
          </a:p>
          <a:p>
            <a:pPr marL="628650" lvl="1" indent="-171450">
              <a:buFontTx/>
              <a:buChar char="-"/>
            </a:pPr>
            <a:r>
              <a:rPr lang="en-US"/>
              <a:t>However... client will catch an exception thrown by sqrt!</a:t>
            </a:r>
          </a:p>
          <a:p>
            <a:pPr marL="1085850" lvl="2" indent="-171450">
              <a:buFontTx/>
              <a:buChar char="-"/>
            </a:pPr>
            <a:r>
              <a:rPr lang="en-US"/>
              <a:t>this could be confusing since client doesn’t know about solveQuad’s use of sqrt</a:t>
            </a:r>
          </a:p>
          <a:p>
            <a:pPr marL="1085850" lvl="2" indent="-171450">
              <a:buFontTx/>
              <a:buChar char="-"/>
            </a:pPr>
            <a:r>
              <a:rPr lang="en-US"/>
              <a:t>Exception propagation is sometimes the right answer</a:t>
            </a:r>
          </a:p>
          <a:p>
            <a:pPr marL="1085850" lvl="2" indent="-171450">
              <a:buFontTx/>
              <a:buChar char="-"/>
            </a:pPr>
            <a:r>
              <a:rPr lang="en-US"/>
              <a:t>In this situation, I’m starting to question whether it’s correct to propagate the exception in this way</a:t>
            </a:r>
          </a:p>
        </p:txBody>
      </p:sp>
    </p:spTree>
    <p:extLst>
      <p:ext uri="{BB962C8B-B14F-4D97-AF65-F5344CB8AC3E}">
        <p14:creationId xmlns:p14="http://schemas.microsoft.com/office/powerpoint/2010/main" val="779645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9FB383E-0D54-4D0A-B8A1-9AA7D37C4406}" type="slidenum">
              <a:rPr lang="en-US"/>
              <a:pPr/>
              <a:t>36</a:t>
            </a:fld>
            <a:endParaRPr lang="en-US"/>
          </a:p>
        </p:txBody>
      </p:sp>
      <p:sp>
        <p:nvSpPr>
          <p:cNvPr id="344066"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344067"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a:p>
        </p:txBody>
      </p:sp>
    </p:spTree>
    <p:extLst>
      <p:ext uri="{BB962C8B-B14F-4D97-AF65-F5344CB8AC3E}">
        <p14:creationId xmlns:p14="http://schemas.microsoft.com/office/powerpoint/2010/main" val="1699986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6862F926-91A6-4C4E-AEA0-5145657F96C6}" type="slidenum">
              <a:rPr lang="en-US"/>
              <a:pPr/>
              <a:t>37</a:t>
            </a:fld>
            <a:endParaRPr lang="en-US"/>
          </a:p>
        </p:txBody>
      </p:sp>
      <p:sp>
        <p:nvSpPr>
          <p:cNvPr id="3266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66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549035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6862F926-91A6-4C4E-AEA0-5145657F96C6}" type="slidenum">
              <a:rPr lang="en-US"/>
              <a:pPr/>
              <a:t>38</a:t>
            </a:fld>
            <a:endParaRPr lang="en-US"/>
          </a:p>
        </p:txBody>
      </p:sp>
      <p:sp>
        <p:nvSpPr>
          <p:cNvPr id="32665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665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739021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EDFB2D43-DAA1-430A-8F25-15CDFF64B5F7}" type="slidenum">
              <a:rPr lang="en-US"/>
              <a:pPr/>
              <a:t>39</a:t>
            </a:fld>
            <a:endParaRPr lang="en-US"/>
          </a:p>
        </p:txBody>
      </p:sp>
      <p:sp>
        <p:nvSpPr>
          <p:cNvPr id="354306"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4307"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r>
              <a:rPr lang="en-US" dirty="0"/>
              <a:t>Wi12: Is this really a good thing to do?</a:t>
            </a:r>
          </a:p>
        </p:txBody>
      </p:sp>
    </p:spTree>
    <p:extLst>
      <p:ext uri="{BB962C8B-B14F-4D97-AF65-F5344CB8AC3E}">
        <p14:creationId xmlns:p14="http://schemas.microsoft.com/office/powerpoint/2010/main" val="69595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5EDD6D82-91D4-45A3-9BF3-9CF572496607}" type="slidenum">
              <a:rPr lang="en-US"/>
              <a:pPr/>
              <a:t>40</a:t>
            </a:fld>
            <a:endParaRPr lang="en-US"/>
          </a:p>
        </p:txBody>
      </p:sp>
      <p:sp>
        <p:nvSpPr>
          <p:cNvPr id="35533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5331"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r>
              <a:rPr lang="en-US"/>
              <a:t>- special results: e.g. file not found</a:t>
            </a:r>
          </a:p>
        </p:txBody>
      </p:sp>
    </p:spTree>
    <p:extLst>
      <p:ext uri="{BB962C8B-B14F-4D97-AF65-F5344CB8AC3E}">
        <p14:creationId xmlns:p14="http://schemas.microsoft.com/office/powerpoint/2010/main" val="164495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90B27A3-CFDE-4B2E-8429-80DFC4F78AF8}" type="slidenum">
              <a:rPr lang="en-US"/>
              <a:pPr/>
              <a:t>41</a:t>
            </a:fld>
            <a:endParaRPr lang="en-US"/>
          </a:p>
        </p:txBody>
      </p:sp>
      <p:sp>
        <p:nvSpPr>
          <p:cNvPr id="35635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5635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8632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AF1EA5F-A56E-4413-80D7-CF0386407D38}" type="slidenum">
              <a:rPr lang="en-US"/>
              <a:pPr/>
              <a:t>45</a:t>
            </a:fld>
            <a:endParaRPr lang="en-US"/>
          </a:p>
        </p:txBody>
      </p:sp>
      <p:sp>
        <p:nvSpPr>
          <p:cNvPr id="32768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2768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pPr marL="171450" indent="-171450">
              <a:buFontTx/>
              <a:buChar char="-"/>
            </a:pPr>
            <a:r>
              <a:rPr lang="en-US"/>
              <a:t>We discussed throwing exceptions in special cases</a:t>
            </a:r>
          </a:p>
          <a:p>
            <a:pPr marL="171450" indent="-171450">
              <a:buFontTx/>
              <a:buChar char="-"/>
            </a:pPr>
            <a:r>
              <a:rPr lang="en-US"/>
              <a:t>Sometimes an alternative is sentinel values</a:t>
            </a:r>
          </a:p>
        </p:txBody>
      </p:sp>
    </p:spTree>
    <p:extLst>
      <p:ext uri="{BB962C8B-B14F-4D97-AF65-F5344CB8AC3E}">
        <p14:creationId xmlns:p14="http://schemas.microsoft.com/office/powerpoint/2010/main" val="1212384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You might program in C one day, so ...</a:t>
            </a:r>
          </a:p>
          <a:p>
            <a:pPr marL="171450" indent="-171450">
              <a:buFontTx/>
              <a:buChar char="-"/>
            </a:pPr>
            <a:endParaRPr lang="en-US"/>
          </a:p>
          <a:p>
            <a:pPr marL="171450" indent="-171450">
              <a:buFontTx/>
              <a:buChar char="-"/>
            </a:pPr>
            <a:r>
              <a:rPr lang="en-US"/>
              <a:t>In c, ints are booleans</a:t>
            </a:r>
          </a:p>
          <a:p>
            <a:pPr marL="171450" indent="-171450">
              <a:buFontTx/>
              <a:buChar char="-"/>
            </a:pPr>
            <a:r>
              <a:rPr lang="en-US"/>
              <a:t>0 is false, and everything else is true</a:t>
            </a:r>
          </a:p>
          <a:p>
            <a:pPr marL="171450" indent="-171450">
              <a:buFontTx/>
              <a:buChar char="-"/>
            </a:pPr>
            <a:r>
              <a:rPr lang="en-US"/>
              <a:t>0 (false) is the idiomatic return value for success</a:t>
            </a:r>
          </a:p>
        </p:txBody>
      </p:sp>
      <p:sp>
        <p:nvSpPr>
          <p:cNvPr id="4" name="Slide Number Placeholder 3"/>
          <p:cNvSpPr>
            <a:spLocks noGrp="1"/>
          </p:cNvSpPr>
          <p:nvPr>
            <p:ph type="sldNum" sz="quarter" idx="10"/>
          </p:nvPr>
        </p:nvSpPr>
        <p:spPr/>
        <p:txBody>
          <a:bodyPr/>
          <a:lstStyle/>
          <a:p>
            <a:pPr>
              <a:defRPr/>
            </a:pPr>
            <a:fld id="{C0C86982-0651-4A87-8CCD-A426161CC69C}" type="slidenum">
              <a:rPr lang="en-US"/>
              <a:pPr>
                <a:defRPr/>
              </a:pPr>
              <a:t>46</a:t>
            </a:fld>
            <a:endParaRPr lang="en-US"/>
          </a:p>
        </p:txBody>
      </p:sp>
    </p:spTree>
    <p:extLst>
      <p:ext uri="{BB962C8B-B14F-4D97-AF65-F5344CB8AC3E}">
        <p14:creationId xmlns:p14="http://schemas.microsoft.com/office/powerpoint/2010/main" val="46560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16C9261-DB11-4E62-860A-6E72E9D7828C}" type="slidenum">
              <a:rPr lang="en-US"/>
              <a:pPr/>
              <a:t>7</a:t>
            </a:fld>
            <a:endParaRPr lang="en-US"/>
          </a:p>
        </p:txBody>
      </p:sp>
      <p:sp>
        <p:nvSpPr>
          <p:cNvPr id="259074"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259075"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dirty="0"/>
          </a:p>
        </p:txBody>
      </p:sp>
    </p:spTree>
    <p:extLst>
      <p:ext uri="{BB962C8B-B14F-4D97-AF65-F5344CB8AC3E}">
        <p14:creationId xmlns:p14="http://schemas.microsoft.com/office/powerpoint/2010/main" val="606152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4928CD66-D9DD-4D1E-9D23-A5F14E4EB7C7}" type="slidenum">
              <a:rPr lang="en-US"/>
              <a:pPr/>
              <a:t>48</a:t>
            </a:fld>
            <a:endParaRPr lang="en-US"/>
          </a:p>
        </p:txBody>
      </p:sp>
      <p:sp>
        <p:nvSpPr>
          <p:cNvPr id="307202" name="Rectangle 2"/>
          <p:cNvSpPr>
            <a:spLocks noGrp="1" noRot="1" noChangeAspect="1" noChangeArrowheads="1" noTextEdit="1"/>
          </p:cNvSpPr>
          <p:nvPr>
            <p:ph type="sldImg"/>
          </p:nvPr>
        </p:nvSpPr>
        <p:spPr bwMode="auto">
          <a:xfrm>
            <a:off x="1154113" y="682625"/>
            <a:ext cx="4638675" cy="3479800"/>
          </a:xfrm>
          <a:prstGeom prst="rect">
            <a:avLst/>
          </a:prstGeom>
          <a:noFill/>
          <a:ln>
            <a:solidFill>
              <a:srgbClr val="000000"/>
            </a:solidFill>
            <a:miter lim="800000"/>
            <a:headEnd/>
            <a:tailEnd/>
          </a:ln>
        </p:spPr>
      </p:sp>
      <p:sp>
        <p:nvSpPr>
          <p:cNvPr id="307203" name="Rectangle 3"/>
          <p:cNvSpPr>
            <a:spLocks noGrp="1" noChangeArrowheads="1"/>
          </p:cNvSpPr>
          <p:nvPr>
            <p:ph type="body" idx="1"/>
          </p:nvPr>
        </p:nvSpPr>
        <p:spPr bwMode="auto">
          <a:xfrm>
            <a:off x="905901" y="4389048"/>
            <a:ext cx="5135943" cy="4161896"/>
          </a:xfrm>
          <a:prstGeom prst="rect">
            <a:avLst/>
          </a:prstGeom>
          <a:noFill/>
          <a:ln w="12700">
            <a:miter lim="800000"/>
            <a:headEnd type="none" w="sm" len="sm"/>
            <a:tailEnd type="none" w="sm" len="sm"/>
          </a:ln>
        </p:spPr>
        <p:txBody>
          <a:bodyPr lIns="90720" tIns="45360" rIns="90720" bIns="45360"/>
          <a:lstStyle/>
          <a:p>
            <a:endParaRPr lang="en-US"/>
          </a:p>
        </p:txBody>
      </p:sp>
    </p:spTree>
    <p:extLst>
      <p:ext uri="{BB962C8B-B14F-4D97-AF65-F5344CB8AC3E}">
        <p14:creationId xmlns:p14="http://schemas.microsoft.com/office/powerpoint/2010/main" val="1930544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DFA0D7A9-8A70-4B86-87E7-05C822929046}" type="slidenum">
              <a:rPr lang="en-US"/>
              <a:pPr/>
              <a:t>49</a:t>
            </a:fld>
            <a:endParaRPr lang="en-US"/>
          </a:p>
        </p:txBody>
      </p:sp>
      <p:sp>
        <p:nvSpPr>
          <p:cNvPr id="284674" name="Rectangle 2"/>
          <p:cNvSpPr>
            <a:spLocks noGrp="1" noRot="1" noChangeAspect="1" noChangeArrowheads="1"/>
          </p:cNvSpPr>
          <p:nvPr>
            <p:ph type="sldImg"/>
          </p:nvPr>
        </p:nvSpPr>
        <p:spPr bwMode="auto">
          <a:xfrm>
            <a:off x="1162050" y="692150"/>
            <a:ext cx="4611688" cy="3457575"/>
          </a:xfrm>
          <a:prstGeom prst="rect">
            <a:avLst/>
          </a:prstGeom>
          <a:solidFill>
            <a:srgbClr val="FFFFFF"/>
          </a:solidFill>
          <a:ln>
            <a:solidFill>
              <a:srgbClr val="000000"/>
            </a:solidFill>
            <a:miter lim="800000"/>
            <a:headEnd/>
            <a:tailEnd/>
          </a:ln>
        </p:spPr>
      </p:sp>
      <p:sp>
        <p:nvSpPr>
          <p:cNvPr id="284675" name="Rectangle 3"/>
          <p:cNvSpPr>
            <a:spLocks noGrp="1" noChangeArrowheads="1"/>
          </p:cNvSpPr>
          <p:nvPr>
            <p:ph type="body" idx="1"/>
          </p:nvPr>
        </p:nvSpPr>
        <p:spPr bwMode="auto">
          <a:xfrm>
            <a:off x="923959" y="4379902"/>
            <a:ext cx="5086284" cy="4148174"/>
          </a:xfrm>
          <a:prstGeom prst="rect">
            <a:avLst/>
          </a:prstGeom>
          <a:solidFill>
            <a:srgbClr val="FFFFFF"/>
          </a:solidFill>
          <a:ln>
            <a:solidFill>
              <a:srgbClr val="000000"/>
            </a:solidFill>
            <a:miter lim="800000"/>
            <a:headEnd/>
            <a:tailEnd/>
          </a:ln>
        </p:spPr>
        <p:txBody>
          <a:bodyPr lIns="90776" tIns="45388" rIns="90776" bIns="45388"/>
          <a:lstStyle/>
          <a:p>
            <a:pPr defTabSz="906498">
              <a:spcBef>
                <a:spcPct val="0"/>
              </a:spcBef>
            </a:pPr>
            <a:endParaRPr lang="en-US" sz="2400" dirty="0"/>
          </a:p>
        </p:txBody>
      </p:sp>
    </p:spTree>
    <p:extLst>
      <p:ext uri="{BB962C8B-B14F-4D97-AF65-F5344CB8AC3E}">
        <p14:creationId xmlns:p14="http://schemas.microsoft.com/office/powerpoint/2010/main" val="122341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C4F8DB2F-00A0-4BF0-B56A-1C8D5C0C90B1}" type="slidenum">
              <a:rPr lang="en-US"/>
              <a:pPr/>
              <a:t>8</a:t>
            </a:fld>
            <a:endParaRPr lang="en-US"/>
          </a:p>
        </p:txBody>
      </p:sp>
      <p:sp>
        <p:nvSpPr>
          <p:cNvPr id="349186"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9187"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r>
              <a:rPr lang="en-US"/>
              <a:t>Ask: What are some things that could go wrong in your program? </a:t>
            </a:r>
          </a:p>
          <a:p>
            <a:pPr marL="171450" indent="-171450">
              <a:buFontTx/>
              <a:buChar char="-"/>
            </a:pPr>
            <a:r>
              <a:rPr lang="en-US"/>
              <a:t>Raise hand if you have an example of what could go wrong. </a:t>
            </a:r>
          </a:p>
          <a:p>
            <a:pPr marL="171450" indent="-171450">
              <a:buFontTx/>
              <a:buChar char="-"/>
            </a:pPr>
            <a:r>
              <a:rPr lang="en-US"/>
              <a:t>Also share ideas about which strateg(ies) you might use to prevent harm, or if you’re not sure, that’s fine too.</a:t>
            </a:r>
          </a:p>
          <a:p>
            <a:endParaRPr lang="en-US"/>
          </a:p>
          <a:p>
            <a:r>
              <a:rPr lang="en-US"/>
              <a:t>Some possible answers:</a:t>
            </a:r>
          </a:p>
          <a:p>
            <a:pPr marL="171450" indent="-171450">
              <a:buFontTx/>
              <a:buChar char="-"/>
            </a:pPr>
            <a:r>
              <a:rPr lang="en-US"/>
              <a:t>Abort: File not found</a:t>
            </a:r>
          </a:p>
          <a:p>
            <a:pPr marL="171450" indent="-171450">
              <a:buFontTx/>
              <a:buChar char="-"/>
            </a:pPr>
            <a:r>
              <a:rPr lang="en-US"/>
              <a:t>Retry: network error</a:t>
            </a:r>
          </a:p>
          <a:p>
            <a:pPr marL="171450" indent="-171450">
              <a:buFontTx/>
              <a:buChar char="-"/>
            </a:pPr>
            <a:r>
              <a:rPr lang="en-US"/>
              <a:t>Skip: Junit tests: one test in the suite fails</a:t>
            </a:r>
          </a:p>
          <a:p>
            <a:pPr marL="171450" indent="-171450">
              <a:buFontTx/>
              <a:buChar char="-"/>
            </a:pPr>
            <a:r>
              <a:rPr lang="en-US"/>
              <a:t>Fix: I don’t know</a:t>
            </a:r>
          </a:p>
          <a:p>
            <a:pPr marL="171450" indent="-171450">
              <a:buFontTx/>
              <a:buChar char="-"/>
            </a:pPr>
            <a:endParaRPr lang="en-US"/>
          </a:p>
          <a:p>
            <a:pPr marL="171450" indent="-171450">
              <a:buFontTx/>
              <a:buChar char="-"/>
            </a:pPr>
            <a:endParaRPr lang="en-US"/>
          </a:p>
          <a:p>
            <a:pPr marL="171450" indent="-171450">
              <a:buFontTx/>
              <a:buChar char="-"/>
            </a:pPr>
            <a:endParaRPr lang="en-US"/>
          </a:p>
        </p:txBody>
      </p:sp>
    </p:spTree>
    <p:extLst>
      <p:ext uri="{BB962C8B-B14F-4D97-AF65-F5344CB8AC3E}">
        <p14:creationId xmlns:p14="http://schemas.microsoft.com/office/powerpoint/2010/main" val="188003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A2EA0E72-C710-4A4F-902B-B81F461CA37B}" type="slidenum">
              <a:rPr lang="en-US"/>
              <a:pPr/>
              <a:t>9</a:t>
            </a:fld>
            <a:endParaRPr lang="en-US"/>
          </a:p>
        </p:txBody>
      </p:sp>
      <p:sp>
        <p:nvSpPr>
          <p:cNvPr id="34611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6115"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889868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86C98EFC-EE63-4745-81C9-A709FC8CFB5D}" type="slidenum">
              <a:rPr lang="en-US"/>
              <a:pPr/>
              <a:t>12</a:t>
            </a:fld>
            <a:endParaRPr lang="en-US"/>
          </a:p>
        </p:txBody>
      </p:sp>
      <p:sp>
        <p:nvSpPr>
          <p:cNvPr id="347138"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7139"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74225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D4D0777-1723-4FDA-BFA5-2D390B6C0E23}" type="slidenum">
              <a:rPr lang="en-US"/>
              <a:pPr/>
              <a:t>13</a:t>
            </a:fld>
            <a:endParaRPr lang="en-US"/>
          </a:p>
        </p:txBody>
      </p:sp>
      <p:sp>
        <p:nvSpPr>
          <p:cNvPr id="34816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816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110775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D4D0777-1723-4FDA-BFA5-2D390B6C0E23}" type="slidenum">
              <a:rPr lang="en-US"/>
              <a:pPr/>
              <a:t>14</a:t>
            </a:fld>
            <a:endParaRPr lang="en-US"/>
          </a:p>
        </p:txBody>
      </p:sp>
      <p:sp>
        <p:nvSpPr>
          <p:cNvPr id="34816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816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pPr marL="171450" indent="-171450">
              <a:buFontTx/>
              <a:buChar char="-"/>
            </a:pPr>
            <a:r>
              <a:rPr lang="en-US"/>
              <a:t>remove returns a boolean</a:t>
            </a:r>
          </a:p>
          <a:p>
            <a:pPr marL="171450" indent="-171450">
              <a:buFontTx/>
              <a:buChar char="-"/>
            </a:pPr>
            <a:endParaRPr lang="en-US"/>
          </a:p>
        </p:txBody>
      </p:sp>
    </p:spTree>
    <p:extLst>
      <p:ext uri="{BB962C8B-B14F-4D97-AF65-F5344CB8AC3E}">
        <p14:creationId xmlns:p14="http://schemas.microsoft.com/office/powerpoint/2010/main" val="147594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sldNum" sz="quarter" idx="5"/>
          </p:nvPr>
        </p:nvSpPr>
        <p:spPr>
          <a:ln/>
        </p:spPr>
        <p:txBody>
          <a:bodyPr/>
          <a:lstStyle/>
          <a:p>
            <a:fld id="{2D4D0777-1723-4FDA-BFA5-2D390B6C0E23}" type="slidenum">
              <a:rPr lang="en-US"/>
              <a:pPr/>
              <a:t>15</a:t>
            </a:fld>
            <a:endParaRPr lang="en-US"/>
          </a:p>
        </p:txBody>
      </p:sp>
      <p:sp>
        <p:nvSpPr>
          <p:cNvPr id="34816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348163" name="Rectangle 3"/>
          <p:cNvSpPr>
            <a:spLocks noGrp="1" noChangeArrowheads="1"/>
          </p:cNvSpPr>
          <p:nvPr>
            <p:ph type="body" idx="1"/>
          </p:nvPr>
        </p:nvSpPr>
        <p:spPr bwMode="auto">
          <a:xfrm>
            <a:off x="693722" y="4379902"/>
            <a:ext cx="5546758" cy="4148174"/>
          </a:xfrm>
          <a:prstGeom prst="rect">
            <a:avLst/>
          </a:prstGeom>
          <a:noFill/>
          <a:ln>
            <a:miter lim="800000"/>
            <a:headEnd/>
            <a:tailEnd/>
          </a:ln>
        </p:spPr>
        <p:txBody>
          <a:bodyPr lIns="90720" tIns="45360" rIns="90720" bIns="45360"/>
          <a:lstStyle/>
          <a:p>
            <a:endParaRPr lang="en-US"/>
          </a:p>
        </p:txBody>
      </p:sp>
    </p:spTree>
    <p:extLst>
      <p:ext uri="{BB962C8B-B14F-4D97-AF65-F5344CB8AC3E}">
        <p14:creationId xmlns:p14="http://schemas.microsoft.com/office/powerpoint/2010/main" val="76378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86000"/>
            <a:ext cx="7772400" cy="1143000"/>
          </a:xfrm>
        </p:spPr>
        <p:txBody>
          <a:bodyPr/>
          <a:lstStyle>
            <a:lvl1pPr>
              <a:defRPr/>
            </a:lvl1pPr>
          </a:lstStyle>
          <a:p>
            <a:r>
              <a:rPr lang="en-US" dirty="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443B80"/>
                </a:solidFill>
              </a:defRPr>
            </a:lvl1pPr>
          </a:lstStyle>
          <a:p>
            <a:r>
              <a:rPr lang="en-US" dirty="0"/>
              <a:t>Click to edit Master subtitle style</a:t>
            </a:r>
          </a:p>
        </p:txBody>
      </p:sp>
    </p:spTree>
    <p:extLst>
      <p:ext uri="{BB962C8B-B14F-4D97-AF65-F5344CB8AC3E}">
        <p14:creationId xmlns:p14="http://schemas.microsoft.com/office/powerpoint/2010/main" val="327001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8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616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402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224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55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3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0777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540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583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023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rtl="0" eaLnBrk="0" fontAlgn="base" hangingPunct="0">
        <a:spcBef>
          <a:spcPct val="0"/>
        </a:spcBef>
        <a:spcAft>
          <a:spcPct val="0"/>
        </a:spcAft>
        <a:defRPr sz="3600">
          <a:solidFill>
            <a:srgbClr val="443B80"/>
          </a:solidFill>
          <a:latin typeface="Helvetica" charset="0"/>
          <a:ea typeface="Helvetica" charset="0"/>
          <a:cs typeface="Helvetica" charset="0"/>
        </a:defRPr>
      </a:lvl1pPr>
      <a:lvl2pPr algn="l" rtl="0" eaLnBrk="0" fontAlgn="base" hangingPunct="0">
        <a:spcBef>
          <a:spcPct val="0"/>
        </a:spcBef>
        <a:spcAft>
          <a:spcPct val="0"/>
        </a:spcAft>
        <a:defRPr sz="3600">
          <a:solidFill>
            <a:srgbClr val="800080"/>
          </a:solidFill>
          <a:latin typeface="Arial" charset="0"/>
        </a:defRPr>
      </a:lvl2pPr>
      <a:lvl3pPr algn="l" rtl="0" eaLnBrk="0" fontAlgn="base" hangingPunct="0">
        <a:spcBef>
          <a:spcPct val="0"/>
        </a:spcBef>
        <a:spcAft>
          <a:spcPct val="0"/>
        </a:spcAft>
        <a:defRPr sz="3600">
          <a:solidFill>
            <a:srgbClr val="800080"/>
          </a:solidFill>
          <a:latin typeface="Arial" charset="0"/>
        </a:defRPr>
      </a:lvl3pPr>
      <a:lvl4pPr algn="l" rtl="0" eaLnBrk="0" fontAlgn="base" hangingPunct="0">
        <a:spcBef>
          <a:spcPct val="0"/>
        </a:spcBef>
        <a:spcAft>
          <a:spcPct val="0"/>
        </a:spcAft>
        <a:defRPr sz="3600">
          <a:solidFill>
            <a:srgbClr val="800080"/>
          </a:solidFill>
          <a:latin typeface="Arial" charset="0"/>
        </a:defRPr>
      </a:lvl4pPr>
      <a:lvl5pPr algn="l" rtl="0" eaLnBrk="0" fontAlgn="base" hangingPunct="0">
        <a:spcBef>
          <a:spcPct val="0"/>
        </a:spcBef>
        <a:spcAft>
          <a:spcPct val="0"/>
        </a:spcAft>
        <a:defRPr sz="3600">
          <a:solidFill>
            <a:srgbClr val="800080"/>
          </a:solidFill>
          <a:latin typeface="Arial" charset="0"/>
        </a:defRPr>
      </a:lvl5pPr>
      <a:lvl6pPr marL="457200" algn="l" rtl="0" eaLnBrk="1" fontAlgn="base" hangingPunct="1">
        <a:spcBef>
          <a:spcPct val="0"/>
        </a:spcBef>
        <a:spcAft>
          <a:spcPct val="0"/>
        </a:spcAft>
        <a:defRPr sz="3600">
          <a:solidFill>
            <a:srgbClr val="800080"/>
          </a:solidFill>
          <a:latin typeface="Arial" charset="0"/>
        </a:defRPr>
      </a:lvl6pPr>
      <a:lvl7pPr marL="914400" algn="l" rtl="0" eaLnBrk="1" fontAlgn="base" hangingPunct="1">
        <a:spcBef>
          <a:spcPct val="0"/>
        </a:spcBef>
        <a:spcAft>
          <a:spcPct val="0"/>
        </a:spcAft>
        <a:defRPr sz="3600">
          <a:solidFill>
            <a:srgbClr val="800080"/>
          </a:solidFill>
          <a:latin typeface="Arial" charset="0"/>
        </a:defRPr>
      </a:lvl7pPr>
      <a:lvl8pPr marL="1371600" algn="l" rtl="0" eaLnBrk="1" fontAlgn="base" hangingPunct="1">
        <a:spcBef>
          <a:spcPct val="0"/>
        </a:spcBef>
        <a:spcAft>
          <a:spcPct val="0"/>
        </a:spcAft>
        <a:defRPr sz="3600">
          <a:solidFill>
            <a:srgbClr val="800080"/>
          </a:solidFill>
          <a:latin typeface="Arial" charset="0"/>
        </a:defRPr>
      </a:lvl8pPr>
      <a:lvl9pPr marL="1828800" algn="l" rtl="0" eaLnBrk="1" fontAlgn="base" hangingPunct="1">
        <a:spcBef>
          <a:spcPct val="0"/>
        </a:spcBef>
        <a:spcAft>
          <a:spcPct val="0"/>
        </a:spcAft>
        <a:defRPr sz="3600">
          <a:solidFill>
            <a:srgbClr val="800080"/>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Helvetica" charset="0"/>
          <a:ea typeface="Helvetica" charset="0"/>
          <a:cs typeface="Helvetica" charset="0"/>
        </a:defRPr>
      </a:lvl1pPr>
      <a:lvl2pPr marL="742950" indent="-285750" algn="l" rtl="0" eaLnBrk="0" fontAlgn="base" hangingPunct="0">
        <a:spcBef>
          <a:spcPct val="20000"/>
        </a:spcBef>
        <a:spcAft>
          <a:spcPct val="0"/>
        </a:spcAft>
        <a:buChar char="–"/>
        <a:defRPr sz="2400">
          <a:solidFill>
            <a:schemeClr val="tx1"/>
          </a:solidFill>
          <a:latin typeface="Helvetica" charset="0"/>
          <a:ea typeface="Helvetica" charset="0"/>
          <a:cs typeface="Helvetica" charset="0"/>
        </a:defRPr>
      </a:lvl2pPr>
      <a:lvl3pPr marL="1143000" indent="-228600" algn="l" rtl="0" eaLnBrk="0" fontAlgn="base" hangingPunct="0">
        <a:spcBef>
          <a:spcPct val="20000"/>
        </a:spcBef>
        <a:spcAft>
          <a:spcPct val="0"/>
        </a:spcAft>
        <a:buChar char="•"/>
        <a:defRPr sz="2400">
          <a:solidFill>
            <a:schemeClr val="tx1"/>
          </a:solidFill>
          <a:latin typeface="Helvetica" charset="0"/>
          <a:ea typeface="Helvetica" charset="0"/>
          <a:cs typeface="Helvetica" charset="0"/>
        </a:defRPr>
      </a:lvl3pPr>
      <a:lvl4pPr marL="1600200" indent="-228600" algn="l" rtl="0" eaLnBrk="0" fontAlgn="base" hangingPunct="0">
        <a:spcBef>
          <a:spcPct val="20000"/>
        </a:spcBef>
        <a:spcAft>
          <a:spcPct val="0"/>
        </a:spcAft>
        <a:buChar char="–"/>
        <a:defRPr sz="2000">
          <a:solidFill>
            <a:schemeClr val="tx1"/>
          </a:solidFill>
          <a:latin typeface="Helvetica" charset="0"/>
          <a:ea typeface="Helvetica" charset="0"/>
          <a:cs typeface="Helvetica" charset="0"/>
        </a:defRPr>
      </a:lvl4pPr>
      <a:lvl5pPr marL="2057400" indent="-228600" algn="l" rtl="0" eaLnBrk="0" fontAlgn="base" hangingPunct="0">
        <a:spcBef>
          <a:spcPct val="20000"/>
        </a:spcBef>
        <a:spcAft>
          <a:spcPct val="0"/>
        </a:spcAft>
        <a:buChar char="»"/>
        <a:defRPr sz="2000">
          <a:solidFill>
            <a:schemeClr val="tx1"/>
          </a:solidFill>
          <a:latin typeface="Helvetica" charset="0"/>
          <a:ea typeface="Helvetica" charset="0"/>
          <a:cs typeface="Helvetic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5770880"/>
            <a:ext cx="4572000" cy="568960"/>
          </a:xfrm>
        </p:spPr>
        <p:txBody>
          <a:bodyPr anchor="ctr">
            <a:normAutofit/>
          </a:bodyPr>
          <a:lstStyle/>
          <a:p>
            <a:r>
              <a:rPr lang="en-US" dirty="0">
                <a:latin typeface="Helvetica" charset="0"/>
                <a:ea typeface="Helvetica" charset="0"/>
                <a:cs typeface="Helvetica" charset="0"/>
              </a:rPr>
              <a:t>Leah Perlmutter / Summer 2018</a:t>
            </a:r>
          </a:p>
        </p:txBody>
      </p:sp>
      <p:sp>
        <p:nvSpPr>
          <p:cNvPr id="4" name="Rectangle 3"/>
          <p:cNvSpPr/>
          <p:nvPr/>
        </p:nvSpPr>
        <p:spPr>
          <a:xfrm>
            <a:off x="0" y="0"/>
            <a:ext cx="9144000" cy="1960880"/>
          </a:xfrm>
          <a:prstGeom prst="rect">
            <a:avLst/>
          </a:prstGeom>
          <a:solidFill>
            <a:srgbClr val="443B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74319"/>
            <a:ext cx="7772400" cy="1424781"/>
          </a:xfrm>
        </p:spPr>
        <p:txBody>
          <a:bodyPr>
            <a:normAutofit fontScale="90000"/>
          </a:bodyPr>
          <a:lstStyle/>
          <a:p>
            <a:pPr algn="l"/>
            <a:r>
              <a:rPr lang="en-US" dirty="0">
                <a:solidFill>
                  <a:schemeClr val="bg1"/>
                </a:solidFill>
                <a:latin typeface="Helvetica" charset="0"/>
                <a:ea typeface="Helvetica" charset="0"/>
                <a:cs typeface="Helvetica" charset="0"/>
              </a:rPr>
              <a:t>CSE 331</a:t>
            </a:r>
            <a:br>
              <a:rPr lang="en-US" dirty="0">
                <a:solidFill>
                  <a:schemeClr val="bg1"/>
                </a:solidFill>
                <a:latin typeface="Helvetica" charset="0"/>
                <a:ea typeface="Helvetica" charset="0"/>
                <a:cs typeface="Helvetica" charset="0"/>
              </a:rPr>
            </a:br>
            <a:r>
              <a:rPr lang="en-US" sz="4000" dirty="0">
                <a:solidFill>
                  <a:schemeClr val="bg1"/>
                </a:solidFill>
                <a:latin typeface="Helvetica" charset="0"/>
                <a:ea typeface="Helvetica" charset="0"/>
                <a:cs typeface="Helvetica" charset="0"/>
              </a:rPr>
              <a:t>Software Design and Implementation</a:t>
            </a:r>
          </a:p>
        </p:txBody>
      </p:sp>
      <p:sp>
        <p:nvSpPr>
          <p:cNvPr id="5" name="TextBox 4"/>
          <p:cNvSpPr txBox="1"/>
          <p:nvPr/>
        </p:nvSpPr>
        <p:spPr>
          <a:xfrm>
            <a:off x="505460" y="2917597"/>
            <a:ext cx="8133080" cy="1754326"/>
          </a:xfrm>
          <a:prstGeom prst="rect">
            <a:avLst/>
          </a:prstGeom>
          <a:noFill/>
        </p:spPr>
        <p:txBody>
          <a:bodyPr wrap="square" rtlCol="0">
            <a:spAutoFit/>
          </a:bodyPr>
          <a:lstStyle/>
          <a:p>
            <a:pPr algn="ctr"/>
            <a:r>
              <a:rPr lang="en-US" sz="5400" dirty="0">
                <a:latin typeface="Helvetica" charset="0"/>
                <a:ea typeface="Helvetica" charset="0"/>
                <a:cs typeface="Helvetica" charset="0"/>
              </a:rPr>
              <a:t>Lecture 13</a:t>
            </a:r>
          </a:p>
          <a:p>
            <a:pPr algn="ctr"/>
            <a:r>
              <a:rPr lang="en-US" sz="5400" i="1" dirty="0">
                <a:latin typeface="Helvetica" charset="0"/>
                <a:ea typeface="Helvetica" charset="0"/>
                <a:cs typeface="Helvetica" charset="0"/>
              </a:rPr>
              <a:t>Assertions &amp; Exceptions</a:t>
            </a:r>
          </a:p>
        </p:txBody>
      </p:sp>
    </p:spTree>
    <p:extLst>
      <p:ext uri="{BB962C8B-B14F-4D97-AF65-F5344CB8AC3E}">
        <p14:creationId xmlns:p14="http://schemas.microsoft.com/office/powerpoint/2010/main" val="19070591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85800" y="1447800"/>
            <a:ext cx="7772400" cy="4953000"/>
          </a:xfrm>
        </p:spPr>
        <p:txBody>
          <a:bodyPr/>
          <a:lstStyle/>
          <a:p>
            <a:r>
              <a:rPr lang="en-US" sz="2000" dirty="0"/>
              <a:t>General concepts about dealing with errors and failures</a:t>
            </a:r>
          </a:p>
          <a:p>
            <a:endParaRPr lang="en-US" sz="1000" dirty="0"/>
          </a:p>
          <a:p>
            <a:r>
              <a:rPr lang="en-US" sz="2000" dirty="0">
                <a:solidFill>
                  <a:schemeClr val="accent2"/>
                </a:solidFill>
              </a:rPr>
              <a:t>Assertions: what, why, how</a:t>
            </a:r>
          </a:p>
          <a:p>
            <a:pPr lvl="1"/>
            <a:r>
              <a:rPr lang="en-US" sz="2000" dirty="0">
                <a:solidFill>
                  <a:schemeClr val="accent2"/>
                </a:solidFill>
              </a:rPr>
              <a:t>For things you believe will/should never happen</a:t>
            </a:r>
          </a:p>
          <a:p>
            <a:pPr lvl="1"/>
            <a:endParaRPr lang="en-US" sz="1000" dirty="0"/>
          </a:p>
          <a:p>
            <a:r>
              <a:rPr lang="en-US" sz="2000" dirty="0"/>
              <a:t>Exceptions: what, how </a:t>
            </a:r>
          </a:p>
          <a:p>
            <a:pPr lvl="1">
              <a:spcBef>
                <a:spcPts val="0"/>
              </a:spcBef>
            </a:pPr>
            <a:r>
              <a:rPr lang="en-US" sz="2000" dirty="0"/>
              <a:t>How to throw, catch, and declare exceptions </a:t>
            </a:r>
            <a:r>
              <a:rPr lang="en-US" sz="2000" i="1" dirty="0"/>
              <a:t>in Java</a:t>
            </a:r>
          </a:p>
          <a:p>
            <a:pPr lvl="1">
              <a:spcBef>
                <a:spcPts val="0"/>
              </a:spcBef>
            </a:pPr>
            <a:r>
              <a:rPr lang="en-US" sz="2000" dirty="0"/>
              <a:t>Subtyping of exceptions</a:t>
            </a:r>
          </a:p>
          <a:p>
            <a:pPr lvl="1">
              <a:spcBef>
                <a:spcPts val="0"/>
              </a:spcBef>
            </a:pPr>
            <a:r>
              <a:rPr lang="en-US" sz="2000" dirty="0"/>
              <a:t>Checked vs. unchecked exceptions</a:t>
            </a:r>
          </a:p>
          <a:p>
            <a:pPr lvl="1"/>
            <a:endParaRPr lang="en-US" sz="1000" dirty="0"/>
          </a:p>
          <a:p>
            <a:r>
              <a:rPr lang="en-US" sz="2000" dirty="0"/>
              <a:t>Exceptions: why </a:t>
            </a:r>
            <a:r>
              <a:rPr lang="en-US" sz="2000" i="1" dirty="0"/>
              <a:t>in general</a:t>
            </a:r>
          </a:p>
          <a:p>
            <a:pPr lvl="1">
              <a:spcBef>
                <a:spcPts val="0"/>
              </a:spcBef>
            </a:pPr>
            <a:r>
              <a:rPr lang="en-US" sz="2000" dirty="0"/>
              <a:t>For things you believe are bad and should rarely happen</a:t>
            </a:r>
          </a:p>
          <a:p>
            <a:pPr lvl="1">
              <a:spcBef>
                <a:spcPts val="0"/>
              </a:spcBef>
            </a:pPr>
            <a:r>
              <a:rPr lang="en-US" sz="2000" dirty="0"/>
              <a:t>And many other style issues</a:t>
            </a:r>
          </a:p>
          <a:p>
            <a:pPr lvl="1"/>
            <a:endParaRPr lang="en-US" sz="1000" dirty="0"/>
          </a:p>
          <a:p>
            <a:r>
              <a:rPr lang="en-US" sz="2000" dirty="0"/>
              <a:t>Alternative with trade-offs: Returning special values</a:t>
            </a:r>
          </a:p>
          <a:p>
            <a:endParaRPr lang="en-US" sz="1000" dirty="0"/>
          </a:p>
          <a:p>
            <a:r>
              <a:rPr lang="en-US" sz="2000" dirty="0"/>
              <a:t>Summary and review</a:t>
            </a:r>
          </a:p>
          <a:p>
            <a:endParaRPr lang="en-US" sz="2000" dirty="0"/>
          </a:p>
          <a:p>
            <a:endParaRPr lang="en-US" sz="2000" dirty="0"/>
          </a:p>
        </p:txBody>
      </p:sp>
    </p:spTree>
    <p:extLst>
      <p:ext uri="{BB962C8B-B14F-4D97-AF65-F5344CB8AC3E}">
        <p14:creationId xmlns:p14="http://schemas.microsoft.com/office/powerpoint/2010/main" val="2630494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44336" y="2286000"/>
            <a:ext cx="5455341" cy="1446550"/>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Assertions</a:t>
            </a:r>
          </a:p>
        </p:txBody>
      </p:sp>
    </p:spTree>
    <p:extLst>
      <p:ext uri="{BB962C8B-B14F-4D97-AF65-F5344CB8AC3E}">
        <p14:creationId xmlns:p14="http://schemas.microsoft.com/office/powerpoint/2010/main" val="9782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normAutofit/>
          </a:bodyPr>
          <a:lstStyle/>
          <a:p>
            <a:r>
              <a:rPr lang="en-US"/>
              <a:t>Defensive programming</a:t>
            </a:r>
          </a:p>
        </p:txBody>
      </p:sp>
      <p:sp>
        <p:nvSpPr>
          <p:cNvPr id="333827" name="Rectangle 3"/>
          <p:cNvSpPr>
            <a:spLocks noGrp="1" noChangeArrowheads="1"/>
          </p:cNvSpPr>
          <p:nvPr>
            <p:ph idx="1"/>
          </p:nvPr>
        </p:nvSpPr>
        <p:spPr>
          <a:xfrm>
            <a:off x="685800" y="1600200"/>
            <a:ext cx="8001000" cy="4724400"/>
          </a:xfrm>
        </p:spPr>
        <p:txBody>
          <a:bodyPr>
            <a:noAutofit/>
          </a:bodyPr>
          <a:lstStyle/>
          <a:p>
            <a:pPr>
              <a:buNone/>
            </a:pPr>
            <a:r>
              <a:rPr lang="en-US" sz="2000" dirty="0"/>
              <a:t>Check:</a:t>
            </a:r>
          </a:p>
          <a:p>
            <a:pPr lvl="1"/>
            <a:r>
              <a:rPr lang="en-US" sz="2000" dirty="0"/>
              <a:t>Precondition</a:t>
            </a:r>
          </a:p>
          <a:p>
            <a:pPr lvl="1"/>
            <a:r>
              <a:rPr lang="en-US" sz="2000" dirty="0" err="1"/>
              <a:t>Postcondition</a:t>
            </a:r>
            <a:endParaRPr lang="en-US" sz="2000" dirty="0"/>
          </a:p>
          <a:p>
            <a:pPr lvl="1"/>
            <a:r>
              <a:rPr lang="en-US" sz="2000" dirty="0"/>
              <a:t>Representation invariant</a:t>
            </a:r>
          </a:p>
          <a:p>
            <a:pPr lvl="1"/>
            <a:r>
              <a:rPr lang="en-US" sz="2000" dirty="0"/>
              <a:t>Other properties that you know to be true</a:t>
            </a:r>
          </a:p>
          <a:p>
            <a:pPr>
              <a:buNone/>
            </a:pPr>
            <a:r>
              <a:rPr lang="en-US" sz="2000" dirty="0"/>
              <a:t>Check </a:t>
            </a:r>
            <a:r>
              <a:rPr lang="en-US" sz="2000" i="1" dirty="0">
                <a:solidFill>
                  <a:schemeClr val="accent6"/>
                </a:solidFill>
              </a:rPr>
              <a:t>statically</a:t>
            </a:r>
            <a:r>
              <a:rPr lang="en-US" sz="2000" dirty="0">
                <a:solidFill>
                  <a:srgbClr val="FF0000"/>
                </a:solidFill>
              </a:rPr>
              <a:t> </a:t>
            </a:r>
            <a:r>
              <a:rPr lang="en-US" sz="2000" dirty="0"/>
              <a:t>via reasoning and tools</a:t>
            </a:r>
          </a:p>
          <a:p>
            <a:pPr>
              <a:buNone/>
            </a:pPr>
            <a:r>
              <a:rPr lang="en-US" sz="2000" dirty="0"/>
              <a:t>Check </a:t>
            </a:r>
            <a:r>
              <a:rPr lang="en-US" sz="2000" i="1" dirty="0">
                <a:solidFill>
                  <a:schemeClr val="accent6"/>
                </a:solidFill>
              </a:rPr>
              <a:t>dynamically</a:t>
            </a:r>
            <a:r>
              <a:rPr lang="en-US" sz="2000" dirty="0">
                <a:solidFill>
                  <a:srgbClr val="FF0000"/>
                </a:solidFill>
              </a:rPr>
              <a:t> </a:t>
            </a:r>
            <a:r>
              <a:rPr lang="en-US" sz="2000" dirty="0"/>
              <a:t>via </a:t>
            </a:r>
            <a:r>
              <a:rPr lang="en-US" sz="2000" dirty="0">
                <a:solidFill>
                  <a:srgbClr val="0000FF"/>
                </a:solidFill>
              </a:rPr>
              <a:t>assertions</a:t>
            </a:r>
          </a:p>
          <a:p>
            <a:pPr lvl="1">
              <a:buNone/>
            </a:pPr>
            <a:r>
              <a:rPr lang="en-US" sz="2000" b="1" dirty="0">
                <a:latin typeface="Courier New" pitchFamily="49" charset="0"/>
              </a:rPr>
              <a:t>assert index &gt;= 0;</a:t>
            </a:r>
          </a:p>
          <a:p>
            <a:pPr lvl="1">
              <a:buNone/>
            </a:pPr>
            <a:r>
              <a:rPr lang="en-US" sz="2000" b="1" dirty="0">
                <a:latin typeface="Courier New" pitchFamily="49" charset="0"/>
              </a:rPr>
              <a:t>assert items != null : "null item list argument"</a:t>
            </a:r>
          </a:p>
          <a:p>
            <a:pPr lvl="1">
              <a:buNone/>
            </a:pPr>
            <a:r>
              <a:rPr lang="en-US" sz="2000" b="1" dirty="0">
                <a:latin typeface="Courier New" pitchFamily="49" charset="0"/>
              </a:rPr>
              <a:t>assert size % 2 == 0 : "Bad size for " + 						</a:t>
            </a:r>
            <a:r>
              <a:rPr lang="en-US" sz="2000" b="1" dirty="0" err="1">
                <a:latin typeface="Courier New" pitchFamily="49" charset="0"/>
              </a:rPr>
              <a:t>toString</a:t>
            </a:r>
            <a:r>
              <a:rPr lang="en-US" sz="2000" b="1" dirty="0">
                <a:latin typeface="Courier New" pitchFamily="49" charset="0"/>
              </a:rPr>
              <a:t>();</a:t>
            </a:r>
          </a:p>
          <a:p>
            <a:pPr lvl="1"/>
            <a:r>
              <a:rPr lang="en-US" sz="2000" dirty="0"/>
              <a:t>Write assertions as you write code</a:t>
            </a:r>
          </a:p>
          <a:p>
            <a:pPr lvl="1"/>
            <a:r>
              <a:rPr lang="en-US" sz="2000" dirty="0"/>
              <a:t>Include descriptive messages</a:t>
            </a:r>
          </a:p>
        </p:txBody>
      </p:sp>
    </p:spTree>
    <p:extLst>
      <p:ext uri="{BB962C8B-B14F-4D97-AF65-F5344CB8AC3E}">
        <p14:creationId xmlns:p14="http://schemas.microsoft.com/office/powerpoint/2010/main" val="1459463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en-US"/>
              <a:t>Enabling assertions</a:t>
            </a:r>
            <a:endParaRPr lang="en-US" dirty="0"/>
          </a:p>
        </p:txBody>
      </p:sp>
      <p:sp>
        <p:nvSpPr>
          <p:cNvPr id="334851" name="Rectangle 3"/>
          <p:cNvSpPr>
            <a:spLocks noGrp="1" noChangeArrowheads="1"/>
          </p:cNvSpPr>
          <p:nvPr>
            <p:ph idx="1"/>
          </p:nvPr>
        </p:nvSpPr>
        <p:spPr>
          <a:xfrm>
            <a:off x="685800" y="1600200"/>
            <a:ext cx="7924800" cy="4495800"/>
          </a:xfrm>
        </p:spPr>
        <p:txBody>
          <a:bodyPr/>
          <a:lstStyle/>
          <a:p>
            <a:pPr marL="0" indent="0">
              <a:buNone/>
            </a:pPr>
            <a:r>
              <a:rPr lang="en-US" sz="2000" dirty="0"/>
              <a:t>In Java, assertions can be enabled or disabled at runtime without recompiling</a:t>
            </a:r>
          </a:p>
          <a:p>
            <a:pPr marL="0" indent="0">
              <a:buNone/>
            </a:pPr>
            <a:endParaRPr lang="en-US" sz="2000" dirty="0"/>
          </a:p>
          <a:p>
            <a:pPr marL="0" indent="0">
              <a:buNone/>
            </a:pPr>
            <a:r>
              <a:rPr lang="en-US" sz="2000" dirty="0"/>
              <a:t>Command line:</a:t>
            </a:r>
          </a:p>
          <a:p>
            <a:pPr marL="457200" lvl="1" indent="0">
              <a:buNone/>
            </a:pPr>
            <a:r>
              <a:rPr lang="en-US" sz="2000" b="1" dirty="0">
                <a:latin typeface="Courier New"/>
                <a:cs typeface="Courier New"/>
              </a:rPr>
              <a:t>java –</a:t>
            </a:r>
            <a:r>
              <a:rPr lang="en-US" sz="2000" b="1" dirty="0" err="1">
                <a:latin typeface="Courier New"/>
                <a:cs typeface="Courier New"/>
              </a:rPr>
              <a:t>ea</a:t>
            </a:r>
            <a:r>
              <a:rPr lang="en-US" sz="2000" b="1" dirty="0">
                <a:latin typeface="Courier New"/>
                <a:cs typeface="Courier New"/>
              </a:rPr>
              <a:t> </a:t>
            </a:r>
            <a:r>
              <a:rPr lang="en-US" sz="2000" dirty="0"/>
              <a:t>runs code with assertions enabled</a:t>
            </a:r>
          </a:p>
          <a:p>
            <a:pPr marL="457200" lvl="1" indent="0">
              <a:buNone/>
            </a:pPr>
            <a:r>
              <a:rPr lang="en-US" sz="2000" b="1" dirty="0">
                <a:latin typeface="Courier New"/>
                <a:cs typeface="Courier New"/>
              </a:rPr>
              <a:t>java </a:t>
            </a:r>
            <a:r>
              <a:rPr lang="en-US" sz="2000" dirty="0"/>
              <a:t>runs code with assertions disabled (default)</a:t>
            </a:r>
          </a:p>
          <a:p>
            <a:pPr marL="0" indent="0">
              <a:buNone/>
            </a:pPr>
            <a:endParaRPr lang="en-US" sz="2000" dirty="0"/>
          </a:p>
          <a:p>
            <a:pPr marL="0" indent="0">
              <a:buNone/>
            </a:pPr>
            <a:r>
              <a:rPr lang="en-US" sz="2000" dirty="0"/>
              <a:t>Eclipse:</a:t>
            </a:r>
          </a:p>
          <a:p>
            <a:pPr marL="457200" lvl="1" indent="0">
              <a:buNone/>
            </a:pPr>
            <a:r>
              <a:rPr lang="en-US" sz="2000" dirty="0"/>
              <a:t>Select Run&gt;Run Configurations… then add </a:t>
            </a:r>
            <a:r>
              <a:rPr lang="en-US" sz="2000" b="1" dirty="0">
                <a:latin typeface="Courier New"/>
                <a:cs typeface="Courier New"/>
              </a:rPr>
              <a:t>-</a:t>
            </a:r>
            <a:r>
              <a:rPr lang="en-US" sz="2000" b="1" dirty="0" err="1">
                <a:latin typeface="Courier New"/>
                <a:cs typeface="Courier New"/>
              </a:rPr>
              <a:t>ea</a:t>
            </a:r>
            <a:r>
              <a:rPr lang="en-US" sz="2000" dirty="0"/>
              <a:t> to VM arguments under (x)=arguments tab</a:t>
            </a:r>
          </a:p>
          <a:p>
            <a:pPr marL="457200" lvl="1" indent="0">
              <a:buNone/>
            </a:pPr>
            <a:endParaRPr lang="en-US" sz="2000" dirty="0"/>
          </a:p>
          <a:p>
            <a:pPr marL="0" indent="0">
              <a:buNone/>
            </a:pPr>
            <a:r>
              <a:rPr lang="en-US" sz="2000" dirty="0"/>
              <a:t>(These tool details were covered in section already)</a:t>
            </a:r>
          </a:p>
          <a:p>
            <a:pPr marL="57150" indent="0">
              <a:buNone/>
            </a:pPr>
            <a:endParaRPr lang="en-US" sz="2000" dirty="0"/>
          </a:p>
        </p:txBody>
      </p:sp>
    </p:spTree>
    <p:extLst>
      <p:ext uri="{BB962C8B-B14F-4D97-AF65-F5344CB8AC3E}">
        <p14:creationId xmlns:p14="http://schemas.microsoft.com/office/powerpoint/2010/main" val="13579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a:bodyPr>
          <a:lstStyle/>
          <a:p>
            <a:r>
              <a:rPr lang="en-US" dirty="0"/>
              <a:t>When </a:t>
            </a:r>
            <a:r>
              <a:rPr lang="en-US" i="1" dirty="0"/>
              <a:t>not</a:t>
            </a:r>
            <a:r>
              <a:rPr lang="en-US" dirty="0"/>
              <a:t> to use assertions</a:t>
            </a:r>
          </a:p>
        </p:txBody>
      </p:sp>
      <p:sp>
        <p:nvSpPr>
          <p:cNvPr id="334851" name="Rectangle 3"/>
          <p:cNvSpPr>
            <a:spLocks noGrp="1" noChangeArrowheads="1"/>
          </p:cNvSpPr>
          <p:nvPr>
            <p:ph idx="1"/>
          </p:nvPr>
        </p:nvSpPr>
        <p:spPr>
          <a:xfrm>
            <a:off x="685800" y="1600200"/>
            <a:ext cx="7772400" cy="5029200"/>
          </a:xfrm>
        </p:spPr>
        <p:txBody>
          <a:bodyPr>
            <a:normAutofit/>
          </a:bodyPr>
          <a:lstStyle/>
          <a:p>
            <a:pPr>
              <a:buNone/>
            </a:pPr>
            <a:r>
              <a:rPr lang="en-US" sz="2000" dirty="0"/>
              <a:t>Don’t clutter the code with useless, distracting repetition</a:t>
            </a:r>
          </a:p>
          <a:p>
            <a:pPr lvl="1">
              <a:buNone/>
            </a:pPr>
            <a:r>
              <a:rPr lang="en-US" sz="2000" b="1" dirty="0">
                <a:latin typeface="Courier New" pitchFamily="49" charset="0"/>
              </a:rPr>
              <a:t>x = y + 1;</a:t>
            </a:r>
          </a:p>
          <a:p>
            <a:pPr lvl="1">
              <a:buNone/>
            </a:pPr>
            <a:r>
              <a:rPr lang="en-US" sz="2000" b="1" dirty="0">
                <a:latin typeface="Courier New" pitchFamily="49" charset="0"/>
              </a:rPr>
              <a:t>assert x == y + 1;</a:t>
            </a:r>
            <a:r>
              <a:rPr lang="en-US" sz="2000" dirty="0"/>
              <a:t> </a:t>
            </a:r>
          </a:p>
          <a:p>
            <a:pPr lvl="1">
              <a:buNone/>
            </a:pPr>
            <a:endParaRPr lang="en-US" sz="1000" dirty="0"/>
          </a:p>
          <a:p>
            <a:pPr marL="0" indent="0">
              <a:buNone/>
            </a:pPr>
            <a:r>
              <a:rPr lang="en-US" sz="2000" dirty="0"/>
              <a:t>Don’t perform side effects </a:t>
            </a:r>
          </a:p>
          <a:p>
            <a:pPr marL="0" indent="0">
              <a:buNone/>
            </a:pPr>
            <a:r>
              <a:rPr lang="en-US" sz="2000" b="1" dirty="0">
                <a:latin typeface="Courier New" pitchFamily="49" charset="0"/>
              </a:rPr>
              <a:t>   assert </a:t>
            </a:r>
            <a:r>
              <a:rPr lang="en-US" sz="2000" b="1" dirty="0" err="1">
                <a:latin typeface="Courier New" pitchFamily="49" charset="0"/>
              </a:rPr>
              <a:t>list.remove</a:t>
            </a:r>
            <a:r>
              <a:rPr lang="en-US" sz="2000" b="1" dirty="0">
                <a:latin typeface="Courier New" pitchFamily="49" charset="0"/>
              </a:rPr>
              <a:t>(x);</a:t>
            </a:r>
            <a:r>
              <a:rPr lang="en-US" sz="2000" dirty="0"/>
              <a:t>  </a:t>
            </a:r>
            <a:r>
              <a:rPr lang="en-US" sz="2000" dirty="0">
                <a:solidFill>
                  <a:srgbClr val="7030A0"/>
                </a:solidFill>
              </a:rPr>
              <a:t>// won’t happen if disabled</a:t>
            </a:r>
          </a:p>
          <a:p>
            <a:pPr lvl="1">
              <a:buNone/>
            </a:pPr>
            <a:endParaRPr lang="en-US" sz="2000" dirty="0"/>
          </a:p>
          <a:p>
            <a:pPr lvl="1">
              <a:buNone/>
            </a:pPr>
            <a:r>
              <a:rPr lang="en-US" sz="2000" dirty="0">
                <a:solidFill>
                  <a:srgbClr val="7030A0"/>
                </a:solidFill>
              </a:rPr>
              <a:t>// Better:</a:t>
            </a:r>
          </a:p>
          <a:p>
            <a:pPr lvl="1">
              <a:buNone/>
            </a:pPr>
            <a:r>
              <a:rPr lang="en-US" sz="2000" b="1" dirty="0" err="1">
                <a:latin typeface="Courier New" pitchFamily="49" charset="0"/>
              </a:rPr>
              <a:t>boolean</a:t>
            </a:r>
            <a:r>
              <a:rPr lang="en-US" sz="2000" b="1" dirty="0">
                <a:latin typeface="Courier New" pitchFamily="49" charset="0"/>
              </a:rPr>
              <a:t> found = </a:t>
            </a:r>
            <a:r>
              <a:rPr lang="en-US" sz="2000" b="1" dirty="0" err="1">
                <a:latin typeface="Courier New" pitchFamily="49" charset="0"/>
              </a:rPr>
              <a:t>list.remove</a:t>
            </a:r>
            <a:r>
              <a:rPr lang="en-US" sz="2000" b="1" dirty="0">
                <a:latin typeface="Courier New" pitchFamily="49" charset="0"/>
              </a:rPr>
              <a:t>(x);</a:t>
            </a:r>
          </a:p>
          <a:p>
            <a:pPr lvl="1">
              <a:buNone/>
            </a:pPr>
            <a:r>
              <a:rPr lang="en-US" sz="2000" b="1" dirty="0">
                <a:latin typeface="Courier New" pitchFamily="49" charset="0"/>
              </a:rPr>
              <a:t>assert found;</a:t>
            </a:r>
          </a:p>
          <a:p>
            <a:pPr marL="0" indent="0">
              <a:buNone/>
            </a:pPr>
            <a:endParaRPr lang="en-US" sz="2000" dirty="0"/>
          </a:p>
          <a:p>
            <a:pPr marL="0" indent="0">
              <a:buNone/>
            </a:pPr>
            <a:r>
              <a:rPr lang="en-US" sz="2000" dirty="0"/>
              <a:t>Turn them off in rare </a:t>
            </a:r>
            <a:r>
              <a:rPr lang="en-US" sz="2000"/>
              <a:t>circumstances (production code(?) </a:t>
            </a:r>
            <a:r>
              <a:rPr lang="en-US" sz="2000" dirty="0"/>
              <a:t>)</a:t>
            </a:r>
          </a:p>
          <a:p>
            <a:pPr lvl="1"/>
            <a:r>
              <a:rPr lang="en-US" sz="2000" dirty="0"/>
              <a:t>Most assertions better left enabled</a:t>
            </a:r>
          </a:p>
        </p:txBody>
      </p:sp>
    </p:spTree>
    <p:extLst>
      <p:ext uri="{BB962C8B-B14F-4D97-AF65-F5344CB8AC3E}">
        <p14:creationId xmlns:p14="http://schemas.microsoft.com/office/powerpoint/2010/main" val="413169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normAutofit fontScale="90000"/>
          </a:bodyPr>
          <a:lstStyle/>
          <a:p>
            <a:r>
              <a:rPr lang="en-US" dirty="0"/>
              <a:t>Don’t go to sea without your lifejacket!</a:t>
            </a:r>
          </a:p>
        </p:txBody>
      </p:sp>
      <p:sp>
        <p:nvSpPr>
          <p:cNvPr id="2" name="Content Placeholder 1"/>
          <p:cNvSpPr>
            <a:spLocks noGrp="1"/>
          </p:cNvSpPr>
          <p:nvPr>
            <p:ph idx="1"/>
          </p:nvPr>
        </p:nvSpPr>
        <p:spPr>
          <a:xfrm>
            <a:off x="685800" y="1371600"/>
            <a:ext cx="7772400" cy="4495800"/>
          </a:xfrm>
        </p:spPr>
        <p:txBody>
          <a:bodyPr/>
          <a:lstStyle/>
          <a:p>
            <a:pPr marL="0" indent="0">
              <a:buNone/>
            </a:pPr>
            <a:r>
              <a:rPr lang="en-US" sz="2000" dirty="0"/>
              <a:t>Finally, it is absurd to make elaborate security checks on debugging runs, when no trust is put in the results, and then remove them in production runs, when an erroneous result could be expensive or disastrous. What would we think of a sailing enthusiast who wears his lifejacket when training on dry land, but takes it off as soon as he goes to sea? </a:t>
            </a:r>
          </a:p>
          <a:p>
            <a:pPr marL="0" indent="0" algn="r">
              <a:buNone/>
            </a:pPr>
            <a:r>
              <a:rPr lang="en-US" sz="2000" i="1" dirty="0"/>
              <a:t>Hints on Programming Language Design</a:t>
            </a:r>
          </a:p>
          <a:p>
            <a:pPr marL="0" indent="0" algn="r">
              <a:buNone/>
            </a:pPr>
            <a:r>
              <a:rPr lang="en-US" sz="2000" i="1" dirty="0"/>
              <a:t>-- C.A.R. Hoare</a:t>
            </a:r>
          </a:p>
        </p:txBody>
      </p:sp>
      <p:pic>
        <p:nvPicPr>
          <p:cNvPr id="3" name="Picture 2"/>
          <p:cNvPicPr>
            <a:picLocks noChangeAspect="1"/>
          </p:cNvPicPr>
          <p:nvPr/>
        </p:nvPicPr>
        <p:blipFill>
          <a:blip r:embed="rId3"/>
          <a:stretch>
            <a:fillRect/>
          </a:stretch>
        </p:blipFill>
        <p:spPr>
          <a:xfrm>
            <a:off x="1295400" y="3733800"/>
            <a:ext cx="1990165" cy="2819400"/>
          </a:xfrm>
          <a:prstGeom prst="rect">
            <a:avLst/>
          </a:prstGeom>
          <a:ln>
            <a:solidFill>
              <a:schemeClr val="tx1"/>
            </a:solidFill>
          </a:ln>
          <a:effectLst>
            <a:outerShdw blurRad="50800" dist="38100" dir="8100000" sx="104000" sy="104000" algn="tr" rotWithShape="0">
              <a:prstClr val="black">
                <a:alpha val="40000"/>
              </a:prstClr>
            </a:outerShdw>
          </a:effectLst>
        </p:spPr>
      </p:pic>
      <p:pic>
        <p:nvPicPr>
          <p:cNvPr id="4" name="Picture 3"/>
          <p:cNvPicPr>
            <a:picLocks noChangeAspect="1"/>
          </p:cNvPicPr>
          <p:nvPr/>
        </p:nvPicPr>
        <p:blipFill>
          <a:blip r:embed="rId4"/>
          <a:stretch>
            <a:fillRect/>
          </a:stretch>
        </p:blipFill>
        <p:spPr>
          <a:xfrm>
            <a:off x="4419600" y="4343400"/>
            <a:ext cx="3639693" cy="2082800"/>
          </a:xfrm>
          <a:prstGeom prst="rect">
            <a:avLst/>
          </a:prstGeom>
        </p:spPr>
      </p:pic>
    </p:spTree>
    <p:extLst>
      <p:ext uri="{BB962C8B-B14F-4D97-AF65-F5344CB8AC3E}">
        <p14:creationId xmlns:p14="http://schemas.microsoft.com/office/powerpoint/2010/main" val="666893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urier New"/>
                <a:cs typeface="Courier New"/>
              </a:rPr>
              <a:t>assert</a:t>
            </a:r>
            <a:r>
              <a:rPr lang="en-US" dirty="0"/>
              <a:t> and </a:t>
            </a:r>
            <a:r>
              <a:rPr lang="en-US" b="1" dirty="0" err="1">
                <a:latin typeface="Courier New"/>
                <a:cs typeface="Courier New"/>
              </a:rPr>
              <a:t>checkRep</a:t>
            </a:r>
            <a:r>
              <a:rPr lang="en-US" b="1" dirty="0">
                <a:latin typeface="Courier New"/>
                <a:cs typeface="Courier New"/>
              </a:rPr>
              <a:t>()</a:t>
            </a:r>
            <a:r>
              <a:rPr lang="en-US" dirty="0"/>
              <a:t> </a:t>
            </a:r>
          </a:p>
        </p:txBody>
      </p:sp>
      <p:sp>
        <p:nvSpPr>
          <p:cNvPr id="3" name="Content Placeholder 2"/>
          <p:cNvSpPr>
            <a:spLocks noGrp="1"/>
          </p:cNvSpPr>
          <p:nvPr>
            <p:ph idx="1"/>
          </p:nvPr>
        </p:nvSpPr>
        <p:spPr>
          <a:xfrm>
            <a:off x="685800" y="1828800"/>
            <a:ext cx="7848600" cy="3505200"/>
          </a:xfrm>
        </p:spPr>
        <p:txBody>
          <a:bodyPr>
            <a:normAutofit/>
          </a:bodyPr>
          <a:lstStyle/>
          <a:p>
            <a:pPr marL="0" indent="0">
              <a:buNone/>
            </a:pPr>
            <a:r>
              <a:rPr lang="en-US" sz="2000" dirty="0"/>
              <a:t>CSE 331’s </a:t>
            </a:r>
            <a:r>
              <a:rPr lang="en-US" sz="2000" b="1" dirty="0" err="1">
                <a:latin typeface="Courier New"/>
                <a:cs typeface="Courier New"/>
              </a:rPr>
              <a:t>checkRep</a:t>
            </a:r>
            <a:r>
              <a:rPr lang="en-US" sz="2000" b="1" dirty="0">
                <a:latin typeface="Courier New"/>
                <a:cs typeface="Courier New"/>
              </a:rPr>
              <a:t>()</a:t>
            </a:r>
            <a:r>
              <a:rPr lang="en-US" sz="2000" dirty="0"/>
              <a:t> is an example of a dynamic check</a:t>
            </a:r>
          </a:p>
          <a:p>
            <a:pPr marL="0" indent="0">
              <a:buNone/>
            </a:pPr>
            <a:endParaRPr lang="en-US" sz="2000" dirty="0"/>
          </a:p>
          <a:p>
            <a:pPr marL="0" indent="0">
              <a:buNone/>
            </a:pPr>
            <a:r>
              <a:rPr lang="en-US" sz="2000" dirty="0"/>
              <a:t>Strategy: use </a:t>
            </a:r>
            <a:r>
              <a:rPr lang="en-US" sz="2000" b="1" dirty="0">
                <a:latin typeface="Courier New"/>
                <a:cs typeface="Courier New"/>
              </a:rPr>
              <a:t>assert</a:t>
            </a:r>
            <a:r>
              <a:rPr lang="en-US" sz="2000" dirty="0"/>
              <a:t> in </a:t>
            </a:r>
            <a:r>
              <a:rPr lang="en-US" sz="2000" b="1" dirty="0" err="1">
                <a:latin typeface="Courier New"/>
                <a:cs typeface="Courier New"/>
              </a:rPr>
              <a:t>checkRep</a:t>
            </a:r>
            <a:r>
              <a:rPr lang="en-US" sz="2000" b="1" dirty="0">
                <a:latin typeface="Courier New"/>
                <a:cs typeface="Courier New"/>
              </a:rPr>
              <a:t>()</a:t>
            </a:r>
            <a:r>
              <a:rPr lang="en-US" sz="2000" dirty="0"/>
              <a:t> to test and fail with meaningful </a:t>
            </a:r>
            <a:r>
              <a:rPr lang="en-US" sz="2000" dirty="0" err="1"/>
              <a:t>traceback</a:t>
            </a:r>
            <a:r>
              <a:rPr lang="en-US" sz="2000" dirty="0"/>
              <a:t>/message if trouble found</a:t>
            </a:r>
          </a:p>
          <a:p>
            <a:pPr lvl="1" indent="-342900"/>
            <a:r>
              <a:rPr lang="en-US" sz="2000" dirty="0"/>
              <a:t>Be sure to enable asserts when you do this!</a:t>
            </a:r>
          </a:p>
          <a:p>
            <a:pPr marL="0" indent="0">
              <a:buNone/>
            </a:pPr>
            <a:endParaRPr lang="en-US" sz="2000" dirty="0"/>
          </a:p>
          <a:p>
            <a:pPr marL="0" indent="0">
              <a:buNone/>
            </a:pPr>
            <a:r>
              <a:rPr lang="en-US" sz="2000" dirty="0"/>
              <a:t>Asserts should be enabled always for CSE 331 projects</a:t>
            </a:r>
          </a:p>
          <a:p>
            <a:pPr lvl="1" indent="-342900"/>
            <a:r>
              <a:rPr lang="en-US" sz="2000" dirty="0"/>
              <a:t>We will enable them for grading</a:t>
            </a:r>
          </a:p>
        </p:txBody>
      </p:sp>
    </p:spTree>
    <p:extLst>
      <p:ext uri="{BB962C8B-B14F-4D97-AF65-F5344CB8AC3E}">
        <p14:creationId xmlns:p14="http://schemas.microsoft.com/office/powerpoint/2010/main" val="271243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Expensive </a:t>
            </a:r>
            <a:r>
              <a:rPr lang="en-US" b="1" dirty="0" err="1">
                <a:latin typeface="Courier New"/>
                <a:cs typeface="Courier New"/>
              </a:rPr>
              <a:t>checkRep</a:t>
            </a:r>
            <a:r>
              <a:rPr lang="en-US" b="1" dirty="0">
                <a:latin typeface="Courier New"/>
                <a:cs typeface="Courier New"/>
              </a:rPr>
              <a:t>()</a:t>
            </a:r>
            <a:r>
              <a:rPr lang="en-US" dirty="0"/>
              <a:t>tests</a:t>
            </a:r>
          </a:p>
        </p:txBody>
      </p:sp>
      <p:sp>
        <p:nvSpPr>
          <p:cNvPr id="3" name="Content Placeholder 2"/>
          <p:cNvSpPr>
            <a:spLocks noGrp="1"/>
          </p:cNvSpPr>
          <p:nvPr>
            <p:ph idx="1"/>
          </p:nvPr>
        </p:nvSpPr>
        <p:spPr>
          <a:xfrm>
            <a:off x="685800" y="1600200"/>
            <a:ext cx="7772400" cy="5029200"/>
          </a:xfrm>
        </p:spPr>
        <p:txBody>
          <a:bodyPr>
            <a:normAutofit/>
          </a:bodyPr>
          <a:lstStyle/>
          <a:p>
            <a:pPr marL="57150" indent="0">
              <a:buNone/>
            </a:pPr>
            <a:r>
              <a:rPr lang="en-US" sz="2000" dirty="0"/>
              <a:t>Detailed checks can be too slow in production</a:t>
            </a:r>
          </a:p>
          <a:p>
            <a:pPr marL="57150" indent="0">
              <a:buNone/>
            </a:pPr>
            <a:endParaRPr lang="en-US" sz="2000" dirty="0"/>
          </a:p>
          <a:p>
            <a:pPr marL="57150" indent="0">
              <a:buNone/>
            </a:pPr>
            <a:r>
              <a:rPr lang="en-US" sz="2000" dirty="0"/>
              <a:t>But complex tests can be very helpful, particularly during testing/debugging (let the computer find problems for you!)</a:t>
            </a:r>
          </a:p>
          <a:p>
            <a:pPr marL="57150" indent="0">
              <a:buNone/>
            </a:pPr>
            <a:endParaRPr lang="en-US" sz="2000" dirty="0"/>
          </a:p>
          <a:p>
            <a:pPr marL="57150" indent="0">
              <a:buNone/>
            </a:pPr>
            <a:r>
              <a:rPr lang="en-US" sz="2000" dirty="0"/>
              <a:t>No perfect answers; suggested strategy for </a:t>
            </a:r>
            <a:r>
              <a:rPr lang="en-US" sz="2000" b="1" dirty="0" err="1">
                <a:latin typeface="Courier New"/>
                <a:cs typeface="Courier New"/>
              </a:rPr>
              <a:t>checkRep</a:t>
            </a:r>
            <a:r>
              <a:rPr lang="en-US" sz="2000" dirty="0"/>
              <a:t>:</a:t>
            </a:r>
          </a:p>
          <a:p>
            <a:pPr lvl="1"/>
            <a:r>
              <a:rPr lang="en-US" sz="2000" dirty="0"/>
              <a:t>Create a static, global “debug” or “</a:t>
            </a:r>
            <a:r>
              <a:rPr lang="en-US" sz="2000" dirty="0" err="1"/>
              <a:t>debugLevel</a:t>
            </a:r>
            <a:r>
              <a:rPr lang="en-US" sz="2000" dirty="0"/>
              <a:t>” variable </a:t>
            </a:r>
          </a:p>
          <a:p>
            <a:pPr lvl="1"/>
            <a:r>
              <a:rPr lang="en-US" sz="2000" dirty="0"/>
              <a:t>Run expensive tests when this is enabled</a:t>
            </a:r>
          </a:p>
          <a:p>
            <a:pPr lvl="1"/>
            <a:r>
              <a:rPr lang="en-US" sz="2000" dirty="0"/>
              <a:t>Turn it off in graded / production code if tests are too expensive</a:t>
            </a:r>
          </a:p>
          <a:p>
            <a:pPr marL="57150" indent="0">
              <a:buNone/>
            </a:pPr>
            <a:endParaRPr lang="en-US" sz="2000" dirty="0"/>
          </a:p>
          <a:p>
            <a:pPr marL="57150" indent="0">
              <a:buNone/>
            </a:pPr>
            <a:r>
              <a:rPr lang="en-US" sz="2000" dirty="0"/>
              <a:t>Often helpful: put expensive / complex tests in separate methods and call as needed</a:t>
            </a:r>
          </a:p>
        </p:txBody>
      </p:sp>
    </p:spTree>
    <p:extLst>
      <p:ext uri="{BB962C8B-B14F-4D97-AF65-F5344CB8AC3E}">
        <p14:creationId xmlns:p14="http://schemas.microsoft.com/office/powerpoint/2010/main" val="4272540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normAutofit/>
          </a:bodyPr>
          <a:lstStyle/>
          <a:p>
            <a:r>
              <a:rPr lang="en-US" dirty="0"/>
              <a:t>Square root</a:t>
            </a:r>
          </a:p>
        </p:txBody>
      </p:sp>
      <p:sp>
        <p:nvSpPr>
          <p:cNvPr id="336899" name="Rectangle 3"/>
          <p:cNvSpPr>
            <a:spLocks noGrp="1" noChangeArrowheads="1"/>
          </p:cNvSpPr>
          <p:nvPr>
            <p:ph idx="1"/>
          </p:nvPr>
        </p:nvSpPr>
        <p:spPr/>
        <p:txBody>
          <a:bodyPr/>
          <a:lstStyle/>
          <a:p>
            <a:pPr lvl="1">
              <a:buNone/>
            </a:pPr>
            <a:r>
              <a:rPr lang="en-US" sz="2000" b="1" dirty="0">
                <a:solidFill>
                  <a:srgbClr val="7030A0"/>
                </a:solidFill>
                <a:latin typeface="Courier New" pitchFamily="49" charset="0"/>
              </a:rPr>
              <a:t>// requires: x </a:t>
            </a:r>
            <a:r>
              <a:rPr lang="en-US" sz="2000" b="1" dirty="0">
                <a:solidFill>
                  <a:srgbClr val="7030A0"/>
                </a:solidFill>
                <a:latin typeface="Courier New" pitchFamily="49" charset="0"/>
                <a:sym typeface="Symbol"/>
              </a:rPr>
              <a:t></a:t>
            </a:r>
            <a:r>
              <a:rPr lang="en-US" sz="2000" b="1" dirty="0">
                <a:solidFill>
                  <a:srgbClr val="7030A0"/>
                </a:solidFill>
                <a:latin typeface="Courier New" pitchFamily="49" charset="0"/>
              </a:rPr>
              <a:t> 0</a:t>
            </a:r>
          </a:p>
          <a:p>
            <a:pPr lvl="1">
              <a:buNone/>
            </a:pPr>
            <a:r>
              <a:rPr lang="en-US" sz="2000" b="1" dirty="0">
                <a:solidFill>
                  <a:srgbClr val="7030A0"/>
                </a:solidFill>
                <a:latin typeface="Courier New" pitchFamily="49" charset="0"/>
              </a:rPr>
              <a:t>// returns: approximation to square root of x</a:t>
            </a:r>
          </a:p>
          <a:p>
            <a:pPr lvl="1">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a:latin typeface="Courier New" pitchFamily="49" charset="0"/>
              </a:rPr>
              <a:t>) {</a:t>
            </a:r>
          </a:p>
          <a:p>
            <a:pPr lvl="1">
              <a:buNone/>
            </a:pPr>
            <a:r>
              <a:rPr lang="en-US" sz="2000" b="1" dirty="0">
                <a:latin typeface="Courier New" pitchFamily="49" charset="0"/>
              </a:rPr>
              <a:t>  ...</a:t>
            </a:r>
          </a:p>
          <a:p>
            <a:pPr lvl="1">
              <a:buNone/>
            </a:pPr>
            <a:r>
              <a:rPr lang="en-US" sz="2000" b="1" dirty="0">
                <a:latin typeface="Courier New" pitchFamily="49" charset="0"/>
              </a:rPr>
              <a:t>}</a:t>
            </a:r>
          </a:p>
          <a:p>
            <a:pPr lvl="1">
              <a:buNone/>
            </a:pPr>
            <a:endParaRPr lang="en-US" sz="2000" b="1" dirty="0">
              <a:latin typeface="Courier New" pitchFamily="49" charset="0"/>
            </a:endParaRPr>
          </a:p>
        </p:txBody>
      </p:sp>
    </p:spTree>
    <p:extLst>
      <p:ext uri="{BB962C8B-B14F-4D97-AF65-F5344CB8AC3E}">
        <p14:creationId xmlns:p14="http://schemas.microsoft.com/office/powerpoint/2010/main" val="108314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a:bodyPr>
          <a:lstStyle/>
          <a:p>
            <a:r>
              <a:rPr lang="en-US" dirty="0"/>
              <a:t>Square root with assertion</a:t>
            </a:r>
          </a:p>
        </p:txBody>
      </p:sp>
      <p:sp>
        <p:nvSpPr>
          <p:cNvPr id="338947" name="Rectangle 3"/>
          <p:cNvSpPr>
            <a:spLocks noGrp="1" noChangeArrowheads="1"/>
          </p:cNvSpPr>
          <p:nvPr>
            <p:ph idx="1"/>
          </p:nvPr>
        </p:nvSpPr>
        <p:spPr>
          <a:xfrm>
            <a:off x="685800" y="1600200"/>
            <a:ext cx="7924800" cy="4953000"/>
          </a:xfrm>
        </p:spPr>
        <p:txBody>
          <a:bodyPr/>
          <a:lstStyle/>
          <a:p>
            <a:pPr lvl="1">
              <a:buNone/>
            </a:pPr>
            <a:r>
              <a:rPr lang="en-US" sz="2000" b="1" dirty="0">
                <a:solidFill>
                  <a:srgbClr val="7030A0"/>
                </a:solidFill>
                <a:latin typeface="Courier New" pitchFamily="49" charset="0"/>
              </a:rPr>
              <a:t>// requires: x </a:t>
            </a:r>
            <a:r>
              <a:rPr lang="en-US" sz="2000" b="1" dirty="0">
                <a:solidFill>
                  <a:srgbClr val="7030A0"/>
                </a:solidFill>
                <a:latin typeface="Courier New" pitchFamily="49" charset="0"/>
                <a:sym typeface="Symbol"/>
              </a:rPr>
              <a:t></a:t>
            </a:r>
            <a:r>
              <a:rPr lang="en-US" sz="2000" b="1" dirty="0">
                <a:solidFill>
                  <a:srgbClr val="7030A0"/>
                </a:solidFill>
                <a:latin typeface="Courier New" pitchFamily="49" charset="0"/>
              </a:rPr>
              <a:t> 0</a:t>
            </a:r>
          </a:p>
          <a:p>
            <a:pPr lvl="1">
              <a:buNone/>
            </a:pPr>
            <a:r>
              <a:rPr lang="en-US" sz="2000" b="1" dirty="0">
                <a:solidFill>
                  <a:srgbClr val="7030A0"/>
                </a:solidFill>
                <a:latin typeface="Courier New" pitchFamily="49" charset="0"/>
              </a:rPr>
              <a:t>// returns: approximation to square root of x</a:t>
            </a:r>
          </a:p>
          <a:p>
            <a:pPr lvl="1">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a:latin typeface="Courier New" pitchFamily="49" charset="0"/>
              </a:rPr>
              <a:t>) {</a:t>
            </a:r>
          </a:p>
          <a:p>
            <a:pPr lvl="1">
              <a:buNone/>
            </a:pPr>
            <a:r>
              <a:rPr lang="en-US" sz="2000" b="1" dirty="0">
                <a:latin typeface="Courier New" pitchFamily="49" charset="0"/>
              </a:rPr>
              <a:t>  </a:t>
            </a:r>
            <a:r>
              <a:rPr lang="en-US" sz="2000" b="1" dirty="0">
                <a:solidFill>
                  <a:srgbClr val="C00000"/>
                </a:solidFill>
                <a:latin typeface="Courier New" pitchFamily="49" charset="0"/>
              </a:rPr>
              <a:t>assert (x &gt;= 0.0);  </a:t>
            </a:r>
          </a:p>
          <a:p>
            <a:pPr lvl="1">
              <a:buNone/>
            </a:pPr>
            <a:r>
              <a:rPr lang="en-US" sz="2000" b="1" dirty="0">
                <a:latin typeface="Courier New" pitchFamily="49" charset="0"/>
              </a:rPr>
              <a:t>  double </a:t>
            </a:r>
            <a:r>
              <a:rPr lang="en-US" sz="2000" b="1" dirty="0">
                <a:solidFill>
                  <a:schemeClr val="accent6"/>
                </a:solidFill>
                <a:latin typeface="Courier New" pitchFamily="49" charset="0"/>
              </a:rPr>
              <a:t>result</a:t>
            </a:r>
            <a:r>
              <a:rPr lang="en-US" sz="2000" b="1" dirty="0">
                <a:latin typeface="Courier New" pitchFamily="49" charset="0"/>
              </a:rPr>
              <a:t>;</a:t>
            </a:r>
          </a:p>
          <a:p>
            <a:pPr lvl="1">
              <a:buNone/>
            </a:pPr>
            <a:r>
              <a:rPr lang="en-US" sz="2000" b="1" i="1" dirty="0">
                <a:latin typeface="Courier New" pitchFamily="49" charset="0"/>
              </a:rPr>
              <a:t>  … compute result …</a:t>
            </a:r>
          </a:p>
          <a:p>
            <a:pPr lvl="1">
              <a:buNone/>
            </a:pPr>
            <a:r>
              <a:rPr lang="en-US" sz="2000" b="1" dirty="0">
                <a:latin typeface="Courier New" pitchFamily="49" charset="0"/>
              </a:rPr>
              <a:t>  </a:t>
            </a:r>
            <a:r>
              <a:rPr lang="en-US" sz="2000" b="1" dirty="0">
                <a:solidFill>
                  <a:srgbClr val="C00000"/>
                </a:solidFill>
                <a:latin typeface="Courier New" pitchFamily="49" charset="0"/>
              </a:rPr>
              <a:t>assert (Math.abs(result*result – x) &lt; .0001);</a:t>
            </a:r>
          </a:p>
          <a:p>
            <a:pPr lvl="1">
              <a:buNone/>
            </a:pPr>
            <a:r>
              <a:rPr lang="en-US" sz="2000" b="1" dirty="0">
                <a:latin typeface="Courier New" pitchFamily="49" charset="0"/>
              </a:rPr>
              <a:t>  return result;</a:t>
            </a:r>
          </a:p>
          <a:p>
            <a:pPr lvl="1">
              <a:buNone/>
            </a:pPr>
            <a:r>
              <a:rPr lang="en-US" sz="2000" b="1" dirty="0">
                <a:latin typeface="Courier New" pitchFamily="49" charset="0"/>
              </a:rPr>
              <a:t>}</a:t>
            </a:r>
          </a:p>
          <a:p>
            <a:pPr lvl="1">
              <a:buNone/>
            </a:pPr>
            <a:endParaRPr lang="en-US" sz="2000" b="1" dirty="0">
              <a:latin typeface="Courier New" pitchFamily="49" charset="0"/>
            </a:endParaRPr>
          </a:p>
          <a:p>
            <a:pPr lvl="1"/>
            <a:r>
              <a:rPr lang="en-US" sz="2000" dirty="0">
                <a:latin typeface="+mj-lt"/>
              </a:rPr>
              <a:t>These two assertions serve very different purposes</a:t>
            </a:r>
          </a:p>
          <a:p>
            <a:endParaRPr lang="en-US" sz="2000" dirty="0">
              <a:latin typeface="+mj-lt"/>
            </a:endParaRPr>
          </a:p>
          <a:p>
            <a:pPr marL="0" indent="0">
              <a:buNone/>
            </a:pPr>
            <a:r>
              <a:rPr lang="en-US" sz="1400" dirty="0">
                <a:latin typeface="+mj-lt"/>
              </a:rPr>
              <a:t>(Note: the Java library </a:t>
            </a:r>
            <a:r>
              <a:rPr lang="en-US" sz="1400" dirty="0" err="1">
                <a:latin typeface="+mj-lt"/>
              </a:rPr>
              <a:t>Math.sqrt</a:t>
            </a:r>
            <a:r>
              <a:rPr lang="en-US" sz="1400">
                <a:latin typeface="+mj-lt"/>
              </a:rPr>
              <a:t> method returns </a:t>
            </a:r>
            <a:r>
              <a:rPr lang="en-US" sz="1400" dirty="0" err="1">
                <a:latin typeface="+mj-lt"/>
              </a:rPr>
              <a:t>NaN</a:t>
            </a:r>
            <a:r>
              <a:rPr lang="en-US" sz="1400" dirty="0">
                <a:latin typeface="+mj-lt"/>
              </a:rPr>
              <a:t> for x&lt;0. We use different specifications in this lecture as examples.)</a:t>
            </a:r>
          </a:p>
        </p:txBody>
      </p:sp>
    </p:spTree>
    <p:extLst>
      <p:ext uri="{BB962C8B-B14F-4D97-AF65-F5344CB8AC3E}">
        <p14:creationId xmlns:p14="http://schemas.microsoft.com/office/powerpoint/2010/main" val="255279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8425" y="2286000"/>
            <a:ext cx="8347157" cy="1446550"/>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Announcements</a:t>
            </a:r>
          </a:p>
        </p:txBody>
      </p:sp>
    </p:spTree>
    <p:extLst>
      <p:ext uri="{BB962C8B-B14F-4D97-AF65-F5344CB8AC3E}">
        <p14:creationId xmlns:p14="http://schemas.microsoft.com/office/powerpoint/2010/main" val="244990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normAutofit fontScale="90000"/>
          </a:bodyPr>
          <a:lstStyle/>
          <a:p>
            <a:r>
              <a:rPr lang="en-US" dirty="0"/>
              <a:t>Side note: The other kind of assertion</a:t>
            </a:r>
          </a:p>
        </p:txBody>
      </p:sp>
      <p:sp>
        <p:nvSpPr>
          <p:cNvPr id="338947" name="Rectangle 3"/>
          <p:cNvSpPr>
            <a:spLocks noGrp="1" noChangeArrowheads="1"/>
          </p:cNvSpPr>
          <p:nvPr>
            <p:ph idx="1"/>
          </p:nvPr>
        </p:nvSpPr>
        <p:spPr>
          <a:xfrm>
            <a:off x="685800" y="1600200"/>
            <a:ext cx="7924800" cy="4953000"/>
          </a:xfrm>
        </p:spPr>
        <p:txBody>
          <a:bodyPr/>
          <a:lstStyle/>
          <a:p>
            <a:pPr marL="0" indent="0">
              <a:buNone/>
            </a:pPr>
            <a:r>
              <a:rPr lang="en-US" sz="2000" dirty="0">
                <a:latin typeface="+mj-lt"/>
              </a:rPr>
              <a:t>Junit assertions (for unit testing) are different from Java assertions</a:t>
            </a:r>
          </a:p>
          <a:p>
            <a:r>
              <a:rPr lang="en-US" sz="2000" dirty="0">
                <a:latin typeface="+mj-lt"/>
              </a:rPr>
              <a:t>Junit assertions were covered in section, not discussed here</a:t>
            </a:r>
          </a:p>
        </p:txBody>
      </p:sp>
    </p:spTree>
    <p:extLst>
      <p:ext uri="{BB962C8B-B14F-4D97-AF65-F5344CB8AC3E}">
        <p14:creationId xmlns:p14="http://schemas.microsoft.com/office/powerpoint/2010/main" val="2395154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85800" y="1447800"/>
            <a:ext cx="7772400" cy="4953000"/>
          </a:xfrm>
        </p:spPr>
        <p:txBody>
          <a:bodyPr/>
          <a:lstStyle/>
          <a:p>
            <a:r>
              <a:rPr lang="en-US" sz="2000" dirty="0"/>
              <a:t>General concepts about dealing with errors and failures</a:t>
            </a:r>
          </a:p>
          <a:p>
            <a:endParaRPr lang="en-US" sz="1000" dirty="0"/>
          </a:p>
          <a:p>
            <a:r>
              <a:rPr lang="en-US" sz="2000" dirty="0"/>
              <a:t>Assertions: what, why, how</a:t>
            </a:r>
          </a:p>
          <a:p>
            <a:pPr lvl="1"/>
            <a:r>
              <a:rPr lang="en-US" sz="2000" dirty="0"/>
              <a:t>For things you believe will/should never happen</a:t>
            </a:r>
          </a:p>
          <a:p>
            <a:pPr lvl="1"/>
            <a:endParaRPr lang="en-US" sz="1000" dirty="0"/>
          </a:p>
          <a:p>
            <a:r>
              <a:rPr lang="en-US" sz="2000" dirty="0">
                <a:solidFill>
                  <a:schemeClr val="accent6"/>
                </a:solidFill>
              </a:rPr>
              <a:t>Exceptions: what, how </a:t>
            </a:r>
          </a:p>
          <a:p>
            <a:pPr lvl="1">
              <a:spcBef>
                <a:spcPts val="0"/>
              </a:spcBef>
            </a:pPr>
            <a:r>
              <a:rPr lang="en-US" sz="2000" dirty="0">
                <a:solidFill>
                  <a:schemeClr val="accent6"/>
                </a:solidFill>
              </a:rPr>
              <a:t>How to throw, catch, and declare exceptions </a:t>
            </a:r>
            <a:r>
              <a:rPr lang="en-US" sz="2000" i="1" dirty="0">
                <a:solidFill>
                  <a:schemeClr val="accent6"/>
                </a:solidFill>
              </a:rPr>
              <a:t>in Java</a:t>
            </a:r>
          </a:p>
          <a:p>
            <a:pPr lvl="1">
              <a:spcBef>
                <a:spcPts val="0"/>
              </a:spcBef>
            </a:pPr>
            <a:r>
              <a:rPr lang="en-US" sz="2000" dirty="0">
                <a:solidFill>
                  <a:schemeClr val="accent6"/>
                </a:solidFill>
              </a:rPr>
              <a:t>Subtyping of exceptions</a:t>
            </a:r>
          </a:p>
          <a:p>
            <a:pPr lvl="1">
              <a:spcBef>
                <a:spcPts val="0"/>
              </a:spcBef>
            </a:pPr>
            <a:r>
              <a:rPr lang="en-US" sz="2000" dirty="0">
                <a:solidFill>
                  <a:schemeClr val="accent6"/>
                </a:solidFill>
              </a:rPr>
              <a:t>Checked vs. unchecked exceptions</a:t>
            </a:r>
          </a:p>
          <a:p>
            <a:pPr lvl="1"/>
            <a:endParaRPr lang="en-US" sz="1000" dirty="0"/>
          </a:p>
          <a:p>
            <a:r>
              <a:rPr lang="en-US" sz="2000" dirty="0"/>
              <a:t>Exceptions: why </a:t>
            </a:r>
            <a:r>
              <a:rPr lang="en-US" sz="2000" i="1" dirty="0"/>
              <a:t>in general</a:t>
            </a:r>
          </a:p>
          <a:p>
            <a:pPr lvl="1">
              <a:spcBef>
                <a:spcPts val="0"/>
              </a:spcBef>
            </a:pPr>
            <a:r>
              <a:rPr lang="en-US" sz="2000" dirty="0"/>
              <a:t>For things you believe are bad and should rarely happen</a:t>
            </a:r>
          </a:p>
          <a:p>
            <a:pPr lvl="1">
              <a:spcBef>
                <a:spcPts val="0"/>
              </a:spcBef>
            </a:pPr>
            <a:r>
              <a:rPr lang="en-US" sz="2000" dirty="0"/>
              <a:t>And many other style issues</a:t>
            </a:r>
          </a:p>
          <a:p>
            <a:pPr lvl="1"/>
            <a:endParaRPr lang="en-US" sz="1000" dirty="0"/>
          </a:p>
          <a:p>
            <a:r>
              <a:rPr lang="en-US" sz="2000" dirty="0"/>
              <a:t>Alternative with trade-offs: Returning special values</a:t>
            </a:r>
          </a:p>
          <a:p>
            <a:endParaRPr lang="en-US" sz="1000" dirty="0"/>
          </a:p>
          <a:p>
            <a:r>
              <a:rPr lang="en-US" sz="2000" dirty="0"/>
              <a:t>Summary and review</a:t>
            </a:r>
          </a:p>
          <a:p>
            <a:endParaRPr lang="en-US" sz="2000" dirty="0"/>
          </a:p>
          <a:p>
            <a:endParaRPr lang="en-US" sz="2000" dirty="0"/>
          </a:p>
        </p:txBody>
      </p:sp>
    </p:spTree>
    <p:extLst>
      <p:ext uri="{BB962C8B-B14F-4D97-AF65-F5344CB8AC3E}">
        <p14:creationId xmlns:p14="http://schemas.microsoft.com/office/powerpoint/2010/main" val="162208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03511" y="2286000"/>
            <a:ext cx="6336991" cy="2800767"/>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Exceptions: </a:t>
            </a:r>
          </a:p>
          <a:p>
            <a:pPr algn="ctr"/>
            <a:r>
              <a:rPr lang="en-US" sz="8800" dirty="0">
                <a:solidFill>
                  <a:schemeClr val="bg1"/>
                </a:solidFill>
                <a:latin typeface="Helvetica" charset="0"/>
                <a:ea typeface="Helvetica" charset="0"/>
                <a:cs typeface="Helvetica" charset="0"/>
              </a:rPr>
              <a:t>what, how</a:t>
            </a:r>
          </a:p>
        </p:txBody>
      </p:sp>
    </p:spTree>
    <p:extLst>
      <p:ext uri="{BB962C8B-B14F-4D97-AF65-F5344CB8AC3E}">
        <p14:creationId xmlns:p14="http://schemas.microsoft.com/office/powerpoint/2010/main" val="58859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Autofit/>
          </a:bodyPr>
          <a:lstStyle/>
          <a:p>
            <a:r>
              <a:rPr lang="en-US" dirty="0"/>
              <a:t>Square root, specified for all inputs</a:t>
            </a:r>
          </a:p>
        </p:txBody>
      </p:sp>
      <p:sp>
        <p:nvSpPr>
          <p:cNvPr id="337923" name="Rectangle 3"/>
          <p:cNvSpPr>
            <a:spLocks noGrp="1" noChangeArrowheads="1"/>
          </p:cNvSpPr>
          <p:nvPr>
            <p:ph idx="1"/>
          </p:nvPr>
        </p:nvSpPr>
        <p:spPr>
          <a:xfrm>
            <a:off x="685800" y="1600200"/>
            <a:ext cx="7772400" cy="4648200"/>
          </a:xfrm>
        </p:spPr>
        <p:txBody>
          <a:bodyPr>
            <a:normAutofit fontScale="92500" lnSpcReduction="10000"/>
          </a:bodyPr>
          <a:lstStyle/>
          <a:p>
            <a:pPr>
              <a:spcBef>
                <a:spcPts val="0"/>
              </a:spcBef>
              <a:buNone/>
            </a:pPr>
            <a:r>
              <a:rPr lang="en-US" sz="2000" b="1" dirty="0">
                <a:solidFill>
                  <a:srgbClr val="7030A0"/>
                </a:solidFill>
                <a:latin typeface="Courier New" pitchFamily="49" charset="0"/>
              </a:rPr>
              <a:t>/**   [...]</a:t>
            </a:r>
          </a:p>
          <a:p>
            <a:pPr>
              <a:spcBef>
                <a:spcPts val="0"/>
              </a:spcBef>
              <a:buNone/>
            </a:pPr>
            <a:r>
              <a:rPr lang="en-US" sz="2000" b="1" dirty="0">
                <a:solidFill>
                  <a:srgbClr val="7030A0"/>
                </a:solidFill>
                <a:latin typeface="Courier New" pitchFamily="49" charset="0"/>
              </a:rPr>
              <a:t> * @throws </a:t>
            </a:r>
            <a:r>
              <a:rPr lang="en-US" sz="2000" b="1" dirty="0" err="1">
                <a:solidFill>
                  <a:srgbClr val="7030A0"/>
                </a:solidFill>
                <a:latin typeface="Courier New" pitchFamily="49" charset="0"/>
              </a:rPr>
              <a:t>IllegalArgumentException</a:t>
            </a:r>
            <a:r>
              <a:rPr lang="en-US" sz="2000" b="1" dirty="0">
                <a:solidFill>
                  <a:srgbClr val="7030A0"/>
                </a:solidFill>
                <a:latin typeface="Courier New" pitchFamily="49" charset="0"/>
              </a:rPr>
              <a:t> if x &lt; 0</a:t>
            </a:r>
          </a:p>
          <a:p>
            <a:pPr>
              <a:spcBef>
                <a:spcPts val="0"/>
              </a:spcBef>
              <a:buNone/>
            </a:pPr>
            <a:r>
              <a:rPr lang="en-US" sz="2000" b="1" dirty="0">
                <a:solidFill>
                  <a:srgbClr val="7030A0"/>
                </a:solidFill>
                <a:latin typeface="Courier New" pitchFamily="49" charset="0"/>
              </a:rPr>
              <a:t> * @return approximation to square root of x   */</a:t>
            </a:r>
          </a:p>
          <a:p>
            <a:pPr>
              <a:spcBef>
                <a:spcPts val="0"/>
              </a:spcBef>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a:latin typeface="Courier New" pitchFamily="49" charset="0"/>
              </a:rPr>
              <a:t>) </a:t>
            </a:r>
          </a:p>
          <a:p>
            <a:pPr>
              <a:spcBef>
                <a:spcPts val="0"/>
              </a:spcBef>
              <a:buNone/>
            </a:pPr>
            <a:r>
              <a:rPr lang="en-US" sz="2000" b="1" dirty="0">
                <a:solidFill>
                  <a:srgbClr val="FF0000"/>
                </a:solidFill>
                <a:latin typeface="Courier New" pitchFamily="49" charset="0"/>
              </a:rPr>
              <a:t>      </a:t>
            </a:r>
            <a:r>
              <a:rPr lang="en-US" sz="2000" b="1" dirty="0">
                <a:solidFill>
                  <a:srgbClr val="C00000"/>
                </a:solidFill>
                <a:latin typeface="Courier New" pitchFamily="49" charset="0"/>
              </a:rPr>
              <a:t>throws </a:t>
            </a:r>
            <a:r>
              <a:rPr lang="en-US" sz="2000" b="1" dirty="0" err="1">
                <a:solidFill>
                  <a:srgbClr val="C00000"/>
                </a:solidFill>
                <a:latin typeface="Courier New" pitchFamily="49" charset="0"/>
              </a:rPr>
              <a:t>IllegalArgumentException  </a:t>
            </a:r>
            <a:r>
              <a:rPr lang="en-US" sz="2000" b="1" dirty="0">
                <a:latin typeface="Courier New" pitchFamily="49" charset="0"/>
              </a:rPr>
              <a:t>{</a:t>
            </a:r>
          </a:p>
          <a:p>
            <a:pPr>
              <a:spcBef>
                <a:spcPts val="0"/>
              </a:spcBef>
              <a:buNone/>
            </a:pPr>
            <a:r>
              <a:rPr lang="en-US" sz="2000" b="1" dirty="0">
                <a:latin typeface="Courier New" pitchFamily="49" charset="0"/>
              </a:rPr>
              <a:t>  if (x &lt; 0)</a:t>
            </a:r>
          </a:p>
          <a:p>
            <a:pPr>
              <a:spcBef>
                <a:spcPts val="0"/>
              </a:spcBef>
              <a:buNone/>
            </a:pPr>
            <a:r>
              <a:rPr lang="en-US" sz="2000" b="1" dirty="0">
                <a:latin typeface="Courier New" pitchFamily="49" charset="0"/>
              </a:rPr>
              <a:t>    String </a:t>
            </a:r>
            <a:r>
              <a:rPr lang="en-US" sz="2100" b="1" dirty="0">
                <a:solidFill>
                  <a:srgbClr val="0000FF"/>
                </a:solidFill>
                <a:latin typeface="Courier New" pitchFamily="49" charset="0"/>
              </a:rPr>
              <a:t>msg</a:t>
            </a:r>
            <a:r>
              <a:rPr lang="en-US" sz="2000" b="1" dirty="0">
                <a:latin typeface="Courier New" pitchFamily="49" charset="0"/>
              </a:rPr>
              <a:t> = "sqrt needs positive x, got " + x;</a:t>
            </a:r>
          </a:p>
          <a:p>
            <a:pPr>
              <a:spcBef>
                <a:spcPts val="0"/>
              </a:spcBef>
              <a:buNone/>
            </a:pPr>
            <a:r>
              <a:rPr lang="en-US" sz="2000" b="1" dirty="0">
                <a:latin typeface="Courier New" pitchFamily="49" charset="0"/>
              </a:rPr>
              <a:t>    </a:t>
            </a:r>
            <a:r>
              <a:rPr lang="en-US" sz="2000" b="1" dirty="0">
                <a:solidFill>
                  <a:srgbClr val="C00000"/>
                </a:solidFill>
                <a:latin typeface="Courier New" pitchFamily="49" charset="0"/>
              </a:rPr>
              <a:t>throw new </a:t>
            </a:r>
            <a:r>
              <a:rPr lang="en-US" sz="2000" b="1" dirty="0" err="1">
                <a:solidFill>
                  <a:srgbClr val="C00000"/>
                </a:solidFill>
                <a:latin typeface="Courier New" pitchFamily="49" charset="0"/>
              </a:rPr>
              <a:t>IllegalArgumentException</a:t>
            </a:r>
            <a:r>
              <a:rPr lang="en-US" sz="2000" b="1" dirty="0">
                <a:solidFill>
                  <a:srgbClr val="C00000"/>
                </a:solidFill>
                <a:latin typeface="Courier New" pitchFamily="49" charset="0"/>
              </a:rPr>
              <a:t>(msg);</a:t>
            </a:r>
          </a:p>
          <a:p>
            <a:pPr>
              <a:spcBef>
                <a:spcPts val="0"/>
              </a:spcBef>
              <a:buNone/>
            </a:pPr>
            <a:r>
              <a:rPr lang="en-US" sz="2000" b="1" dirty="0">
                <a:latin typeface="Courier New" pitchFamily="49" charset="0"/>
              </a:rPr>
              <a:t>  ...</a:t>
            </a:r>
          </a:p>
          <a:p>
            <a:pPr>
              <a:spcBef>
                <a:spcPts val="0"/>
              </a:spcBef>
              <a:buNone/>
            </a:pPr>
            <a:r>
              <a:rPr lang="en-US" sz="2000" b="1" dirty="0">
                <a:latin typeface="Courier New" pitchFamily="49" charset="0"/>
              </a:rPr>
              <a:t>}</a:t>
            </a:r>
            <a:endParaRPr lang="en-US" sz="1000" b="1" dirty="0">
              <a:latin typeface="Courier New" pitchFamily="49" charset="0"/>
            </a:endParaRPr>
          </a:p>
          <a:p>
            <a:r>
              <a:rPr lang="en-US" sz="2000" b="1" dirty="0">
                <a:latin typeface="Courier New" panose="02070309020205020404" pitchFamily="49" charset="0"/>
                <a:cs typeface="Courier New" panose="02070309020205020404" pitchFamily="49" charset="0"/>
              </a:rPr>
              <a:t>throws</a:t>
            </a:r>
            <a:r>
              <a:rPr lang="en-US" sz="2000" dirty="0">
                <a:latin typeface="+mj-lt"/>
              </a:rPr>
              <a:t> keyword used in method signature: “it might happen”</a:t>
            </a:r>
          </a:p>
          <a:p>
            <a:pPr lvl="1"/>
            <a:r>
              <a:rPr lang="en-US" sz="2000" dirty="0">
                <a:latin typeface="+mj-lt"/>
              </a:rPr>
              <a:t>Declares comma-separated list of exception types</a:t>
            </a:r>
          </a:p>
          <a:p>
            <a:r>
              <a:rPr lang="en-US" sz="2000" b="1" dirty="0">
                <a:latin typeface="Courier New" panose="02070309020205020404" pitchFamily="49" charset="0"/>
                <a:cs typeface="Courier New" panose="02070309020205020404" pitchFamily="49" charset="0"/>
              </a:rPr>
              <a:t>throw</a:t>
            </a:r>
            <a:r>
              <a:rPr lang="en-US" sz="2000" dirty="0">
                <a:latin typeface="+mj-lt"/>
              </a:rPr>
              <a:t> is a statement that actually causes exception-throw</a:t>
            </a:r>
          </a:p>
          <a:p>
            <a:pPr lvl="1"/>
            <a:r>
              <a:rPr lang="en-US" sz="2000" dirty="0">
                <a:latin typeface="+mj-lt"/>
              </a:rPr>
              <a:t>Immediate control transfer [like </a:t>
            </a:r>
            <a:r>
              <a:rPr lang="en-US" sz="2000" b="1" dirty="0">
                <a:latin typeface="Courier New" panose="02070309020205020404" pitchFamily="49" charset="0"/>
                <a:cs typeface="Courier New" panose="02070309020205020404" pitchFamily="49" charset="0"/>
              </a:rPr>
              <a:t>return</a:t>
            </a:r>
            <a:r>
              <a:rPr lang="en-US" sz="2000" dirty="0">
                <a:latin typeface="+mj-lt"/>
              </a:rPr>
              <a:t> but different]</a:t>
            </a:r>
          </a:p>
          <a:p>
            <a:r>
              <a:rPr lang="en-US" sz="2000" b="1" dirty="0">
                <a:latin typeface="Courier New" panose="02070309020205020404" pitchFamily="49" charset="0"/>
                <a:cs typeface="Courier New" panose="02070309020205020404" pitchFamily="49" charset="0"/>
              </a:rPr>
              <a:t>@throws</a:t>
            </a:r>
            <a:r>
              <a:rPr lang="en-US" sz="2000" dirty="0"/>
              <a:t> is a tag in the Javadoc that documents the circumstances when each declared exception could be thrown</a:t>
            </a:r>
            <a:endParaRPr lang="en-US" sz="2000" b="1" dirty="0">
              <a:latin typeface="Courier New" panose="02070309020205020404" pitchFamily="49" charset="0"/>
              <a:cs typeface="Courier New" panose="02070309020205020404" pitchFamily="49" charset="0"/>
            </a:endParaRPr>
          </a:p>
          <a:p>
            <a:pPr lvl="1"/>
            <a:endParaRPr lang="en-US" sz="2000" dirty="0">
              <a:latin typeface="+mj-lt"/>
            </a:endParaRPr>
          </a:p>
          <a:p>
            <a:pPr>
              <a:buNone/>
            </a:pPr>
            <a:endParaRPr lang="en-US" sz="2000" b="1" dirty="0">
              <a:latin typeface="Courier New" pitchFamily="49" charset="0"/>
            </a:endParaRPr>
          </a:p>
        </p:txBody>
      </p:sp>
    </p:spTree>
    <p:extLst>
      <p:ext uri="{BB962C8B-B14F-4D97-AF65-F5344CB8AC3E}">
        <p14:creationId xmlns:p14="http://schemas.microsoft.com/office/powerpoint/2010/main" val="309391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noAutofit/>
          </a:bodyPr>
          <a:lstStyle/>
          <a:p>
            <a:r>
              <a:rPr lang="en-US" dirty="0"/>
              <a:t>Using try-catch to handle exceptions</a:t>
            </a:r>
          </a:p>
        </p:txBody>
      </p:sp>
      <p:sp>
        <p:nvSpPr>
          <p:cNvPr id="337923" name="Rectangle 3"/>
          <p:cNvSpPr>
            <a:spLocks noGrp="1" noChangeArrowheads="1"/>
          </p:cNvSpPr>
          <p:nvPr>
            <p:ph idx="1"/>
          </p:nvPr>
        </p:nvSpPr>
        <p:spPr>
          <a:xfrm>
            <a:off x="685800" y="1600200"/>
            <a:ext cx="8001000" cy="4724400"/>
          </a:xfrm>
        </p:spPr>
        <p:txBody>
          <a:bodyPr>
            <a:noAutofit/>
          </a:bodyPr>
          <a:lstStyle/>
          <a:p>
            <a:pPr>
              <a:spcBef>
                <a:spcPts val="0"/>
              </a:spcBef>
              <a:buNone/>
            </a:pPr>
            <a:r>
              <a:rPr lang="en-US" sz="2000" b="1" dirty="0">
                <a:latin typeface="Courier New" pitchFamily="49" charset="0"/>
              </a:rPr>
              <a:t>public double </a:t>
            </a:r>
            <a:r>
              <a:rPr lang="en-US" sz="2000" b="1" dirty="0" err="1">
                <a:solidFill>
                  <a:srgbClr val="0000FF"/>
                </a:solidFill>
                <a:latin typeface="Courier New" pitchFamily="49" charset="0"/>
              </a:rPr>
              <a:t>sqrt</a:t>
            </a:r>
            <a:r>
              <a:rPr lang="en-US" sz="2000" b="1" dirty="0">
                <a:latin typeface="Courier New" pitchFamily="49" charset="0"/>
              </a:rPr>
              <a:t>(double </a:t>
            </a:r>
            <a:r>
              <a:rPr lang="en-US" sz="2000" b="1" dirty="0">
                <a:solidFill>
                  <a:srgbClr val="0000FF"/>
                </a:solidFill>
                <a:latin typeface="Courier New" pitchFamily="49" charset="0"/>
              </a:rPr>
              <a:t>x</a:t>
            </a:r>
            <a:r>
              <a:rPr lang="en-US" sz="2000" b="1" dirty="0">
                <a:latin typeface="Courier New" pitchFamily="49" charset="0"/>
              </a:rPr>
              <a:t>) </a:t>
            </a:r>
          </a:p>
          <a:p>
            <a:pPr>
              <a:spcBef>
                <a:spcPts val="0"/>
              </a:spcBef>
              <a:buNone/>
            </a:pPr>
            <a:r>
              <a:rPr lang="en-US" sz="2000" b="1" dirty="0">
                <a:solidFill>
                  <a:srgbClr val="FF0000"/>
                </a:solidFill>
                <a:latin typeface="Courier New" pitchFamily="49" charset="0"/>
              </a:rPr>
              <a:t>    			</a:t>
            </a:r>
            <a:r>
              <a:rPr lang="en-US" sz="2000" b="1" dirty="0">
                <a:latin typeface="Courier New" pitchFamily="49" charset="0"/>
              </a:rPr>
              <a:t>throws </a:t>
            </a:r>
            <a:r>
              <a:rPr lang="en-US" sz="2000" b="1" dirty="0" err="1">
                <a:latin typeface="Courier New" pitchFamily="49" charset="0"/>
              </a:rPr>
              <a:t>IllegalArgumentException</a:t>
            </a:r>
            <a:endParaRPr lang="en-US" sz="2000" b="1" dirty="0">
              <a:latin typeface="Courier New" pitchFamily="49" charset="0"/>
            </a:endParaRPr>
          </a:p>
          <a:p>
            <a:pPr>
              <a:spcBef>
                <a:spcPts val="0"/>
              </a:spcBef>
              <a:buNone/>
            </a:pPr>
            <a:r>
              <a:rPr lang="en-US" sz="2000" b="1" dirty="0">
                <a:latin typeface="Courier New" pitchFamily="49" charset="0"/>
              </a:rPr>
              <a:t>  …</a:t>
            </a:r>
          </a:p>
          <a:p>
            <a:pPr>
              <a:buNone/>
            </a:pPr>
            <a:endParaRPr lang="en-US" sz="2000" dirty="0"/>
          </a:p>
          <a:p>
            <a:pPr>
              <a:buNone/>
            </a:pPr>
            <a:r>
              <a:rPr lang="en-US" sz="2000" dirty="0"/>
              <a:t>Client code:</a:t>
            </a:r>
          </a:p>
          <a:p>
            <a:pPr>
              <a:spcBef>
                <a:spcPts val="0"/>
              </a:spcBef>
              <a:buNone/>
            </a:pPr>
            <a:r>
              <a:rPr lang="en-US" sz="2000" b="1" dirty="0">
                <a:solidFill>
                  <a:srgbClr val="C00000"/>
                </a:solidFill>
                <a:latin typeface="Courier New" pitchFamily="49" charset="0"/>
              </a:rPr>
              <a:t>try {</a:t>
            </a:r>
          </a:p>
          <a:p>
            <a:pPr>
              <a:spcBef>
                <a:spcPts val="0"/>
              </a:spcBef>
              <a:buNone/>
            </a:pPr>
            <a:r>
              <a:rPr lang="en-US" sz="2000" b="1" dirty="0">
                <a:latin typeface="Courier New" pitchFamily="49" charset="0"/>
              </a:rPr>
              <a:t>  y = </a:t>
            </a:r>
            <a:r>
              <a:rPr lang="en-US" sz="2000" b="1" dirty="0" err="1">
                <a:latin typeface="Courier New" pitchFamily="49" charset="0"/>
              </a:rPr>
              <a:t>sqrt</a:t>
            </a:r>
            <a:r>
              <a:rPr lang="en-US" sz="2000" b="1" dirty="0">
                <a:latin typeface="Courier New" pitchFamily="49" charset="0"/>
              </a:rPr>
              <a:t>(…);</a:t>
            </a:r>
          </a:p>
          <a:p>
            <a:pPr>
              <a:spcBef>
                <a:spcPts val="0"/>
              </a:spcBef>
              <a:buNone/>
            </a:pPr>
            <a:r>
              <a:rPr lang="en-US" sz="2000" b="1" dirty="0">
                <a:solidFill>
                  <a:srgbClr val="C00000"/>
                </a:solidFill>
                <a:latin typeface="Courier New" pitchFamily="49" charset="0"/>
              </a:rPr>
              <a:t>} catch (</a:t>
            </a:r>
            <a:r>
              <a:rPr lang="en-US" sz="2000" b="1" dirty="0" err="1">
                <a:solidFill>
                  <a:srgbClr val="C00000"/>
                </a:solidFill>
                <a:latin typeface="Courier New" pitchFamily="49" charset="0"/>
              </a:rPr>
              <a:t>IllegalArgumentException</a:t>
            </a:r>
            <a:r>
              <a:rPr lang="en-US" sz="2000" b="1" dirty="0">
                <a:solidFill>
                  <a:srgbClr val="C00000"/>
                </a:solidFill>
                <a:latin typeface="Courier New" pitchFamily="49" charset="0"/>
              </a:rPr>
              <a:t> e) {</a:t>
            </a:r>
          </a:p>
          <a:p>
            <a:pPr>
              <a:spcBef>
                <a:spcPts val="0"/>
              </a:spcBef>
              <a:buNone/>
            </a:pPr>
            <a:r>
              <a:rPr lang="en-US" sz="2000" b="1" dirty="0">
                <a:solidFill>
                  <a:srgbClr val="C00000"/>
                </a:solidFill>
                <a:latin typeface="Courier New" pitchFamily="49" charset="0"/>
              </a:rPr>
              <a:t>  </a:t>
            </a:r>
            <a:r>
              <a:rPr lang="en-US" sz="2000" b="1" dirty="0" err="1">
                <a:solidFill>
                  <a:srgbClr val="C00000"/>
                </a:solidFill>
                <a:latin typeface="Courier New" pitchFamily="49" charset="0"/>
              </a:rPr>
              <a:t>e.printStackTrace</a:t>
            </a:r>
            <a:r>
              <a:rPr lang="en-US" sz="2000" b="1" dirty="0">
                <a:solidFill>
                  <a:srgbClr val="C00000"/>
                </a:solidFill>
                <a:latin typeface="Courier New" pitchFamily="49" charset="0"/>
              </a:rPr>
              <a:t>(); </a:t>
            </a:r>
            <a:r>
              <a:rPr lang="en-US" sz="2000" b="1" dirty="0">
                <a:solidFill>
                  <a:srgbClr val="7030A0"/>
                </a:solidFill>
                <a:latin typeface="Courier New" pitchFamily="49" charset="0"/>
              </a:rPr>
              <a:t>//and/or take other actions</a:t>
            </a:r>
          </a:p>
          <a:p>
            <a:pPr>
              <a:spcBef>
                <a:spcPts val="0"/>
              </a:spcBef>
              <a:buNone/>
            </a:pPr>
            <a:r>
              <a:rPr lang="en-US" sz="2000" b="1" dirty="0">
                <a:solidFill>
                  <a:srgbClr val="C00000"/>
                </a:solidFill>
                <a:latin typeface="Courier New" pitchFamily="49" charset="0"/>
              </a:rPr>
              <a:t>}</a:t>
            </a:r>
            <a:endParaRPr lang="en-US" sz="2000" dirty="0">
              <a:solidFill>
                <a:srgbClr val="C00000"/>
              </a:solidFill>
            </a:endParaRPr>
          </a:p>
          <a:p>
            <a:pPr>
              <a:buNone/>
            </a:pPr>
            <a:endParaRPr lang="en-US" sz="2000" dirty="0"/>
          </a:p>
          <a:p>
            <a:pPr>
              <a:buNone/>
            </a:pPr>
            <a:r>
              <a:rPr lang="en-US" sz="2000" dirty="0"/>
              <a:t>Handled by nearest </a:t>
            </a:r>
            <a:r>
              <a:rPr lang="en-US" sz="2000" i="1" dirty="0"/>
              <a:t>dynamically</a:t>
            </a:r>
            <a:r>
              <a:rPr lang="en-US" sz="2000" dirty="0"/>
              <a:t> enclosing </a:t>
            </a:r>
            <a:r>
              <a:rPr lang="en-US" sz="2000" b="1" dirty="0">
                <a:latin typeface="Courier New"/>
                <a:cs typeface="Courier New"/>
              </a:rPr>
              <a:t>try/catch</a:t>
            </a:r>
          </a:p>
          <a:p>
            <a:pPr lvl="1"/>
            <a:r>
              <a:rPr lang="en-US" sz="2000" dirty="0"/>
              <a:t>Top-level default handler:  stack trace, program terminates</a:t>
            </a:r>
          </a:p>
        </p:txBody>
      </p:sp>
    </p:spTree>
    <p:extLst>
      <p:ext uri="{BB962C8B-B14F-4D97-AF65-F5344CB8AC3E}">
        <p14:creationId xmlns:p14="http://schemas.microsoft.com/office/powerpoint/2010/main" val="3099528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a:t>Throwing and catching</a:t>
            </a:r>
          </a:p>
        </p:txBody>
      </p:sp>
      <p:sp>
        <p:nvSpPr>
          <p:cNvPr id="570371" name="Rectangle 3"/>
          <p:cNvSpPr>
            <a:spLocks noGrp="1" noChangeArrowheads="1"/>
          </p:cNvSpPr>
          <p:nvPr>
            <p:ph type="body" idx="1"/>
          </p:nvPr>
        </p:nvSpPr>
        <p:spPr>
          <a:xfrm>
            <a:off x="536448" y="1600200"/>
            <a:ext cx="5178552" cy="4876800"/>
          </a:xfrm>
        </p:spPr>
        <p:txBody>
          <a:bodyPr>
            <a:normAutofit/>
          </a:bodyPr>
          <a:lstStyle/>
          <a:p>
            <a:r>
              <a:rPr lang="en-US" sz="2000" dirty="0"/>
              <a:t>Executing program has a stack of currently executing methods</a:t>
            </a:r>
          </a:p>
          <a:p>
            <a:pPr lvl="1"/>
            <a:r>
              <a:rPr lang="en-US" sz="2000" dirty="0"/>
              <a:t>Dynamic: reflects runtime order of method calls</a:t>
            </a:r>
          </a:p>
          <a:p>
            <a:pPr lvl="1"/>
            <a:r>
              <a:rPr lang="en-US" sz="2000" dirty="0"/>
              <a:t>No relation to static nesting of classes, packages, etc.</a:t>
            </a:r>
          </a:p>
          <a:p>
            <a:r>
              <a:rPr lang="en-US" sz="2000" dirty="0"/>
              <a:t>When an exception is thrown, control transfers to nearest method with a </a:t>
            </a:r>
            <a:r>
              <a:rPr lang="en-US" sz="2000" i="1" dirty="0"/>
              <a:t>matching</a:t>
            </a:r>
            <a:r>
              <a:rPr lang="en-US" sz="2000" dirty="0"/>
              <a:t> catch block</a:t>
            </a:r>
          </a:p>
          <a:p>
            <a:pPr lvl="1"/>
            <a:r>
              <a:rPr lang="en-US" sz="2000" dirty="0"/>
              <a:t>If none found, top-level handler prints stack trace and terminates</a:t>
            </a:r>
          </a:p>
          <a:p>
            <a:r>
              <a:rPr lang="en-US" sz="2000" dirty="0"/>
              <a:t>Exceptions allow </a:t>
            </a:r>
            <a:r>
              <a:rPr lang="en-US" sz="2000" i="1" dirty="0"/>
              <a:t>non-local</a:t>
            </a:r>
            <a:r>
              <a:rPr lang="en-US" sz="2000" dirty="0"/>
              <a:t> error handling</a:t>
            </a:r>
          </a:p>
          <a:p>
            <a:pPr lvl="1"/>
            <a:r>
              <a:rPr lang="en-US" sz="2000" dirty="0"/>
              <a:t>A method many levels up the stack can handle a deep error</a:t>
            </a:r>
          </a:p>
        </p:txBody>
      </p:sp>
      <p:pic>
        <p:nvPicPr>
          <p:cNvPr id="570372" name="Picture 4" descr="exceptions-callsta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1994007"/>
            <a:ext cx="2916237"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0166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1419D2-0F86-3549-92D2-96E42D791353}"/>
              </a:ext>
            </a:extLst>
          </p:cNvPr>
          <p:cNvSpPr/>
          <p:nvPr/>
        </p:nvSpPr>
        <p:spPr>
          <a:xfrm>
            <a:off x="609600" y="381000"/>
            <a:ext cx="7848600" cy="3785652"/>
          </a:xfrm>
          <a:prstGeom prst="rect">
            <a:avLst/>
          </a:prstGeom>
        </p:spPr>
        <p:txBody>
          <a:bodyPr wrap="square">
            <a:spAutoFit/>
          </a:bodyPr>
          <a:lstStyle/>
          <a:p>
            <a:r>
              <a:rPr lang="en-US" i="1" dirty="0">
                <a:latin typeface="+mn-lt"/>
              </a:rPr>
              <a:t>Exception-handling mechanisms in modern programming languages help software developers build robust applications by separating the normal control flow of a program from the control flow of the program under exceptional situations. ... One consequence is that developers wishing to improve the robustness of a program must figure out which exceptions, if any, can flow to a point in the program. </a:t>
            </a:r>
            <a:r>
              <a:rPr lang="en-US" b="1" i="1" dirty="0">
                <a:solidFill>
                  <a:srgbClr val="FF0000"/>
                </a:solidFill>
                <a:latin typeface="+mn-lt"/>
              </a:rPr>
              <a:t>Unfortunately, in large programs, this exceptional control flow can be difficult, if not impossible, to determine.</a:t>
            </a:r>
          </a:p>
        </p:txBody>
      </p:sp>
      <p:pic>
        <p:nvPicPr>
          <p:cNvPr id="5" name="Picture 4">
            <a:extLst>
              <a:ext uri="{FF2B5EF4-FFF2-40B4-BE49-F238E27FC236}">
                <a16:creationId xmlns:a16="http://schemas.microsoft.com/office/drawing/2014/main" id="{B9055B1C-8D39-A341-BA0E-49FDAB2CAE33}"/>
              </a:ext>
            </a:extLst>
          </p:cNvPr>
          <p:cNvPicPr>
            <a:picLocks noChangeAspect="1"/>
          </p:cNvPicPr>
          <p:nvPr/>
        </p:nvPicPr>
        <p:blipFill>
          <a:blip r:embed="rId3"/>
          <a:stretch>
            <a:fillRect/>
          </a:stretch>
        </p:blipFill>
        <p:spPr>
          <a:xfrm>
            <a:off x="7035800" y="4166652"/>
            <a:ext cx="1422400" cy="2133600"/>
          </a:xfrm>
          <a:prstGeom prst="rect">
            <a:avLst/>
          </a:prstGeom>
        </p:spPr>
      </p:pic>
      <p:sp>
        <p:nvSpPr>
          <p:cNvPr id="6" name="Rectangle 5">
            <a:extLst>
              <a:ext uri="{FF2B5EF4-FFF2-40B4-BE49-F238E27FC236}">
                <a16:creationId xmlns:a16="http://schemas.microsoft.com/office/drawing/2014/main" id="{637BF3E4-23F0-AF4E-A73F-69213B35AF4F}"/>
              </a:ext>
            </a:extLst>
          </p:cNvPr>
          <p:cNvSpPr/>
          <p:nvPr/>
        </p:nvSpPr>
        <p:spPr>
          <a:xfrm>
            <a:off x="762000" y="5029200"/>
            <a:ext cx="2604174" cy="584775"/>
          </a:xfrm>
          <a:prstGeom prst="rect">
            <a:avLst/>
          </a:prstGeom>
        </p:spPr>
        <p:txBody>
          <a:bodyPr wrap="none">
            <a:spAutoFit/>
          </a:bodyPr>
          <a:lstStyle/>
          <a:p>
            <a:r>
              <a:rPr lang="en-US" sz="3200" b="1" dirty="0">
                <a:solidFill>
                  <a:srgbClr val="009900"/>
                </a:solidFill>
                <a:latin typeface="Open Sans"/>
              </a:rPr>
              <a:t>Gail C Murphy</a:t>
            </a:r>
            <a:endParaRPr lang="en-US" sz="3200" b="1" i="0" dirty="0">
              <a:solidFill>
                <a:srgbClr val="009900"/>
              </a:solidFill>
              <a:effectLst/>
              <a:latin typeface="Open Sans"/>
            </a:endParaRPr>
          </a:p>
        </p:txBody>
      </p:sp>
      <p:sp>
        <p:nvSpPr>
          <p:cNvPr id="7" name="Rectangle 6">
            <a:extLst>
              <a:ext uri="{FF2B5EF4-FFF2-40B4-BE49-F238E27FC236}">
                <a16:creationId xmlns:a16="http://schemas.microsoft.com/office/drawing/2014/main" id="{F4EE2368-D34B-3B4E-B4CE-5C615B13D7F1}"/>
              </a:ext>
            </a:extLst>
          </p:cNvPr>
          <p:cNvSpPr/>
          <p:nvPr/>
        </p:nvSpPr>
        <p:spPr>
          <a:xfrm>
            <a:off x="775374" y="5613975"/>
            <a:ext cx="5181600" cy="646331"/>
          </a:xfrm>
          <a:prstGeom prst="rect">
            <a:avLst/>
          </a:prstGeom>
        </p:spPr>
        <p:txBody>
          <a:bodyPr wrap="square">
            <a:spAutoFit/>
          </a:bodyPr>
          <a:lstStyle/>
          <a:p>
            <a:r>
              <a:rPr lang="en-US" sz="1800" i="1" dirty="0">
                <a:latin typeface="+mn-lt"/>
              </a:rPr>
              <a:t>Static Analysis to Support the Evolution of Exception Structure in Object-Oriented Systems</a:t>
            </a:r>
          </a:p>
        </p:txBody>
      </p:sp>
    </p:spTree>
    <p:extLst>
      <p:ext uri="{BB962C8B-B14F-4D97-AF65-F5344CB8AC3E}">
        <p14:creationId xmlns:p14="http://schemas.microsoft.com/office/powerpoint/2010/main" val="380383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t>Catching with inheritance</a:t>
            </a:r>
          </a:p>
        </p:txBody>
      </p:sp>
      <p:sp>
        <p:nvSpPr>
          <p:cNvPr id="574467" name="Rectangle 3"/>
          <p:cNvSpPr>
            <a:spLocks noGrp="1" noChangeArrowheads="1"/>
          </p:cNvSpPr>
          <p:nvPr>
            <p:ph type="body" idx="1"/>
          </p:nvPr>
        </p:nvSpPr>
        <p:spPr/>
        <p:txBody>
          <a:bodyPr/>
          <a:lstStyle/>
          <a:p>
            <a:pPr marL="400050" lvl="1" indent="0">
              <a:buNone/>
            </a:pPr>
            <a:r>
              <a:rPr lang="en-US" sz="2000" b="1" dirty="0">
                <a:latin typeface="Courier New"/>
                <a:cs typeface="Courier New"/>
              </a:rPr>
              <a:t>try {</a:t>
            </a:r>
            <a:br>
              <a:rPr lang="en-US" sz="2000" dirty="0"/>
            </a:br>
            <a:r>
              <a:rPr lang="en-US" sz="2000" dirty="0"/>
              <a:t>  code…</a:t>
            </a:r>
            <a:br>
              <a:rPr lang="en-US" sz="2000" dirty="0"/>
            </a:br>
            <a:r>
              <a:rPr lang="en-US" sz="2000" b="1" dirty="0">
                <a:latin typeface="Courier New"/>
                <a:cs typeface="Courier New"/>
              </a:rPr>
              <a:t>} catch (</a:t>
            </a:r>
            <a:r>
              <a:rPr lang="en-US" sz="2000" b="1" dirty="0" err="1">
                <a:latin typeface="Courier New"/>
                <a:cs typeface="Courier New"/>
              </a:rPr>
              <a:t>FileNotFoundException</a:t>
            </a:r>
            <a:r>
              <a:rPr lang="en-US" sz="2000" b="1" dirty="0">
                <a:latin typeface="Courier New"/>
                <a:cs typeface="Courier New"/>
              </a:rPr>
              <a:t> </a:t>
            </a:r>
            <a:r>
              <a:rPr lang="en-US" sz="2000" b="1" dirty="0" err="1">
                <a:solidFill>
                  <a:schemeClr val="accent6"/>
                </a:solidFill>
                <a:latin typeface="Courier New"/>
                <a:cs typeface="Courier New"/>
              </a:rPr>
              <a:t>fnfe</a:t>
            </a:r>
            <a:r>
              <a:rPr lang="en-US" sz="2000" b="1" dirty="0">
                <a:latin typeface="Courier New"/>
                <a:cs typeface="Courier New"/>
              </a:rPr>
              <a:t>) {</a:t>
            </a:r>
            <a:br>
              <a:rPr lang="en-US" sz="2000" b="1" dirty="0">
                <a:latin typeface="Courier New"/>
                <a:cs typeface="Courier New"/>
              </a:rPr>
            </a:br>
            <a:r>
              <a:rPr lang="en-US" sz="2000" dirty="0"/>
              <a:t>    </a:t>
            </a:r>
            <a:r>
              <a:rPr lang="en-US" sz="2000" i="1" dirty="0"/>
              <a:t>code to handle a file not found exception</a:t>
            </a:r>
            <a:br>
              <a:rPr lang="en-US" sz="2000" dirty="0"/>
            </a:br>
            <a:r>
              <a:rPr lang="en-US" sz="2000" b="1" dirty="0">
                <a:latin typeface="Courier New"/>
                <a:cs typeface="Courier New"/>
              </a:rPr>
              <a:t>} catch (</a:t>
            </a:r>
            <a:r>
              <a:rPr lang="en-US" sz="2000" b="1" dirty="0" err="1">
                <a:latin typeface="Courier New"/>
                <a:cs typeface="Courier New"/>
              </a:rPr>
              <a:t>IOException</a:t>
            </a:r>
            <a:r>
              <a:rPr lang="en-US" sz="2000" b="1" dirty="0">
                <a:latin typeface="Courier New"/>
                <a:cs typeface="Courier New"/>
              </a:rPr>
              <a:t> </a:t>
            </a:r>
            <a:r>
              <a:rPr lang="en-US" sz="2000" b="1" dirty="0" err="1">
                <a:solidFill>
                  <a:schemeClr val="accent6"/>
                </a:solidFill>
                <a:latin typeface="Courier New"/>
                <a:cs typeface="Courier New"/>
              </a:rPr>
              <a:t>ioe</a:t>
            </a:r>
            <a:r>
              <a:rPr lang="en-US" sz="2000" b="1" dirty="0">
                <a:latin typeface="Courier New"/>
                <a:cs typeface="Courier New"/>
              </a:rPr>
              <a:t>) {</a:t>
            </a:r>
            <a:br>
              <a:rPr lang="en-US" sz="2000" b="1" dirty="0">
                <a:latin typeface="Courier New"/>
                <a:cs typeface="Courier New"/>
              </a:rPr>
            </a:br>
            <a:r>
              <a:rPr lang="en-US" sz="2000" dirty="0"/>
              <a:t>    </a:t>
            </a:r>
            <a:r>
              <a:rPr lang="en-US" sz="2000" i="1" dirty="0"/>
              <a:t>code to handle any other I/O exception</a:t>
            </a:r>
            <a:br>
              <a:rPr lang="en-US" sz="2000" dirty="0"/>
            </a:br>
            <a:r>
              <a:rPr lang="en-US" sz="2000" b="1" dirty="0">
                <a:latin typeface="Courier New"/>
                <a:cs typeface="Courier New"/>
              </a:rPr>
              <a:t>} catch (Exception </a:t>
            </a:r>
            <a:r>
              <a:rPr lang="en-US" sz="2000" b="1" dirty="0">
                <a:solidFill>
                  <a:schemeClr val="accent6"/>
                </a:solidFill>
                <a:latin typeface="Courier New"/>
                <a:cs typeface="Courier New"/>
              </a:rPr>
              <a:t>e</a:t>
            </a:r>
            <a:r>
              <a:rPr lang="en-US" sz="2000" b="1" dirty="0">
                <a:latin typeface="Courier New"/>
                <a:cs typeface="Courier New"/>
              </a:rPr>
              <a:t>) {</a:t>
            </a:r>
            <a:br>
              <a:rPr lang="en-US" sz="2000" b="1" dirty="0">
                <a:latin typeface="Courier New"/>
                <a:cs typeface="Courier New"/>
              </a:rPr>
            </a:br>
            <a:r>
              <a:rPr lang="en-US" sz="2000" dirty="0"/>
              <a:t>    </a:t>
            </a:r>
            <a:r>
              <a:rPr lang="en-US" sz="2000" i="1" dirty="0"/>
              <a:t>code to handle any other exception</a:t>
            </a:r>
            <a:br>
              <a:rPr lang="en-US" sz="2000" i="1" dirty="0"/>
            </a:br>
            <a:r>
              <a:rPr lang="en-US" sz="2000" b="1" dirty="0">
                <a:latin typeface="Courier New"/>
                <a:cs typeface="Courier New"/>
              </a:rPr>
              <a:t>}</a:t>
            </a:r>
          </a:p>
        </p:txBody>
      </p:sp>
      <p:sp>
        <p:nvSpPr>
          <p:cNvPr id="4" name="Rectangle 3"/>
          <p:cNvSpPr/>
          <p:nvPr/>
        </p:nvSpPr>
        <p:spPr>
          <a:xfrm>
            <a:off x="685800" y="4775537"/>
            <a:ext cx="7543800" cy="1200329"/>
          </a:xfrm>
          <a:prstGeom prst="rect">
            <a:avLst/>
          </a:prstGeom>
        </p:spPr>
        <p:txBody>
          <a:bodyPr wrap="square">
            <a:spAutoFit/>
          </a:bodyPr>
          <a:lstStyle/>
          <a:p>
            <a:pPr marL="342900" indent="-342900">
              <a:buFont typeface="Arial" panose="020B0604020202020204" pitchFamily="34" charset="0"/>
              <a:buChar char="•"/>
            </a:pPr>
            <a:r>
              <a:rPr lang="en-US" sz="2000" dirty="0">
                <a:latin typeface="+mj-lt"/>
              </a:rPr>
              <a:t>A </a:t>
            </a:r>
            <a:r>
              <a:rPr lang="en-US" sz="2000" b="1" dirty="0" err="1">
                <a:latin typeface="Courier New" panose="02070309020205020404" pitchFamily="49" charset="0"/>
                <a:cs typeface="Courier New" panose="02070309020205020404" pitchFamily="49" charset="0"/>
              </a:rPr>
              <a:t>SocketException</a:t>
            </a:r>
            <a:r>
              <a:rPr lang="en-US" sz="2000" dirty="0">
                <a:latin typeface="+mj-lt"/>
              </a:rPr>
              <a:t> would match the second block</a:t>
            </a:r>
          </a:p>
          <a:p>
            <a:pPr marL="342900" indent="-342900">
              <a:buFont typeface="Arial" panose="020B0604020202020204" pitchFamily="34" charset="0"/>
              <a:buChar char="•"/>
            </a:pPr>
            <a:endParaRPr lang="en-US" sz="600" dirty="0">
              <a:latin typeface="+mj-lt"/>
            </a:endParaRPr>
          </a:p>
          <a:p>
            <a:pPr marL="342900" indent="-342900">
              <a:buFont typeface="Arial" panose="020B0604020202020204" pitchFamily="34" charset="0"/>
              <a:buChar char="•"/>
            </a:pPr>
            <a:r>
              <a:rPr lang="en-US" sz="2000" dirty="0">
                <a:latin typeface="+mj-lt"/>
              </a:rPr>
              <a:t>An </a:t>
            </a:r>
            <a:r>
              <a:rPr lang="en-US" sz="2000" b="1" dirty="0" err="1">
                <a:latin typeface="Courier New" panose="02070309020205020404" pitchFamily="49" charset="0"/>
                <a:cs typeface="Courier New" panose="02070309020205020404" pitchFamily="49" charset="0"/>
              </a:rPr>
              <a:t>ArithmeticException</a:t>
            </a:r>
            <a:r>
              <a:rPr lang="en-US" sz="2000" dirty="0">
                <a:latin typeface="+mj-lt"/>
              </a:rPr>
              <a:t> would match the third block</a:t>
            </a:r>
          </a:p>
          <a:p>
            <a:pPr marL="342900" indent="-342900">
              <a:buFont typeface="Arial" panose="020B0604020202020204" pitchFamily="34" charset="0"/>
              <a:buChar char="•"/>
            </a:pPr>
            <a:endParaRPr lang="en-US" sz="600" dirty="0">
              <a:latin typeface="+mj-lt"/>
            </a:endParaRPr>
          </a:p>
          <a:p>
            <a:pPr marL="342900" indent="-342900">
              <a:buFont typeface="Arial" panose="020B0604020202020204" pitchFamily="34" charset="0"/>
              <a:buChar char="•"/>
            </a:pPr>
            <a:r>
              <a:rPr lang="en-US" sz="2000" dirty="0">
                <a:latin typeface="+mj-lt"/>
              </a:rPr>
              <a:t>Subsequent catch blocks need not be </a:t>
            </a:r>
            <a:r>
              <a:rPr lang="en-US" sz="2000" dirty="0" err="1">
                <a:latin typeface="+mj-lt"/>
              </a:rPr>
              <a:t>supertypes</a:t>
            </a:r>
            <a:r>
              <a:rPr lang="en-US" sz="2000" dirty="0">
                <a:latin typeface="+mj-lt"/>
              </a:rPr>
              <a:t> like this</a:t>
            </a:r>
          </a:p>
        </p:txBody>
      </p:sp>
    </p:spTree>
    <p:extLst>
      <p:ext uri="{BB962C8B-B14F-4D97-AF65-F5344CB8AC3E}">
        <p14:creationId xmlns:p14="http://schemas.microsoft.com/office/powerpoint/2010/main" val="1789900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Exception Hierarchy</a:t>
            </a:r>
          </a:p>
        </p:txBody>
      </p:sp>
      <p:pic>
        <p:nvPicPr>
          <p:cNvPr id="7" name="Picture 5" descr="exceptions-hierarch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5" y="1447800"/>
            <a:ext cx="9149996" cy="4267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3631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685800" y="152400"/>
            <a:ext cx="7772400" cy="1143000"/>
          </a:xfrm>
        </p:spPr>
        <p:txBody>
          <a:bodyPr>
            <a:noAutofit/>
          </a:bodyPr>
          <a:lstStyle/>
          <a:p>
            <a:r>
              <a:rPr lang="en-US" sz="3200" dirty="0"/>
              <a:t>Java’s checked/unchecked distinction</a:t>
            </a:r>
          </a:p>
        </p:txBody>
      </p:sp>
      <p:sp>
        <p:nvSpPr>
          <p:cNvPr id="322563" name="Rectangle 3"/>
          <p:cNvSpPr>
            <a:spLocks noGrp="1" noChangeArrowheads="1"/>
          </p:cNvSpPr>
          <p:nvPr>
            <p:ph idx="1"/>
          </p:nvPr>
        </p:nvSpPr>
        <p:spPr>
          <a:xfrm>
            <a:off x="609600" y="1447800"/>
            <a:ext cx="7772400" cy="4495800"/>
          </a:xfrm>
        </p:spPr>
        <p:txBody>
          <a:bodyPr>
            <a:normAutofit/>
          </a:bodyPr>
          <a:lstStyle/>
          <a:p>
            <a:pPr>
              <a:buClr>
                <a:schemeClr val="tx1"/>
              </a:buClr>
              <a:buNone/>
            </a:pPr>
            <a:r>
              <a:rPr lang="en-US" sz="2000" dirty="0">
                <a:solidFill>
                  <a:schemeClr val="accent6"/>
                </a:solidFill>
              </a:rPr>
              <a:t>Checked</a:t>
            </a:r>
            <a:r>
              <a:rPr lang="en-US" sz="2000" dirty="0"/>
              <a:t> exceptions (</a:t>
            </a:r>
            <a:r>
              <a:rPr lang="en-US" sz="2000" i="1" dirty="0"/>
              <a:t>style</a:t>
            </a:r>
            <a:r>
              <a:rPr lang="en-US" sz="2000" dirty="0"/>
              <a:t>: for </a:t>
            </a:r>
            <a:r>
              <a:rPr lang="en-US" sz="2000" i="1" dirty="0">
                <a:solidFill>
                  <a:schemeClr val="accent6"/>
                </a:solidFill>
              </a:rPr>
              <a:t>special cases</a:t>
            </a:r>
            <a:r>
              <a:rPr lang="en-US" sz="2000" dirty="0"/>
              <a:t>)</a:t>
            </a:r>
            <a:endParaRPr lang="en-US" sz="2000" i="1" dirty="0">
              <a:solidFill>
                <a:schemeClr val="accent6"/>
              </a:solidFill>
            </a:endParaRPr>
          </a:p>
          <a:p>
            <a:pPr lvl="1"/>
            <a:r>
              <a:rPr lang="en-US" sz="2000" dirty="0" err="1"/>
              <a:t>Callee</a:t>
            </a:r>
            <a:r>
              <a:rPr lang="en-US" sz="2000" dirty="0"/>
              <a:t>:  </a:t>
            </a:r>
            <a:r>
              <a:rPr lang="en-US" sz="2000" i="1" dirty="0"/>
              <a:t>Must</a:t>
            </a:r>
            <a:r>
              <a:rPr lang="en-US" sz="2000" dirty="0"/>
              <a:t> declare in signature (else type error)</a:t>
            </a:r>
          </a:p>
          <a:p>
            <a:pPr lvl="1"/>
            <a:r>
              <a:rPr lang="en-US" sz="2000" dirty="0"/>
              <a:t>Client:  Must either catch or declare (else type error)</a:t>
            </a:r>
          </a:p>
          <a:p>
            <a:pPr lvl="2"/>
            <a:r>
              <a:rPr lang="en-US" sz="2000" dirty="0"/>
              <a:t>Even if </a:t>
            </a:r>
            <a:r>
              <a:rPr lang="en-US" sz="2000" i="1" dirty="0"/>
              <a:t>you</a:t>
            </a:r>
            <a:r>
              <a:rPr lang="en-US" sz="2000" dirty="0"/>
              <a:t> can prove it will never happen at run time, the type system does not “believe you”</a:t>
            </a:r>
          </a:p>
          <a:p>
            <a:pPr lvl="1"/>
            <a:r>
              <a:rPr lang="en-US" sz="2000" dirty="0"/>
              <a:t>There is guaranteed to be a dynamically enclosing catch</a:t>
            </a:r>
          </a:p>
          <a:p>
            <a:pPr>
              <a:buClr>
                <a:schemeClr val="tx1"/>
              </a:buClr>
              <a:buNone/>
            </a:pPr>
            <a:endParaRPr lang="en-US" sz="1000" dirty="0">
              <a:solidFill>
                <a:srgbClr val="FF0000"/>
              </a:solidFill>
            </a:endParaRPr>
          </a:p>
          <a:p>
            <a:pPr>
              <a:buClr>
                <a:schemeClr val="tx1"/>
              </a:buClr>
              <a:buNone/>
            </a:pPr>
            <a:r>
              <a:rPr lang="en-US" sz="2000" dirty="0">
                <a:solidFill>
                  <a:schemeClr val="accent6"/>
                </a:solidFill>
              </a:rPr>
              <a:t>Unchecked</a:t>
            </a:r>
            <a:r>
              <a:rPr lang="en-US" sz="2000" dirty="0"/>
              <a:t> exceptions (</a:t>
            </a:r>
            <a:r>
              <a:rPr lang="en-US" sz="2000" i="1" dirty="0"/>
              <a:t>style</a:t>
            </a:r>
            <a:r>
              <a:rPr lang="en-US" sz="2000" dirty="0"/>
              <a:t>: for </a:t>
            </a:r>
            <a:r>
              <a:rPr lang="en-US" sz="2000" dirty="0">
                <a:solidFill>
                  <a:schemeClr val="accent6"/>
                </a:solidFill>
              </a:rPr>
              <a:t>never-expected</a:t>
            </a:r>
            <a:r>
              <a:rPr lang="en-US" sz="2000" dirty="0"/>
              <a:t>)</a:t>
            </a:r>
            <a:endParaRPr lang="en-US" sz="2000" dirty="0">
              <a:solidFill>
                <a:schemeClr val="accent6"/>
              </a:solidFill>
            </a:endParaRPr>
          </a:p>
          <a:p>
            <a:pPr lvl="1"/>
            <a:r>
              <a:rPr lang="en-US" sz="2000" dirty="0"/>
              <a:t>Library:  No need to declare</a:t>
            </a:r>
          </a:p>
          <a:p>
            <a:pPr lvl="1"/>
            <a:r>
              <a:rPr lang="en-US" sz="2000" dirty="0"/>
              <a:t>Client:  No </a:t>
            </a:r>
            <a:r>
              <a:rPr lang="en-US" sz="2000" i="1" dirty="0"/>
              <a:t>need</a:t>
            </a:r>
            <a:r>
              <a:rPr lang="en-US" sz="2000" dirty="0"/>
              <a:t> to catch</a:t>
            </a:r>
          </a:p>
          <a:p>
            <a:pPr lvl="1"/>
            <a:r>
              <a:rPr lang="en-US" sz="2000" dirty="0"/>
              <a:t>Subclasses of  				</a:t>
            </a:r>
            <a:r>
              <a:rPr lang="en-US" sz="2000" b="1" dirty="0" err="1">
                <a:latin typeface="Courier New" panose="02070309020205020404" pitchFamily="49" charset="0"/>
                <a:cs typeface="Courier New" panose="02070309020205020404" pitchFamily="49" charset="0"/>
              </a:rPr>
              <a:t>RuntimeException</a:t>
            </a:r>
            <a:r>
              <a:rPr lang="en-US" sz="2000" dirty="0"/>
              <a:t> </a:t>
            </a:r>
          </a:p>
          <a:p>
            <a:pPr marL="457200" lvl="1" indent="0">
              <a:buNone/>
            </a:pPr>
            <a:r>
              <a:rPr lang="en-US" sz="2000" dirty="0"/>
              <a:t>       and </a:t>
            </a:r>
            <a:r>
              <a:rPr lang="en-US" sz="2000" b="1" dirty="0">
                <a:latin typeface="Courier New" panose="02070309020205020404" pitchFamily="49" charset="0"/>
                <a:cs typeface="Courier New" panose="02070309020205020404" pitchFamily="49" charset="0"/>
              </a:rPr>
              <a:t>Error</a:t>
            </a:r>
          </a:p>
        </p:txBody>
      </p:sp>
      <p:grpSp>
        <p:nvGrpSpPr>
          <p:cNvPr id="3" name="Group 1"/>
          <p:cNvGrpSpPr/>
          <p:nvPr/>
        </p:nvGrpSpPr>
        <p:grpSpPr>
          <a:xfrm>
            <a:off x="4953001" y="3695700"/>
            <a:ext cx="4038601" cy="2552700"/>
            <a:chOff x="4495800" y="3581400"/>
            <a:chExt cx="4419600" cy="3048000"/>
          </a:xfrm>
        </p:grpSpPr>
        <p:sp>
          <p:nvSpPr>
            <p:cNvPr id="322564" name="Rectangle 4"/>
            <p:cNvSpPr>
              <a:spLocks noChangeArrowheads="1"/>
            </p:cNvSpPr>
            <p:nvPr/>
          </p:nvSpPr>
          <p:spPr bwMode="auto">
            <a:xfrm>
              <a:off x="6324600" y="3581400"/>
              <a:ext cx="1524000" cy="685800"/>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err="1">
                  <a:latin typeface="Courier New" panose="02070309020205020404" pitchFamily="49" charset="0"/>
                  <a:cs typeface="Courier New" panose="02070309020205020404" pitchFamily="49" charset="0"/>
                </a:rPr>
                <a:t>Throwable</a:t>
              </a:r>
              <a:endParaRPr lang="en-US" sz="2000" b="1" u="none" dirty="0">
                <a:latin typeface="Courier New" panose="02070309020205020404" pitchFamily="49" charset="0"/>
                <a:cs typeface="Courier New" panose="02070309020205020404" pitchFamily="49" charset="0"/>
              </a:endParaRPr>
            </a:p>
          </p:txBody>
        </p:sp>
        <p:sp>
          <p:nvSpPr>
            <p:cNvPr id="322565" name="Rectangle 5"/>
            <p:cNvSpPr>
              <a:spLocks noChangeArrowheads="1"/>
            </p:cNvSpPr>
            <p:nvPr/>
          </p:nvSpPr>
          <p:spPr bwMode="auto">
            <a:xfrm>
              <a:off x="6324600" y="5943600"/>
              <a:ext cx="1524000" cy="685800"/>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a:latin typeface="Courier New" panose="02070309020205020404" pitchFamily="49" charset="0"/>
                  <a:cs typeface="Courier New" panose="02070309020205020404" pitchFamily="49" charset="0"/>
                </a:rPr>
                <a:t>Runtime</a:t>
              </a:r>
              <a:br>
                <a:rPr lang="en-US" sz="2000" b="1" u="none" dirty="0">
                  <a:latin typeface="Courier New" panose="02070309020205020404" pitchFamily="49" charset="0"/>
                  <a:cs typeface="Courier New" panose="02070309020205020404" pitchFamily="49" charset="0"/>
                </a:rPr>
              </a:br>
              <a:r>
                <a:rPr lang="en-US" sz="2000" b="1" u="none" dirty="0">
                  <a:latin typeface="Courier New" panose="02070309020205020404" pitchFamily="49" charset="0"/>
                  <a:cs typeface="Courier New" panose="02070309020205020404" pitchFamily="49" charset="0"/>
                </a:rPr>
                <a:t>Exception</a:t>
              </a:r>
            </a:p>
          </p:txBody>
        </p:sp>
        <p:sp>
          <p:nvSpPr>
            <p:cNvPr id="322566" name="Rectangle 6"/>
            <p:cNvSpPr>
              <a:spLocks noChangeArrowheads="1"/>
            </p:cNvSpPr>
            <p:nvPr/>
          </p:nvSpPr>
          <p:spPr bwMode="auto">
            <a:xfrm>
              <a:off x="7391400" y="4800600"/>
              <a:ext cx="1524000" cy="685800"/>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a:latin typeface="Courier New" panose="02070309020205020404" pitchFamily="49" charset="0"/>
                  <a:cs typeface="Courier New" panose="02070309020205020404" pitchFamily="49" charset="0"/>
                </a:rPr>
                <a:t>Error</a:t>
              </a:r>
            </a:p>
          </p:txBody>
        </p:sp>
        <p:sp>
          <p:nvSpPr>
            <p:cNvPr id="322567" name="Rectangle 7"/>
            <p:cNvSpPr>
              <a:spLocks noChangeArrowheads="1"/>
            </p:cNvSpPr>
            <p:nvPr/>
          </p:nvSpPr>
          <p:spPr bwMode="auto">
            <a:xfrm>
              <a:off x="5079520" y="4800600"/>
              <a:ext cx="1854681" cy="685801"/>
            </a:xfrm>
            <a:prstGeom prst="rect">
              <a:avLst/>
            </a:prstGeom>
            <a:noFill/>
            <a:ln w="12700">
              <a:solidFill>
                <a:schemeClr val="tx1"/>
              </a:solidFill>
              <a:miter lim="800000"/>
              <a:headEnd type="none" w="sm" len="sm"/>
              <a:tailEnd type="none" w="sm" len="sm"/>
            </a:ln>
            <a:effectLst/>
          </p:spPr>
          <p:txBody>
            <a:bodyPr wrap="none" anchor="ctr"/>
            <a:lstStyle/>
            <a:p>
              <a:pPr algn="ctr"/>
              <a:r>
                <a:rPr lang="en-US" sz="2000" b="1" u="none" dirty="0">
                  <a:latin typeface="Courier New" panose="02070309020205020404" pitchFamily="49" charset="0"/>
                  <a:cs typeface="Courier New" panose="02070309020205020404" pitchFamily="49" charset="0"/>
                </a:rPr>
                <a:t>Exception</a:t>
              </a:r>
            </a:p>
          </p:txBody>
        </p:sp>
        <p:sp>
          <p:nvSpPr>
            <p:cNvPr id="322568" name="Line 8"/>
            <p:cNvSpPr>
              <a:spLocks noChangeShapeType="1"/>
            </p:cNvSpPr>
            <p:nvPr/>
          </p:nvSpPr>
          <p:spPr bwMode="auto">
            <a:xfrm flipV="1">
              <a:off x="6629400" y="4267200"/>
              <a:ext cx="0" cy="533400"/>
            </a:xfrm>
            <a:prstGeom prst="line">
              <a:avLst/>
            </a:prstGeom>
            <a:noFill/>
            <a:ln w="38100">
              <a:solidFill>
                <a:schemeClr val="tx1"/>
              </a:solidFill>
              <a:round/>
              <a:headEnd type="none" w="sm" len="sm"/>
              <a:tailEnd type="triangle" w="lg" len="lg"/>
            </a:ln>
            <a:effectLst/>
          </p:spPr>
          <p:txBody>
            <a:bodyPr/>
            <a:lstStyle/>
            <a:p>
              <a:endParaRPr lang="en-US"/>
            </a:p>
          </p:txBody>
        </p:sp>
        <p:sp>
          <p:nvSpPr>
            <p:cNvPr id="322569" name="Line 9"/>
            <p:cNvSpPr>
              <a:spLocks noChangeShapeType="1"/>
            </p:cNvSpPr>
            <p:nvPr/>
          </p:nvSpPr>
          <p:spPr bwMode="auto">
            <a:xfrm flipV="1">
              <a:off x="7543800" y="4267200"/>
              <a:ext cx="0" cy="533400"/>
            </a:xfrm>
            <a:prstGeom prst="line">
              <a:avLst/>
            </a:prstGeom>
            <a:noFill/>
            <a:ln w="38100">
              <a:solidFill>
                <a:schemeClr val="tx1"/>
              </a:solidFill>
              <a:round/>
              <a:headEnd type="none" w="sm" len="sm"/>
              <a:tailEnd type="triangle" w="lg" len="lg"/>
            </a:ln>
            <a:effectLst/>
          </p:spPr>
          <p:txBody>
            <a:bodyPr/>
            <a:lstStyle/>
            <a:p>
              <a:endParaRPr lang="en-US"/>
            </a:p>
          </p:txBody>
        </p:sp>
        <p:sp>
          <p:nvSpPr>
            <p:cNvPr id="322570" name="Line 10"/>
            <p:cNvSpPr>
              <a:spLocks noChangeShapeType="1"/>
            </p:cNvSpPr>
            <p:nvPr/>
          </p:nvSpPr>
          <p:spPr bwMode="auto">
            <a:xfrm flipV="1">
              <a:off x="6629400" y="5486400"/>
              <a:ext cx="0" cy="457200"/>
            </a:xfrm>
            <a:prstGeom prst="line">
              <a:avLst/>
            </a:prstGeom>
            <a:noFill/>
            <a:ln w="38100">
              <a:solidFill>
                <a:schemeClr val="tx1"/>
              </a:solidFill>
              <a:round/>
              <a:headEnd type="none" w="sm" len="sm"/>
              <a:tailEnd type="triangle" w="lg" len="lg"/>
            </a:ln>
            <a:effectLst/>
          </p:spPr>
          <p:txBody>
            <a:bodyPr/>
            <a:lstStyle/>
            <a:p>
              <a:endParaRPr lang="en-US"/>
            </a:p>
          </p:txBody>
        </p:sp>
        <p:sp>
          <p:nvSpPr>
            <p:cNvPr id="11" name="Rectangle 5"/>
            <p:cNvSpPr>
              <a:spLocks noChangeArrowheads="1"/>
            </p:cNvSpPr>
            <p:nvPr/>
          </p:nvSpPr>
          <p:spPr bwMode="auto">
            <a:xfrm>
              <a:off x="4495800" y="5943600"/>
              <a:ext cx="1524000" cy="685800"/>
            </a:xfrm>
            <a:prstGeom prst="rect">
              <a:avLst/>
            </a:prstGeom>
            <a:noFill/>
            <a:ln w="12700">
              <a:noFill/>
              <a:miter lim="800000"/>
              <a:headEnd type="none" w="sm" len="sm"/>
              <a:tailEnd type="none" w="sm" len="sm"/>
            </a:ln>
            <a:effectLst/>
          </p:spPr>
          <p:txBody>
            <a:bodyPr wrap="none" anchor="ctr"/>
            <a:lstStyle/>
            <a:p>
              <a:pPr algn="ctr"/>
              <a:r>
                <a:rPr lang="en-US" u="none" dirty="0">
                  <a:latin typeface="Times New Roman" pitchFamily="18" charset="0"/>
                </a:rPr>
                <a:t>Checked</a:t>
              </a:r>
              <a:br>
                <a:rPr lang="en-US" u="none" dirty="0">
                  <a:latin typeface="Times New Roman" pitchFamily="18" charset="0"/>
                </a:rPr>
              </a:br>
              <a:r>
                <a:rPr lang="en-US" u="none" dirty="0">
                  <a:latin typeface="Times New Roman" pitchFamily="18" charset="0"/>
                </a:rPr>
                <a:t>exceptions</a:t>
              </a:r>
            </a:p>
          </p:txBody>
        </p:sp>
        <p:sp>
          <p:nvSpPr>
            <p:cNvPr id="12" name="Line 10"/>
            <p:cNvSpPr>
              <a:spLocks noChangeShapeType="1"/>
            </p:cNvSpPr>
            <p:nvPr/>
          </p:nvSpPr>
          <p:spPr bwMode="auto">
            <a:xfrm flipV="1">
              <a:off x="5496463" y="5486401"/>
              <a:ext cx="0" cy="457200"/>
            </a:xfrm>
            <a:prstGeom prst="line">
              <a:avLst/>
            </a:prstGeom>
            <a:noFill/>
            <a:ln w="38100">
              <a:solidFill>
                <a:schemeClr val="tx1"/>
              </a:solidFill>
              <a:round/>
              <a:headEnd type="none" w="sm" len="sm"/>
              <a:tailEnd type="triangle" w="lg" len="lg"/>
            </a:ln>
            <a:effectLst/>
          </p:spPr>
          <p:txBody>
            <a:bodyPr/>
            <a:lstStyle/>
            <a:p>
              <a:endParaRPr lang="en-US"/>
            </a:p>
          </p:txBody>
        </p:sp>
      </p:grpSp>
      <p:sp>
        <p:nvSpPr>
          <p:cNvPr id="18" name="Line 10"/>
          <p:cNvSpPr>
            <a:spLocks noChangeShapeType="1"/>
          </p:cNvSpPr>
          <p:nvPr/>
        </p:nvSpPr>
        <p:spPr bwMode="auto">
          <a:xfrm flipV="1">
            <a:off x="6096000" y="5257800"/>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19" name="Line 10"/>
          <p:cNvSpPr>
            <a:spLocks noChangeShapeType="1"/>
          </p:cNvSpPr>
          <p:nvPr/>
        </p:nvSpPr>
        <p:spPr bwMode="auto">
          <a:xfrm flipV="1">
            <a:off x="5638800" y="5257800"/>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20" name="Line 10"/>
          <p:cNvSpPr>
            <a:spLocks noChangeShapeType="1"/>
          </p:cNvSpPr>
          <p:nvPr/>
        </p:nvSpPr>
        <p:spPr bwMode="auto">
          <a:xfrm flipV="1">
            <a:off x="7391400" y="6246495"/>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21" name="Line 10"/>
          <p:cNvSpPr>
            <a:spLocks noChangeShapeType="1"/>
          </p:cNvSpPr>
          <p:nvPr/>
        </p:nvSpPr>
        <p:spPr bwMode="auto">
          <a:xfrm flipV="1">
            <a:off x="6934200" y="6246495"/>
            <a:ext cx="0" cy="382905"/>
          </a:xfrm>
          <a:prstGeom prst="line">
            <a:avLst/>
          </a:prstGeom>
          <a:noFill/>
          <a:ln w="38100">
            <a:solidFill>
              <a:schemeClr val="tx1"/>
            </a:solidFill>
            <a:round/>
            <a:headEnd type="none" w="sm" len="sm"/>
            <a:tailEnd type="triangle" w="lg" len="lg"/>
          </a:ln>
          <a:effectLst/>
        </p:spPr>
        <p:txBody>
          <a:bodyPr/>
          <a:lstStyle/>
          <a:p>
            <a:endParaRPr lang="en-US"/>
          </a:p>
        </p:txBody>
      </p:sp>
      <p:sp>
        <p:nvSpPr>
          <p:cNvPr id="23" name="Line 10"/>
          <p:cNvSpPr>
            <a:spLocks noChangeShapeType="1"/>
          </p:cNvSpPr>
          <p:nvPr/>
        </p:nvSpPr>
        <p:spPr bwMode="auto">
          <a:xfrm flipV="1">
            <a:off x="7162800" y="6246495"/>
            <a:ext cx="0" cy="382905"/>
          </a:xfrm>
          <a:prstGeom prst="line">
            <a:avLst/>
          </a:prstGeom>
          <a:noFill/>
          <a:ln w="38100">
            <a:solidFill>
              <a:schemeClr val="tx1"/>
            </a:solidFill>
            <a:round/>
            <a:headEnd type="none" w="sm" len="sm"/>
            <a:tailEnd type="triangle" w="lg" len="lg"/>
          </a:ln>
          <a:effectLst/>
        </p:spPr>
        <p:txBody>
          <a:bodyPr/>
          <a:lstStyle/>
          <a:p>
            <a:endParaRPr lang="en-US"/>
          </a:p>
        </p:txBody>
      </p:sp>
    </p:spTree>
    <p:extLst>
      <p:ext uri="{BB962C8B-B14F-4D97-AF65-F5344CB8AC3E}">
        <p14:creationId xmlns:p14="http://schemas.microsoft.com/office/powerpoint/2010/main" val="150655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85800" y="1447800"/>
            <a:ext cx="7772400" cy="4953000"/>
          </a:xfrm>
        </p:spPr>
        <p:txBody>
          <a:bodyPr/>
          <a:lstStyle/>
          <a:p>
            <a:r>
              <a:rPr lang="en-US" sz="2000" dirty="0"/>
              <a:t>Happy Friday!</a:t>
            </a:r>
          </a:p>
          <a:p>
            <a:endParaRPr lang="en-US" sz="2000" dirty="0"/>
          </a:p>
          <a:p>
            <a:r>
              <a:rPr lang="en-US" sz="2000" dirty="0"/>
              <a:t>Reading 5 and Quiz 5 to be released today, due Thursday</a:t>
            </a:r>
          </a:p>
          <a:p>
            <a:r>
              <a:rPr lang="en-US" sz="2000" dirty="0"/>
              <a:t>HW6 due Thursday</a:t>
            </a:r>
          </a:p>
          <a:p>
            <a:r>
              <a:rPr lang="en-US" sz="2000" dirty="0"/>
              <a:t>Midterm to be graded this weekend</a:t>
            </a:r>
          </a:p>
          <a:p>
            <a:endParaRPr lang="en-US" sz="2000" dirty="0"/>
          </a:p>
        </p:txBody>
      </p:sp>
    </p:spTree>
    <p:extLst>
      <p:ext uri="{BB962C8B-B14F-4D97-AF65-F5344CB8AC3E}">
        <p14:creationId xmlns:p14="http://schemas.microsoft.com/office/powerpoint/2010/main" val="3951941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Checked vs. unchecked</a:t>
            </a:r>
          </a:p>
        </p:txBody>
      </p:sp>
      <p:sp>
        <p:nvSpPr>
          <p:cNvPr id="3" name="Content Placeholder 2"/>
          <p:cNvSpPr>
            <a:spLocks noGrp="1"/>
          </p:cNvSpPr>
          <p:nvPr>
            <p:ph idx="1"/>
          </p:nvPr>
        </p:nvSpPr>
        <p:spPr>
          <a:xfrm>
            <a:off x="533400" y="1600200"/>
            <a:ext cx="8153400" cy="4495800"/>
          </a:xfrm>
        </p:spPr>
        <p:txBody>
          <a:bodyPr/>
          <a:lstStyle/>
          <a:p>
            <a:r>
              <a:rPr lang="en-US" sz="2000" dirty="0"/>
              <a:t>No perfect answer to “should possible exceptions thrown” be part of a method signature</a:t>
            </a:r>
          </a:p>
          <a:p>
            <a:pPr lvl="1"/>
            <a:r>
              <a:rPr lang="en-US" sz="2000" dirty="0"/>
              <a:t>So Java provided both</a:t>
            </a:r>
          </a:p>
          <a:p>
            <a:pPr lvl="1"/>
            <a:endParaRPr lang="en-US" sz="1000" dirty="0"/>
          </a:p>
          <a:p>
            <a:r>
              <a:rPr lang="en-US" sz="2000" dirty="0"/>
              <a:t>Advantages to checked exceptions:</a:t>
            </a:r>
          </a:p>
          <a:p>
            <a:pPr lvl="1"/>
            <a:r>
              <a:rPr lang="en-US" sz="2000" dirty="0"/>
              <a:t>Static checking of </a:t>
            </a:r>
            <a:r>
              <a:rPr lang="en-US" sz="2000" dirty="0" err="1"/>
              <a:t>callee</a:t>
            </a:r>
            <a:r>
              <a:rPr lang="en-US" sz="2000" dirty="0"/>
              <a:t> ensures no other checked exceptions get thrown</a:t>
            </a:r>
          </a:p>
          <a:p>
            <a:pPr lvl="1"/>
            <a:r>
              <a:rPr lang="en-US" sz="2000" dirty="0"/>
              <a:t>Static checking of caller ensures caller does not forget to check</a:t>
            </a:r>
          </a:p>
          <a:p>
            <a:pPr lvl="1"/>
            <a:endParaRPr lang="en-US" sz="1000" dirty="0"/>
          </a:p>
          <a:p>
            <a:r>
              <a:rPr lang="en-US" sz="2000" dirty="0"/>
              <a:t>Disadvantages:</a:t>
            </a:r>
          </a:p>
          <a:p>
            <a:pPr lvl="1"/>
            <a:r>
              <a:rPr lang="en-US" sz="2000" dirty="0"/>
              <a:t>Impedes implementations and overrides</a:t>
            </a:r>
          </a:p>
          <a:p>
            <a:pPr lvl="1"/>
            <a:r>
              <a:rPr lang="en-US" sz="2000" dirty="0"/>
              <a:t>Often in your way when prototyping</a:t>
            </a:r>
          </a:p>
          <a:p>
            <a:pPr lvl="1"/>
            <a:r>
              <a:rPr lang="en-US" sz="2000" dirty="0"/>
              <a:t>Have to catch or declare even in clients where the exception is not possible</a:t>
            </a:r>
          </a:p>
        </p:txBody>
      </p:sp>
    </p:spTree>
    <p:extLst>
      <p:ext uri="{BB962C8B-B14F-4D97-AF65-F5344CB8AC3E}">
        <p14:creationId xmlns:p14="http://schemas.microsoft.com/office/powerpoint/2010/main" val="307980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The </a:t>
            </a:r>
            <a:r>
              <a:rPr lang="en-US" b="1" dirty="0">
                <a:latin typeface="Courier New"/>
                <a:cs typeface="Courier New"/>
              </a:rPr>
              <a:t>finally</a:t>
            </a:r>
            <a:r>
              <a:rPr lang="en-US" dirty="0"/>
              <a:t> block</a:t>
            </a:r>
          </a:p>
        </p:txBody>
      </p:sp>
      <p:sp>
        <p:nvSpPr>
          <p:cNvPr id="581635" name="Rectangle 3"/>
          <p:cNvSpPr>
            <a:spLocks noGrp="1" noChangeArrowheads="1"/>
          </p:cNvSpPr>
          <p:nvPr>
            <p:ph idx="1"/>
          </p:nvPr>
        </p:nvSpPr>
        <p:spPr>
          <a:xfrm>
            <a:off x="685800" y="1600200"/>
            <a:ext cx="8153400" cy="4495800"/>
          </a:xfrm>
        </p:spPr>
        <p:txBody>
          <a:bodyPr/>
          <a:lstStyle/>
          <a:p>
            <a:pPr marL="0" indent="0">
              <a:buNone/>
            </a:pPr>
            <a:r>
              <a:rPr lang="en-US" sz="2000" b="1" dirty="0">
                <a:latin typeface="Courier New"/>
                <a:cs typeface="Courier New"/>
              </a:rPr>
              <a:t>finally</a:t>
            </a:r>
            <a:r>
              <a:rPr lang="en-US" sz="2000" dirty="0"/>
              <a:t> block is always executed</a:t>
            </a:r>
          </a:p>
          <a:p>
            <a:pPr lvl="1" indent="-342900"/>
            <a:r>
              <a:rPr lang="en-US" sz="2000" dirty="0"/>
              <a:t>Whether an exception is thrown or not</a:t>
            </a:r>
          </a:p>
          <a:p>
            <a:pPr marL="0" indent="0">
              <a:buNone/>
            </a:pPr>
            <a:endParaRPr lang="en-US" sz="2000" dirty="0"/>
          </a:p>
          <a:p>
            <a:pPr marL="457200" lvl="1" indent="0">
              <a:buNone/>
            </a:pPr>
            <a:r>
              <a:rPr lang="en-US" sz="2000" b="1" dirty="0">
                <a:latin typeface="Courier New"/>
                <a:cs typeface="Courier New"/>
              </a:rPr>
              <a:t>try {</a:t>
            </a:r>
            <a:br>
              <a:rPr lang="en-US" sz="2000" b="1" dirty="0">
                <a:latin typeface="Courier New"/>
                <a:cs typeface="Courier New"/>
              </a:rPr>
            </a:br>
            <a:r>
              <a:rPr lang="en-US" sz="2000" b="1" dirty="0">
                <a:latin typeface="Courier New"/>
                <a:cs typeface="Courier New"/>
              </a:rPr>
              <a:t>  </a:t>
            </a:r>
            <a:r>
              <a:rPr lang="en-US" sz="2000" b="1" dirty="0">
                <a:solidFill>
                  <a:srgbClr val="7030A0"/>
                </a:solidFill>
                <a:latin typeface="Courier New"/>
                <a:cs typeface="Courier New"/>
              </a:rPr>
              <a:t>// code ...</a:t>
            </a:r>
            <a:br>
              <a:rPr lang="en-US" sz="2000" b="1" dirty="0">
                <a:latin typeface="Courier New"/>
                <a:cs typeface="Courier New"/>
              </a:rPr>
            </a:br>
            <a:r>
              <a:rPr lang="en-US" sz="2000" b="1" dirty="0">
                <a:latin typeface="Courier New"/>
                <a:cs typeface="Courier New"/>
              </a:rPr>
              <a:t>} catch (Type </a:t>
            </a:r>
            <a:r>
              <a:rPr lang="en-US" sz="2000" b="1" dirty="0">
                <a:solidFill>
                  <a:schemeClr val="accent2"/>
                </a:solidFill>
                <a:latin typeface="Courier New"/>
                <a:cs typeface="Courier New"/>
              </a:rPr>
              <a:t>name</a:t>
            </a:r>
            <a:r>
              <a:rPr lang="en-US" sz="2000" b="1" dirty="0">
                <a:latin typeface="Courier New"/>
                <a:cs typeface="Courier New"/>
              </a:rPr>
              <a:t>) {</a:t>
            </a:r>
            <a:br>
              <a:rPr lang="en-US" sz="2000" b="1" dirty="0">
                <a:latin typeface="Courier New"/>
                <a:cs typeface="Courier New"/>
              </a:rPr>
            </a:br>
            <a:r>
              <a:rPr lang="en-US" sz="2000" b="1" dirty="0">
                <a:latin typeface="Courier New"/>
                <a:cs typeface="Courier New"/>
              </a:rPr>
              <a:t>    </a:t>
            </a:r>
            <a:r>
              <a:rPr lang="en-US" sz="2000" b="1" dirty="0">
                <a:solidFill>
                  <a:srgbClr val="7030A0"/>
                </a:solidFill>
                <a:latin typeface="Courier New"/>
                <a:cs typeface="Courier New"/>
              </a:rPr>
              <a:t>// code to handle the exception</a:t>
            </a:r>
            <a:br>
              <a:rPr lang="en-US" sz="2000" b="1" dirty="0">
                <a:latin typeface="Courier New"/>
                <a:cs typeface="Courier New"/>
              </a:rPr>
            </a:br>
            <a:r>
              <a:rPr lang="en-US" sz="2000" b="1" dirty="0">
                <a:latin typeface="Courier New"/>
                <a:cs typeface="Courier New"/>
              </a:rPr>
              <a:t>} finally {</a:t>
            </a:r>
            <a:br>
              <a:rPr lang="en-US" sz="2000" b="1" dirty="0">
                <a:latin typeface="Courier New"/>
                <a:cs typeface="Courier New"/>
              </a:rPr>
            </a:br>
            <a:r>
              <a:rPr lang="en-US" sz="2000" b="1" dirty="0">
                <a:latin typeface="Courier New"/>
                <a:cs typeface="Courier New"/>
              </a:rPr>
              <a:t>    </a:t>
            </a:r>
            <a:r>
              <a:rPr lang="en-US" sz="2000" b="1" dirty="0">
                <a:solidFill>
                  <a:srgbClr val="7030A0"/>
                </a:solidFill>
                <a:latin typeface="Courier New"/>
                <a:cs typeface="Courier New"/>
              </a:rPr>
              <a:t>// code to run after the try/catch finishes</a:t>
            </a:r>
            <a:br>
              <a:rPr lang="en-US" sz="2000" b="1" dirty="0">
                <a:latin typeface="Courier New"/>
                <a:cs typeface="Courier New"/>
              </a:rPr>
            </a:br>
            <a:r>
              <a:rPr lang="en-US" sz="2000" b="1" dirty="0">
                <a:latin typeface="Courier New"/>
                <a:cs typeface="Courier New"/>
              </a:rPr>
              <a:t>}</a:t>
            </a:r>
          </a:p>
          <a:p>
            <a:pPr marL="0" indent="0">
              <a:buNone/>
            </a:pPr>
            <a:endParaRPr lang="en-US" sz="2000" dirty="0"/>
          </a:p>
        </p:txBody>
      </p:sp>
    </p:spTree>
    <p:extLst>
      <p:ext uri="{BB962C8B-B14F-4D97-AF65-F5344CB8AC3E}">
        <p14:creationId xmlns:p14="http://schemas.microsoft.com/office/powerpoint/2010/main" val="292061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r>
              <a:rPr lang="en-US" dirty="0"/>
              <a:t>What </a:t>
            </a:r>
            <a:r>
              <a:rPr lang="en-US" b="1" dirty="0">
                <a:latin typeface="Courier New"/>
                <a:cs typeface="Courier New"/>
              </a:rPr>
              <a:t>finally</a:t>
            </a:r>
            <a:r>
              <a:rPr lang="en-US" dirty="0"/>
              <a:t> is for</a:t>
            </a:r>
          </a:p>
        </p:txBody>
      </p:sp>
      <p:sp>
        <p:nvSpPr>
          <p:cNvPr id="581635" name="Rectangle 3"/>
          <p:cNvSpPr>
            <a:spLocks noGrp="1" noChangeArrowheads="1"/>
          </p:cNvSpPr>
          <p:nvPr>
            <p:ph idx="1"/>
          </p:nvPr>
        </p:nvSpPr>
        <p:spPr/>
        <p:txBody>
          <a:bodyPr>
            <a:noAutofit/>
          </a:bodyPr>
          <a:lstStyle/>
          <a:p>
            <a:pPr marL="0" indent="0">
              <a:buNone/>
            </a:pPr>
            <a:r>
              <a:rPr lang="en-US" sz="2000" b="1" dirty="0">
                <a:latin typeface="Courier New"/>
                <a:cs typeface="Courier New"/>
              </a:rPr>
              <a:t>finally</a:t>
            </a:r>
            <a:r>
              <a:rPr lang="en-US" sz="2000" dirty="0"/>
              <a:t> is used </a:t>
            </a:r>
            <a:r>
              <a:rPr lang="en-US" sz="2000"/>
              <a:t>for common </a:t>
            </a:r>
            <a:r>
              <a:rPr lang="en-US" sz="2000" dirty="0"/>
              <a:t>“must-always-run” or “clean-up” code</a:t>
            </a:r>
          </a:p>
          <a:p>
            <a:pPr lvl="1"/>
            <a:r>
              <a:rPr lang="en-US" sz="2000" dirty="0"/>
              <a:t>Avoids duplicated code in catch branch[</a:t>
            </a:r>
            <a:r>
              <a:rPr lang="en-US" sz="2000" dirty="0" err="1"/>
              <a:t>es</a:t>
            </a:r>
            <a:r>
              <a:rPr lang="en-US" sz="2000" dirty="0"/>
              <a:t>] and after</a:t>
            </a:r>
          </a:p>
          <a:p>
            <a:pPr lvl="1"/>
            <a:r>
              <a:rPr lang="en-US" sz="2000" dirty="0"/>
              <a:t>Avoids having to catch all exceptions</a:t>
            </a:r>
          </a:p>
          <a:p>
            <a:pPr marL="0" indent="0">
              <a:buNone/>
            </a:pPr>
            <a:endParaRPr lang="en-US" sz="2000" dirty="0"/>
          </a:p>
          <a:p>
            <a:pPr marL="445770" lvl="1" indent="0">
              <a:buNone/>
            </a:pPr>
            <a:r>
              <a:rPr lang="en-US" sz="2000" b="1" dirty="0">
                <a:latin typeface="Courier New" pitchFamily="49" charset="0"/>
                <a:cs typeface="Courier New" pitchFamily="49" charset="0"/>
              </a:rPr>
              <a:t>try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a:solidFill>
                  <a:srgbClr val="7030A0"/>
                </a:solidFill>
                <a:latin typeface="Courier New" pitchFamily="49" charset="0"/>
                <a:cs typeface="Courier New" pitchFamily="49" charset="0"/>
              </a:rPr>
              <a:t>// ... write to out;  might throw exception</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catch (</a:t>
            </a:r>
            <a:r>
              <a:rPr lang="en-US" sz="2000" b="1" dirty="0" err="1">
                <a:latin typeface="Courier New" pitchFamily="49" charset="0"/>
                <a:cs typeface="Courier New" pitchFamily="49" charset="0"/>
              </a:rPr>
              <a:t>IOException</a:t>
            </a:r>
            <a:r>
              <a:rPr lang="en-US" sz="2000" b="1" dirty="0">
                <a:latin typeface="Courier New" pitchFamily="49" charset="0"/>
                <a:cs typeface="Courier New" pitchFamily="49" charset="0"/>
              </a:rPr>
              <a:t> </a:t>
            </a:r>
            <a:r>
              <a:rPr lang="en-US" sz="2000" b="1" dirty="0">
                <a:solidFill>
                  <a:schemeClr val="accent2"/>
                </a:solidFill>
                <a:latin typeface="Courier New" pitchFamily="49" charset="0"/>
                <a:cs typeface="Courier New" pitchFamily="49" charset="0"/>
              </a:rPr>
              <a:t>e</a:t>
            </a:r>
            <a:r>
              <a:rPr lang="en-US" sz="2000" b="1" dirty="0">
                <a:latin typeface="Courier New" pitchFamily="49" charset="0"/>
                <a:cs typeface="Courier New" pitchFamily="49" charset="0"/>
              </a:rPr>
              <a:t>)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System.out.println</a:t>
            </a:r>
            <a:r>
              <a:rPr lang="en-US" sz="2000" b="1" dirty="0">
                <a:latin typeface="Courier New" pitchFamily="49" charset="0"/>
                <a:cs typeface="Courier New" pitchFamily="49" charset="0"/>
              </a:rPr>
              <a:t>("Caught </a:t>
            </a:r>
            <a:r>
              <a:rPr lang="en-US" sz="2000" b="1" dirty="0" err="1">
                <a:latin typeface="Courier New" pitchFamily="49" charset="0"/>
                <a:cs typeface="Courier New" pitchFamily="49" charset="0"/>
              </a:rPr>
              <a:t>IOException</a:t>
            </a:r>
            <a:r>
              <a:rPr lang="en-US" sz="2000" b="1">
                <a:latin typeface="Courier New" pitchFamily="49" charset="0"/>
                <a:cs typeface="Courier New" pitchFamily="49" charset="0"/>
              </a:rPr>
              <a:t>: </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a:latin typeface="Courier New" pitchFamily="49" charset="0"/>
                <a:cs typeface="Courier New" pitchFamily="49" charset="0"/>
              </a:rPr>
              <a:t>                     + </a:t>
            </a:r>
            <a:r>
              <a:rPr lang="en-US" sz="2000" b="1" dirty="0" err="1">
                <a:latin typeface="Courier New" pitchFamily="49" charset="0"/>
                <a:cs typeface="Courier New" pitchFamily="49" charset="0"/>
              </a:rPr>
              <a:t>e.getMessage</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finally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out.close</a:t>
            </a:r>
            <a:r>
              <a:rPr lang="en-US" sz="2000" b="1" dirty="0">
                <a:latin typeface="Courier New" pitchFamily="49" charset="0"/>
                <a:cs typeface="Courier New" pitchFamily="49" charset="0"/>
              </a:rPr>
              <a:t>();</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096131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85800" y="1447800"/>
            <a:ext cx="7772400" cy="4953000"/>
          </a:xfrm>
        </p:spPr>
        <p:txBody>
          <a:bodyPr/>
          <a:lstStyle/>
          <a:p>
            <a:r>
              <a:rPr lang="en-US" sz="2000" dirty="0"/>
              <a:t>General concepts about dealing with errors and failures</a:t>
            </a:r>
          </a:p>
          <a:p>
            <a:endParaRPr lang="en-US" sz="1000" dirty="0"/>
          </a:p>
          <a:p>
            <a:r>
              <a:rPr lang="en-US" sz="2000" dirty="0"/>
              <a:t>Assertions: what, why, how</a:t>
            </a:r>
          </a:p>
          <a:p>
            <a:pPr lvl="1"/>
            <a:r>
              <a:rPr lang="en-US" sz="2000" dirty="0"/>
              <a:t>For things you believe will/should never happen</a:t>
            </a:r>
          </a:p>
          <a:p>
            <a:pPr lvl="1"/>
            <a:endParaRPr lang="en-US" sz="1000" dirty="0"/>
          </a:p>
          <a:p>
            <a:r>
              <a:rPr lang="en-US" sz="2000" dirty="0"/>
              <a:t>Exceptions: what, how </a:t>
            </a:r>
            <a:r>
              <a:rPr lang="en-US" sz="2000" i="1" dirty="0"/>
              <a:t>in Java</a:t>
            </a:r>
            <a:endParaRPr lang="en-US" sz="2000" dirty="0"/>
          </a:p>
          <a:p>
            <a:pPr lvl="1">
              <a:spcBef>
                <a:spcPts val="0"/>
              </a:spcBef>
            </a:pPr>
            <a:r>
              <a:rPr lang="en-US" sz="2000" dirty="0"/>
              <a:t>How to throw, catch, and declare exceptions</a:t>
            </a:r>
            <a:endParaRPr lang="en-US" sz="2000" i="1" dirty="0"/>
          </a:p>
          <a:p>
            <a:pPr lvl="1">
              <a:spcBef>
                <a:spcPts val="0"/>
              </a:spcBef>
            </a:pPr>
            <a:r>
              <a:rPr lang="en-US" sz="2000" dirty="0"/>
              <a:t>Subtyping of exceptions</a:t>
            </a:r>
          </a:p>
          <a:p>
            <a:pPr lvl="1">
              <a:spcBef>
                <a:spcPts val="0"/>
              </a:spcBef>
            </a:pPr>
            <a:r>
              <a:rPr lang="en-US" sz="2000" dirty="0"/>
              <a:t>Checked vs. unchecked exceptions</a:t>
            </a:r>
          </a:p>
          <a:p>
            <a:pPr lvl="1"/>
            <a:endParaRPr lang="en-US" sz="1000" dirty="0"/>
          </a:p>
          <a:p>
            <a:r>
              <a:rPr lang="en-US" sz="2000" dirty="0">
                <a:solidFill>
                  <a:schemeClr val="accent2"/>
                </a:solidFill>
              </a:rPr>
              <a:t>Exceptions: why </a:t>
            </a:r>
            <a:r>
              <a:rPr lang="en-US" sz="2000" i="1" dirty="0">
                <a:solidFill>
                  <a:schemeClr val="accent2"/>
                </a:solidFill>
              </a:rPr>
              <a:t>in general</a:t>
            </a:r>
          </a:p>
          <a:p>
            <a:pPr lvl="1">
              <a:spcBef>
                <a:spcPts val="0"/>
              </a:spcBef>
            </a:pPr>
            <a:r>
              <a:rPr lang="en-US" sz="2000" dirty="0">
                <a:solidFill>
                  <a:schemeClr val="accent2"/>
                </a:solidFill>
              </a:rPr>
              <a:t>For things you believe are bad and should rarely happen</a:t>
            </a:r>
          </a:p>
          <a:p>
            <a:pPr lvl="1">
              <a:spcBef>
                <a:spcPts val="0"/>
              </a:spcBef>
            </a:pPr>
            <a:r>
              <a:rPr lang="en-US" sz="2000" dirty="0">
                <a:solidFill>
                  <a:schemeClr val="accent2"/>
                </a:solidFill>
              </a:rPr>
              <a:t>And many other style issues</a:t>
            </a:r>
          </a:p>
          <a:p>
            <a:pPr lvl="1"/>
            <a:endParaRPr lang="en-US" sz="1000" dirty="0"/>
          </a:p>
          <a:p>
            <a:r>
              <a:rPr lang="en-US" sz="2000" dirty="0"/>
              <a:t>Alternative with trade-offs: Returning special values</a:t>
            </a:r>
          </a:p>
          <a:p>
            <a:endParaRPr lang="en-US" sz="1000" dirty="0"/>
          </a:p>
          <a:p>
            <a:r>
              <a:rPr lang="en-US" sz="2000" dirty="0"/>
              <a:t>Summary and review</a:t>
            </a:r>
          </a:p>
          <a:p>
            <a:endParaRPr lang="en-US" sz="2000" dirty="0"/>
          </a:p>
          <a:p>
            <a:endParaRPr lang="en-US" sz="2000" dirty="0"/>
          </a:p>
        </p:txBody>
      </p:sp>
    </p:spTree>
    <p:extLst>
      <p:ext uri="{BB962C8B-B14F-4D97-AF65-F5344CB8AC3E}">
        <p14:creationId xmlns:p14="http://schemas.microsoft.com/office/powerpoint/2010/main" val="1999202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60604" y="2286000"/>
            <a:ext cx="6022803" cy="2800767"/>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Exceptions:</a:t>
            </a:r>
          </a:p>
          <a:p>
            <a:pPr algn="ctr"/>
            <a:r>
              <a:rPr lang="en-US" sz="8800" dirty="0">
                <a:solidFill>
                  <a:schemeClr val="bg1"/>
                </a:solidFill>
                <a:latin typeface="Helvetica" charset="0"/>
                <a:ea typeface="Helvetica" charset="0"/>
                <a:cs typeface="Helvetica" charset="0"/>
              </a:rPr>
              <a:t>when, why</a:t>
            </a:r>
          </a:p>
        </p:txBody>
      </p:sp>
    </p:spTree>
    <p:extLst>
      <p:ext uri="{BB962C8B-B14F-4D97-AF65-F5344CB8AC3E}">
        <p14:creationId xmlns:p14="http://schemas.microsoft.com/office/powerpoint/2010/main" val="3792970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normAutofit/>
          </a:bodyPr>
          <a:lstStyle/>
          <a:p>
            <a:r>
              <a:rPr lang="en-US"/>
              <a:t>Propagating an exception</a:t>
            </a:r>
          </a:p>
        </p:txBody>
      </p:sp>
      <p:sp>
        <p:nvSpPr>
          <p:cNvPr id="331779" name="Rectangle 3"/>
          <p:cNvSpPr>
            <a:spLocks noGrp="1" noChangeArrowheads="1"/>
          </p:cNvSpPr>
          <p:nvPr>
            <p:ph idx="1"/>
          </p:nvPr>
        </p:nvSpPr>
        <p:spPr>
          <a:xfrm>
            <a:off x="685800" y="1600200"/>
            <a:ext cx="8153400" cy="4495800"/>
          </a:xfrm>
        </p:spPr>
        <p:txBody>
          <a:bodyPr>
            <a:normAutofit/>
          </a:bodyPr>
          <a:lstStyle/>
          <a:p>
            <a:pPr>
              <a:buNone/>
            </a:pPr>
            <a:r>
              <a:rPr lang="en-US" sz="1800" b="1" dirty="0">
                <a:solidFill>
                  <a:srgbClr val="7030A0"/>
                </a:solidFill>
                <a:latin typeface="Courier New" pitchFamily="49" charset="0"/>
              </a:rPr>
              <a:t>// returns: x such that ax^2 + </a:t>
            </a:r>
            <a:r>
              <a:rPr lang="en-US" sz="1800" b="1" dirty="0" err="1">
                <a:solidFill>
                  <a:srgbClr val="7030A0"/>
                </a:solidFill>
                <a:latin typeface="Courier New" pitchFamily="49" charset="0"/>
              </a:rPr>
              <a:t>bx</a:t>
            </a:r>
            <a:r>
              <a:rPr lang="en-US" sz="1800" b="1" dirty="0">
                <a:solidFill>
                  <a:srgbClr val="7030A0"/>
                </a:solidFill>
                <a:latin typeface="Courier New" pitchFamily="49" charset="0"/>
              </a:rPr>
              <a:t> + c = 0</a:t>
            </a:r>
          </a:p>
          <a:p>
            <a:pPr>
              <a:buNone/>
            </a:pPr>
            <a:r>
              <a:rPr lang="en-US" sz="1800" b="1" dirty="0">
                <a:solidFill>
                  <a:srgbClr val="7030A0"/>
                </a:solidFill>
                <a:latin typeface="Courier New" pitchFamily="49" charset="0"/>
              </a:rPr>
              <a:t>// throws: </a:t>
            </a:r>
            <a:r>
              <a:rPr lang="en-US" sz="1800" b="1" dirty="0" err="1">
                <a:solidFill>
                  <a:srgbClr val="7030A0"/>
                </a:solidFill>
                <a:latin typeface="Courier New" pitchFamily="49" charset="0"/>
              </a:rPr>
              <a:t>IllegalArgumentException</a:t>
            </a:r>
            <a:r>
              <a:rPr lang="en-US" sz="1800" b="1" dirty="0">
                <a:solidFill>
                  <a:srgbClr val="7030A0"/>
                </a:solidFill>
                <a:latin typeface="Courier New" pitchFamily="49" charset="0"/>
              </a:rPr>
              <a:t> if no real </a:t>
            </a:r>
            <a:r>
              <a:rPr lang="en-US" sz="1800" b="1" dirty="0" err="1">
                <a:solidFill>
                  <a:srgbClr val="7030A0"/>
                </a:solidFill>
                <a:latin typeface="Courier New" pitchFamily="49" charset="0"/>
              </a:rPr>
              <a:t>soln</a:t>
            </a:r>
            <a:r>
              <a:rPr lang="en-US" sz="1800" b="1" dirty="0">
                <a:solidFill>
                  <a:srgbClr val="7030A0"/>
                </a:solidFill>
                <a:latin typeface="Courier New" pitchFamily="49" charset="0"/>
              </a:rPr>
              <a:t> exists</a:t>
            </a:r>
          </a:p>
          <a:p>
            <a:pPr>
              <a:buNone/>
            </a:pPr>
            <a:r>
              <a:rPr lang="en-US" sz="1800" b="1" dirty="0">
                <a:latin typeface="Courier New" pitchFamily="49" charset="0"/>
              </a:rPr>
              <a:t>double </a:t>
            </a:r>
            <a:r>
              <a:rPr lang="en-US" sz="1800" b="1" dirty="0" err="1">
                <a:solidFill>
                  <a:srgbClr val="0000FF"/>
                </a:solidFill>
                <a:latin typeface="Courier New" pitchFamily="49" charset="0"/>
              </a:rPr>
              <a:t>solveQuad</a:t>
            </a:r>
            <a:r>
              <a:rPr lang="en-US" sz="1800" b="1" dirty="0">
                <a:latin typeface="Courier New" pitchFamily="49" charset="0"/>
              </a:rPr>
              <a:t>(double </a:t>
            </a:r>
            <a:r>
              <a:rPr lang="en-US" sz="1800" b="1" dirty="0">
                <a:solidFill>
                  <a:srgbClr val="0000FF"/>
                </a:solidFill>
                <a:latin typeface="Courier New" pitchFamily="49" charset="0"/>
              </a:rPr>
              <a:t>a</a:t>
            </a:r>
            <a:r>
              <a:rPr lang="en-US" sz="1800" b="1" dirty="0">
                <a:latin typeface="Courier New" pitchFamily="49" charset="0"/>
              </a:rPr>
              <a:t>, double </a:t>
            </a:r>
            <a:r>
              <a:rPr lang="en-US" sz="1800" b="1" dirty="0">
                <a:solidFill>
                  <a:srgbClr val="0000FF"/>
                </a:solidFill>
                <a:latin typeface="Courier New" pitchFamily="49" charset="0"/>
              </a:rPr>
              <a:t>b</a:t>
            </a:r>
            <a:r>
              <a:rPr lang="en-US" sz="1800" b="1" dirty="0">
                <a:latin typeface="Courier New" pitchFamily="49" charset="0"/>
              </a:rPr>
              <a:t>, double </a:t>
            </a:r>
            <a:r>
              <a:rPr lang="en-US" sz="1800" b="1" dirty="0">
                <a:solidFill>
                  <a:srgbClr val="0000FF"/>
                </a:solidFill>
                <a:latin typeface="Courier New" pitchFamily="49" charset="0"/>
              </a:rPr>
              <a:t>c</a:t>
            </a:r>
            <a:r>
              <a:rPr lang="en-US" sz="1800" b="1" dirty="0">
                <a:latin typeface="Courier New" pitchFamily="49" charset="0"/>
              </a:rPr>
              <a:t>) </a:t>
            </a:r>
          </a:p>
          <a:p>
            <a:pPr>
              <a:buNone/>
            </a:pPr>
            <a:r>
              <a:rPr lang="en-US" sz="1800" b="1" dirty="0">
                <a:solidFill>
                  <a:srgbClr val="FF0000"/>
                </a:solidFill>
                <a:latin typeface="Courier New" pitchFamily="49" charset="0"/>
              </a:rPr>
              <a:t>                         </a:t>
            </a:r>
            <a:r>
              <a:rPr lang="en-US" sz="1800" b="1" dirty="0">
                <a:latin typeface="Courier New" pitchFamily="49" charset="0"/>
              </a:rPr>
              <a:t>throws </a:t>
            </a:r>
            <a:r>
              <a:rPr lang="en-US" sz="1800" b="1" dirty="0" err="1">
                <a:latin typeface="Courier New" pitchFamily="49" charset="0"/>
              </a:rPr>
              <a:t>IllegalArgumentException</a:t>
            </a:r>
            <a:endParaRPr lang="en-US" sz="1800" b="1" dirty="0">
              <a:latin typeface="Courier New" pitchFamily="49" charset="0"/>
            </a:endParaRPr>
          </a:p>
          <a:p>
            <a:pPr>
              <a:buNone/>
            </a:pPr>
            <a:r>
              <a:rPr lang="en-US" sz="1800" b="1" dirty="0">
                <a:latin typeface="Courier New" pitchFamily="49" charset="0"/>
              </a:rPr>
              <a:t>{</a:t>
            </a:r>
          </a:p>
          <a:p>
            <a:pPr>
              <a:buNone/>
            </a:pPr>
            <a:r>
              <a:rPr lang="en-US" sz="1800" b="1" dirty="0">
                <a:latin typeface="Courier New" pitchFamily="49" charset="0"/>
              </a:rPr>
              <a:t>  </a:t>
            </a:r>
            <a:r>
              <a:rPr lang="en-US" sz="1800" b="1" dirty="0">
                <a:solidFill>
                  <a:srgbClr val="7030A0"/>
                </a:solidFill>
                <a:latin typeface="Courier New" pitchFamily="49" charset="0"/>
              </a:rPr>
              <a:t>// No need to catch exception thrown by </a:t>
            </a:r>
            <a:r>
              <a:rPr lang="en-US" sz="1800" b="1" dirty="0" err="1">
                <a:solidFill>
                  <a:srgbClr val="7030A0"/>
                </a:solidFill>
                <a:latin typeface="Courier New" pitchFamily="49" charset="0"/>
              </a:rPr>
              <a:t>sqrt</a:t>
            </a:r>
            <a:endParaRPr lang="en-US" sz="1800" b="1" dirty="0">
              <a:solidFill>
                <a:srgbClr val="7030A0"/>
              </a:solidFill>
              <a:latin typeface="Courier New" pitchFamily="49" charset="0"/>
            </a:endParaRPr>
          </a:p>
          <a:p>
            <a:pPr>
              <a:buNone/>
            </a:pPr>
            <a:r>
              <a:rPr lang="en-US" sz="1800" b="1" dirty="0">
                <a:latin typeface="Courier New" pitchFamily="49" charset="0"/>
              </a:rPr>
              <a:t>  return (-b + </a:t>
            </a:r>
            <a:r>
              <a:rPr lang="en-US" sz="1800" b="1" dirty="0" err="1">
                <a:latin typeface="Courier New" pitchFamily="49" charset="0"/>
              </a:rPr>
              <a:t>sqrt</a:t>
            </a:r>
            <a:r>
              <a:rPr lang="en-US" sz="1800" b="1" dirty="0">
                <a:latin typeface="Courier New" pitchFamily="49" charset="0"/>
              </a:rPr>
              <a:t>(b*b - 4*a*c)) / (2*a);</a:t>
            </a:r>
          </a:p>
          <a:p>
            <a:pPr>
              <a:buNone/>
            </a:pPr>
            <a:r>
              <a:rPr lang="en-US" sz="1800" b="1" dirty="0">
                <a:latin typeface="Courier New" pitchFamily="49" charset="0"/>
              </a:rPr>
              <a:t>}</a:t>
            </a:r>
          </a:p>
          <a:p>
            <a:pPr>
              <a:buNone/>
            </a:pPr>
            <a:endParaRPr lang="en-US" sz="2000" dirty="0">
              <a:solidFill>
                <a:schemeClr val="tx1"/>
              </a:solidFill>
              <a:latin typeface="Courier New" pitchFamily="49" charset="0"/>
            </a:endParaRPr>
          </a:p>
          <a:p>
            <a:pPr>
              <a:buNone/>
            </a:pPr>
            <a:endParaRPr lang="en-US" sz="2800" b="0" dirty="0"/>
          </a:p>
          <a:p>
            <a:pPr>
              <a:buNone/>
            </a:pPr>
            <a:r>
              <a:rPr lang="en-US" sz="2000" b="0" dirty="0"/>
              <a:t>Aside: How can clients know if a set of arguments </a:t>
            </a:r>
            <a:r>
              <a:rPr lang="en-US" sz="2000" dirty="0"/>
              <a:t>			</a:t>
            </a:r>
            <a:r>
              <a:rPr lang="en-US" sz="2000" b="0" dirty="0"/>
              <a:t>to </a:t>
            </a:r>
            <a:r>
              <a:rPr lang="en-US" sz="2000" b="1" dirty="0" err="1">
                <a:latin typeface="Courier New"/>
                <a:cs typeface="Courier New"/>
              </a:rPr>
              <a:t>solveQuad</a:t>
            </a:r>
            <a:r>
              <a:rPr lang="en-US" sz="2000" b="0" dirty="0"/>
              <a:t> is illegal?</a:t>
            </a:r>
            <a:endParaRPr lang="en-US" sz="2000" dirty="0"/>
          </a:p>
        </p:txBody>
      </p:sp>
    </p:spTree>
    <p:extLst>
      <p:ext uri="{BB962C8B-B14F-4D97-AF65-F5344CB8AC3E}">
        <p14:creationId xmlns:p14="http://schemas.microsoft.com/office/powerpoint/2010/main" val="357469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normAutofit/>
          </a:bodyPr>
          <a:lstStyle/>
          <a:p>
            <a:r>
              <a:rPr lang="en-US"/>
              <a:t>Why catch exceptions locally?</a:t>
            </a:r>
          </a:p>
        </p:txBody>
      </p:sp>
      <p:sp>
        <p:nvSpPr>
          <p:cNvPr id="343043" name="Rectangle 3"/>
          <p:cNvSpPr>
            <a:spLocks noGrp="1" noChangeArrowheads="1"/>
          </p:cNvSpPr>
          <p:nvPr>
            <p:ph idx="1"/>
          </p:nvPr>
        </p:nvSpPr>
        <p:spPr>
          <a:xfrm>
            <a:off x="533400" y="1600200"/>
            <a:ext cx="8534400" cy="4724400"/>
          </a:xfrm>
        </p:spPr>
        <p:txBody>
          <a:bodyPr>
            <a:normAutofit/>
          </a:bodyPr>
          <a:lstStyle/>
          <a:p>
            <a:pPr>
              <a:lnSpc>
                <a:spcPct val="90000"/>
              </a:lnSpc>
              <a:buNone/>
            </a:pPr>
            <a:r>
              <a:rPr lang="en-US" sz="2000" dirty="0">
                <a:latin typeface="+mj-lt"/>
              </a:rPr>
              <a:t>Failure to catch exceptions usually violates modularity</a:t>
            </a:r>
          </a:p>
          <a:p>
            <a:pPr lvl="1">
              <a:lnSpc>
                <a:spcPct val="90000"/>
              </a:lnSpc>
            </a:pPr>
            <a:r>
              <a:rPr lang="en-US" sz="2000" dirty="0">
                <a:latin typeface="+mj-lt"/>
              </a:rPr>
              <a:t>Call chain:   A  </a:t>
            </a:r>
            <a:r>
              <a:rPr lang="en-US" sz="2000" dirty="0">
                <a:latin typeface="+mj-lt"/>
                <a:sym typeface="Symbol" pitchFamily="18" charset="2"/>
              </a:rPr>
              <a:t> </a:t>
            </a:r>
            <a:r>
              <a:rPr lang="en-US" sz="2000" dirty="0">
                <a:latin typeface="+mj-lt"/>
              </a:rPr>
              <a:t> </a:t>
            </a:r>
            <a:r>
              <a:rPr lang="en-US" sz="2000" dirty="0" err="1">
                <a:latin typeface="+mj-lt"/>
              </a:rPr>
              <a:t>IntegerSet.insert</a:t>
            </a:r>
            <a:r>
              <a:rPr lang="en-US" sz="2000" dirty="0">
                <a:latin typeface="+mj-lt"/>
              </a:rPr>
              <a:t>  </a:t>
            </a:r>
            <a:r>
              <a:rPr lang="en-US" sz="2000" dirty="0">
                <a:latin typeface="+mj-lt"/>
                <a:sym typeface="Symbol" pitchFamily="18" charset="2"/>
              </a:rPr>
              <a:t>  </a:t>
            </a:r>
            <a:r>
              <a:rPr lang="en-US" sz="2000" dirty="0" err="1">
                <a:latin typeface="+mj-lt"/>
              </a:rPr>
              <a:t>IntegerList.insert</a:t>
            </a:r>
            <a:endParaRPr lang="en-US" sz="2000" dirty="0">
              <a:latin typeface="+mj-lt"/>
            </a:endParaRPr>
          </a:p>
          <a:p>
            <a:pPr lvl="1">
              <a:lnSpc>
                <a:spcPct val="90000"/>
              </a:lnSpc>
            </a:pPr>
            <a:r>
              <a:rPr lang="en-US" sz="2000" dirty="0" err="1">
                <a:latin typeface="+mj-lt"/>
              </a:rPr>
              <a:t>IntegerList.insert</a:t>
            </a:r>
            <a:r>
              <a:rPr lang="en-US" sz="2000" dirty="0">
                <a:latin typeface="+mj-lt"/>
              </a:rPr>
              <a:t> throws some exception</a:t>
            </a:r>
          </a:p>
          <a:p>
            <a:pPr lvl="2">
              <a:lnSpc>
                <a:spcPct val="90000"/>
              </a:lnSpc>
            </a:pPr>
            <a:r>
              <a:rPr lang="en-US" sz="2000" dirty="0">
                <a:latin typeface="+mj-lt"/>
              </a:rPr>
              <a:t>Implementer of </a:t>
            </a:r>
            <a:r>
              <a:rPr lang="en-US" sz="2000" dirty="0" err="1">
                <a:latin typeface="+mj-lt"/>
              </a:rPr>
              <a:t>IntegerSet.insert</a:t>
            </a:r>
            <a:r>
              <a:rPr lang="en-US" sz="2000" dirty="0">
                <a:latin typeface="+mj-lt"/>
              </a:rPr>
              <a:t> knows how list is being used</a:t>
            </a:r>
          </a:p>
          <a:p>
            <a:pPr lvl="2">
              <a:lnSpc>
                <a:spcPct val="90000"/>
              </a:lnSpc>
            </a:pPr>
            <a:r>
              <a:rPr lang="en-US" sz="2000" dirty="0">
                <a:latin typeface="+mj-lt"/>
              </a:rPr>
              <a:t>Implementer of A may not even know that </a:t>
            </a:r>
            <a:r>
              <a:rPr lang="en-US" sz="2000" dirty="0" err="1">
                <a:latin typeface="+mj-lt"/>
              </a:rPr>
              <a:t>IntegerList</a:t>
            </a:r>
            <a:r>
              <a:rPr lang="en-US" sz="2000" dirty="0">
                <a:latin typeface="+mj-lt"/>
              </a:rPr>
              <a:t> exists</a:t>
            </a:r>
          </a:p>
          <a:p>
            <a:pPr>
              <a:lnSpc>
                <a:spcPct val="90000"/>
              </a:lnSpc>
              <a:buNone/>
            </a:pPr>
            <a:endParaRPr lang="en-US" sz="2000" dirty="0">
              <a:latin typeface="+mj-lt"/>
            </a:endParaRPr>
          </a:p>
          <a:p>
            <a:pPr>
              <a:lnSpc>
                <a:spcPct val="90000"/>
              </a:lnSpc>
              <a:buNone/>
            </a:pPr>
            <a:r>
              <a:rPr lang="en-US" sz="2000" dirty="0">
                <a:latin typeface="+mj-lt"/>
              </a:rPr>
              <a:t>Method on the stack may think that it is handling an exception raised by </a:t>
            </a:r>
          </a:p>
          <a:p>
            <a:pPr>
              <a:lnSpc>
                <a:spcPct val="90000"/>
              </a:lnSpc>
              <a:buNone/>
            </a:pPr>
            <a:r>
              <a:rPr lang="en-US" sz="2000" dirty="0">
                <a:latin typeface="+mj-lt"/>
              </a:rPr>
              <a:t>a different call</a:t>
            </a:r>
          </a:p>
          <a:p>
            <a:pPr>
              <a:lnSpc>
                <a:spcPct val="90000"/>
              </a:lnSpc>
              <a:buNone/>
            </a:pPr>
            <a:endParaRPr lang="en-US" sz="2000" dirty="0">
              <a:latin typeface="+mj-lt"/>
            </a:endParaRPr>
          </a:p>
          <a:p>
            <a:pPr>
              <a:lnSpc>
                <a:spcPct val="90000"/>
              </a:lnSpc>
              <a:buNone/>
            </a:pPr>
            <a:r>
              <a:rPr lang="en-US" sz="2000" dirty="0">
                <a:latin typeface="+mj-lt"/>
              </a:rPr>
              <a:t>Better alternative:  catch it and </a:t>
            </a:r>
            <a:r>
              <a:rPr lang="en-US" sz="2000">
                <a:latin typeface="+mj-lt"/>
              </a:rPr>
              <a:t>throw again</a:t>
            </a:r>
            <a:endParaRPr lang="en-US" sz="2000" dirty="0">
              <a:latin typeface="+mj-lt"/>
            </a:endParaRPr>
          </a:p>
          <a:p>
            <a:pPr lvl="1">
              <a:lnSpc>
                <a:spcPct val="90000"/>
              </a:lnSpc>
            </a:pPr>
            <a:r>
              <a:rPr lang="en-US" sz="2000" dirty="0">
                <a:latin typeface="+mj-lt"/>
              </a:rPr>
              <a:t>“chaining” or “translation”</a:t>
            </a:r>
          </a:p>
          <a:p>
            <a:pPr lvl="1">
              <a:lnSpc>
                <a:spcPct val="90000"/>
              </a:lnSpc>
            </a:pPr>
            <a:r>
              <a:rPr lang="en-US" sz="2000" dirty="0">
                <a:latin typeface="+mj-lt"/>
              </a:rPr>
              <a:t>Restate in a level of abstraction that the client can understand</a:t>
            </a:r>
          </a:p>
          <a:p>
            <a:pPr lvl="1">
              <a:lnSpc>
                <a:spcPct val="90000"/>
              </a:lnSpc>
            </a:pPr>
            <a:r>
              <a:rPr lang="en-US" sz="2000" dirty="0">
                <a:latin typeface="+mj-lt"/>
              </a:rPr>
              <a:t>Do this even if the exception is better handled up a level</a:t>
            </a:r>
          </a:p>
          <a:p>
            <a:pPr lvl="1">
              <a:lnSpc>
                <a:spcPct val="90000"/>
              </a:lnSpc>
            </a:pPr>
            <a:r>
              <a:rPr lang="en-US" sz="2000" dirty="0">
                <a:latin typeface="+mj-lt"/>
              </a:rPr>
              <a:t>Makes it clear to reader of code that it was not an omission</a:t>
            </a:r>
          </a:p>
        </p:txBody>
      </p:sp>
    </p:spTree>
    <p:extLst>
      <p:ext uri="{BB962C8B-B14F-4D97-AF65-F5344CB8AC3E}">
        <p14:creationId xmlns:p14="http://schemas.microsoft.com/office/powerpoint/2010/main" val="460398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a:bodyPr>
          <a:lstStyle/>
          <a:p>
            <a:r>
              <a:rPr lang="en-US"/>
              <a:t>Exception translation</a:t>
            </a:r>
          </a:p>
        </p:txBody>
      </p:sp>
      <p:sp>
        <p:nvSpPr>
          <p:cNvPr id="325635" name="Rectangle 3"/>
          <p:cNvSpPr>
            <a:spLocks noGrp="1" noChangeArrowheads="1"/>
          </p:cNvSpPr>
          <p:nvPr>
            <p:ph idx="1"/>
          </p:nvPr>
        </p:nvSpPr>
        <p:spPr>
          <a:xfrm>
            <a:off x="304800" y="1219200"/>
            <a:ext cx="8763000" cy="5486400"/>
          </a:xfrm>
        </p:spPr>
        <p:txBody>
          <a:bodyPr>
            <a:noAutofit/>
          </a:bodyPr>
          <a:lstStyle/>
          <a:p>
            <a:pPr>
              <a:spcBef>
                <a:spcPts val="0"/>
              </a:spcBef>
              <a:buNone/>
            </a:pPr>
            <a:r>
              <a:rPr lang="en-US" sz="1800" b="1" dirty="0">
                <a:solidFill>
                  <a:srgbClr val="7030A0"/>
                </a:solidFill>
                <a:latin typeface="Courier New" pitchFamily="49" charset="0"/>
              </a:rPr>
              <a:t>// returns: x such that ax^2 + </a:t>
            </a:r>
            <a:r>
              <a:rPr lang="en-US" sz="1800" b="1" dirty="0" err="1">
                <a:solidFill>
                  <a:srgbClr val="7030A0"/>
                </a:solidFill>
                <a:latin typeface="Courier New" pitchFamily="49" charset="0"/>
              </a:rPr>
              <a:t>bx</a:t>
            </a:r>
            <a:r>
              <a:rPr lang="en-US" sz="1800" b="1" dirty="0">
                <a:solidFill>
                  <a:srgbClr val="7030A0"/>
                </a:solidFill>
                <a:latin typeface="Courier New" pitchFamily="49" charset="0"/>
              </a:rPr>
              <a:t> + c = 0</a:t>
            </a:r>
          </a:p>
          <a:p>
            <a:pPr>
              <a:spcBef>
                <a:spcPts val="0"/>
              </a:spcBef>
              <a:buNone/>
            </a:pPr>
            <a:r>
              <a:rPr lang="en-US" sz="1800" b="1" dirty="0">
                <a:solidFill>
                  <a:srgbClr val="7030A0"/>
                </a:solidFill>
                <a:latin typeface="Courier New" pitchFamily="49" charset="0"/>
              </a:rPr>
              <a:t>// throws: </a:t>
            </a:r>
            <a:r>
              <a:rPr lang="en-US" sz="1800" b="1" dirty="0" err="1">
                <a:solidFill>
                  <a:srgbClr val="7030A0"/>
                </a:solidFill>
                <a:latin typeface="Courier New" pitchFamily="49" charset="0"/>
              </a:rPr>
              <a:t>NotRealException</a:t>
            </a:r>
            <a:r>
              <a:rPr lang="en-US" sz="1800" b="1" dirty="0">
                <a:solidFill>
                  <a:srgbClr val="7030A0"/>
                </a:solidFill>
                <a:latin typeface="Courier New" pitchFamily="49" charset="0"/>
              </a:rPr>
              <a:t> if no real solution exists</a:t>
            </a:r>
          </a:p>
          <a:p>
            <a:pPr>
              <a:spcBef>
                <a:spcPts val="0"/>
              </a:spcBef>
              <a:buNone/>
            </a:pPr>
            <a:r>
              <a:rPr lang="en-US" sz="1800" b="1" dirty="0">
                <a:latin typeface="Courier New" pitchFamily="49" charset="0"/>
              </a:rPr>
              <a:t>double </a:t>
            </a:r>
            <a:r>
              <a:rPr lang="en-US" sz="1800" b="1" dirty="0" err="1">
                <a:solidFill>
                  <a:srgbClr val="0000FF"/>
                </a:solidFill>
                <a:latin typeface="Courier New" pitchFamily="49" charset="0"/>
              </a:rPr>
              <a:t>solveQuad</a:t>
            </a:r>
            <a:r>
              <a:rPr lang="en-US" sz="1800" b="1" dirty="0">
                <a:latin typeface="Courier New" pitchFamily="49" charset="0"/>
              </a:rPr>
              <a:t>(double </a:t>
            </a:r>
            <a:r>
              <a:rPr lang="en-US" sz="1800" b="1" dirty="0">
                <a:solidFill>
                  <a:srgbClr val="0000FF"/>
                </a:solidFill>
                <a:latin typeface="Courier New" pitchFamily="49" charset="0"/>
              </a:rPr>
              <a:t>a</a:t>
            </a:r>
            <a:r>
              <a:rPr lang="en-US" sz="1800" b="1" dirty="0">
                <a:latin typeface="Courier New" pitchFamily="49" charset="0"/>
              </a:rPr>
              <a:t>, double </a:t>
            </a:r>
            <a:r>
              <a:rPr lang="en-US" sz="1800" b="1" dirty="0">
                <a:solidFill>
                  <a:srgbClr val="0000FF"/>
                </a:solidFill>
                <a:latin typeface="Courier New" pitchFamily="49" charset="0"/>
              </a:rPr>
              <a:t>b</a:t>
            </a:r>
            <a:r>
              <a:rPr lang="en-US" sz="1800" b="1" dirty="0">
                <a:latin typeface="Courier New" pitchFamily="49" charset="0"/>
              </a:rPr>
              <a:t>, double </a:t>
            </a:r>
            <a:r>
              <a:rPr lang="en-US" sz="1800" b="1" dirty="0">
                <a:solidFill>
                  <a:srgbClr val="0000FF"/>
                </a:solidFill>
                <a:latin typeface="Courier New" pitchFamily="49" charset="0"/>
              </a:rPr>
              <a:t>c</a:t>
            </a:r>
            <a:r>
              <a:rPr lang="en-US" sz="1800" b="1" dirty="0">
                <a:latin typeface="Courier New" pitchFamily="49" charset="0"/>
              </a:rPr>
              <a:t>)              					</a:t>
            </a:r>
            <a:r>
              <a:rPr lang="en-US" sz="1800" b="1" dirty="0">
                <a:solidFill>
                  <a:srgbClr val="C00000"/>
                </a:solidFill>
                <a:latin typeface="Courier New" pitchFamily="49" charset="0"/>
              </a:rPr>
              <a:t>throws </a:t>
            </a:r>
            <a:r>
              <a:rPr lang="en-US" sz="1800" b="1" dirty="0" err="1">
                <a:solidFill>
                  <a:srgbClr val="C00000"/>
                </a:solidFill>
                <a:latin typeface="Courier New" pitchFamily="49" charset="0"/>
              </a:rPr>
              <a:t>NotRealException</a:t>
            </a:r>
            <a:r>
              <a:rPr lang="en-US" sz="1800" b="1" dirty="0">
                <a:solidFill>
                  <a:srgbClr val="C00000"/>
                </a:solidFill>
                <a:latin typeface="Courier New" pitchFamily="49" charset="0"/>
              </a:rPr>
              <a:t> </a:t>
            </a:r>
            <a:r>
              <a:rPr lang="en-US" sz="1800" b="1" dirty="0">
                <a:latin typeface="Courier New" pitchFamily="49" charset="0"/>
              </a:rPr>
              <a:t>{</a:t>
            </a:r>
          </a:p>
          <a:p>
            <a:pPr>
              <a:spcBef>
                <a:spcPts val="0"/>
              </a:spcBef>
              <a:buNone/>
            </a:pPr>
            <a:r>
              <a:rPr lang="en-US" sz="1800" b="1" dirty="0">
                <a:latin typeface="Courier New" pitchFamily="49" charset="0"/>
              </a:rPr>
              <a:t>  </a:t>
            </a:r>
            <a:r>
              <a:rPr lang="en-US" sz="1800" b="1" dirty="0">
                <a:solidFill>
                  <a:srgbClr val="C00000"/>
                </a:solidFill>
                <a:latin typeface="Courier New" pitchFamily="49" charset="0"/>
              </a:rPr>
              <a:t>try {</a:t>
            </a:r>
          </a:p>
          <a:p>
            <a:pPr>
              <a:spcBef>
                <a:spcPts val="0"/>
              </a:spcBef>
              <a:buNone/>
            </a:pPr>
            <a:r>
              <a:rPr lang="en-US" sz="1800" b="1" dirty="0">
                <a:solidFill>
                  <a:srgbClr val="C00000"/>
                </a:solidFill>
                <a:latin typeface="Courier New" pitchFamily="49" charset="0"/>
              </a:rPr>
              <a:t>    </a:t>
            </a:r>
            <a:r>
              <a:rPr lang="en-US" sz="1800" b="1" dirty="0">
                <a:latin typeface="Courier New" pitchFamily="49" charset="0"/>
              </a:rPr>
              <a:t>double </a:t>
            </a:r>
            <a:r>
              <a:rPr lang="en-US" sz="1800" b="1" dirty="0">
                <a:solidFill>
                  <a:srgbClr val="0000FF"/>
                </a:solidFill>
                <a:latin typeface="Courier New" pitchFamily="49" charset="0"/>
              </a:rPr>
              <a:t>discriminant</a:t>
            </a:r>
            <a:r>
              <a:rPr lang="en-US" sz="1800" b="1" dirty="0">
                <a:latin typeface="Courier New" pitchFamily="49" charset="0"/>
              </a:rPr>
              <a:t> = b*b – 4*a*c;</a:t>
            </a:r>
          </a:p>
          <a:p>
            <a:pPr>
              <a:spcBef>
                <a:spcPts val="0"/>
              </a:spcBef>
              <a:buNone/>
            </a:pPr>
            <a:r>
              <a:rPr lang="en-US" sz="1800" b="1" dirty="0">
                <a:solidFill>
                  <a:srgbClr val="C00000"/>
                </a:solidFill>
                <a:latin typeface="Courier New" pitchFamily="49" charset="0"/>
              </a:rPr>
              <a:t>    </a:t>
            </a:r>
            <a:r>
              <a:rPr lang="en-US" sz="1800" b="1" dirty="0">
                <a:latin typeface="Courier New" pitchFamily="49" charset="0"/>
              </a:rPr>
              <a:t>return (-b + </a:t>
            </a:r>
            <a:r>
              <a:rPr lang="en-US" sz="1800" b="1" dirty="0" err="1">
                <a:latin typeface="Courier New" pitchFamily="49" charset="0"/>
              </a:rPr>
              <a:t>sqrt</a:t>
            </a:r>
            <a:r>
              <a:rPr lang="en-US" sz="1800" b="1" dirty="0">
                <a:latin typeface="Courier New" pitchFamily="49" charset="0"/>
              </a:rPr>
              <a:t>(discriminant)) / (2*a);</a:t>
            </a:r>
          </a:p>
          <a:p>
            <a:pPr>
              <a:spcBef>
                <a:spcPts val="0"/>
              </a:spcBef>
              <a:buNone/>
            </a:pPr>
            <a:r>
              <a:rPr lang="en-US" sz="1800" b="1" dirty="0">
                <a:solidFill>
                  <a:srgbClr val="C00000"/>
                </a:solidFill>
                <a:latin typeface="Courier New" pitchFamily="49" charset="0"/>
              </a:rPr>
              <a:t>  } catch (</a:t>
            </a:r>
            <a:r>
              <a:rPr lang="en-US" sz="1800" b="1" dirty="0" err="1">
                <a:solidFill>
                  <a:srgbClr val="C00000"/>
                </a:solidFill>
                <a:latin typeface="Courier New" pitchFamily="49" charset="0"/>
              </a:rPr>
              <a:t>IllegalArgumentException</a:t>
            </a:r>
            <a:r>
              <a:rPr lang="en-US" sz="1800" b="1" dirty="0">
                <a:solidFill>
                  <a:srgbClr val="C00000"/>
                </a:solidFill>
                <a:latin typeface="Courier New" pitchFamily="49" charset="0"/>
              </a:rPr>
              <a:t> e) {</a:t>
            </a:r>
          </a:p>
          <a:p>
            <a:pPr>
              <a:spcBef>
                <a:spcPts val="0"/>
              </a:spcBef>
              <a:buNone/>
            </a:pPr>
            <a:r>
              <a:rPr lang="en-US" sz="1800" b="1" dirty="0">
                <a:solidFill>
                  <a:srgbClr val="C00000"/>
                </a:solidFill>
                <a:latin typeface="Courier New" pitchFamily="49" charset="0"/>
              </a:rPr>
              <a:t>    </a:t>
            </a:r>
            <a:r>
              <a:rPr lang="en-US" sz="1800" b="1" dirty="0">
                <a:latin typeface="Courier New" pitchFamily="49" charset="0"/>
              </a:rPr>
              <a:t>String </a:t>
            </a:r>
            <a:r>
              <a:rPr lang="en-US" sz="1800" b="1" dirty="0">
                <a:solidFill>
                  <a:srgbClr val="0000FF"/>
                </a:solidFill>
                <a:latin typeface="Courier New" pitchFamily="49" charset="0"/>
              </a:rPr>
              <a:t>msg</a:t>
            </a:r>
            <a:r>
              <a:rPr lang="en-US" sz="1800" b="1" dirty="0">
                <a:latin typeface="Courier New" pitchFamily="49" charset="0"/>
              </a:rPr>
              <a:t> = "need positive b^2-4ac, got " + discriminant;</a:t>
            </a:r>
          </a:p>
          <a:p>
            <a:pPr>
              <a:spcBef>
                <a:spcPts val="0"/>
              </a:spcBef>
              <a:buNone/>
            </a:pPr>
            <a:r>
              <a:rPr lang="en-US" sz="1800" b="1" dirty="0">
                <a:solidFill>
                  <a:srgbClr val="C00000"/>
                </a:solidFill>
                <a:latin typeface="Courier New" pitchFamily="49" charset="0"/>
              </a:rPr>
              <a:t>    throw new </a:t>
            </a:r>
            <a:r>
              <a:rPr lang="en-US" sz="1800" b="1" dirty="0" err="1">
                <a:solidFill>
                  <a:srgbClr val="C00000"/>
                </a:solidFill>
                <a:latin typeface="Courier New" pitchFamily="49" charset="0"/>
              </a:rPr>
              <a:t>NotRealException</a:t>
            </a:r>
            <a:r>
              <a:rPr lang="en-US" sz="1800" b="1" dirty="0">
                <a:solidFill>
                  <a:srgbClr val="C00000"/>
                </a:solidFill>
                <a:latin typeface="Courier New" pitchFamily="49" charset="0"/>
              </a:rPr>
              <a:t>(msg, e); </a:t>
            </a:r>
            <a:r>
              <a:rPr lang="en-US" sz="1800" b="1" dirty="0">
                <a:solidFill>
                  <a:srgbClr val="7030A0"/>
                </a:solidFill>
                <a:latin typeface="Courier New" pitchFamily="49" charset="0"/>
              </a:rPr>
              <a:t>// chaining</a:t>
            </a:r>
          </a:p>
          <a:p>
            <a:pPr>
              <a:spcBef>
                <a:spcPts val="0"/>
              </a:spcBef>
              <a:buNone/>
            </a:pPr>
            <a:r>
              <a:rPr lang="en-US" sz="1800" b="1" dirty="0">
                <a:solidFill>
                  <a:srgbClr val="C00000"/>
                </a:solidFill>
                <a:latin typeface="Courier New" pitchFamily="49" charset="0"/>
              </a:rPr>
              <a:t>  }</a:t>
            </a:r>
          </a:p>
          <a:p>
            <a:pPr>
              <a:spcBef>
                <a:spcPts val="0"/>
              </a:spcBef>
              <a:buNone/>
            </a:pPr>
            <a:r>
              <a:rPr lang="en-US" sz="1800" b="1" dirty="0">
                <a:latin typeface="Courier New" pitchFamily="49" charset="0"/>
              </a:rPr>
              <a:t>} ...</a:t>
            </a:r>
          </a:p>
          <a:p>
            <a:pPr>
              <a:spcBef>
                <a:spcPts val="0"/>
              </a:spcBef>
              <a:buNone/>
            </a:pPr>
            <a:r>
              <a:rPr lang="en-US" sz="1800" b="1" dirty="0">
                <a:latin typeface="Courier New" pitchFamily="49" charset="0"/>
              </a:rPr>
              <a:t>class </a:t>
            </a:r>
            <a:r>
              <a:rPr lang="en-US" sz="1800" b="1" dirty="0" err="1">
                <a:solidFill>
                  <a:srgbClr val="0000FF"/>
                </a:solidFill>
                <a:latin typeface="Courier New" pitchFamily="49" charset="0"/>
              </a:rPr>
              <a:t>NotRealException</a:t>
            </a:r>
            <a:r>
              <a:rPr lang="en-US" sz="1800" b="1" dirty="0">
                <a:latin typeface="Courier New" pitchFamily="49" charset="0"/>
              </a:rPr>
              <a:t> extends Exception {</a:t>
            </a:r>
          </a:p>
          <a:p>
            <a:pPr>
              <a:spcBef>
                <a:spcPts val="0"/>
              </a:spcBef>
              <a:buNone/>
            </a:pPr>
            <a:r>
              <a:rPr lang="en-US" sz="1800" b="1" dirty="0">
                <a:latin typeface="Courier New" pitchFamily="49" charset="0"/>
              </a:rPr>
              <a:t>  </a:t>
            </a:r>
            <a:r>
              <a:rPr lang="en-US" sz="1800" b="1" dirty="0">
                <a:solidFill>
                  <a:srgbClr val="7030A0"/>
                </a:solidFill>
                <a:latin typeface="Courier New" pitchFamily="49" charset="0"/>
              </a:rPr>
              <a:t>// implement constructor alanogous to each of super's</a:t>
            </a:r>
          </a:p>
          <a:p>
            <a:pPr>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 { super(); }</a:t>
            </a:r>
          </a:p>
          <a:p>
            <a:pPr>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(String </a:t>
            </a:r>
            <a:r>
              <a:rPr lang="en-US" sz="1800" b="1" dirty="0">
                <a:solidFill>
                  <a:srgbClr val="0000FF"/>
                </a:solidFill>
                <a:latin typeface="Courier New" pitchFamily="49" charset="0"/>
              </a:rPr>
              <a:t>message</a:t>
            </a:r>
            <a:r>
              <a:rPr lang="en-US" sz="1800" b="1" dirty="0">
                <a:latin typeface="Courier New" pitchFamily="49" charset="0"/>
              </a:rPr>
              <a:t>) { super(message); }</a:t>
            </a:r>
          </a:p>
          <a:p>
            <a:pPr>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a:t>
            </a:r>
            <a:r>
              <a:rPr lang="en-US" sz="1800" b="1" dirty="0" err="1">
                <a:latin typeface="Courier New" pitchFamily="49" charset="0"/>
              </a:rPr>
              <a:t>Throwable</a:t>
            </a:r>
            <a:r>
              <a:rPr lang="en-US" sz="1800" b="1" dirty="0">
                <a:latin typeface="Courier New" pitchFamily="49" charset="0"/>
              </a:rPr>
              <a:t> </a:t>
            </a:r>
            <a:r>
              <a:rPr lang="en-US" sz="1800" b="1" dirty="0">
                <a:solidFill>
                  <a:srgbClr val="0000FF"/>
                </a:solidFill>
                <a:latin typeface="Courier New" pitchFamily="49" charset="0"/>
              </a:rPr>
              <a:t>cause</a:t>
            </a:r>
            <a:r>
              <a:rPr lang="en-US" sz="1800" b="1" dirty="0">
                <a:latin typeface="Courier New" pitchFamily="49" charset="0"/>
              </a:rPr>
              <a:t>) { super(cause); }</a:t>
            </a:r>
          </a:p>
          <a:p>
            <a:pPr>
              <a:spcBef>
                <a:spcPts val="0"/>
              </a:spcBef>
              <a:buNone/>
            </a:pPr>
            <a:r>
              <a:rPr lang="en-US" sz="1800" b="1" dirty="0">
                <a:latin typeface="Courier New" pitchFamily="49" charset="0"/>
              </a:rPr>
              <a:t>  </a:t>
            </a:r>
            <a:r>
              <a:rPr lang="en-US" sz="1800" b="1" dirty="0" err="1">
                <a:latin typeface="Courier New" pitchFamily="49" charset="0"/>
              </a:rPr>
              <a:t>NotRealException</a:t>
            </a:r>
            <a:r>
              <a:rPr lang="en-US" sz="1800" b="1" dirty="0">
                <a:latin typeface="Courier New" pitchFamily="49" charset="0"/>
              </a:rPr>
              <a:t>(String </a:t>
            </a:r>
            <a:r>
              <a:rPr lang="en-US" sz="1800" b="1" dirty="0" err="1">
                <a:solidFill>
                  <a:srgbClr val="0000FF"/>
                </a:solidFill>
                <a:latin typeface="Courier New" pitchFamily="49" charset="0"/>
              </a:rPr>
              <a:t>msg</a:t>
            </a:r>
            <a:r>
              <a:rPr lang="en-US" sz="1800" b="1" dirty="0">
                <a:latin typeface="Courier New" pitchFamily="49" charset="0"/>
              </a:rPr>
              <a:t>, </a:t>
            </a:r>
            <a:r>
              <a:rPr lang="en-US" sz="1800" b="1" dirty="0" err="1">
                <a:latin typeface="Courier New" pitchFamily="49" charset="0"/>
              </a:rPr>
              <a:t>Throwable</a:t>
            </a:r>
            <a:r>
              <a:rPr lang="en-US" sz="1800" b="1" dirty="0">
                <a:latin typeface="Courier New" pitchFamily="49" charset="0"/>
              </a:rPr>
              <a:t> </a:t>
            </a:r>
            <a:r>
              <a:rPr lang="en-US" sz="1800" b="1" dirty="0">
                <a:solidFill>
                  <a:srgbClr val="0000FF"/>
                </a:solidFill>
                <a:latin typeface="Courier New" pitchFamily="49" charset="0"/>
              </a:rPr>
              <a:t>c</a:t>
            </a:r>
            <a:r>
              <a:rPr lang="en-US" sz="1800" b="1" dirty="0">
                <a:latin typeface="Courier New" pitchFamily="49" charset="0"/>
              </a:rPr>
              <a:t>) { super(</a:t>
            </a:r>
            <a:r>
              <a:rPr lang="en-US" sz="1800" b="1" dirty="0" err="1">
                <a:latin typeface="Courier New" pitchFamily="49" charset="0"/>
              </a:rPr>
              <a:t>msg</a:t>
            </a:r>
            <a:r>
              <a:rPr lang="en-US" sz="1800" b="1" dirty="0">
                <a:latin typeface="Courier New" pitchFamily="49" charset="0"/>
              </a:rPr>
              <a:t>, c); }</a:t>
            </a:r>
          </a:p>
          <a:p>
            <a:pPr>
              <a:spcBef>
                <a:spcPts val="0"/>
              </a:spcBef>
              <a:buNone/>
            </a:pPr>
            <a:r>
              <a:rPr lang="en-US" sz="1800" b="1" dirty="0">
                <a:latin typeface="Courier New" pitchFamily="49" charset="0"/>
              </a:rPr>
              <a:t>}</a:t>
            </a:r>
          </a:p>
          <a:p>
            <a:pPr lvl="1">
              <a:spcBef>
                <a:spcPts val="0"/>
              </a:spcBef>
              <a:buNone/>
            </a:pPr>
            <a:endParaRPr lang="en-US" sz="1800" b="1" dirty="0">
              <a:latin typeface="Courier New" pitchFamily="49" charset="0"/>
            </a:endParaRPr>
          </a:p>
        </p:txBody>
      </p:sp>
      <p:sp>
        <p:nvSpPr>
          <p:cNvPr id="4" name="Rectangular Callout 3">
            <a:extLst>
              <a:ext uri="{FF2B5EF4-FFF2-40B4-BE49-F238E27FC236}">
                <a16:creationId xmlns:a16="http://schemas.microsoft.com/office/drawing/2014/main" id="{457E70E3-603A-AA4D-B73E-67BFAE071104}"/>
              </a:ext>
            </a:extLst>
          </p:cNvPr>
          <p:cNvSpPr/>
          <p:nvPr/>
        </p:nvSpPr>
        <p:spPr>
          <a:xfrm>
            <a:off x="1066800" y="6324600"/>
            <a:ext cx="7543800" cy="457200"/>
          </a:xfrm>
          <a:prstGeom prst="wedgeRectCallout">
            <a:avLst>
              <a:gd name="adj1" fmla="val -49921"/>
              <a:gd name="adj2" fmla="val 49422"/>
            </a:avLst>
          </a:prstGeom>
          <a:solidFill>
            <a:srgbClr val="E3F1DA"/>
          </a:solidFill>
          <a:ln>
            <a:solidFill>
              <a:srgbClr val="5483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GB" sz="2000" strike="sngStrike" kern="0" dirty="0">
                <a:solidFill>
                  <a:srgbClr val="000000"/>
                </a:solidFill>
                <a:latin typeface="Helvetica" pitchFamily="2" charset="0"/>
                <a:cs typeface="Courier New" panose="02070309020205020404" pitchFamily="49" charset="0"/>
                <a:sym typeface="Symbol"/>
              </a:rPr>
              <a:t>Not a Real Exception</a:t>
            </a:r>
            <a:r>
              <a:rPr lang="en-GB" sz="2000" kern="0" dirty="0">
                <a:solidFill>
                  <a:srgbClr val="000000"/>
                </a:solidFill>
                <a:latin typeface="Helvetica" pitchFamily="2" charset="0"/>
                <a:cs typeface="Courier New" panose="02070309020205020404" pitchFamily="49" charset="0"/>
                <a:sym typeface="Symbol"/>
              </a:rPr>
              <a:t> Exception thrown when not a real number</a:t>
            </a:r>
            <a:endParaRPr lang="en-US" sz="2000" kern="0">
              <a:solidFill>
                <a:prstClr val="black"/>
              </a:solidFill>
              <a:latin typeface="Helvetica" pitchFamily="2" charset="0"/>
              <a:cs typeface="Courier New" panose="02070309020205020404" pitchFamily="49" charset="0"/>
            </a:endParaRPr>
          </a:p>
        </p:txBody>
      </p:sp>
    </p:spTree>
    <p:extLst>
      <p:ext uri="{BB962C8B-B14F-4D97-AF65-F5344CB8AC3E}">
        <p14:creationId xmlns:p14="http://schemas.microsoft.com/office/powerpoint/2010/main" val="307431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normAutofit/>
          </a:bodyPr>
          <a:lstStyle/>
          <a:p>
            <a:r>
              <a:rPr lang="en-US"/>
              <a:t>Exception translation</a:t>
            </a:r>
          </a:p>
        </p:txBody>
      </p:sp>
      <p:sp>
        <p:nvSpPr>
          <p:cNvPr id="325635" name="Rectangle 3"/>
          <p:cNvSpPr>
            <a:spLocks noGrp="1" noChangeArrowheads="1"/>
          </p:cNvSpPr>
          <p:nvPr>
            <p:ph idx="1"/>
          </p:nvPr>
        </p:nvSpPr>
        <p:spPr>
          <a:xfrm>
            <a:off x="304800" y="1447800"/>
            <a:ext cx="8763000" cy="5257800"/>
          </a:xfrm>
        </p:spPr>
        <p:txBody>
          <a:bodyPr>
            <a:noAutofit/>
          </a:bodyPr>
          <a:lstStyle/>
          <a:p>
            <a:pPr>
              <a:spcBef>
                <a:spcPts val="0"/>
              </a:spcBef>
              <a:buNone/>
            </a:pPr>
            <a:r>
              <a:rPr lang="en-US" sz="1800" b="1" dirty="0">
                <a:solidFill>
                  <a:srgbClr val="7030A0"/>
                </a:solidFill>
                <a:latin typeface="Courier New" pitchFamily="49" charset="0"/>
              </a:rPr>
              <a:t>// returns: x such that ax^2 + </a:t>
            </a:r>
            <a:r>
              <a:rPr lang="en-US" sz="1800" b="1" dirty="0" err="1">
                <a:solidFill>
                  <a:srgbClr val="7030A0"/>
                </a:solidFill>
                <a:latin typeface="Courier New" pitchFamily="49" charset="0"/>
              </a:rPr>
              <a:t>bx</a:t>
            </a:r>
            <a:r>
              <a:rPr lang="en-US" sz="1800" b="1" dirty="0">
                <a:solidFill>
                  <a:srgbClr val="7030A0"/>
                </a:solidFill>
                <a:latin typeface="Courier New" pitchFamily="49" charset="0"/>
              </a:rPr>
              <a:t> + c = 0</a:t>
            </a:r>
          </a:p>
          <a:p>
            <a:pPr>
              <a:spcBef>
                <a:spcPts val="0"/>
              </a:spcBef>
              <a:buNone/>
            </a:pPr>
            <a:r>
              <a:rPr lang="en-US" sz="1800" b="1" dirty="0">
                <a:solidFill>
                  <a:srgbClr val="7030A0"/>
                </a:solidFill>
                <a:latin typeface="Courier New" pitchFamily="49" charset="0"/>
              </a:rPr>
              <a:t>// throws: </a:t>
            </a:r>
            <a:r>
              <a:rPr lang="en-US" sz="1800" b="1" dirty="0" err="1">
                <a:solidFill>
                  <a:srgbClr val="7030A0"/>
                </a:solidFill>
                <a:latin typeface="Courier New" pitchFamily="49" charset="0"/>
              </a:rPr>
              <a:t>NotRealException</a:t>
            </a:r>
            <a:r>
              <a:rPr lang="en-US" sz="1800" b="1" dirty="0">
                <a:solidFill>
                  <a:srgbClr val="7030A0"/>
                </a:solidFill>
                <a:latin typeface="Courier New" pitchFamily="49" charset="0"/>
              </a:rPr>
              <a:t> if no real solution exists</a:t>
            </a:r>
          </a:p>
          <a:p>
            <a:pPr>
              <a:spcBef>
                <a:spcPts val="0"/>
              </a:spcBef>
              <a:buNone/>
            </a:pPr>
            <a:r>
              <a:rPr lang="en-US" sz="1800" b="1" dirty="0">
                <a:latin typeface="Courier New" pitchFamily="49" charset="0"/>
              </a:rPr>
              <a:t>double </a:t>
            </a:r>
            <a:r>
              <a:rPr lang="en-US" sz="1800" b="1" dirty="0" err="1">
                <a:solidFill>
                  <a:srgbClr val="0000FF"/>
                </a:solidFill>
                <a:latin typeface="Courier New" pitchFamily="49" charset="0"/>
              </a:rPr>
              <a:t>solveQuad</a:t>
            </a:r>
            <a:r>
              <a:rPr lang="en-US" sz="1800" b="1" dirty="0">
                <a:latin typeface="Courier New" pitchFamily="49" charset="0"/>
              </a:rPr>
              <a:t>(double </a:t>
            </a:r>
            <a:r>
              <a:rPr lang="en-US" sz="1800" b="1" dirty="0">
                <a:solidFill>
                  <a:srgbClr val="0000FF"/>
                </a:solidFill>
                <a:latin typeface="Courier New" pitchFamily="49" charset="0"/>
              </a:rPr>
              <a:t>a</a:t>
            </a:r>
            <a:r>
              <a:rPr lang="en-US" sz="1800" b="1" dirty="0">
                <a:latin typeface="Courier New" pitchFamily="49" charset="0"/>
              </a:rPr>
              <a:t>, double </a:t>
            </a:r>
            <a:r>
              <a:rPr lang="en-US" sz="1800" b="1" dirty="0">
                <a:solidFill>
                  <a:srgbClr val="0000FF"/>
                </a:solidFill>
                <a:latin typeface="Courier New" pitchFamily="49" charset="0"/>
              </a:rPr>
              <a:t>b</a:t>
            </a:r>
            <a:r>
              <a:rPr lang="en-US" sz="1800" b="1" dirty="0">
                <a:latin typeface="Courier New" pitchFamily="49" charset="0"/>
              </a:rPr>
              <a:t>, double </a:t>
            </a:r>
            <a:r>
              <a:rPr lang="en-US" sz="1800" b="1" dirty="0">
                <a:solidFill>
                  <a:srgbClr val="0000FF"/>
                </a:solidFill>
                <a:latin typeface="Courier New" pitchFamily="49" charset="0"/>
              </a:rPr>
              <a:t>c</a:t>
            </a:r>
            <a:r>
              <a:rPr lang="en-US" sz="1800" b="1" dirty="0">
                <a:latin typeface="Courier New" pitchFamily="49" charset="0"/>
              </a:rPr>
              <a:t>)              					</a:t>
            </a:r>
            <a:r>
              <a:rPr lang="en-US" sz="1800" b="1" dirty="0">
                <a:solidFill>
                  <a:srgbClr val="C00000"/>
                </a:solidFill>
                <a:latin typeface="Courier New" pitchFamily="49" charset="0"/>
              </a:rPr>
              <a:t>throws </a:t>
            </a:r>
            <a:r>
              <a:rPr lang="en-US" sz="1800" b="1" dirty="0" err="1">
                <a:solidFill>
                  <a:srgbClr val="C00000"/>
                </a:solidFill>
                <a:latin typeface="Courier New" pitchFamily="49" charset="0"/>
              </a:rPr>
              <a:t>NotRealException</a:t>
            </a:r>
            <a:endParaRPr lang="en-US" sz="1800" b="1" dirty="0">
              <a:latin typeface="Courier New" pitchFamily="49" charset="0"/>
            </a:endParaRPr>
          </a:p>
          <a:p>
            <a:pPr>
              <a:spcBef>
                <a:spcPts val="0"/>
              </a:spcBef>
              <a:buNone/>
            </a:pPr>
            <a:endParaRPr lang="en-US" sz="1800" b="1" dirty="0">
              <a:latin typeface="Courier New" pitchFamily="49" charset="0"/>
            </a:endParaRPr>
          </a:p>
          <a:p>
            <a:pPr>
              <a:spcBef>
                <a:spcPts val="0"/>
              </a:spcBef>
              <a:buNone/>
            </a:pPr>
            <a:endParaRPr lang="en-US" sz="1800" b="1" dirty="0">
              <a:latin typeface="Courier New" pitchFamily="49" charset="0"/>
            </a:endParaRPr>
          </a:p>
          <a:p>
            <a:pPr>
              <a:spcBef>
                <a:spcPts val="0"/>
              </a:spcBef>
              <a:buNone/>
            </a:pPr>
            <a:r>
              <a:rPr lang="en-US" sz="1800" b="1" dirty="0">
                <a:latin typeface="Courier New" pitchFamily="49" charset="0"/>
              </a:rPr>
              <a:t>public static void </a:t>
            </a:r>
            <a:r>
              <a:rPr lang="en-US" sz="1800" b="1" dirty="0">
                <a:solidFill>
                  <a:srgbClr val="0000FF"/>
                </a:solidFill>
                <a:latin typeface="Courier New" pitchFamily="49" charset="0"/>
              </a:rPr>
              <a:t>main</a:t>
            </a:r>
            <a:r>
              <a:rPr lang="en-US" sz="1800" b="1" dirty="0">
                <a:latin typeface="Courier New" pitchFamily="49" charset="0"/>
              </a:rPr>
              <a:t>(String[] </a:t>
            </a:r>
            <a:r>
              <a:rPr lang="en-US" sz="1800" b="1" dirty="0">
                <a:solidFill>
                  <a:srgbClr val="0000FF"/>
                </a:solidFill>
                <a:latin typeface="Courier New" pitchFamily="49" charset="0"/>
              </a:rPr>
              <a:t>args</a:t>
            </a:r>
            <a:r>
              <a:rPr lang="en-US" sz="1800" b="1" dirty="0">
                <a:latin typeface="Courier New" pitchFamily="49" charset="0"/>
              </a:rPr>
              <a:t>) {</a:t>
            </a:r>
          </a:p>
          <a:p>
            <a:pPr>
              <a:spcBef>
                <a:spcPts val="0"/>
              </a:spcBef>
              <a:buNone/>
            </a:pPr>
            <a:r>
              <a:rPr lang="en-US" sz="1800" b="1" dirty="0">
                <a:latin typeface="Courier New" pitchFamily="49" charset="0"/>
              </a:rPr>
              <a:t>  ...</a:t>
            </a:r>
          </a:p>
          <a:p>
            <a:pPr>
              <a:spcBef>
                <a:spcPts val="0"/>
              </a:spcBef>
              <a:buNone/>
            </a:pPr>
            <a:r>
              <a:rPr lang="en-US" sz="1800" b="1" dirty="0">
                <a:latin typeface="Courier New" pitchFamily="49" charset="0"/>
              </a:rPr>
              <a:t>  try {</a:t>
            </a:r>
          </a:p>
          <a:p>
            <a:pPr>
              <a:spcBef>
                <a:spcPts val="0"/>
              </a:spcBef>
              <a:buNone/>
            </a:pPr>
            <a:r>
              <a:rPr lang="en-US" sz="1800" b="1" dirty="0">
                <a:latin typeface="Courier New" pitchFamily="49" charset="0"/>
              </a:rPr>
              <a:t>    double </a:t>
            </a:r>
            <a:r>
              <a:rPr lang="en-US" sz="1800" b="1" dirty="0">
                <a:solidFill>
                  <a:srgbClr val="0000FF"/>
                </a:solidFill>
                <a:latin typeface="Courier New" pitchFamily="49" charset="0"/>
              </a:rPr>
              <a:t>root</a:t>
            </a:r>
            <a:r>
              <a:rPr lang="en-US" sz="1800" b="1" dirty="0">
                <a:latin typeface="Courier New" pitchFamily="49" charset="0"/>
              </a:rPr>
              <a:t> = solveQuad(a, b, c);</a:t>
            </a:r>
          </a:p>
          <a:p>
            <a:pPr>
              <a:spcBef>
                <a:spcPts val="0"/>
              </a:spcBef>
              <a:buNone/>
            </a:pPr>
            <a:r>
              <a:rPr lang="en-US" sz="1800" b="1" dirty="0">
                <a:latin typeface="Courier New" pitchFamily="49" charset="0"/>
              </a:rPr>
              <a:t>  } catch (NotRealException </a:t>
            </a:r>
            <a:r>
              <a:rPr lang="en-US" sz="1800" b="1" dirty="0">
                <a:solidFill>
                  <a:srgbClr val="0000FF"/>
                </a:solidFill>
                <a:latin typeface="Courier New" pitchFamily="49" charset="0"/>
              </a:rPr>
              <a:t>nre</a:t>
            </a:r>
            <a:r>
              <a:rPr lang="en-US" sz="1800" b="1" dirty="0">
                <a:latin typeface="Courier New" pitchFamily="49" charset="0"/>
              </a:rPr>
              <a:t>) {</a:t>
            </a:r>
          </a:p>
          <a:p>
            <a:pPr>
              <a:spcBef>
                <a:spcPts val="0"/>
              </a:spcBef>
              <a:buNone/>
            </a:pPr>
            <a:r>
              <a:rPr lang="en-US" sz="1800" b="1" dirty="0">
                <a:latin typeface="Courier New" pitchFamily="49" charset="0"/>
              </a:rPr>
              <a:t>    nre.printStackTrace(); </a:t>
            </a:r>
            <a:r>
              <a:rPr lang="en-US" sz="1800" b="1" dirty="0">
                <a:solidFill>
                  <a:srgbClr val="7030A0"/>
                </a:solidFill>
                <a:latin typeface="Courier New" pitchFamily="49" charset="0"/>
              </a:rPr>
              <a:t>// figure out what happened</a:t>
            </a:r>
            <a:endParaRPr lang="en-US" sz="1800" b="1" dirty="0">
              <a:latin typeface="Courier New" pitchFamily="49" charset="0"/>
            </a:endParaRPr>
          </a:p>
          <a:p>
            <a:pPr>
              <a:spcBef>
                <a:spcPts val="0"/>
              </a:spcBef>
              <a:buNone/>
            </a:pPr>
            <a:r>
              <a:rPr lang="en-US" sz="1800" b="1" dirty="0">
                <a:latin typeface="Courier New" pitchFamily="49" charset="0"/>
              </a:rPr>
              <a:t>    </a:t>
            </a:r>
            <a:r>
              <a:rPr lang="en-US" sz="1800" b="1" dirty="0">
                <a:solidFill>
                  <a:srgbClr val="7030A0"/>
                </a:solidFill>
                <a:latin typeface="Courier New" pitchFamily="49" charset="0"/>
              </a:rPr>
              <a:t>// doing a deep dive</a:t>
            </a:r>
          </a:p>
          <a:p>
            <a:pPr>
              <a:spcBef>
                <a:spcPts val="0"/>
              </a:spcBef>
              <a:buNone/>
            </a:pPr>
            <a:r>
              <a:rPr lang="en-US" sz="1800" b="1" dirty="0">
                <a:latin typeface="Courier New" pitchFamily="49" charset="0"/>
              </a:rPr>
              <a:t>    Throwable </a:t>
            </a:r>
            <a:r>
              <a:rPr lang="en-US" sz="1800" b="1" dirty="0">
                <a:solidFill>
                  <a:srgbClr val="0000FF"/>
                </a:solidFill>
                <a:latin typeface="Courier New" pitchFamily="49" charset="0"/>
              </a:rPr>
              <a:t>cause</a:t>
            </a:r>
            <a:r>
              <a:rPr lang="en-US" sz="1800" b="1" dirty="0">
                <a:latin typeface="Courier New" pitchFamily="49" charset="0"/>
              </a:rPr>
              <a:t> = nre.getCause();</a:t>
            </a:r>
          </a:p>
          <a:p>
            <a:pPr>
              <a:spcBef>
                <a:spcPts val="0"/>
              </a:spcBef>
              <a:buNone/>
            </a:pPr>
            <a:r>
              <a:rPr lang="en-US" sz="1800" b="1" dirty="0">
                <a:latin typeface="Courier New" pitchFamily="49" charset="0"/>
              </a:rPr>
              <a:t>    cause.printStackTrace();</a:t>
            </a:r>
          </a:p>
          <a:p>
            <a:pPr>
              <a:spcBef>
                <a:spcPts val="0"/>
              </a:spcBef>
              <a:buNone/>
            </a:pPr>
            <a:r>
              <a:rPr lang="en-US" sz="1800" b="1" dirty="0">
                <a:latin typeface="Courier New" pitchFamily="49" charset="0"/>
              </a:rPr>
              <a:t>  }</a:t>
            </a:r>
          </a:p>
          <a:p>
            <a:pPr>
              <a:spcBef>
                <a:spcPts val="0"/>
              </a:spcBef>
              <a:buNone/>
            </a:pPr>
            <a:r>
              <a:rPr lang="en-US" sz="1800" b="1" dirty="0">
                <a:latin typeface="Courier New" pitchFamily="49" charset="0"/>
              </a:rPr>
              <a:t>  ...</a:t>
            </a:r>
          </a:p>
          <a:p>
            <a:pPr>
              <a:spcBef>
                <a:spcPts val="0"/>
              </a:spcBef>
              <a:buNone/>
            </a:pPr>
            <a:r>
              <a:rPr lang="en-US" sz="1800" b="1" dirty="0">
                <a:latin typeface="Courier New" pitchFamily="49" charset="0"/>
              </a:rPr>
              <a:t>}</a:t>
            </a:r>
          </a:p>
        </p:txBody>
      </p:sp>
    </p:spTree>
    <p:extLst>
      <p:ext uri="{BB962C8B-B14F-4D97-AF65-F5344CB8AC3E}">
        <p14:creationId xmlns:p14="http://schemas.microsoft.com/office/powerpoint/2010/main" val="4026290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normAutofit/>
          </a:bodyPr>
          <a:lstStyle/>
          <a:p>
            <a:r>
              <a:rPr lang="en-US" dirty="0"/>
              <a:t>Exceptions as non-local control flow</a:t>
            </a:r>
          </a:p>
        </p:txBody>
      </p:sp>
      <p:sp>
        <p:nvSpPr>
          <p:cNvPr id="339971" name="Rectangle 3"/>
          <p:cNvSpPr>
            <a:spLocks noGrp="1" noChangeArrowheads="1"/>
          </p:cNvSpPr>
          <p:nvPr>
            <p:ph idx="1"/>
          </p:nvPr>
        </p:nvSpPr>
        <p:spPr>
          <a:xfrm>
            <a:off x="685800" y="1600200"/>
            <a:ext cx="7772400" cy="5029200"/>
          </a:xfrm>
        </p:spPr>
        <p:txBody>
          <a:bodyPr/>
          <a:lstStyle/>
          <a:p>
            <a:pPr lvl="1">
              <a:lnSpc>
                <a:spcPct val="90000"/>
              </a:lnSpc>
              <a:buNone/>
            </a:pPr>
            <a:r>
              <a:rPr lang="en-US" sz="2000" b="1" dirty="0">
                <a:latin typeface="Courier New" pitchFamily="49" charset="0"/>
              </a:rPr>
              <a:t>void </a:t>
            </a:r>
            <a:r>
              <a:rPr lang="en-US" sz="2000" b="1" dirty="0">
                <a:solidFill>
                  <a:srgbClr val="0000FF"/>
                </a:solidFill>
                <a:latin typeface="Courier New" pitchFamily="49" charset="0"/>
              </a:rPr>
              <a:t>compile</a:t>
            </a:r>
            <a:r>
              <a:rPr lang="en-US" sz="2000" b="1" dirty="0">
                <a:latin typeface="Courier New" pitchFamily="49" charset="0"/>
              </a:rPr>
              <a:t>() {</a:t>
            </a:r>
          </a:p>
          <a:p>
            <a:pPr lvl="1">
              <a:lnSpc>
                <a:spcPct val="90000"/>
              </a:lnSpc>
              <a:buNone/>
            </a:pPr>
            <a:r>
              <a:rPr lang="en-US" sz="2000" b="1" dirty="0">
                <a:latin typeface="Courier New" pitchFamily="49" charset="0"/>
              </a:rPr>
              <a:t>  try {</a:t>
            </a:r>
          </a:p>
          <a:p>
            <a:pPr lvl="1">
              <a:lnSpc>
                <a:spcPct val="90000"/>
              </a:lnSpc>
              <a:buNone/>
            </a:pPr>
            <a:r>
              <a:rPr lang="en-US" sz="2000" b="1" dirty="0">
                <a:latin typeface="Courier New" pitchFamily="49" charset="0"/>
              </a:rPr>
              <a:t>    parse();</a:t>
            </a:r>
          </a:p>
          <a:p>
            <a:pPr lvl="1">
              <a:lnSpc>
                <a:spcPct val="90000"/>
              </a:lnSpc>
              <a:buNone/>
            </a:pPr>
            <a:r>
              <a:rPr lang="en-US" sz="2000" b="1" dirty="0">
                <a:latin typeface="Courier New" pitchFamily="49" charset="0"/>
              </a:rPr>
              <a:t>    </a:t>
            </a:r>
            <a:r>
              <a:rPr lang="en-US" sz="2000" b="1" dirty="0" err="1">
                <a:latin typeface="Courier New" pitchFamily="49" charset="0"/>
              </a:rPr>
              <a:t>typecheck</a:t>
            </a:r>
            <a:r>
              <a:rPr lang="en-US" sz="2000" b="1" dirty="0">
                <a:latin typeface="Courier New" pitchFamily="49" charset="0"/>
              </a:rPr>
              <a:t>();</a:t>
            </a:r>
          </a:p>
          <a:p>
            <a:pPr lvl="1">
              <a:lnSpc>
                <a:spcPct val="90000"/>
              </a:lnSpc>
              <a:buNone/>
            </a:pPr>
            <a:r>
              <a:rPr lang="en-US" sz="2000" b="1" dirty="0">
                <a:latin typeface="Courier New" pitchFamily="49" charset="0"/>
              </a:rPr>
              <a:t>    optimize();</a:t>
            </a:r>
          </a:p>
          <a:p>
            <a:pPr lvl="1">
              <a:lnSpc>
                <a:spcPct val="90000"/>
              </a:lnSpc>
              <a:buNone/>
            </a:pPr>
            <a:r>
              <a:rPr lang="en-US" sz="2000" b="1" dirty="0">
                <a:latin typeface="Courier New" pitchFamily="49" charset="0"/>
              </a:rPr>
              <a:t>    generate():</a:t>
            </a:r>
          </a:p>
          <a:p>
            <a:pPr lvl="1">
              <a:lnSpc>
                <a:spcPct val="90000"/>
              </a:lnSpc>
              <a:buNone/>
            </a:pPr>
            <a:r>
              <a:rPr lang="en-US" sz="2000" b="1" dirty="0">
                <a:latin typeface="Courier New" pitchFamily="49" charset="0"/>
              </a:rPr>
              <a:t>  } catch (</a:t>
            </a:r>
            <a:r>
              <a:rPr lang="en-US" sz="2000" b="1" dirty="0" err="1">
                <a:latin typeface="Courier New" pitchFamily="49" charset="0"/>
              </a:rPr>
              <a:t>RuntimeException</a:t>
            </a:r>
            <a:r>
              <a:rPr lang="en-US" sz="2000" b="1" dirty="0">
                <a:latin typeface="Courier New" pitchFamily="49" charset="0"/>
              </a:rPr>
              <a:t> </a:t>
            </a:r>
            <a:r>
              <a:rPr lang="en-US" sz="2000" b="1" dirty="0">
                <a:solidFill>
                  <a:schemeClr val="accent2"/>
                </a:solidFill>
                <a:latin typeface="Courier New" pitchFamily="49" charset="0"/>
              </a:rPr>
              <a:t>e</a:t>
            </a:r>
            <a:r>
              <a:rPr lang="en-US" sz="2000" b="1" dirty="0">
                <a:latin typeface="Courier New" pitchFamily="49" charset="0"/>
              </a:rPr>
              <a:t>) {</a:t>
            </a:r>
          </a:p>
          <a:p>
            <a:pPr lvl="1">
              <a:lnSpc>
                <a:spcPct val="90000"/>
              </a:lnSpc>
              <a:buNone/>
            </a:pPr>
            <a:r>
              <a:rPr lang="en-US" sz="2000" b="1" dirty="0">
                <a:latin typeface="Courier New" pitchFamily="49" charset="0"/>
              </a:rPr>
              <a:t>    Logger.log("Failed: " + </a:t>
            </a:r>
            <a:r>
              <a:rPr lang="en-US" sz="2000" b="1" dirty="0" err="1">
                <a:latin typeface="Courier New" pitchFamily="49" charset="0"/>
              </a:rPr>
              <a:t>e.getMessage</a:t>
            </a:r>
            <a:r>
              <a:rPr lang="en-US" sz="2000" b="1" dirty="0">
                <a:latin typeface="Courier New" pitchFamily="49" charset="0"/>
              </a:rPr>
              <a:t>());</a:t>
            </a:r>
          </a:p>
          <a:p>
            <a:pPr lvl="1">
              <a:lnSpc>
                <a:spcPct val="90000"/>
              </a:lnSpc>
              <a:buNone/>
            </a:pPr>
            <a:r>
              <a:rPr lang="en-US" sz="2000" b="1" dirty="0">
                <a:latin typeface="Courier New" pitchFamily="49" charset="0"/>
              </a:rPr>
              <a:t>  }</a:t>
            </a:r>
          </a:p>
          <a:p>
            <a:pPr lvl="1">
              <a:lnSpc>
                <a:spcPct val="90000"/>
              </a:lnSpc>
              <a:buNone/>
            </a:pPr>
            <a:r>
              <a:rPr lang="en-US" sz="2000" b="1" dirty="0">
                <a:latin typeface="Courier New" pitchFamily="49" charset="0"/>
              </a:rPr>
              <a:t>}</a:t>
            </a:r>
          </a:p>
          <a:p>
            <a:pPr lvl="1">
              <a:lnSpc>
                <a:spcPct val="90000"/>
              </a:lnSpc>
              <a:buNone/>
            </a:pPr>
            <a:endParaRPr lang="en-US" sz="2000" b="1" dirty="0">
              <a:latin typeface="Courier New" pitchFamily="49" charset="0"/>
            </a:endParaRPr>
          </a:p>
          <a:p>
            <a:pPr lvl="1">
              <a:lnSpc>
                <a:spcPct val="90000"/>
              </a:lnSpc>
            </a:pPr>
            <a:r>
              <a:rPr lang="en-US" sz="2000" dirty="0"/>
              <a:t>Not common – usually bad style, particularly at small scale</a:t>
            </a:r>
          </a:p>
          <a:p>
            <a:pPr lvl="1">
              <a:lnSpc>
                <a:spcPct val="90000"/>
              </a:lnSpc>
            </a:pPr>
            <a:r>
              <a:rPr lang="en-US" sz="2000" dirty="0"/>
              <a:t>Java/C++, etc. exceptions are expensive if thrown/caught</a:t>
            </a:r>
          </a:p>
          <a:p>
            <a:pPr lvl="1">
              <a:lnSpc>
                <a:spcPct val="90000"/>
              </a:lnSpc>
            </a:pPr>
            <a:r>
              <a:rPr lang="en-US" sz="2000" dirty="0"/>
              <a:t>Reserve exceptions for exceptional conditions</a:t>
            </a:r>
          </a:p>
        </p:txBody>
      </p:sp>
    </p:spTree>
    <p:extLst>
      <p:ext uri="{BB962C8B-B14F-4D97-AF65-F5344CB8AC3E}">
        <p14:creationId xmlns:p14="http://schemas.microsoft.com/office/powerpoint/2010/main" val="349039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85800" y="1447800"/>
            <a:ext cx="7772400" cy="4953000"/>
          </a:xfrm>
        </p:spPr>
        <p:txBody>
          <a:bodyPr/>
          <a:lstStyle/>
          <a:p>
            <a:r>
              <a:rPr lang="en-US" sz="2000" dirty="0"/>
              <a:t>General concepts about dealing with errors and failures</a:t>
            </a:r>
          </a:p>
          <a:p>
            <a:endParaRPr lang="en-US" sz="1000" dirty="0"/>
          </a:p>
          <a:p>
            <a:r>
              <a:rPr lang="en-US" sz="2000" dirty="0"/>
              <a:t>Assertions: what, why, how</a:t>
            </a:r>
          </a:p>
          <a:p>
            <a:pPr lvl="1"/>
            <a:r>
              <a:rPr lang="en-US" sz="2000" dirty="0"/>
              <a:t>For things you believe will/should never happen</a:t>
            </a:r>
          </a:p>
          <a:p>
            <a:pPr lvl="1"/>
            <a:endParaRPr lang="en-US" sz="1000" dirty="0"/>
          </a:p>
          <a:p>
            <a:r>
              <a:rPr lang="en-US" sz="2000" dirty="0"/>
              <a:t>Exceptions: what, how </a:t>
            </a:r>
            <a:r>
              <a:rPr lang="en-US" sz="2000" i="1" dirty="0"/>
              <a:t>in Java</a:t>
            </a:r>
            <a:endParaRPr lang="en-US" sz="2000" dirty="0"/>
          </a:p>
          <a:p>
            <a:pPr lvl="1">
              <a:spcBef>
                <a:spcPts val="0"/>
              </a:spcBef>
            </a:pPr>
            <a:r>
              <a:rPr lang="en-US" sz="2000" dirty="0"/>
              <a:t>How to throw, catch, and declare exceptions</a:t>
            </a:r>
            <a:endParaRPr lang="en-US" sz="2000" i="1" dirty="0"/>
          </a:p>
          <a:p>
            <a:pPr lvl="1">
              <a:spcBef>
                <a:spcPts val="0"/>
              </a:spcBef>
            </a:pPr>
            <a:r>
              <a:rPr lang="en-US" sz="2000" dirty="0"/>
              <a:t>Subtyping of exceptions</a:t>
            </a:r>
          </a:p>
          <a:p>
            <a:pPr lvl="1">
              <a:spcBef>
                <a:spcPts val="0"/>
              </a:spcBef>
            </a:pPr>
            <a:r>
              <a:rPr lang="en-US" sz="2000" dirty="0"/>
              <a:t>Checked vs. unchecked exceptions</a:t>
            </a:r>
          </a:p>
          <a:p>
            <a:pPr lvl="1"/>
            <a:endParaRPr lang="en-US" sz="1000" dirty="0"/>
          </a:p>
          <a:p>
            <a:r>
              <a:rPr lang="en-US" sz="2000" dirty="0"/>
              <a:t>Exceptions: why </a:t>
            </a:r>
            <a:r>
              <a:rPr lang="en-US" sz="2000" i="1" dirty="0"/>
              <a:t>in general</a:t>
            </a:r>
          </a:p>
          <a:p>
            <a:pPr lvl="1">
              <a:spcBef>
                <a:spcPts val="0"/>
              </a:spcBef>
            </a:pPr>
            <a:r>
              <a:rPr lang="en-US" sz="2000" dirty="0"/>
              <a:t>For things you believe are bad and should rarely happen</a:t>
            </a:r>
          </a:p>
          <a:p>
            <a:pPr lvl="1">
              <a:spcBef>
                <a:spcPts val="0"/>
              </a:spcBef>
            </a:pPr>
            <a:r>
              <a:rPr lang="en-US" sz="2000" dirty="0"/>
              <a:t>And many other style issues</a:t>
            </a:r>
          </a:p>
          <a:p>
            <a:pPr lvl="1"/>
            <a:endParaRPr lang="en-US" sz="1000" dirty="0"/>
          </a:p>
          <a:p>
            <a:r>
              <a:rPr lang="en-US" sz="2000" dirty="0"/>
              <a:t>Alternative with trade-offs: Returning special values</a:t>
            </a:r>
          </a:p>
          <a:p>
            <a:endParaRPr lang="en-US" sz="1000" dirty="0"/>
          </a:p>
          <a:p>
            <a:r>
              <a:rPr lang="en-US" sz="2000" dirty="0"/>
              <a:t>Summary and review</a:t>
            </a:r>
          </a:p>
          <a:p>
            <a:endParaRPr lang="en-US" sz="2000" dirty="0"/>
          </a:p>
          <a:p>
            <a:endParaRPr lang="en-US" sz="2000" dirty="0"/>
          </a:p>
        </p:txBody>
      </p:sp>
    </p:spTree>
    <p:extLst>
      <p:ext uri="{BB962C8B-B14F-4D97-AF65-F5344CB8AC3E}">
        <p14:creationId xmlns:p14="http://schemas.microsoft.com/office/powerpoint/2010/main" val="1867007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normAutofit/>
          </a:bodyPr>
          <a:lstStyle/>
          <a:p>
            <a:r>
              <a:rPr lang="en-US"/>
              <a:t>Two distinct uses of exceptions</a:t>
            </a:r>
          </a:p>
        </p:txBody>
      </p:sp>
      <p:sp>
        <p:nvSpPr>
          <p:cNvPr id="340995" name="Rectangle 3"/>
          <p:cNvSpPr>
            <a:spLocks noGrp="1" noChangeArrowheads="1"/>
          </p:cNvSpPr>
          <p:nvPr>
            <p:ph idx="1"/>
          </p:nvPr>
        </p:nvSpPr>
        <p:spPr/>
        <p:txBody>
          <a:bodyPr>
            <a:normAutofit/>
          </a:bodyPr>
          <a:lstStyle/>
          <a:p>
            <a:r>
              <a:rPr lang="en-US" sz="2000" dirty="0"/>
              <a:t>Failures</a:t>
            </a:r>
          </a:p>
          <a:p>
            <a:pPr lvl="1"/>
            <a:r>
              <a:rPr lang="en-US" sz="2000" dirty="0"/>
              <a:t>Unexpected (this will never happen)</a:t>
            </a:r>
          </a:p>
          <a:p>
            <a:pPr lvl="1"/>
            <a:r>
              <a:rPr lang="en-US" sz="2000" dirty="0"/>
              <a:t>Should be rare with well-written client and library</a:t>
            </a:r>
          </a:p>
          <a:p>
            <a:pPr lvl="1"/>
            <a:r>
              <a:rPr lang="en-US" sz="2000" dirty="0"/>
              <a:t>Can be the client’s fault or the library’s</a:t>
            </a:r>
          </a:p>
          <a:p>
            <a:pPr lvl="1"/>
            <a:r>
              <a:rPr lang="en-US" sz="2000" dirty="0"/>
              <a:t>Usually unrecoverable</a:t>
            </a:r>
          </a:p>
          <a:p>
            <a:endParaRPr lang="en-US" sz="2000" dirty="0"/>
          </a:p>
          <a:p>
            <a:r>
              <a:rPr lang="en-US" sz="2000" dirty="0"/>
              <a:t>Special results</a:t>
            </a:r>
          </a:p>
          <a:p>
            <a:pPr lvl="1"/>
            <a:r>
              <a:rPr lang="en-US" sz="2000" dirty="0"/>
              <a:t>Expected but not the common case</a:t>
            </a:r>
          </a:p>
          <a:p>
            <a:pPr lvl="1"/>
            <a:r>
              <a:rPr lang="en-US" sz="2000" dirty="0"/>
              <a:t>Unpredictable or unpreventable by client</a:t>
            </a:r>
          </a:p>
        </p:txBody>
      </p:sp>
    </p:spTree>
    <p:extLst>
      <p:ext uri="{BB962C8B-B14F-4D97-AF65-F5344CB8AC3E}">
        <p14:creationId xmlns:p14="http://schemas.microsoft.com/office/powerpoint/2010/main" val="1593289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normAutofit/>
          </a:bodyPr>
          <a:lstStyle/>
          <a:p>
            <a:r>
              <a:rPr lang="en-US"/>
              <a:t>Handling exceptions</a:t>
            </a:r>
          </a:p>
        </p:txBody>
      </p:sp>
      <p:sp>
        <p:nvSpPr>
          <p:cNvPr id="342019" name="Rectangle 3"/>
          <p:cNvSpPr>
            <a:spLocks noGrp="1" noChangeArrowheads="1"/>
          </p:cNvSpPr>
          <p:nvPr>
            <p:ph idx="1"/>
          </p:nvPr>
        </p:nvSpPr>
        <p:spPr>
          <a:xfrm>
            <a:off x="685800" y="1600200"/>
            <a:ext cx="7772400" cy="4495800"/>
          </a:xfrm>
        </p:spPr>
        <p:txBody>
          <a:bodyPr>
            <a:normAutofit lnSpcReduction="10000"/>
          </a:bodyPr>
          <a:lstStyle/>
          <a:p>
            <a:r>
              <a:rPr lang="en-US" sz="2000" dirty="0"/>
              <a:t>Failures</a:t>
            </a:r>
          </a:p>
          <a:p>
            <a:pPr lvl="1"/>
            <a:r>
              <a:rPr lang="en-US" sz="2000" dirty="0"/>
              <a:t>Usually can’t recover</a:t>
            </a:r>
          </a:p>
          <a:p>
            <a:pPr lvl="1"/>
            <a:r>
              <a:rPr lang="en-US" sz="2000" dirty="0"/>
              <a:t>If condition not checked, exception propagates up the stack</a:t>
            </a:r>
          </a:p>
          <a:p>
            <a:pPr lvl="1"/>
            <a:r>
              <a:rPr lang="en-US" sz="2000" dirty="0"/>
              <a:t>The top-level handler prints the stack trace</a:t>
            </a:r>
          </a:p>
          <a:p>
            <a:pPr lvl="1"/>
            <a:r>
              <a:rPr lang="en-US" sz="2000" dirty="0"/>
              <a:t>Unchecked exceptions the better choice for failures (else many methods have to declare </a:t>
            </a:r>
            <a:r>
              <a:rPr lang="en-US" sz="2000"/>
              <a:t>they </a:t>
            </a:r>
            <a:r>
              <a:rPr lang="en-US" sz="2000" dirty="0"/>
              <a:t>could</a:t>
            </a:r>
            <a:r>
              <a:rPr lang="en-US" sz="2000"/>
              <a:t> throw </a:t>
            </a:r>
            <a:r>
              <a:rPr lang="en-US" sz="2000" dirty="0"/>
              <a:t>it)</a:t>
            </a:r>
          </a:p>
          <a:p>
            <a:endParaRPr lang="en-US" sz="2000" dirty="0"/>
          </a:p>
          <a:p>
            <a:r>
              <a:rPr lang="en-US" sz="2000" dirty="0"/>
              <a:t>Special results</a:t>
            </a:r>
          </a:p>
          <a:p>
            <a:pPr lvl="1"/>
            <a:r>
              <a:rPr lang="en-US" sz="2000" dirty="0"/>
              <a:t>Take special action and continue computing</a:t>
            </a:r>
          </a:p>
          <a:p>
            <a:pPr lvl="1"/>
            <a:r>
              <a:rPr lang="en-US" sz="2000" dirty="0"/>
              <a:t>Should always check for this condition</a:t>
            </a:r>
          </a:p>
          <a:p>
            <a:pPr lvl="1"/>
            <a:r>
              <a:rPr lang="en-US" sz="2000" dirty="0"/>
              <a:t>Should handle locally by code that knows how to continue</a:t>
            </a:r>
          </a:p>
          <a:p>
            <a:pPr lvl="1"/>
            <a:r>
              <a:rPr lang="en-US" sz="2000" dirty="0"/>
              <a:t>Checked exceptions the better choice for special results (encourages local handling)</a:t>
            </a:r>
          </a:p>
        </p:txBody>
      </p:sp>
    </p:spTree>
    <p:extLst>
      <p:ext uri="{BB962C8B-B14F-4D97-AF65-F5344CB8AC3E}">
        <p14:creationId xmlns:p14="http://schemas.microsoft.com/office/powerpoint/2010/main" val="797713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dirty="0"/>
              <a:t>Don’t ignore exceptions</a:t>
            </a:r>
          </a:p>
        </p:txBody>
      </p:sp>
      <p:sp>
        <p:nvSpPr>
          <p:cNvPr id="573443" name="Rectangle 3"/>
          <p:cNvSpPr>
            <a:spLocks noGrp="1" noChangeArrowheads="1"/>
          </p:cNvSpPr>
          <p:nvPr>
            <p:ph idx="1"/>
          </p:nvPr>
        </p:nvSpPr>
        <p:spPr>
          <a:xfrm>
            <a:off x="685800" y="1600200"/>
            <a:ext cx="8077200" cy="4800600"/>
          </a:xfrm>
        </p:spPr>
        <p:txBody>
          <a:bodyPr>
            <a:noAutofit/>
          </a:bodyPr>
          <a:lstStyle/>
          <a:p>
            <a:pPr marL="0" indent="0">
              <a:buNone/>
            </a:pPr>
            <a:r>
              <a:rPr lang="en-US" sz="2000" i="1" dirty="0"/>
              <a:t>Effective Java</a:t>
            </a:r>
            <a:r>
              <a:rPr lang="en-US" sz="2000" dirty="0"/>
              <a:t> Tip #65: Don't ignore exceptions</a:t>
            </a:r>
          </a:p>
          <a:p>
            <a:endParaRPr lang="en-US" sz="1000" dirty="0"/>
          </a:p>
          <a:p>
            <a:pPr marL="0" indent="0">
              <a:buNone/>
            </a:pPr>
            <a:r>
              <a:rPr lang="en-US" sz="2000" dirty="0"/>
              <a:t>Empty catch block is (common) poor style – often done to get code to compile despite checked exceptions</a:t>
            </a:r>
          </a:p>
          <a:p>
            <a:pPr lvl="1"/>
            <a:r>
              <a:rPr lang="en-US" sz="2000" dirty="0"/>
              <a:t>Worse reason: to silently hide an error</a:t>
            </a:r>
          </a:p>
          <a:p>
            <a:pPr marL="365760" lvl="1" indent="0">
              <a:buNone/>
            </a:pPr>
            <a:r>
              <a:rPr lang="en-US" sz="2000" b="1" dirty="0">
                <a:latin typeface="Courier New" pitchFamily="49" charset="0"/>
                <a:cs typeface="Courier New" pitchFamily="49" charset="0"/>
              </a:rPr>
              <a:t>try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readFile</a:t>
            </a:r>
            <a:r>
              <a:rPr lang="en-US" sz="2000" b="1" dirty="0">
                <a:latin typeface="Courier New" pitchFamily="49" charset="0"/>
                <a:cs typeface="Courier New" pitchFamily="49" charset="0"/>
              </a:rPr>
              <a:t>(filename);</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catch (</a:t>
            </a:r>
            <a:r>
              <a:rPr lang="en-US" sz="2000" b="1" dirty="0" err="1">
                <a:latin typeface="Courier New" pitchFamily="49" charset="0"/>
                <a:cs typeface="Courier New" pitchFamily="49" charset="0"/>
              </a:rPr>
              <a:t>IOException</a:t>
            </a:r>
            <a:r>
              <a:rPr lang="en-US" sz="2000" b="1" dirty="0">
                <a:latin typeface="Courier New" pitchFamily="49" charset="0"/>
                <a:cs typeface="Courier New" pitchFamily="49" charset="0"/>
              </a:rPr>
              <a:t> </a:t>
            </a:r>
            <a:r>
              <a:rPr lang="en-US" sz="2000" b="1" dirty="0">
                <a:solidFill>
                  <a:schemeClr val="accent2"/>
                </a:solidFill>
                <a:latin typeface="Courier New" pitchFamily="49" charset="0"/>
                <a:cs typeface="Courier New" pitchFamily="49" charset="0"/>
              </a:rPr>
              <a:t>e</a:t>
            </a:r>
            <a:r>
              <a:rPr lang="en-US" sz="2000" b="1" dirty="0">
                <a:latin typeface="Courier New" pitchFamily="49" charset="0"/>
                <a:cs typeface="Courier New" pitchFamily="49" charset="0"/>
              </a:rPr>
              <a:t>) {}  </a:t>
            </a:r>
            <a:r>
              <a:rPr lang="en-US" sz="2000" b="1" dirty="0">
                <a:solidFill>
                  <a:srgbClr val="7030A0"/>
                </a:solidFill>
                <a:latin typeface="Courier New" pitchFamily="49" charset="0"/>
                <a:cs typeface="Courier New" pitchFamily="49" charset="0"/>
              </a:rPr>
              <a:t>// silent failure</a:t>
            </a:r>
            <a:endParaRPr lang="en-US" sz="2000" dirty="0">
              <a:solidFill>
                <a:srgbClr val="7030A0"/>
              </a:solidFill>
            </a:endParaRPr>
          </a:p>
          <a:p>
            <a:endParaRPr lang="en-US" sz="1000" dirty="0"/>
          </a:p>
          <a:p>
            <a:pPr marL="0" indent="0">
              <a:buNone/>
            </a:pPr>
            <a:r>
              <a:rPr lang="en-US" sz="2000" dirty="0"/>
              <a:t>At a minimum, print out the exception so you know it happened</a:t>
            </a:r>
          </a:p>
          <a:p>
            <a:pPr lvl="1"/>
            <a:r>
              <a:rPr lang="en-US" sz="2000" dirty="0"/>
              <a:t>And exit if that’s appropriate for the application</a:t>
            </a:r>
          </a:p>
          <a:p>
            <a:pPr marL="400050" lvl="1" indent="0">
              <a:buNone/>
            </a:pPr>
            <a:r>
              <a:rPr lang="en-US" sz="2000" b="1" dirty="0">
                <a:latin typeface="Courier New" pitchFamily="49" charset="0"/>
                <a:cs typeface="Courier New" pitchFamily="49" charset="0"/>
              </a:rPr>
              <a:t>} catch (</a:t>
            </a:r>
            <a:r>
              <a:rPr lang="en-US" sz="2000" b="1" dirty="0" err="1">
                <a:latin typeface="Courier New" pitchFamily="49" charset="0"/>
                <a:cs typeface="Courier New" pitchFamily="49" charset="0"/>
              </a:rPr>
              <a:t>IOException</a:t>
            </a:r>
            <a:r>
              <a:rPr lang="en-US" sz="2000" b="1" dirty="0">
                <a:latin typeface="Courier New" pitchFamily="49" charset="0"/>
                <a:cs typeface="Courier New" pitchFamily="49" charset="0"/>
              </a:rPr>
              <a:t> </a:t>
            </a:r>
            <a:r>
              <a:rPr lang="en-US" sz="2000" b="1" dirty="0">
                <a:solidFill>
                  <a:schemeClr val="accent2"/>
                </a:solidFill>
                <a:latin typeface="Courier New" pitchFamily="49" charset="0"/>
                <a:cs typeface="Courier New" pitchFamily="49" charset="0"/>
              </a:rPr>
              <a:t>e</a:t>
            </a:r>
            <a:r>
              <a:rPr lang="en-US" sz="2000" b="1" dirty="0">
                <a:latin typeface="Courier New" pitchFamily="49" charset="0"/>
                <a:cs typeface="Courier New" pitchFamily="49" charset="0"/>
              </a:rPr>
              <a:t>) {</a:t>
            </a:r>
            <a:br>
              <a:rPr lang="en-US" sz="2000" b="1" dirty="0">
                <a:latin typeface="Courier New" pitchFamily="49" charset="0"/>
                <a:cs typeface="Courier New" pitchFamily="49" charset="0"/>
              </a:rPr>
            </a:b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e.printStackTrace</a:t>
            </a:r>
            <a:r>
              <a:rPr lang="en-US" sz="2000" b="1" dirty="0">
                <a:latin typeface="Courier New" pitchFamily="49" charset="0"/>
                <a:cs typeface="Courier New" pitchFamily="49" charset="0"/>
              </a:rPr>
              <a:t>();</a:t>
            </a:r>
          </a:p>
          <a:p>
            <a:pPr marL="400050" lvl="1" indent="0">
              <a:buNone/>
            </a:pPr>
            <a:r>
              <a:rPr lang="en-US" sz="2000" b="1" dirty="0">
                <a:latin typeface="Courier New" pitchFamily="49" charset="0"/>
                <a:cs typeface="Courier New" pitchFamily="49" charset="0"/>
              </a:rPr>
              <a:t>  </a:t>
            </a:r>
            <a:r>
              <a:rPr lang="en-US" sz="2000" b="1" dirty="0" err="1">
                <a:latin typeface="Courier New" pitchFamily="49" charset="0"/>
                <a:cs typeface="Courier New" pitchFamily="49" charset="0"/>
              </a:rPr>
              <a:t>System.exit</a:t>
            </a:r>
            <a:r>
              <a:rPr lang="en-US" sz="2000" b="1" dirty="0">
                <a:latin typeface="Courier New" pitchFamily="49" charset="0"/>
                <a:cs typeface="Courier New" pitchFamily="49" charset="0"/>
              </a:rPr>
              <a:t>(1);</a:t>
            </a:r>
          </a:p>
          <a:p>
            <a:pPr marL="400050" lvl="1" indent="0">
              <a:buNone/>
            </a:pPr>
            <a:r>
              <a:rPr lang="en-US" sz="2000" b="1" dirty="0">
                <a:latin typeface="Courier New" pitchFamily="49" charset="0"/>
                <a:cs typeface="Courier New" pitchFamily="49" charset="0"/>
              </a:rPr>
              <a:t>}</a:t>
            </a:r>
          </a:p>
        </p:txBody>
      </p:sp>
    </p:spTree>
    <p:extLst>
      <p:ext uri="{BB962C8B-B14F-4D97-AF65-F5344CB8AC3E}">
        <p14:creationId xmlns:p14="http://schemas.microsoft.com/office/powerpoint/2010/main" val="154305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85800" y="1447800"/>
            <a:ext cx="7772400" cy="4953000"/>
          </a:xfrm>
        </p:spPr>
        <p:txBody>
          <a:bodyPr/>
          <a:lstStyle/>
          <a:p>
            <a:r>
              <a:rPr lang="en-US" sz="2000" dirty="0"/>
              <a:t>General concepts about dealing with errors and failures</a:t>
            </a:r>
          </a:p>
          <a:p>
            <a:endParaRPr lang="en-US" sz="1000" dirty="0"/>
          </a:p>
          <a:p>
            <a:r>
              <a:rPr lang="en-US" sz="2000" dirty="0"/>
              <a:t>Assertions: what, why, how</a:t>
            </a:r>
          </a:p>
          <a:p>
            <a:pPr lvl="1"/>
            <a:r>
              <a:rPr lang="en-US" sz="2000" dirty="0"/>
              <a:t>For things you believe will/should never happen</a:t>
            </a:r>
          </a:p>
          <a:p>
            <a:pPr lvl="1"/>
            <a:endParaRPr lang="en-US" sz="1000" dirty="0"/>
          </a:p>
          <a:p>
            <a:r>
              <a:rPr lang="en-US" sz="2000" dirty="0"/>
              <a:t>Exceptions: what, how </a:t>
            </a:r>
            <a:r>
              <a:rPr lang="en-US" sz="2000" i="1" dirty="0"/>
              <a:t>in Java</a:t>
            </a:r>
            <a:endParaRPr lang="en-US" sz="2000" dirty="0"/>
          </a:p>
          <a:p>
            <a:pPr lvl="1">
              <a:spcBef>
                <a:spcPts val="0"/>
              </a:spcBef>
            </a:pPr>
            <a:r>
              <a:rPr lang="en-US" sz="2000" dirty="0"/>
              <a:t>How to throw, catch, and declare exceptions</a:t>
            </a:r>
            <a:endParaRPr lang="en-US" sz="2000" i="1" dirty="0"/>
          </a:p>
          <a:p>
            <a:pPr lvl="1">
              <a:spcBef>
                <a:spcPts val="0"/>
              </a:spcBef>
            </a:pPr>
            <a:r>
              <a:rPr lang="en-US" sz="2000" dirty="0"/>
              <a:t>Subtyping of exceptions</a:t>
            </a:r>
          </a:p>
          <a:p>
            <a:pPr lvl="1">
              <a:spcBef>
                <a:spcPts val="0"/>
              </a:spcBef>
            </a:pPr>
            <a:r>
              <a:rPr lang="en-US" sz="2000" dirty="0"/>
              <a:t>Checked vs. unchecked exceptions</a:t>
            </a:r>
          </a:p>
          <a:p>
            <a:pPr lvl="1"/>
            <a:endParaRPr lang="en-US" sz="1000" dirty="0"/>
          </a:p>
          <a:p>
            <a:r>
              <a:rPr lang="en-US" sz="2000" dirty="0"/>
              <a:t>Exceptions: why </a:t>
            </a:r>
            <a:r>
              <a:rPr lang="en-US" sz="2000" i="1" dirty="0"/>
              <a:t>in general</a:t>
            </a:r>
          </a:p>
          <a:p>
            <a:pPr lvl="1">
              <a:spcBef>
                <a:spcPts val="0"/>
              </a:spcBef>
            </a:pPr>
            <a:r>
              <a:rPr lang="en-US" sz="2000" dirty="0"/>
              <a:t>For things you believe are bad and should rarely happen</a:t>
            </a:r>
          </a:p>
          <a:p>
            <a:pPr lvl="1">
              <a:spcBef>
                <a:spcPts val="0"/>
              </a:spcBef>
            </a:pPr>
            <a:r>
              <a:rPr lang="en-US" sz="2000" dirty="0"/>
              <a:t>And many other style issues</a:t>
            </a:r>
          </a:p>
          <a:p>
            <a:pPr lvl="1"/>
            <a:endParaRPr lang="en-US" sz="1000" dirty="0"/>
          </a:p>
          <a:p>
            <a:r>
              <a:rPr lang="en-US" sz="2000" dirty="0">
                <a:solidFill>
                  <a:schemeClr val="accent2"/>
                </a:solidFill>
              </a:rPr>
              <a:t>Alternative with trade-offs: Returning special values</a:t>
            </a:r>
          </a:p>
          <a:p>
            <a:endParaRPr lang="en-US" sz="1000" dirty="0"/>
          </a:p>
          <a:p>
            <a:r>
              <a:rPr lang="en-US" sz="2000" dirty="0"/>
              <a:t>Summary and review</a:t>
            </a:r>
          </a:p>
          <a:p>
            <a:endParaRPr lang="en-US" sz="2000" dirty="0"/>
          </a:p>
          <a:p>
            <a:endParaRPr lang="en-US" sz="2000" dirty="0"/>
          </a:p>
        </p:txBody>
      </p:sp>
    </p:spTree>
    <p:extLst>
      <p:ext uri="{BB962C8B-B14F-4D97-AF65-F5344CB8AC3E}">
        <p14:creationId xmlns:p14="http://schemas.microsoft.com/office/powerpoint/2010/main" val="1204949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7130" y="2028616"/>
            <a:ext cx="7949740" cy="2800767"/>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Alternative:</a:t>
            </a:r>
          </a:p>
          <a:p>
            <a:pPr algn="ctr"/>
            <a:r>
              <a:rPr lang="en-US" sz="8800" dirty="0">
                <a:solidFill>
                  <a:schemeClr val="bg1"/>
                </a:solidFill>
                <a:latin typeface="Helvetica" charset="0"/>
                <a:ea typeface="Helvetica" charset="0"/>
                <a:cs typeface="Helvetica" charset="0"/>
              </a:rPr>
              <a:t>Sentinel Values</a:t>
            </a:r>
          </a:p>
        </p:txBody>
      </p:sp>
    </p:spTree>
    <p:extLst>
      <p:ext uri="{BB962C8B-B14F-4D97-AF65-F5344CB8AC3E}">
        <p14:creationId xmlns:p14="http://schemas.microsoft.com/office/powerpoint/2010/main" val="3015248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a:bodyPr>
          <a:lstStyle/>
          <a:p>
            <a:r>
              <a:rPr lang="en-US" dirty="0"/>
              <a:t>Informing the client of a problem</a:t>
            </a:r>
          </a:p>
        </p:txBody>
      </p:sp>
      <p:sp>
        <p:nvSpPr>
          <p:cNvPr id="321539" name="Rectangle 3"/>
          <p:cNvSpPr>
            <a:spLocks noGrp="1" noChangeArrowheads="1"/>
          </p:cNvSpPr>
          <p:nvPr>
            <p:ph idx="1"/>
          </p:nvPr>
        </p:nvSpPr>
        <p:spPr>
          <a:xfrm>
            <a:off x="685800" y="1371600"/>
            <a:ext cx="8001000" cy="5181600"/>
          </a:xfrm>
        </p:spPr>
        <p:txBody>
          <a:bodyPr>
            <a:normAutofit lnSpcReduction="10000"/>
          </a:bodyPr>
          <a:lstStyle/>
          <a:p>
            <a:pPr>
              <a:buNone/>
            </a:pPr>
            <a:r>
              <a:rPr lang="en-US" sz="2000" dirty="0"/>
              <a:t>Special value:</a:t>
            </a:r>
          </a:p>
          <a:p>
            <a:pPr lvl="1"/>
            <a:r>
              <a:rPr lang="en-US" sz="2000" b="1" dirty="0">
                <a:latin typeface="Courier New" pitchFamily="49" charset="0"/>
              </a:rPr>
              <a:t>null</a:t>
            </a:r>
            <a:r>
              <a:rPr lang="en-US" sz="2000" dirty="0"/>
              <a:t> for </a:t>
            </a:r>
            <a:r>
              <a:rPr lang="en-US" sz="2000" b="1" dirty="0" err="1">
                <a:latin typeface="Courier New" panose="02070309020205020404" pitchFamily="49" charset="0"/>
                <a:cs typeface="Courier New" panose="02070309020205020404" pitchFamily="49" charset="0"/>
              </a:rPr>
              <a:t>Map.get</a:t>
            </a:r>
            <a:endParaRPr lang="en-US" sz="2000" b="1" dirty="0">
              <a:latin typeface="Courier New" panose="02070309020205020404" pitchFamily="49" charset="0"/>
              <a:cs typeface="Courier New" panose="02070309020205020404" pitchFamily="49" charset="0"/>
            </a:endParaRPr>
          </a:p>
          <a:p>
            <a:pPr lvl="1"/>
            <a:r>
              <a:rPr lang="en-US" sz="2000" b="1" dirty="0">
                <a:latin typeface="Courier New" pitchFamily="49" charset="0"/>
              </a:rPr>
              <a:t>-1</a:t>
            </a:r>
            <a:r>
              <a:rPr lang="en-US" sz="2000" dirty="0"/>
              <a:t> for </a:t>
            </a:r>
            <a:r>
              <a:rPr lang="en-US" sz="2000" b="1" dirty="0" err="1">
                <a:latin typeface="Courier New" panose="02070309020205020404" pitchFamily="49" charset="0"/>
                <a:cs typeface="Courier New" panose="02070309020205020404" pitchFamily="49" charset="0"/>
              </a:rPr>
              <a:t>indexOf</a:t>
            </a:r>
            <a:endParaRPr lang="en-US" sz="2000" b="1" dirty="0">
              <a:latin typeface="Courier New" panose="02070309020205020404" pitchFamily="49" charset="0"/>
              <a:cs typeface="Courier New" panose="02070309020205020404" pitchFamily="49" charset="0"/>
            </a:endParaRPr>
          </a:p>
          <a:p>
            <a:pPr lvl="1"/>
            <a:r>
              <a:rPr lang="en-US" sz="2000" b="1" dirty="0" err="1">
                <a:latin typeface="Courier New" pitchFamily="49" charset="0"/>
              </a:rPr>
              <a:t>NaN</a:t>
            </a:r>
            <a:r>
              <a:rPr lang="en-US" sz="2000" dirty="0"/>
              <a:t> for </a:t>
            </a:r>
            <a:r>
              <a:rPr lang="en-US" sz="2000" b="1" dirty="0" err="1">
                <a:latin typeface="Courier New" panose="02070309020205020404" pitchFamily="49" charset="0"/>
                <a:cs typeface="Courier New" panose="02070309020205020404" pitchFamily="49" charset="0"/>
              </a:rPr>
              <a:t>sqrt</a:t>
            </a:r>
            <a:r>
              <a:rPr lang="en-US" sz="2000" dirty="0"/>
              <a:t> of negative number</a:t>
            </a:r>
          </a:p>
          <a:p>
            <a:pPr>
              <a:buNone/>
            </a:pPr>
            <a:endParaRPr lang="en-US" sz="800" dirty="0"/>
          </a:p>
          <a:p>
            <a:pPr>
              <a:buNone/>
            </a:pPr>
            <a:r>
              <a:rPr lang="en-US" sz="2000" dirty="0"/>
              <a:t>Advantages:</a:t>
            </a:r>
          </a:p>
          <a:p>
            <a:pPr lvl="1"/>
            <a:r>
              <a:rPr lang="en-US" sz="2000" dirty="0"/>
              <a:t>For a normal-</a:t>
            </a:r>
            <a:r>
              <a:rPr lang="en-US" sz="2000" dirty="0" err="1"/>
              <a:t>ish</a:t>
            </a:r>
            <a:r>
              <a:rPr lang="en-US" sz="2000" dirty="0"/>
              <a:t>, common case, it “is” the result</a:t>
            </a:r>
          </a:p>
          <a:p>
            <a:pPr lvl="1"/>
            <a:r>
              <a:rPr lang="en-US" sz="2000" dirty="0"/>
              <a:t>Less verbose clients than try/catch machinery</a:t>
            </a:r>
          </a:p>
          <a:p>
            <a:pPr>
              <a:buNone/>
            </a:pPr>
            <a:endParaRPr lang="en-US" sz="800" dirty="0"/>
          </a:p>
          <a:p>
            <a:pPr>
              <a:buNone/>
            </a:pPr>
            <a:r>
              <a:rPr lang="en-US" sz="2000" dirty="0"/>
              <a:t>Disadvantages:</a:t>
            </a:r>
          </a:p>
          <a:p>
            <a:pPr lvl="1"/>
            <a:r>
              <a:rPr lang="en-US" sz="2000" dirty="0"/>
              <a:t>Error-prone: Callers forget to check, forget spec, etc.</a:t>
            </a:r>
          </a:p>
          <a:p>
            <a:pPr lvl="1"/>
            <a:r>
              <a:rPr lang="en-US" sz="2000" dirty="0"/>
              <a:t>Need “extra” result: Doesn’t work if every result could be real </a:t>
            </a:r>
          </a:p>
          <a:p>
            <a:pPr lvl="2"/>
            <a:r>
              <a:rPr lang="en-US" sz="2000" dirty="0"/>
              <a:t>Example: if a map could store </a:t>
            </a:r>
            <a:r>
              <a:rPr lang="en-US" sz="2000" b="1" dirty="0">
                <a:latin typeface="Courier New" panose="02070309020205020404" pitchFamily="49" charset="0"/>
                <a:cs typeface="Courier New" panose="02070309020205020404" pitchFamily="49" charset="0"/>
              </a:rPr>
              <a:t>null</a:t>
            </a:r>
            <a:r>
              <a:rPr lang="en-US" sz="2000" dirty="0"/>
              <a:t> keys</a:t>
            </a:r>
          </a:p>
          <a:p>
            <a:pPr lvl="1"/>
            <a:r>
              <a:rPr lang="en-US" sz="2000" dirty="0"/>
              <a:t>Has to be propagated manually one call at a time</a:t>
            </a:r>
          </a:p>
          <a:p>
            <a:pPr marL="0" indent="0">
              <a:buNone/>
            </a:pPr>
            <a:endParaRPr lang="en-US" sz="800" dirty="0"/>
          </a:p>
          <a:p>
            <a:pPr marL="0" indent="0">
              <a:buNone/>
            </a:pPr>
            <a:r>
              <a:rPr lang="en-US" sz="2000" dirty="0"/>
              <a:t>General Java style advice: Exceptions for exceptional conditions</a:t>
            </a:r>
          </a:p>
          <a:p>
            <a:pPr lvl="1"/>
            <a:r>
              <a:rPr lang="en-US" sz="2000" dirty="0"/>
              <a:t>Up for debate if </a:t>
            </a:r>
            <a:r>
              <a:rPr lang="en-US" sz="2000" b="1" dirty="0" err="1">
                <a:latin typeface="Courier New" panose="02070309020205020404" pitchFamily="49" charset="0"/>
                <a:cs typeface="Courier New" panose="02070309020205020404" pitchFamily="49" charset="0"/>
              </a:rPr>
              <a:t>indexOf</a:t>
            </a:r>
            <a:r>
              <a:rPr lang="en-US" sz="2000" dirty="0"/>
              <a:t> not-present-value is exceptional</a:t>
            </a:r>
          </a:p>
          <a:p>
            <a:pPr marL="0" indent="0">
              <a:buNone/>
            </a:pPr>
            <a:endParaRPr lang="en-US" sz="2000" dirty="0"/>
          </a:p>
        </p:txBody>
      </p:sp>
    </p:spTree>
    <p:extLst>
      <p:ext uri="{BB962C8B-B14F-4D97-AF65-F5344CB8AC3E}">
        <p14:creationId xmlns:p14="http://schemas.microsoft.com/office/powerpoint/2010/main" val="1661504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Aside: Special values in C/C++</a:t>
            </a:r>
            <a:br>
              <a:rPr lang="en-US" dirty="0"/>
            </a:br>
            <a:r>
              <a:rPr lang="en-US" dirty="0"/>
              <a:t>(Don’t do this in Java!)</a:t>
            </a:r>
          </a:p>
        </p:txBody>
      </p:sp>
      <p:sp>
        <p:nvSpPr>
          <p:cNvPr id="3" name="Content Placeholder 2"/>
          <p:cNvSpPr>
            <a:spLocks noGrp="1"/>
          </p:cNvSpPr>
          <p:nvPr>
            <p:ph idx="1"/>
          </p:nvPr>
        </p:nvSpPr>
        <p:spPr>
          <a:xfrm>
            <a:off x="381000" y="1600200"/>
            <a:ext cx="8610600" cy="4495800"/>
          </a:xfrm>
        </p:spPr>
        <p:txBody>
          <a:bodyPr>
            <a:normAutofit/>
          </a:bodyPr>
          <a:lstStyle/>
          <a:p>
            <a:r>
              <a:rPr lang="en-US" sz="2000" dirty="0"/>
              <a:t>For errors and exceptional conditions in Java, use exceptions!</a:t>
            </a:r>
            <a:endParaRPr lang="en-US" sz="1000" dirty="0"/>
          </a:p>
          <a:p>
            <a:r>
              <a:rPr lang="en-US" sz="2000" dirty="0"/>
              <a:t>But C doesn’t have exceptions and some C++ projects avoid them</a:t>
            </a:r>
            <a:endParaRPr lang="en-US" sz="1000" dirty="0"/>
          </a:p>
          <a:p>
            <a:r>
              <a:rPr lang="en-US" sz="2000" dirty="0"/>
              <a:t>Over decades, a common idiom has emerged</a:t>
            </a:r>
          </a:p>
          <a:p>
            <a:pPr lvl="1"/>
            <a:r>
              <a:rPr lang="en-US" sz="2000" dirty="0"/>
              <a:t>Put “results” in “out-parameters”</a:t>
            </a:r>
          </a:p>
          <a:p>
            <a:pPr lvl="1"/>
            <a:r>
              <a:rPr lang="en-US" sz="2000" dirty="0"/>
              <a:t>Return value indicates success or failure</a:t>
            </a:r>
            <a:endParaRPr lang="en-US" sz="1000" dirty="0"/>
          </a:p>
          <a:p>
            <a:pPr marL="57150" indent="0">
              <a:buNone/>
            </a:pPr>
            <a:r>
              <a:rPr lang="en-US" sz="2000" b="1" dirty="0">
                <a:latin typeface="Courier New" panose="02070309020205020404" pitchFamily="49" charset="0"/>
                <a:cs typeface="Courier New" panose="02070309020205020404" pitchFamily="49" charset="0"/>
              </a:rPr>
              <a:t>double result; </a:t>
            </a:r>
            <a:r>
              <a:rPr lang="en-US" sz="2000" b="1" dirty="0">
                <a:solidFill>
                  <a:srgbClr val="7030A0"/>
                </a:solidFill>
                <a:latin typeface="Courier New" panose="02070309020205020404" pitchFamily="49" charset="0"/>
                <a:cs typeface="Courier New" panose="02070309020205020404" pitchFamily="49" charset="0"/>
              </a:rPr>
              <a:t>// different from return value</a:t>
            </a:r>
          </a:p>
          <a:p>
            <a:pPr marL="57150" indent="0">
              <a:buNone/>
            </a:pPr>
            <a:r>
              <a:rPr lang="en-US" sz="2000" b="1" dirty="0">
                <a:latin typeface="Courier New" panose="02070309020205020404" pitchFamily="49" charset="0"/>
                <a:cs typeface="Courier New" panose="02070309020205020404" pitchFamily="49" charset="0"/>
              </a:rPr>
              <a:t>if(!</a:t>
            </a:r>
            <a:r>
              <a:rPr lang="en-US" sz="2000" b="1" dirty="0" err="1">
                <a:latin typeface="Courier New" panose="02070309020205020404" pitchFamily="49" charset="0"/>
                <a:cs typeface="Courier New" panose="02070309020205020404" pitchFamily="49" charset="0"/>
              </a:rPr>
              <a:t>compute</a:t>
            </a:r>
            <a:r>
              <a:rPr lang="en-US" sz="2000" b="1" dirty="0">
                <a:latin typeface="Courier New" panose="02070309020205020404" pitchFamily="49" charset="0"/>
                <a:cs typeface="Courier New" panose="02070309020205020404" pitchFamily="49" charset="0"/>
              </a:rPr>
              <a:t>(&amp;result)) { </a:t>
            </a:r>
            <a:r>
              <a:rPr lang="en-US" sz="2000" b="1" dirty="0">
                <a:solidFill>
                  <a:srgbClr val="7030A0"/>
                </a:solidFill>
                <a:latin typeface="Courier New" panose="02070309020205020404" pitchFamily="49" charset="0"/>
                <a:cs typeface="Courier New" panose="02070309020205020404" pitchFamily="49" charset="0"/>
              </a:rPr>
              <a:t>// return 0 (false) on success</a:t>
            </a:r>
          </a:p>
          <a:p>
            <a:pPr marL="57150" indent="0">
              <a:buNone/>
            </a:pPr>
            <a:r>
              <a:rPr lang="en-US" sz="2000" b="1" dirty="0">
                <a:latin typeface="Courier New" panose="02070309020205020404" pitchFamily="49" charset="0"/>
                <a:cs typeface="Courier New" panose="02070309020205020404" pitchFamily="49" charset="0"/>
              </a:rPr>
              <a:t>...</a:t>
            </a:r>
          </a:p>
          <a:p>
            <a:pPr marL="57150" indent="0">
              <a:buNone/>
            </a:pPr>
            <a:r>
              <a:rPr lang="en-US" sz="2000" b="1" dirty="0">
                <a:latin typeface="Courier New" panose="02070309020205020404" pitchFamily="49" charset="0"/>
                <a:cs typeface="Courier New" panose="02070309020205020404" pitchFamily="49" charset="0"/>
              </a:rPr>
              <a:t>} else {  </a:t>
            </a:r>
            <a:r>
              <a:rPr lang="en-US" sz="2000" b="1" dirty="0">
                <a:solidFill>
                  <a:srgbClr val="7030A0"/>
                </a:solidFill>
                <a:latin typeface="Courier New" panose="02070309020205020404" pitchFamily="49" charset="0"/>
                <a:cs typeface="Courier New" panose="02070309020205020404" pitchFamily="49" charset="0"/>
              </a:rPr>
              <a:t>// failure (nonzero return value)</a:t>
            </a:r>
          </a:p>
          <a:p>
            <a:pPr marL="57150" indent="0">
              <a:buNone/>
            </a:pPr>
            <a:r>
              <a:rPr lang="en-US" sz="2000" b="1" dirty="0">
                <a:latin typeface="Courier New" panose="02070309020205020404" pitchFamily="49" charset="0"/>
                <a:cs typeface="Courier New" panose="02070309020205020404" pitchFamily="49" charset="0"/>
              </a:rPr>
              <a:t>...</a:t>
            </a:r>
          </a:p>
          <a:p>
            <a:pPr marL="57150" indent="0">
              <a:buNone/>
            </a:pPr>
            <a:r>
              <a:rPr lang="en-US" sz="2000" b="1" dirty="0">
                <a:latin typeface="Courier New" panose="02070309020205020404" pitchFamily="49" charset="0"/>
                <a:cs typeface="Courier New" panose="02070309020205020404" pitchFamily="49" charset="0"/>
              </a:rPr>
              <a:t>}</a:t>
            </a:r>
            <a:endParaRPr lang="en-US" sz="1000" b="1" dirty="0">
              <a:latin typeface="Courier New" panose="02070309020205020404" pitchFamily="49" charset="0"/>
              <a:cs typeface="Courier New" panose="02070309020205020404" pitchFamily="49" charset="0"/>
            </a:endParaRPr>
          </a:p>
          <a:p>
            <a:r>
              <a:rPr lang="en-US" sz="2000" dirty="0">
                <a:latin typeface="+mj-lt"/>
                <a:cs typeface="Courier New" panose="02070309020205020404" pitchFamily="49" charset="0"/>
              </a:rPr>
              <a:t>Bad, but less bad than error-code-in-global-variable</a:t>
            </a:r>
          </a:p>
        </p:txBody>
      </p:sp>
    </p:spTree>
    <p:extLst>
      <p:ext uri="{BB962C8B-B14F-4D97-AF65-F5344CB8AC3E}">
        <p14:creationId xmlns:p14="http://schemas.microsoft.com/office/powerpoint/2010/main" val="928675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85800" y="1447800"/>
            <a:ext cx="7772400" cy="4953000"/>
          </a:xfrm>
        </p:spPr>
        <p:txBody>
          <a:bodyPr/>
          <a:lstStyle/>
          <a:p>
            <a:r>
              <a:rPr lang="en-US" sz="2000" dirty="0"/>
              <a:t>General concepts about dealing with errors and failures</a:t>
            </a:r>
          </a:p>
          <a:p>
            <a:endParaRPr lang="en-US" sz="1000" dirty="0"/>
          </a:p>
          <a:p>
            <a:r>
              <a:rPr lang="en-US" sz="2000" dirty="0"/>
              <a:t>Assertions: what, why, how</a:t>
            </a:r>
          </a:p>
          <a:p>
            <a:pPr lvl="1"/>
            <a:r>
              <a:rPr lang="en-US" sz="2000" dirty="0"/>
              <a:t>For things you believe will/should never happen</a:t>
            </a:r>
          </a:p>
          <a:p>
            <a:pPr lvl="1"/>
            <a:endParaRPr lang="en-US" sz="1000" dirty="0"/>
          </a:p>
          <a:p>
            <a:r>
              <a:rPr lang="en-US" sz="2000" dirty="0"/>
              <a:t>Exceptions: what, how </a:t>
            </a:r>
            <a:r>
              <a:rPr lang="en-US" sz="2000" i="1" dirty="0"/>
              <a:t>in Java</a:t>
            </a:r>
            <a:endParaRPr lang="en-US" sz="2000" dirty="0"/>
          </a:p>
          <a:p>
            <a:pPr lvl="1">
              <a:spcBef>
                <a:spcPts val="0"/>
              </a:spcBef>
            </a:pPr>
            <a:r>
              <a:rPr lang="en-US" sz="2000" dirty="0"/>
              <a:t>How to throw, catch, and declare exceptions</a:t>
            </a:r>
            <a:endParaRPr lang="en-US" sz="2000" i="1" dirty="0"/>
          </a:p>
          <a:p>
            <a:pPr lvl="1">
              <a:spcBef>
                <a:spcPts val="0"/>
              </a:spcBef>
            </a:pPr>
            <a:r>
              <a:rPr lang="en-US" sz="2000" dirty="0"/>
              <a:t>Subtyping of exceptions</a:t>
            </a:r>
          </a:p>
          <a:p>
            <a:pPr lvl="1">
              <a:spcBef>
                <a:spcPts val="0"/>
              </a:spcBef>
            </a:pPr>
            <a:r>
              <a:rPr lang="en-US" sz="2000" dirty="0"/>
              <a:t>Checked vs. unchecked exceptions</a:t>
            </a:r>
          </a:p>
          <a:p>
            <a:pPr lvl="1"/>
            <a:endParaRPr lang="en-US" sz="1000" dirty="0"/>
          </a:p>
          <a:p>
            <a:r>
              <a:rPr lang="en-US" sz="2000" dirty="0"/>
              <a:t>Exceptions: why </a:t>
            </a:r>
            <a:r>
              <a:rPr lang="en-US" sz="2000" i="1" dirty="0"/>
              <a:t>in general</a:t>
            </a:r>
          </a:p>
          <a:p>
            <a:pPr lvl="1">
              <a:spcBef>
                <a:spcPts val="0"/>
              </a:spcBef>
            </a:pPr>
            <a:r>
              <a:rPr lang="en-US" sz="2000" dirty="0"/>
              <a:t>For things you believe are bad and should rarely happen</a:t>
            </a:r>
          </a:p>
          <a:p>
            <a:pPr lvl="1">
              <a:spcBef>
                <a:spcPts val="0"/>
              </a:spcBef>
            </a:pPr>
            <a:r>
              <a:rPr lang="en-US" sz="2000" dirty="0"/>
              <a:t>And many other style issues</a:t>
            </a:r>
          </a:p>
          <a:p>
            <a:pPr lvl="1"/>
            <a:endParaRPr lang="en-US" sz="1000" dirty="0"/>
          </a:p>
          <a:p>
            <a:r>
              <a:rPr lang="en-US" sz="2000" dirty="0"/>
              <a:t>Alternative with trade-offs: Returning special values</a:t>
            </a:r>
          </a:p>
          <a:p>
            <a:endParaRPr lang="en-US" sz="1000" dirty="0"/>
          </a:p>
          <a:p>
            <a:r>
              <a:rPr lang="en-US" sz="2000" dirty="0">
                <a:solidFill>
                  <a:schemeClr val="accent2"/>
                </a:solidFill>
              </a:rPr>
              <a:t>Summary and review</a:t>
            </a:r>
          </a:p>
          <a:p>
            <a:endParaRPr lang="en-US" sz="2000" dirty="0"/>
          </a:p>
          <a:p>
            <a:endParaRPr lang="en-US" sz="2000" dirty="0"/>
          </a:p>
        </p:txBody>
      </p:sp>
    </p:spTree>
    <p:extLst>
      <p:ext uri="{BB962C8B-B14F-4D97-AF65-F5344CB8AC3E}">
        <p14:creationId xmlns:p14="http://schemas.microsoft.com/office/powerpoint/2010/main" val="1204949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a:bodyPr>
          <a:lstStyle/>
          <a:p>
            <a:r>
              <a:rPr lang="en-US" dirty="0"/>
              <a:t>Some Tips</a:t>
            </a:r>
          </a:p>
        </p:txBody>
      </p:sp>
      <p:sp>
        <p:nvSpPr>
          <p:cNvPr id="285699" name="Rectangle 3"/>
          <p:cNvSpPr>
            <a:spLocks noGrp="1" noChangeArrowheads="1"/>
          </p:cNvSpPr>
          <p:nvPr>
            <p:ph idx="1"/>
          </p:nvPr>
        </p:nvSpPr>
        <p:spPr/>
        <p:txBody>
          <a:bodyPr>
            <a:normAutofit/>
          </a:bodyPr>
          <a:lstStyle/>
          <a:p>
            <a:r>
              <a:rPr lang="en-US" sz="2000" dirty="0"/>
              <a:t>Use </a:t>
            </a:r>
            <a:r>
              <a:rPr lang="en-US" sz="2000" i="1" dirty="0"/>
              <a:t>checked</a:t>
            </a:r>
            <a:r>
              <a:rPr lang="en-US" sz="2000" dirty="0"/>
              <a:t> exceptions most of the time</a:t>
            </a:r>
          </a:p>
          <a:p>
            <a:pPr lvl="1"/>
            <a:r>
              <a:rPr lang="en-US" sz="2000" dirty="0"/>
              <a:t>Static checking is helpful</a:t>
            </a:r>
          </a:p>
          <a:p>
            <a:endParaRPr lang="en-US" sz="2000" dirty="0"/>
          </a:p>
          <a:p>
            <a:r>
              <a:rPr lang="en-US" sz="2000" dirty="0"/>
              <a:t>Handle exceptions sooner rather than later</a:t>
            </a:r>
          </a:p>
          <a:p>
            <a:pPr lvl="1"/>
            <a:endParaRPr lang="en-US" sz="2000" dirty="0"/>
          </a:p>
          <a:p>
            <a:r>
              <a:rPr lang="en-US" sz="2000" dirty="0"/>
              <a:t>Good reference: Effective Java, Chapter 9</a:t>
            </a:r>
          </a:p>
          <a:p>
            <a:pPr lvl="1"/>
            <a:r>
              <a:rPr lang="en-US" sz="2000" dirty="0"/>
              <a:t>A whole chapter? Exception-handling design matters!</a:t>
            </a:r>
          </a:p>
        </p:txBody>
      </p:sp>
    </p:spTree>
    <p:extLst>
      <p:ext uri="{BB962C8B-B14F-4D97-AF65-F5344CB8AC3E}">
        <p14:creationId xmlns:p14="http://schemas.microsoft.com/office/powerpoint/2010/main" val="830267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fontScale="90000"/>
          </a:bodyPr>
          <a:lstStyle/>
          <a:p>
            <a:r>
              <a:rPr lang="en-US" dirty="0"/>
              <a:t>Exceptions and Assertions: Summary</a:t>
            </a:r>
          </a:p>
        </p:txBody>
      </p:sp>
      <p:sp>
        <p:nvSpPr>
          <p:cNvPr id="283651" name="Rectangle 3"/>
          <p:cNvSpPr>
            <a:spLocks noGrp="1" noChangeArrowheads="1"/>
          </p:cNvSpPr>
          <p:nvPr>
            <p:ph idx="1"/>
          </p:nvPr>
        </p:nvSpPr>
        <p:spPr>
          <a:xfrm>
            <a:off x="685800" y="1600200"/>
            <a:ext cx="7772400" cy="4648200"/>
          </a:xfrm>
        </p:spPr>
        <p:txBody>
          <a:bodyPr>
            <a:normAutofit/>
          </a:bodyPr>
          <a:lstStyle/>
          <a:p>
            <a:pPr>
              <a:buNone/>
            </a:pPr>
            <a:r>
              <a:rPr lang="en-US" sz="2000" dirty="0">
                <a:solidFill>
                  <a:schemeClr val="accent2"/>
                </a:solidFill>
              </a:rPr>
              <a:t>Unchecked exception</a:t>
            </a:r>
            <a:r>
              <a:rPr lang="en-US" sz="2000" dirty="0"/>
              <a:t> </a:t>
            </a:r>
          </a:p>
          <a:p>
            <a:r>
              <a:rPr lang="en-US" sz="2000" dirty="0"/>
              <a:t>throw in situations we never expect to happen</a:t>
            </a:r>
          </a:p>
          <a:p>
            <a:r>
              <a:rPr lang="en-US" sz="2000" dirty="0"/>
              <a:t>e.g. programming errors, violated preconditions</a:t>
            </a:r>
          </a:p>
          <a:p>
            <a:r>
              <a:rPr lang="en-US" sz="2000" dirty="0"/>
              <a:t>does not have to be caught or declared in method header</a:t>
            </a:r>
          </a:p>
          <a:p>
            <a:pPr marL="0" indent="0">
              <a:buNone/>
            </a:pPr>
            <a:r>
              <a:rPr lang="en-US" sz="2000" dirty="0">
                <a:solidFill>
                  <a:schemeClr val="accent2"/>
                </a:solidFill>
              </a:rPr>
              <a:t>Checked exception</a:t>
            </a:r>
            <a:r>
              <a:rPr lang="en-US" sz="2000" dirty="0"/>
              <a:t> </a:t>
            </a:r>
          </a:p>
          <a:p>
            <a:r>
              <a:rPr lang="en-US" sz="2000" dirty="0"/>
              <a:t>throw in edge cases we expect might happen</a:t>
            </a:r>
          </a:p>
          <a:p>
            <a:r>
              <a:rPr lang="en-US" sz="2000" dirty="0"/>
              <a:t>must be caught or declared in method header</a:t>
            </a:r>
          </a:p>
          <a:p>
            <a:pPr marL="0" indent="0">
              <a:buNone/>
            </a:pPr>
            <a:r>
              <a:rPr lang="en-US" sz="2000" dirty="0">
                <a:solidFill>
                  <a:schemeClr val="accent2"/>
                </a:solidFill>
              </a:rPr>
              <a:t>Sentinel value </a:t>
            </a:r>
          </a:p>
          <a:p>
            <a:r>
              <a:rPr lang="en-US" sz="2000" dirty="0"/>
              <a:t>sometimes used in place of checked exception</a:t>
            </a:r>
          </a:p>
          <a:p>
            <a:r>
              <a:rPr lang="en-US" sz="2000" dirty="0"/>
              <a:t>caveat: clients might forget to check for it</a:t>
            </a:r>
          </a:p>
          <a:p>
            <a:pPr marL="0" indent="0">
              <a:buNone/>
            </a:pPr>
            <a:r>
              <a:rPr lang="en-US" sz="2000" dirty="0">
                <a:solidFill>
                  <a:schemeClr val="accent2"/>
                </a:solidFill>
              </a:rPr>
              <a:t>Assertion</a:t>
            </a:r>
            <a:r>
              <a:rPr lang="en-US" sz="2000" dirty="0"/>
              <a:t> </a:t>
            </a:r>
          </a:p>
          <a:p>
            <a:r>
              <a:rPr lang="en-US" sz="2000" dirty="0"/>
              <a:t>use for internal consistency checks that should not fail</a:t>
            </a:r>
          </a:p>
          <a:p>
            <a:pPr marL="0" indent="0">
              <a:buNone/>
            </a:pPr>
            <a:endParaRPr lang="en-US" sz="2000" dirty="0"/>
          </a:p>
        </p:txBody>
      </p:sp>
    </p:spTree>
    <p:extLst>
      <p:ext uri="{BB962C8B-B14F-4D97-AF65-F5344CB8AC3E}">
        <p14:creationId xmlns:p14="http://schemas.microsoft.com/office/powerpoint/2010/main" val="1518486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06853" y="2286000"/>
            <a:ext cx="5330305" cy="1446550"/>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Motivation</a:t>
            </a:r>
          </a:p>
        </p:txBody>
      </p:sp>
    </p:spTree>
    <p:extLst>
      <p:ext uri="{BB962C8B-B14F-4D97-AF65-F5344CB8AC3E}">
        <p14:creationId xmlns:p14="http://schemas.microsoft.com/office/powerpoint/2010/main" val="40409545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443B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8425" y="2286000"/>
            <a:ext cx="8347157" cy="1446550"/>
          </a:xfrm>
          <a:prstGeom prst="rect">
            <a:avLst/>
          </a:prstGeom>
          <a:noFill/>
        </p:spPr>
        <p:txBody>
          <a:bodyPr wrap="none" rtlCol="0">
            <a:spAutoFit/>
          </a:bodyPr>
          <a:lstStyle/>
          <a:p>
            <a:pPr algn="ctr"/>
            <a:r>
              <a:rPr lang="en-US" sz="8800" dirty="0">
                <a:solidFill>
                  <a:schemeClr val="bg1"/>
                </a:solidFill>
                <a:latin typeface="Helvetica" charset="0"/>
                <a:ea typeface="Helvetica" charset="0"/>
                <a:cs typeface="Helvetica" charset="0"/>
              </a:rPr>
              <a:t>Announcements</a:t>
            </a:r>
          </a:p>
        </p:txBody>
      </p:sp>
    </p:spTree>
    <p:extLst>
      <p:ext uri="{BB962C8B-B14F-4D97-AF65-F5344CB8AC3E}">
        <p14:creationId xmlns:p14="http://schemas.microsoft.com/office/powerpoint/2010/main" val="3765319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685800" y="1447800"/>
            <a:ext cx="7772400" cy="4953000"/>
          </a:xfrm>
        </p:spPr>
        <p:txBody>
          <a:bodyPr/>
          <a:lstStyle/>
          <a:p>
            <a:r>
              <a:rPr lang="en-US" sz="2000" dirty="0"/>
              <a:t>Happy Friday! </a:t>
            </a:r>
          </a:p>
          <a:p>
            <a:pPr marL="0" indent="0">
              <a:buNone/>
            </a:pPr>
            <a:endParaRPr lang="en-US" sz="2000" dirty="0"/>
          </a:p>
          <a:p>
            <a:r>
              <a:rPr lang="en-US" sz="2000" dirty="0"/>
              <a:t>Reading 5 and Quiz 5 to be released today, due Thursday</a:t>
            </a:r>
          </a:p>
          <a:p>
            <a:r>
              <a:rPr lang="en-US" sz="2000" dirty="0"/>
              <a:t>HW6 due Thursday</a:t>
            </a:r>
          </a:p>
          <a:p>
            <a:r>
              <a:rPr lang="en-US" sz="2000" dirty="0"/>
              <a:t>Midterm to be graded this weekend</a:t>
            </a:r>
          </a:p>
          <a:p>
            <a:endParaRPr lang="en-US" sz="2000" dirty="0"/>
          </a:p>
          <a:p>
            <a:endParaRPr lang="en-US" sz="2000" dirty="0"/>
          </a:p>
          <a:p>
            <a:r>
              <a:rPr lang="en-US" sz="2000" dirty="0"/>
              <a:t>Thanks for coming to class and enjoy your weekend!</a:t>
            </a:r>
          </a:p>
          <a:p>
            <a:endParaRPr lang="en-US" sz="2000" dirty="0"/>
          </a:p>
        </p:txBody>
      </p:sp>
    </p:spTree>
    <p:extLst>
      <p:ext uri="{BB962C8B-B14F-4D97-AF65-F5344CB8AC3E}">
        <p14:creationId xmlns:p14="http://schemas.microsoft.com/office/powerpoint/2010/main" val="365918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r>
              <a:rPr lang="en-US" dirty="0"/>
              <a:t>Failure happens!</a:t>
            </a:r>
          </a:p>
        </p:txBody>
      </p:sp>
      <p:sp>
        <p:nvSpPr>
          <p:cNvPr id="2" name="Content Placeholder 1"/>
          <p:cNvSpPr>
            <a:spLocks noGrp="1"/>
          </p:cNvSpPr>
          <p:nvPr>
            <p:ph idx="1"/>
          </p:nvPr>
        </p:nvSpPr>
        <p:spPr/>
        <p:txBody>
          <a:bodyPr/>
          <a:lstStyle/>
          <a:p>
            <a:pPr marL="0" indent="0">
              <a:buNone/>
            </a:pPr>
            <a:r>
              <a:rPr lang="en-US" sz="1800" dirty="0"/>
              <a:t>In 2000 there were reports that transient faults caused crashes at a number of Sun’s major customer sites, including America Online and eBay. Later, Hewlett Packard admitted multiple problems in the Los Alamos Labs supercomputers due to transient faults. Finally, Cypress Semiconductor has confirmed “The wake-up call came in the end of 2001 with a major customer reporting havoc at a large telephone company. Technically, it was found that a single soft fail. . . was causing an interleaved system farm to crash”.</a:t>
            </a:r>
          </a:p>
          <a:p>
            <a:pPr marL="0" indent="0" algn="r">
              <a:buNone/>
            </a:pPr>
            <a:r>
              <a:rPr lang="en-US" sz="1800" i="1" dirty="0"/>
              <a:t>Fault-tolerant Typed Assembly Language</a:t>
            </a:r>
          </a:p>
          <a:p>
            <a:pPr marL="0" indent="0" algn="r">
              <a:buNone/>
            </a:pPr>
            <a:r>
              <a:rPr lang="en-US" sz="1800" i="1" dirty="0"/>
              <a:t>-- Walker et al.</a:t>
            </a:r>
          </a:p>
        </p:txBody>
      </p:sp>
      <p:pic>
        <p:nvPicPr>
          <p:cNvPr id="3" name="Picture 2"/>
          <p:cNvPicPr>
            <a:picLocks noChangeAspect="1"/>
          </p:cNvPicPr>
          <p:nvPr/>
        </p:nvPicPr>
        <p:blipFill>
          <a:blip r:embed="rId3"/>
          <a:stretch>
            <a:fillRect/>
          </a:stretch>
        </p:blipFill>
        <p:spPr>
          <a:xfrm>
            <a:off x="1143000" y="4582098"/>
            <a:ext cx="2355850" cy="1605917"/>
          </a:xfrm>
          <a:prstGeom prst="rect">
            <a:avLst/>
          </a:prstGeom>
        </p:spPr>
      </p:pic>
      <p:pic>
        <p:nvPicPr>
          <p:cNvPr id="4" name="Picture 3"/>
          <p:cNvPicPr>
            <a:picLocks noChangeAspect="1"/>
          </p:cNvPicPr>
          <p:nvPr/>
        </p:nvPicPr>
        <p:blipFill>
          <a:blip r:embed="rId4"/>
          <a:stretch>
            <a:fillRect/>
          </a:stretch>
        </p:blipFill>
        <p:spPr>
          <a:xfrm>
            <a:off x="4419600" y="4436612"/>
            <a:ext cx="2209800" cy="1811788"/>
          </a:xfrm>
          <a:prstGeom prst="rect">
            <a:avLst/>
          </a:prstGeom>
        </p:spPr>
      </p:pic>
    </p:spTree>
    <p:extLst>
      <p:ext uri="{BB962C8B-B14F-4D97-AF65-F5344CB8AC3E}">
        <p14:creationId xmlns:p14="http://schemas.microsoft.com/office/powerpoint/2010/main" val="95112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normAutofit/>
          </a:bodyPr>
          <a:lstStyle/>
          <a:p>
            <a:r>
              <a:rPr lang="en-US" dirty="0"/>
              <a:t>Failure causes</a:t>
            </a:r>
          </a:p>
        </p:txBody>
      </p:sp>
      <p:sp>
        <p:nvSpPr>
          <p:cNvPr id="256003" name="Rectangle 3"/>
          <p:cNvSpPr>
            <a:spLocks noGrp="1" noChangeArrowheads="1"/>
          </p:cNvSpPr>
          <p:nvPr>
            <p:ph idx="1"/>
          </p:nvPr>
        </p:nvSpPr>
        <p:spPr/>
        <p:txBody>
          <a:bodyPr>
            <a:noAutofit/>
          </a:bodyPr>
          <a:lstStyle/>
          <a:p>
            <a:pPr>
              <a:lnSpc>
                <a:spcPct val="110000"/>
              </a:lnSpc>
              <a:buNone/>
            </a:pPr>
            <a:r>
              <a:rPr lang="en-US" sz="2000" dirty="0"/>
              <a:t>Partial failure is inevitable</a:t>
            </a:r>
          </a:p>
          <a:p>
            <a:pPr lvl="1">
              <a:spcBef>
                <a:spcPts val="0"/>
              </a:spcBef>
            </a:pPr>
            <a:r>
              <a:rPr lang="en-US" sz="2000" dirty="0"/>
              <a:t>Goal:  prevent complete failure</a:t>
            </a:r>
          </a:p>
          <a:p>
            <a:pPr lvl="1">
              <a:spcBef>
                <a:spcPts val="0"/>
              </a:spcBef>
            </a:pPr>
            <a:r>
              <a:rPr lang="en-US" sz="2000" dirty="0"/>
              <a:t>Structure your code to be reliable and understandable</a:t>
            </a:r>
          </a:p>
          <a:p>
            <a:pPr>
              <a:lnSpc>
                <a:spcPct val="110000"/>
              </a:lnSpc>
              <a:buNone/>
            </a:pPr>
            <a:endParaRPr lang="en-US" sz="800" dirty="0"/>
          </a:p>
          <a:p>
            <a:pPr>
              <a:lnSpc>
                <a:spcPct val="110000"/>
              </a:lnSpc>
              <a:buNone/>
            </a:pPr>
            <a:r>
              <a:rPr lang="en-US" sz="2000" dirty="0"/>
              <a:t>Some failure causes:</a:t>
            </a:r>
          </a:p>
          <a:p>
            <a:pPr>
              <a:lnSpc>
                <a:spcPct val="110000"/>
              </a:lnSpc>
              <a:buNone/>
            </a:pPr>
            <a:endParaRPr lang="en-US" sz="800" dirty="0"/>
          </a:p>
          <a:p>
            <a:pPr>
              <a:lnSpc>
                <a:spcPct val="110000"/>
              </a:lnSpc>
              <a:buNone/>
            </a:pPr>
            <a:r>
              <a:rPr lang="en-US" sz="2000" dirty="0"/>
              <a:t>1. Misuse of your code</a:t>
            </a:r>
          </a:p>
          <a:p>
            <a:pPr lvl="1">
              <a:lnSpc>
                <a:spcPct val="110000"/>
              </a:lnSpc>
            </a:pPr>
            <a:r>
              <a:rPr lang="en-US" sz="2000" dirty="0"/>
              <a:t>Precondition violation</a:t>
            </a:r>
          </a:p>
          <a:p>
            <a:pPr>
              <a:lnSpc>
                <a:spcPct val="110000"/>
              </a:lnSpc>
              <a:buNone/>
            </a:pPr>
            <a:endParaRPr lang="en-US" sz="800" dirty="0"/>
          </a:p>
          <a:p>
            <a:pPr>
              <a:lnSpc>
                <a:spcPct val="110000"/>
              </a:lnSpc>
              <a:buNone/>
            </a:pPr>
            <a:r>
              <a:rPr lang="en-US" sz="2000" dirty="0"/>
              <a:t>2. Errors in your code</a:t>
            </a:r>
          </a:p>
          <a:p>
            <a:pPr lvl="1">
              <a:spcBef>
                <a:spcPts val="0"/>
              </a:spcBef>
            </a:pPr>
            <a:r>
              <a:rPr lang="en-US" sz="2000" dirty="0"/>
              <a:t>Bugs, representation exposure, …</a:t>
            </a:r>
          </a:p>
          <a:p>
            <a:pPr lvl="1">
              <a:lnSpc>
                <a:spcPct val="110000"/>
              </a:lnSpc>
            </a:pPr>
            <a:endParaRPr lang="en-US" sz="800" dirty="0"/>
          </a:p>
          <a:p>
            <a:pPr>
              <a:lnSpc>
                <a:spcPct val="110000"/>
              </a:lnSpc>
              <a:buNone/>
            </a:pPr>
            <a:r>
              <a:rPr lang="en-US" sz="2000" dirty="0"/>
              <a:t>3. Unpredictable external problems</a:t>
            </a:r>
          </a:p>
          <a:p>
            <a:pPr lvl="1">
              <a:spcBef>
                <a:spcPts val="0"/>
              </a:spcBef>
            </a:pPr>
            <a:r>
              <a:rPr lang="en-US" sz="2000" dirty="0"/>
              <a:t>Out of memory, missing file, …</a:t>
            </a:r>
          </a:p>
        </p:txBody>
      </p:sp>
    </p:spTree>
    <p:extLst>
      <p:ext uri="{BB962C8B-B14F-4D97-AF65-F5344CB8AC3E}">
        <p14:creationId xmlns:p14="http://schemas.microsoft.com/office/powerpoint/2010/main" val="7622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normAutofit fontScale="90000"/>
          </a:bodyPr>
          <a:lstStyle/>
          <a:p>
            <a:r>
              <a:rPr lang="en-US" dirty="0"/>
              <a:t>What to do when something goes wrong</a:t>
            </a:r>
          </a:p>
        </p:txBody>
      </p:sp>
      <p:sp>
        <p:nvSpPr>
          <p:cNvPr id="335875" name="Rectangle 3"/>
          <p:cNvSpPr>
            <a:spLocks noGrp="1" noChangeArrowheads="1"/>
          </p:cNvSpPr>
          <p:nvPr>
            <p:ph idx="1"/>
          </p:nvPr>
        </p:nvSpPr>
        <p:spPr>
          <a:xfrm>
            <a:off x="685800" y="1600200"/>
            <a:ext cx="7772400" cy="5105400"/>
          </a:xfrm>
        </p:spPr>
        <p:txBody>
          <a:bodyPr>
            <a:noAutofit/>
          </a:bodyPr>
          <a:lstStyle/>
          <a:p>
            <a:pPr>
              <a:lnSpc>
                <a:spcPct val="90000"/>
              </a:lnSpc>
              <a:buNone/>
            </a:pPr>
            <a:r>
              <a:rPr lang="en-US" sz="2000" dirty="0">
                <a:solidFill>
                  <a:schemeClr val="accent6"/>
                </a:solidFill>
              </a:rPr>
              <a:t>Fail early, fail friendly </a:t>
            </a:r>
          </a:p>
          <a:p>
            <a:pPr>
              <a:lnSpc>
                <a:spcPct val="90000"/>
              </a:lnSpc>
              <a:buNone/>
            </a:pPr>
            <a:endParaRPr lang="en-US" sz="1000" dirty="0"/>
          </a:p>
          <a:p>
            <a:pPr>
              <a:lnSpc>
                <a:spcPct val="90000"/>
              </a:lnSpc>
              <a:buNone/>
            </a:pPr>
            <a:r>
              <a:rPr lang="en-US" sz="2000" dirty="0"/>
              <a:t>Goal 1:  </a:t>
            </a:r>
            <a:r>
              <a:rPr lang="en-US" sz="2000" i="1" dirty="0"/>
              <a:t>Give information about the problem</a:t>
            </a:r>
          </a:p>
          <a:p>
            <a:pPr lvl="1">
              <a:lnSpc>
                <a:spcPct val="90000"/>
              </a:lnSpc>
            </a:pPr>
            <a:r>
              <a:rPr lang="en-US" sz="2000" dirty="0"/>
              <a:t>To the programmer – a good error message is key!</a:t>
            </a:r>
          </a:p>
          <a:p>
            <a:pPr lvl="1">
              <a:lnSpc>
                <a:spcPct val="90000"/>
              </a:lnSpc>
            </a:pPr>
            <a:r>
              <a:rPr lang="en-US" sz="2000" dirty="0"/>
              <a:t>To the client code: via exception or return-value or …</a:t>
            </a:r>
          </a:p>
          <a:p>
            <a:pPr lvl="1">
              <a:lnSpc>
                <a:spcPct val="90000"/>
              </a:lnSpc>
            </a:pPr>
            <a:endParaRPr lang="en-US" sz="1000" dirty="0"/>
          </a:p>
          <a:p>
            <a:pPr>
              <a:lnSpc>
                <a:spcPct val="90000"/>
              </a:lnSpc>
              <a:buNone/>
            </a:pPr>
            <a:r>
              <a:rPr lang="en-US" sz="2000" dirty="0"/>
              <a:t>Goal 2:  </a:t>
            </a:r>
            <a:r>
              <a:rPr lang="en-US" sz="2000" i="1" dirty="0"/>
              <a:t>Prevent harm</a:t>
            </a:r>
            <a:endParaRPr lang="en-US" sz="2000" dirty="0"/>
          </a:p>
          <a:p>
            <a:pPr lvl="1">
              <a:lnSpc>
                <a:spcPct val="90000"/>
              </a:lnSpc>
              <a:buNone/>
            </a:pPr>
            <a:r>
              <a:rPr lang="en-US" sz="2000" dirty="0"/>
              <a:t>Abort:  inform a human</a:t>
            </a:r>
          </a:p>
          <a:p>
            <a:pPr lvl="2">
              <a:lnSpc>
                <a:spcPct val="90000"/>
              </a:lnSpc>
            </a:pPr>
            <a:r>
              <a:rPr lang="en-US" sz="2000" dirty="0"/>
              <a:t>Perform cleanup actions, log the error, etc.</a:t>
            </a:r>
          </a:p>
          <a:p>
            <a:pPr lvl="1">
              <a:lnSpc>
                <a:spcPct val="90000"/>
              </a:lnSpc>
              <a:buNone/>
            </a:pPr>
            <a:r>
              <a:rPr lang="en-US" sz="2000" dirty="0"/>
              <a:t>Re-try:</a:t>
            </a:r>
          </a:p>
          <a:p>
            <a:pPr lvl="2">
              <a:lnSpc>
                <a:spcPct val="90000"/>
              </a:lnSpc>
            </a:pPr>
            <a:r>
              <a:rPr lang="en-US" sz="2000" dirty="0"/>
              <a:t>Problem might be transient</a:t>
            </a:r>
          </a:p>
          <a:p>
            <a:pPr lvl="1">
              <a:lnSpc>
                <a:spcPct val="90000"/>
              </a:lnSpc>
              <a:buNone/>
            </a:pPr>
            <a:r>
              <a:rPr lang="en-US" sz="2000" dirty="0"/>
              <a:t>Skip a </a:t>
            </a:r>
            <a:r>
              <a:rPr lang="en-US" sz="2000" dirty="0" err="1"/>
              <a:t>subcomputation</a:t>
            </a:r>
            <a:r>
              <a:rPr lang="en-US" sz="2000" dirty="0"/>
              <a:t>:</a:t>
            </a:r>
          </a:p>
          <a:p>
            <a:pPr lvl="2">
              <a:lnSpc>
                <a:spcPct val="90000"/>
              </a:lnSpc>
            </a:pPr>
            <a:r>
              <a:rPr lang="en-US" sz="2000" dirty="0"/>
              <a:t>Permit rest of program to continue</a:t>
            </a:r>
          </a:p>
          <a:p>
            <a:pPr lvl="1">
              <a:lnSpc>
                <a:spcPct val="90000"/>
              </a:lnSpc>
              <a:buNone/>
            </a:pPr>
            <a:r>
              <a:rPr lang="en-US" sz="2000" dirty="0"/>
              <a:t>Fix the problem? </a:t>
            </a:r>
          </a:p>
          <a:p>
            <a:pPr lvl="2">
              <a:lnSpc>
                <a:spcPct val="90000"/>
              </a:lnSpc>
            </a:pPr>
            <a:r>
              <a:rPr lang="en-US" sz="2000" i="1" dirty="0"/>
              <a:t>Usually</a:t>
            </a:r>
            <a:r>
              <a:rPr lang="en-US" sz="2000" dirty="0"/>
              <a:t> infeasible to repair from an unexpected state</a:t>
            </a:r>
          </a:p>
        </p:txBody>
      </p:sp>
    </p:spTree>
    <p:extLst>
      <p:ext uri="{BB962C8B-B14F-4D97-AF65-F5344CB8AC3E}">
        <p14:creationId xmlns:p14="http://schemas.microsoft.com/office/powerpoint/2010/main" val="16357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normAutofit/>
          </a:bodyPr>
          <a:lstStyle/>
          <a:p>
            <a:r>
              <a:rPr lang="en-US"/>
              <a:t>Avoiding errors</a:t>
            </a:r>
          </a:p>
        </p:txBody>
      </p:sp>
      <p:sp>
        <p:nvSpPr>
          <p:cNvPr id="332803" name="Rectangle 3"/>
          <p:cNvSpPr>
            <a:spLocks noGrp="1" noChangeArrowheads="1"/>
          </p:cNvSpPr>
          <p:nvPr>
            <p:ph idx="1"/>
          </p:nvPr>
        </p:nvSpPr>
        <p:spPr/>
        <p:txBody>
          <a:bodyPr>
            <a:normAutofit/>
          </a:bodyPr>
          <a:lstStyle/>
          <a:p>
            <a:pPr>
              <a:buNone/>
            </a:pPr>
            <a:r>
              <a:rPr lang="en-US" sz="2000" dirty="0"/>
              <a:t>A precondition prohibits misuse of your code</a:t>
            </a:r>
          </a:p>
          <a:p>
            <a:pPr lvl="1"/>
            <a:r>
              <a:rPr lang="en-US" sz="2000" dirty="0"/>
              <a:t>Adding a precondition weakens the spec</a:t>
            </a:r>
          </a:p>
          <a:p>
            <a:pPr lvl="1">
              <a:buNone/>
            </a:pPr>
            <a:endParaRPr lang="en-US" sz="2000" dirty="0"/>
          </a:p>
          <a:p>
            <a:pPr>
              <a:buNone/>
            </a:pPr>
            <a:r>
              <a:rPr lang="en-US" sz="2000" dirty="0"/>
              <a:t>This ducks the problem of errors-will-happen</a:t>
            </a:r>
          </a:p>
          <a:p>
            <a:pPr lvl="1"/>
            <a:r>
              <a:rPr lang="en-US" sz="2000" dirty="0"/>
              <a:t>Mistakes in your own code</a:t>
            </a:r>
          </a:p>
          <a:p>
            <a:pPr lvl="1"/>
            <a:r>
              <a:rPr lang="en-US" sz="2000" dirty="0"/>
              <a:t>Misuse of your code by others</a:t>
            </a:r>
          </a:p>
          <a:p>
            <a:pPr lvl="1">
              <a:buNone/>
            </a:pPr>
            <a:endParaRPr lang="en-US" sz="2000" dirty="0"/>
          </a:p>
          <a:p>
            <a:pPr marL="0" indent="0">
              <a:buNone/>
            </a:pPr>
            <a:r>
              <a:rPr lang="en-US" sz="2000" dirty="0"/>
              <a:t>Removing a precondition requires specifying more behavior </a:t>
            </a:r>
          </a:p>
          <a:p>
            <a:pPr lvl="1"/>
            <a:r>
              <a:rPr lang="en-US" sz="2000" dirty="0"/>
              <a:t>Often a good thing, but there are tradeoffs</a:t>
            </a:r>
          </a:p>
          <a:p>
            <a:pPr lvl="1"/>
            <a:r>
              <a:rPr lang="en-US" sz="2000" dirty="0"/>
              <a:t>Strengthens the spec</a:t>
            </a:r>
          </a:p>
          <a:p>
            <a:pPr lvl="1"/>
            <a:r>
              <a:rPr lang="en-US" sz="2000" dirty="0"/>
              <a:t>Example:  specify that an exception is thrown</a:t>
            </a:r>
          </a:p>
        </p:txBody>
      </p:sp>
    </p:spTree>
    <p:extLst>
      <p:ext uri="{BB962C8B-B14F-4D97-AF65-F5344CB8AC3E}">
        <p14:creationId xmlns:p14="http://schemas.microsoft.com/office/powerpoint/2010/main" val="60820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simpl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
  <TotalTime>13827</TotalTime>
  <Words>3326</Words>
  <Application>Microsoft Macintosh PowerPoint</Application>
  <PresentationFormat>On-screen Show (4:3)</PresentationFormat>
  <Paragraphs>597</Paragraphs>
  <Slides>51</Slides>
  <Notes>31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Courier New</vt:lpstr>
      <vt:lpstr>Helvetica</vt:lpstr>
      <vt:lpstr>Open Sans</vt:lpstr>
      <vt:lpstr>Symbol</vt:lpstr>
      <vt:lpstr>Times New Roman</vt:lpstr>
      <vt:lpstr>simple</vt:lpstr>
      <vt:lpstr>CSE 331 Software Design and Implementation</vt:lpstr>
      <vt:lpstr>PowerPoint Presentation</vt:lpstr>
      <vt:lpstr>Announcements</vt:lpstr>
      <vt:lpstr>OUTLINE</vt:lpstr>
      <vt:lpstr>PowerPoint Presentation</vt:lpstr>
      <vt:lpstr>Failure happens!</vt:lpstr>
      <vt:lpstr>Failure causes</vt:lpstr>
      <vt:lpstr>What to do when something goes wrong</vt:lpstr>
      <vt:lpstr>Avoiding errors</vt:lpstr>
      <vt:lpstr>OUTLINE</vt:lpstr>
      <vt:lpstr>PowerPoint Presentation</vt:lpstr>
      <vt:lpstr>Defensive programming</vt:lpstr>
      <vt:lpstr>Enabling assertions</vt:lpstr>
      <vt:lpstr>When not to use assertions</vt:lpstr>
      <vt:lpstr>Don’t go to sea without your lifejacket!</vt:lpstr>
      <vt:lpstr>assert and checkRep() </vt:lpstr>
      <vt:lpstr>Expensive checkRep()tests</vt:lpstr>
      <vt:lpstr>Square root</vt:lpstr>
      <vt:lpstr>Square root with assertion</vt:lpstr>
      <vt:lpstr>Side note: The other kind of assertion</vt:lpstr>
      <vt:lpstr>OUTLINE</vt:lpstr>
      <vt:lpstr>PowerPoint Presentation</vt:lpstr>
      <vt:lpstr>Square root, specified for all inputs</vt:lpstr>
      <vt:lpstr>Using try-catch to handle exceptions</vt:lpstr>
      <vt:lpstr>Throwing and catching</vt:lpstr>
      <vt:lpstr>PowerPoint Presentation</vt:lpstr>
      <vt:lpstr>Catching with inheritance</vt:lpstr>
      <vt:lpstr>Exception Hierarchy</vt:lpstr>
      <vt:lpstr>Java’s checked/unchecked distinction</vt:lpstr>
      <vt:lpstr>Checked vs. unchecked</vt:lpstr>
      <vt:lpstr>The finally block</vt:lpstr>
      <vt:lpstr>What finally is for</vt:lpstr>
      <vt:lpstr>OUTLINE</vt:lpstr>
      <vt:lpstr>PowerPoint Presentation</vt:lpstr>
      <vt:lpstr>Propagating an exception</vt:lpstr>
      <vt:lpstr>Why catch exceptions locally?</vt:lpstr>
      <vt:lpstr>Exception translation</vt:lpstr>
      <vt:lpstr>Exception translation</vt:lpstr>
      <vt:lpstr>Exceptions as non-local control flow</vt:lpstr>
      <vt:lpstr>Two distinct uses of exceptions</vt:lpstr>
      <vt:lpstr>Handling exceptions</vt:lpstr>
      <vt:lpstr>Don’t ignore exceptions</vt:lpstr>
      <vt:lpstr>OUTLINE</vt:lpstr>
      <vt:lpstr>PowerPoint Presentation</vt:lpstr>
      <vt:lpstr>Informing the client of a problem</vt:lpstr>
      <vt:lpstr>Aside: Special values in C/C++ (Don’t do this in Java!)</vt:lpstr>
      <vt:lpstr>OUTLINE</vt:lpstr>
      <vt:lpstr>Some Tips</vt:lpstr>
      <vt:lpstr>Exceptions and Assertions: Summary</vt:lpstr>
      <vt:lpstr>PowerPoint Presentation</vt:lpstr>
      <vt:lpstr>Announcements</vt:lpstr>
    </vt:vector>
  </TitlesOfParts>
  <Company>uw</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374 Programming Concepts &amp; Tools</dc:title>
  <dc:creator>Hal Perkins</dc:creator>
  <cp:lastModifiedBy>Leah R. Perlmutter</cp:lastModifiedBy>
  <cp:revision>286</cp:revision>
  <cp:lastPrinted>2018-04-20T15:40:21Z</cp:lastPrinted>
  <dcterms:created xsi:type="dcterms:W3CDTF">2012-02-06T17:35:54Z</dcterms:created>
  <dcterms:modified xsi:type="dcterms:W3CDTF">2018-07-23T01:46:08Z</dcterms:modified>
</cp:coreProperties>
</file>