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60" r:id="rId2"/>
    <p:sldId id="357" r:id="rId3"/>
    <p:sldId id="362" r:id="rId4"/>
    <p:sldId id="359" r:id="rId5"/>
    <p:sldId id="363" r:id="rId6"/>
    <p:sldId id="361" r:id="rId7"/>
    <p:sldId id="364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6" r:id="rId22"/>
    <p:sldId id="337" r:id="rId23"/>
    <p:sldId id="338" r:id="rId24"/>
    <p:sldId id="339" r:id="rId25"/>
    <p:sldId id="340" r:id="rId26"/>
    <p:sldId id="343" r:id="rId27"/>
    <p:sldId id="344" r:id="rId28"/>
    <p:sldId id="366" r:id="rId29"/>
    <p:sldId id="371" r:id="rId30"/>
    <p:sldId id="365" r:id="rId31"/>
    <p:sldId id="345" r:id="rId32"/>
    <p:sldId id="346" r:id="rId33"/>
    <p:sldId id="347" r:id="rId34"/>
    <p:sldId id="348" r:id="rId35"/>
    <p:sldId id="367" r:id="rId36"/>
    <p:sldId id="349" r:id="rId37"/>
    <p:sldId id="350" r:id="rId38"/>
    <p:sldId id="351" r:id="rId39"/>
    <p:sldId id="352" r:id="rId40"/>
    <p:sldId id="372" r:id="rId41"/>
    <p:sldId id="358" r:id="rId42"/>
    <p:sldId id="353" r:id="rId43"/>
    <p:sldId id="354" r:id="rId44"/>
    <p:sldId id="368" r:id="rId45"/>
    <p:sldId id="373" r:id="rId46"/>
    <p:sldId id="374" r:id="rId47"/>
    <p:sldId id="369" r:id="rId48"/>
    <p:sldId id="370" r:id="rId49"/>
  </p:sldIdLst>
  <p:sldSz cx="9144000" cy="6858000" type="screen4x3"/>
  <p:notesSz cx="6934200" cy="9220200"/>
  <p:custDataLst>
    <p:tags r:id="rId5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43A7F"/>
    <a:srgbClr val="FFFF99"/>
    <a:srgbClr val="FFFF00"/>
    <a:srgbClr val="009900"/>
    <a:srgbClr val="FF0000"/>
    <a:srgbClr val="FF0066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2" autoAdjust="0"/>
    <p:restoredTop sz="86769" autoAdjust="0"/>
  </p:normalViewPr>
  <p:slideViewPr>
    <p:cSldViewPr>
      <p:cViewPr varScale="1">
        <p:scale>
          <a:sx n="107" d="100"/>
          <a:sy n="107" d="100"/>
        </p:scale>
        <p:origin x="67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78"/>
    </p:cViewPr>
  </p:sorterViewPr>
  <p:notesViewPr>
    <p:cSldViewPr>
      <p:cViewPr varScale="1">
        <p:scale>
          <a:sx n="86" d="100"/>
          <a:sy n="86" d="100"/>
        </p:scale>
        <p:origin x="-1908" y="-8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 dirty="0"/>
            </a:lvl1pPr>
          </a:lstStyle>
          <a:p>
            <a:pPr>
              <a:defRPr/>
            </a:pPr>
            <a:r>
              <a:rPr lang="en-US" dirty="0"/>
              <a:t>CSE 331 15au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r>
              <a:rPr lang="en-US" dirty="0"/>
              <a:t>12-</a:t>
            </a:r>
            <a:fld id="{4490ECC9-DBDA-4236-ABEF-47C2FD79D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996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80" y="1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58" y="4379901"/>
            <a:ext cx="5086284" cy="41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406759" y="3300750"/>
            <a:ext cx="6414215" cy="2638630"/>
          </a:xfrm>
          <a:noFill/>
          <a:ln/>
        </p:spPr>
        <p:txBody>
          <a:bodyPr wrap="none" anchor="ctr"/>
          <a:lstStyle/>
          <a:p>
            <a:r>
              <a:rPr lang="en-GB" sz="1200" dirty="0"/>
              <a:t>- non-building homeworks will get 20% deducted from total pointage</a:t>
            </a:r>
          </a:p>
          <a:p>
            <a:pPr marL="171450" indent="-171450">
              <a:buFontTx/>
              <a:buChar char="-"/>
            </a:pPr>
            <a:r>
              <a:rPr lang="en-GB" sz="1200" dirty="0"/>
              <a:t>For HW3, 10% since you were just learning how to use ant validate</a:t>
            </a:r>
          </a:p>
          <a:p>
            <a:pPr marL="171450" indent="-171450">
              <a:buFontTx/>
              <a:buChar char="-"/>
            </a:pPr>
            <a:endParaRPr lang="en-GB" sz="1200" dirty="0"/>
          </a:p>
          <a:p>
            <a:pPr marL="171450" indent="-171450">
              <a:buFontTx/>
              <a:buChar char="-"/>
            </a:pPr>
            <a:r>
              <a:rPr lang="en-GB" sz="1200" dirty="0"/>
              <a:t>Build errors and submission errors make the staff very disappointed</a:t>
            </a:r>
          </a:p>
          <a:p>
            <a:pPr marL="628650" lvl="1" indent="-171450">
              <a:buFontTx/>
              <a:buChar char="-"/>
            </a:pPr>
            <a:r>
              <a:rPr lang="en-GB" sz="1200" dirty="0"/>
              <a:t>Build errors on attu are completely preventable, as long as you do your due dilligence and run ant validate</a:t>
            </a:r>
          </a:p>
          <a:p>
            <a:pPr marL="628650" lvl="1" indent="-171450">
              <a:buFontTx/>
              <a:buChar char="-"/>
            </a:pPr>
            <a:r>
              <a:rPr lang="en-GB" sz="1200" dirty="0"/>
              <a:t>We want to see you succeed!</a:t>
            </a:r>
          </a:p>
          <a:p>
            <a:pPr marL="628650" lvl="1" indent="-171450">
              <a:buFontTx/>
              <a:buChar char="-"/>
            </a:pPr>
            <a:r>
              <a:rPr lang="en-GB" sz="1200" dirty="0"/>
              <a:t> We can’t help you if you don’t help yourself!!!</a:t>
            </a:r>
          </a:p>
          <a:p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646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58900" y="922338"/>
            <a:ext cx="4214813" cy="3160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976" y="4388909"/>
            <a:ext cx="4823914" cy="35085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84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6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pPr marL="171450" indent="-171450">
              <a:buFontTx/>
              <a:buChar char="-"/>
            </a:pPr>
            <a:r>
              <a:rPr lang="en-US"/>
              <a:t>There are upcoming slide that shows an example of composition (Hashtable, InstrumentedHashSet: 2</a:t>
            </a:r>
            <a:r>
              <a:rPr lang="en-US" baseline="30000"/>
              <a:t>nd</a:t>
            </a:r>
            <a:r>
              <a:rPr lang="en-US"/>
              <a:t> try )</a:t>
            </a:r>
          </a:p>
        </p:txBody>
      </p:sp>
    </p:spTree>
    <p:extLst>
      <p:ext uri="{BB962C8B-B14F-4D97-AF65-F5344CB8AC3E}">
        <p14:creationId xmlns:p14="http://schemas.microsoft.com/office/powerpoint/2010/main" val="16253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Remember, before you make a subclass, you need to make sure the proposed subclass is a true subtype</a:t>
            </a:r>
          </a:p>
          <a:p>
            <a:pPr marL="628650" lvl="1" indent="-171450">
              <a:buFontTx/>
              <a:buChar char="-"/>
            </a:pPr>
            <a:r>
              <a:rPr lang="en-US"/>
              <a:t>it must have a stronger specification than the superclass</a:t>
            </a:r>
          </a:p>
          <a:p>
            <a:pPr marL="1085850" lvl="2" indent="-171450">
              <a:buFontTx/>
              <a:buChar char="-"/>
            </a:pPr>
            <a:r>
              <a:rPr lang="en-US"/>
              <a:t>on a method, require less, promise more.</a:t>
            </a:r>
          </a:p>
          <a:p>
            <a:pPr marL="171450" indent="-171450">
              <a:buFontTx/>
              <a:buChar char="-"/>
            </a:pPr>
            <a:r>
              <a:rPr lang="en-US"/>
              <a:t>Here’s what can happen if you misuse subclassing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1. Doesn’t require less</a:t>
            </a:r>
          </a:p>
          <a:p>
            <a:pPr marL="171450" indent="-171450">
              <a:buFontTx/>
              <a:buChar char="-"/>
            </a:pPr>
            <a:r>
              <a:rPr lang="en-US"/>
              <a:t>2. Doesn’t override superclass’s method</a:t>
            </a:r>
          </a:p>
          <a:p>
            <a:pPr marL="171450" indent="-171450">
              <a:buFontTx/>
              <a:buChar char="-"/>
            </a:pPr>
            <a:r>
              <a:rPr lang="en-US"/>
              <a:t>3. Breaks substitutability /  principle of least surprise (what if you expected a rectangle but got a square)</a:t>
            </a:r>
          </a:p>
          <a:p>
            <a:pPr marL="171450" indent="-171450">
              <a:buFontTx/>
              <a:buChar char="-"/>
            </a:pPr>
            <a:r>
              <a:rPr lang="en-US"/>
              <a:t>4. Breaks substitutability /  principle of least surprise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66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pPr marL="171450" indent="-171450">
              <a:buFontTx/>
              <a:buChar char="-"/>
            </a:pPr>
            <a:r>
              <a:rPr lang="en-US"/>
              <a:t>This is a case where we want two classes to share implementation but can’t make one a subclass of the other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This is a challenging topic, so if you’re scratching your head, you’re not alone!</a:t>
            </a:r>
          </a:p>
          <a:p>
            <a:pPr marL="171450" indent="-171450">
              <a:buFontTx/>
              <a:buChar char="-"/>
            </a:pPr>
            <a:r>
              <a:rPr lang="en-US"/>
              <a:t>Take a few minutes to discuss square, rectangle, and subtyping with two neighbors</a:t>
            </a:r>
          </a:p>
          <a:p>
            <a:pPr marL="628650" lvl="1" indent="-171450">
              <a:buFontTx/>
              <a:buChar char="-"/>
            </a:pPr>
            <a:r>
              <a:rPr lang="en-US"/>
              <a:t>Re-explain, in your own words, why subclassing breaks here</a:t>
            </a:r>
          </a:p>
          <a:p>
            <a:pPr marL="628650" lvl="1" indent="-171450">
              <a:buFontTx/>
              <a:buChar char="-"/>
            </a:pPr>
            <a:r>
              <a:rPr lang="en-US"/>
              <a:t>Discuss how immutability could change things</a:t>
            </a:r>
          </a:p>
          <a:p>
            <a:pPr marL="628650" lvl="1" indent="-171450">
              <a:buFontTx/>
              <a:buChar char="-"/>
            </a:pPr>
            <a:r>
              <a:rPr lang="en-US"/>
              <a:t>Come up with questions about square/rectangle/subclassing</a:t>
            </a:r>
          </a:p>
        </p:txBody>
      </p:sp>
    </p:spTree>
    <p:extLst>
      <p:ext uri="{BB962C8B-B14F-4D97-AF65-F5344CB8AC3E}">
        <p14:creationId xmlns:p14="http://schemas.microsoft.com/office/powerpoint/2010/main" val="1332077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54150" y="658813"/>
            <a:ext cx="13738225" cy="10302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78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538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Why not ”extends HashTable&lt;String, String&gt;???</a:t>
            </a:r>
          </a:p>
          <a:p>
            <a:pPr marL="171450" indent="-171450">
              <a:buFontTx/>
              <a:buChar char="-"/>
            </a:pPr>
            <a:r>
              <a:rPr lang="en-US"/>
              <a:t>Properties was introduced in Java 1</a:t>
            </a:r>
          </a:p>
          <a:p>
            <a:pPr marL="171450" indent="-171450">
              <a:buFontTx/>
              <a:buChar char="-"/>
            </a:pPr>
            <a:r>
              <a:rPr lang="en-US"/>
              <a:t>Generics were introduced in Java 5</a:t>
            </a:r>
          </a:p>
          <a:p>
            <a:endParaRPr lang="en-US" dirty="0" err="1"/>
          </a:p>
          <a:p>
            <a:endParaRPr lang="en-US" dirty="0" err="1"/>
          </a:p>
          <a:p>
            <a:r>
              <a:rPr lang="en-US" dirty="0" err="1"/>
              <a:t>HashMap</a:t>
            </a:r>
            <a:r>
              <a:rPr lang="en-US" baseline="0" dirty="0"/>
              <a:t> would be even better than </a:t>
            </a:r>
            <a:r>
              <a:rPr lang="en-US" baseline="0" dirty="0" err="1"/>
              <a:t>Hashtable</a:t>
            </a:r>
            <a:r>
              <a:rPr lang="en-US" baseline="0" dirty="0"/>
              <a:t>: not synchronized, permits null values, has a failsafe enumerator</a:t>
            </a:r>
          </a:p>
        </p:txBody>
      </p:sp>
    </p:spTree>
    <p:extLst>
      <p:ext uri="{BB962C8B-B14F-4D97-AF65-F5344CB8AC3E}">
        <p14:creationId xmlns:p14="http://schemas.microsoft.com/office/powerpoint/2010/main" val="12423061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54150" y="658813"/>
            <a:ext cx="13738225" cy="10302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pPr marL="171450" indent="-171450">
              <a:buFontTx/>
              <a:buChar char="-"/>
            </a:pPr>
            <a:r>
              <a:rPr lang="en-US"/>
              <a:t>Mentioned composition earlier as a way to share an implementation without using subclassing</a:t>
            </a:r>
          </a:p>
          <a:p>
            <a:pPr marL="628650" lvl="1" indent="-171450">
              <a:buFontTx/>
              <a:buChar char="-"/>
            </a:pPr>
            <a:r>
              <a:rPr lang="en-US"/>
              <a:t>We’ll see composition more in depth in a few minutes.</a:t>
            </a:r>
          </a:p>
        </p:txBody>
      </p:sp>
    </p:spTree>
    <p:extLst>
      <p:ext uri="{BB962C8B-B14F-4D97-AF65-F5344CB8AC3E}">
        <p14:creationId xmlns:p14="http://schemas.microsoft.com/office/powerpoint/2010/main" val="16031275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pPr marL="171450" indent="-171450">
              <a:buFontTx/>
              <a:buChar char="-"/>
            </a:pPr>
            <a:r>
              <a:rPr lang="en-US"/>
              <a:t>A stronger method spec has </a:t>
            </a:r>
          </a:p>
          <a:p>
            <a:pPr marL="628650" lvl="1" indent="-171450">
              <a:buFontTx/>
              <a:buChar char="-"/>
            </a:pPr>
            <a:r>
              <a:rPr lang="en-US"/>
              <a:t>a weaker precondition</a:t>
            </a:r>
          </a:p>
          <a:p>
            <a:pPr marL="628650" lvl="1" indent="-171450">
              <a:buFontTx/>
              <a:buChar char="-"/>
            </a:pPr>
            <a:r>
              <a:rPr lang="en-US"/>
              <a:t>a stronger postcondition</a:t>
            </a:r>
          </a:p>
          <a:p>
            <a:pPr marL="171450" indent="-171450">
              <a:buFontTx/>
              <a:buChar char="-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52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406759" y="3300750"/>
            <a:ext cx="6414215" cy="2638630"/>
          </a:xfrm>
          <a:noFill/>
          <a:ln/>
        </p:spPr>
        <p:txBody>
          <a:bodyPr wrap="none" anchor="ctr"/>
          <a:lstStyle/>
          <a:p>
            <a:pPr marL="171450" indent="-171450">
              <a:buFontTx/>
              <a:buChar char="-"/>
            </a:pPr>
            <a:r>
              <a:rPr lang="en-US" dirty="0">
                <a:latin typeface="Times New Roman" pitchFamily="18" charset="0"/>
              </a:rPr>
              <a:t>Thank you for your course eval feedback!!!</a:t>
            </a:r>
          </a:p>
          <a:p>
            <a:pPr marL="171450" indent="-171450">
              <a:buFontTx/>
              <a:buChar char="-"/>
            </a:pPr>
            <a:r>
              <a:rPr lang="en-US" dirty="0">
                <a:latin typeface="Times New Roman" pitchFamily="18" charset="0"/>
              </a:rPr>
              <a:t>In your feedback you requested that we post readings and quizzes sooner, so we’ll do our best to do that form now on!</a:t>
            </a:r>
          </a:p>
          <a:p>
            <a:pPr marL="171450" indent="-171450">
              <a:buFontTx/>
              <a:buChar char="-"/>
            </a:pPr>
            <a:r>
              <a:rPr lang="en-US" dirty="0">
                <a:latin typeface="Times New Roman" pitchFamily="18" charset="0"/>
              </a:rPr>
              <a:t>Amount of information on slides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latin typeface="Times New Roman" pitchFamily="18" charset="0"/>
              </a:rPr>
              <a:t>Some ppl think it’s perfect, some think too much</a:t>
            </a:r>
          </a:p>
          <a:p>
            <a:pPr marL="1085850" lvl="2" indent="-171450">
              <a:buFontTx/>
              <a:buChar char="-"/>
            </a:pPr>
            <a:r>
              <a:rPr lang="en-US" dirty="0">
                <a:latin typeface="Times New Roman" pitchFamily="18" charset="0"/>
              </a:rPr>
              <a:t>I inherited these wonderful slides from my predecessors</a:t>
            </a:r>
          </a:p>
          <a:p>
            <a:pPr marL="1543050" lvl="3" indent="-171450">
              <a:buFontTx/>
              <a:buChar char="-"/>
            </a:pPr>
            <a:r>
              <a:rPr lang="en-US" dirty="0">
                <a:latin typeface="Times New Roman" pitchFamily="18" charset="0"/>
              </a:rPr>
              <a:t>I’ve made changes where necessary, and kept a lot of the material as is</a:t>
            </a:r>
          </a:p>
          <a:p>
            <a:pPr marL="1085850" lvl="2" indent="-171450">
              <a:buFontTx/>
              <a:buChar char="-"/>
            </a:pPr>
            <a:r>
              <a:rPr lang="en-US" dirty="0">
                <a:latin typeface="Times New Roman" pitchFamily="18" charset="0"/>
              </a:rPr>
              <a:t>the slides are for you to study from – I may not cover every bullet point on the slides in class, but I don’t want to remove relevant stuff since then you wouldn’t have that to study from when you review slides.</a:t>
            </a:r>
          </a:p>
          <a:p>
            <a:pPr marL="171450" indent="-171450">
              <a:buFontTx/>
              <a:buChar char="-"/>
            </a:pPr>
            <a:r>
              <a:rPr lang="en-US" dirty="0">
                <a:latin typeface="Times New Roman" pitchFamily="18" charset="0"/>
              </a:rPr>
              <a:t>You like interactive class activities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latin typeface="Times New Roman" pitchFamily="18" charset="0"/>
              </a:rPr>
              <a:t>Will continue these!</a:t>
            </a:r>
          </a:p>
          <a:p>
            <a:pPr marL="1085850" lvl="2" indent="-171450">
              <a:buFontTx/>
              <a:buChar char="-"/>
            </a:pPr>
            <a:r>
              <a:rPr lang="en-US" dirty="0">
                <a:latin typeface="Times New Roman" pitchFamily="18" charset="0"/>
              </a:rPr>
              <a:t>getting lots of answers on a question</a:t>
            </a:r>
          </a:p>
          <a:p>
            <a:pPr marL="1085850" lvl="2" indent="-171450">
              <a:buFontTx/>
              <a:buChar char="-"/>
            </a:pPr>
            <a:r>
              <a:rPr lang="en-US" dirty="0">
                <a:latin typeface="Times New Roman" pitchFamily="18" charset="0"/>
              </a:rPr>
              <a:t>talking to classmates</a:t>
            </a:r>
          </a:p>
          <a:p>
            <a:pPr marL="171450" lvl="0" indent="-171450">
              <a:buFontTx/>
              <a:buChar char="-"/>
            </a:pPr>
            <a:r>
              <a:rPr lang="en-US" dirty="0">
                <a:latin typeface="Times New Roman" pitchFamily="18" charset="0"/>
              </a:rPr>
              <a:t>You like practice and examples and worksheets in section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latin typeface="Times New Roman" pitchFamily="18" charset="0"/>
              </a:rPr>
              <a:t>Thanks for this feedback, your TAs have worked very hard to improve the worksheets and practice</a:t>
            </a:r>
          </a:p>
          <a:p>
            <a:pPr marL="1085850" lvl="2" indent="-171450">
              <a:buFontTx/>
              <a:buChar char="-"/>
            </a:pPr>
            <a:r>
              <a:rPr lang="en-US" dirty="0">
                <a:latin typeface="Times New Roman" pitchFamily="18" charset="0"/>
              </a:rPr>
              <a:t>We inherited section materials that have a decreasing amount of worksheets and examples as the quarter goes on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latin typeface="Times New Roman" pitchFamily="18" charset="0"/>
              </a:rPr>
              <a:t>We will continue to improve the sections as our time permits!</a:t>
            </a:r>
          </a:p>
          <a:p>
            <a:pPr marL="171450" indent="-171450">
              <a:buFontTx/>
              <a:buChar char="-"/>
            </a:pP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9901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pPr marL="171450" indent="-171450">
              <a:buFontTx/>
              <a:buChar char="-"/>
            </a:pPr>
            <a:r>
              <a:rPr lang="en-US"/>
              <a:t>exercise for the reader</a:t>
            </a:r>
          </a:p>
          <a:p>
            <a:pPr marL="628650" lvl="1" indent="-171450">
              <a:buFontTx/>
              <a:buChar char="-"/>
            </a:pPr>
            <a:r>
              <a:rPr lang="en-US"/>
              <a:t>you won’t be tested on this, don’t worry</a:t>
            </a:r>
          </a:p>
          <a:p>
            <a:pPr marL="628650" lvl="1" indent="-171450">
              <a:buFontTx/>
              <a:buChar char="-"/>
            </a:pPr>
            <a:r>
              <a:rPr lang="en-US"/>
              <a:t>I actually don’t know the answer, but have some ideas of what the pitfalls might be</a:t>
            </a:r>
          </a:p>
          <a:p>
            <a:pPr marL="628650" lvl="1" indent="-171450">
              <a:buFontTx/>
              <a:buChar char="-"/>
            </a:pPr>
            <a:r>
              <a:rPr lang="en-US"/>
              <a:t>would love to discuss after class</a:t>
            </a:r>
          </a:p>
        </p:txBody>
      </p:sp>
    </p:spTree>
    <p:extLst>
      <p:ext uri="{BB962C8B-B14F-4D97-AF65-F5344CB8AC3E}">
        <p14:creationId xmlns:p14="http://schemas.microsoft.com/office/powerpoint/2010/main" val="8141543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58900" y="922338"/>
            <a:ext cx="4214813" cy="3160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976" y="4388909"/>
            <a:ext cx="4823914" cy="35085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Looking for stronger spec</a:t>
            </a:r>
          </a:p>
          <a:p>
            <a:pPr marL="171450" indent="-171450">
              <a:buFontTx/>
              <a:buChar char="-"/>
            </a:pPr>
            <a:r>
              <a:rPr lang="en-US"/>
              <a:t>weaker precondition</a:t>
            </a:r>
          </a:p>
          <a:p>
            <a:pPr marL="171450" indent="-171450">
              <a:buFontTx/>
              <a:buChar char="-"/>
            </a:pPr>
            <a:r>
              <a:rPr lang="en-US"/>
              <a:t>stronger postcondition</a:t>
            </a:r>
          </a:p>
          <a:p>
            <a:endParaRPr lang="en-US"/>
          </a:p>
          <a:p>
            <a:pPr marL="228600" indent="-228600">
              <a:buAutoNum type="arabicPeriod"/>
            </a:pPr>
            <a:r>
              <a:rPr lang="en-US"/>
              <a:t>has stronger precondition: Argument type more strict</a:t>
            </a:r>
          </a:p>
          <a:p>
            <a:pPr marL="228600" indent="-228600">
              <a:buAutoNum type="arabicPeriod"/>
            </a:pPr>
            <a:r>
              <a:rPr lang="en-US"/>
              <a:t>has stronger postcondition: return type more strict</a:t>
            </a:r>
          </a:p>
          <a:p>
            <a:pPr marL="228600" indent="-228600">
              <a:buAutoNum type="arabicPeriod"/>
            </a:pPr>
            <a:r>
              <a:rPr lang="en-US"/>
              <a:t>has weaker precondition: argument type less strict – but Java can’t correctly resolve method calls, so it won’t work as expected</a:t>
            </a:r>
          </a:p>
          <a:p>
            <a:pPr marL="228600" indent="-228600">
              <a:buAutoNum type="arabicPeriod"/>
            </a:pPr>
            <a:r>
              <a:rPr lang="en-US"/>
              <a:t>has incomparable throws clause (not stronger spec)</a:t>
            </a:r>
          </a:p>
        </p:txBody>
      </p:sp>
    </p:spTree>
    <p:extLst>
      <p:ext uri="{BB962C8B-B14F-4D97-AF65-F5344CB8AC3E}">
        <p14:creationId xmlns:p14="http://schemas.microsoft.com/office/powerpoint/2010/main" val="18735933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pPr marL="171450" indent="-171450">
              <a:buFontTx/>
              <a:buChar char="-"/>
            </a:pPr>
            <a:r>
              <a:rPr lang="en-US"/>
              <a:t>Java subclassing has a slight mismatch with true subtyping</a:t>
            </a:r>
          </a:p>
          <a:p>
            <a:pPr marL="628650" lvl="1" indent="-171450">
              <a:buFontTx/>
              <a:buChar char="-"/>
            </a:pPr>
            <a:r>
              <a:rPr lang="en-US"/>
              <a:t>Not going to dissect it any more than this, but it’s a necessary thing to be aware of when you create subclasses.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0" indent="0">
              <a:buFontTx/>
              <a:buNone/>
            </a:pPr>
            <a:r>
              <a:rPr lang="en-US"/>
              <a:t>Extended version: (don’t go into this in lecture)</a:t>
            </a:r>
          </a:p>
          <a:p>
            <a:pPr marL="171450" indent="-171450">
              <a:buFontTx/>
              <a:buChar char="-"/>
            </a:pPr>
            <a:r>
              <a:rPr lang="en-US"/>
              <a:t>Java subtyping constraints are neither necessary nor sufficient for true subtyping</a:t>
            </a:r>
          </a:p>
          <a:p>
            <a:pPr marL="628650" lvl="1" indent="-171450">
              <a:buFontTx/>
              <a:buChar char="-"/>
            </a:pPr>
            <a:r>
              <a:rPr lang="en-US"/>
              <a:t>unnecessary: overriding methods must have exact same argument types</a:t>
            </a:r>
          </a:p>
          <a:p>
            <a:pPr marL="1085850" lvl="2" indent="-171450">
              <a:buFontTx/>
              <a:buChar char="-"/>
            </a:pPr>
            <a:r>
              <a:rPr lang="en-US"/>
              <a:t>in true subtyping, subtype’s method could have arguments of a supertype</a:t>
            </a:r>
          </a:p>
          <a:p>
            <a:pPr marL="628650" lvl="1" indent="-171450">
              <a:buFontTx/>
              <a:buChar char="-"/>
            </a:pPr>
            <a:r>
              <a:rPr lang="en-US"/>
              <a:t>insufficient</a:t>
            </a:r>
          </a:p>
          <a:p>
            <a:pPr marL="1085850" lvl="2" indent="-171450">
              <a:buFontTx/>
              <a:buChar char="-"/>
            </a:pPr>
            <a:r>
              <a:rPr lang="en-US"/>
              <a:t>java’s subclassing requirements don’t guarantee that the spec of the subclass is stronger than the spec of the superclass</a:t>
            </a:r>
          </a:p>
          <a:p>
            <a:pPr marL="1543050" lvl="3" indent="-171450">
              <a:buFontTx/>
              <a:buChar char="-"/>
            </a:pPr>
            <a:r>
              <a:rPr lang="en-US"/>
              <a:t>e.g. Java can make guarantees about return *type* but not about *what* is returned</a:t>
            </a:r>
          </a:p>
        </p:txBody>
      </p:sp>
    </p:spTree>
    <p:extLst>
      <p:ext uri="{BB962C8B-B14F-4D97-AF65-F5344CB8AC3E}">
        <p14:creationId xmlns:p14="http://schemas.microsoft.com/office/powerpoint/2010/main" val="9300115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pPr marL="171450" indent="-171450">
              <a:buFontTx/>
              <a:buChar char="-"/>
            </a:pPr>
            <a:r>
              <a:rPr lang="en-US"/>
              <a:t>Bad casts can break this --- draw unsafe cast on board</a:t>
            </a:r>
          </a:p>
          <a:p>
            <a:pPr marL="628650" lvl="1" indent="-171450">
              <a:buFontTx/>
              <a:buChar char="-"/>
            </a:pPr>
            <a:r>
              <a:rPr lang="en-US"/>
              <a:t>code will compile but not run</a:t>
            </a:r>
          </a:p>
          <a:p>
            <a:pPr marL="628650" lvl="1" indent="-171450">
              <a:buFontTx/>
              <a:buChar char="-"/>
            </a:pPr>
            <a:endParaRPr lang="en-US"/>
          </a:p>
          <a:p>
            <a:pPr marL="0" lvl="0" indent="0">
              <a:buFontTx/>
              <a:buNone/>
            </a:pPr>
            <a:r>
              <a:rPr lang="en-US"/>
              <a:t>Object o = new Object();</a:t>
            </a:r>
          </a:p>
          <a:p>
            <a:pPr marL="0" lvl="0" indent="0">
              <a:buFontTx/>
              <a:buNone/>
            </a:pPr>
            <a:r>
              <a:rPr lang="en-US"/>
              <a:t>Date d = (Date)o;  // throws ClassCastException</a:t>
            </a:r>
          </a:p>
          <a:p>
            <a:pPr marL="0" lvl="0" indent="0">
              <a:buFontTx/>
              <a:buNone/>
            </a:pPr>
            <a:r>
              <a:rPr lang="en-US"/>
              <a:t>d.getTime();</a:t>
            </a:r>
          </a:p>
        </p:txBody>
      </p:sp>
    </p:spTree>
    <p:extLst>
      <p:ext uri="{BB962C8B-B14F-4D97-AF65-F5344CB8AC3E}">
        <p14:creationId xmlns:p14="http://schemas.microsoft.com/office/powerpoint/2010/main" val="13188942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/>
              <a:t>code relying on A’s spec operates correctly if given a B</a:t>
            </a:r>
          </a:p>
          <a:p>
            <a:pPr marL="171450" indent="-171450">
              <a:buFontTx/>
              <a:buChar char="-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345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/>
              <a:t>code relying on A’s spec operates correctly if given a B</a:t>
            </a:r>
          </a:p>
          <a:p>
            <a:pPr marL="171450" indent="-171450">
              <a:buFontTx/>
              <a:buChar char="-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504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 far, we’ve learned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165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pPr marL="171450" indent="-171450">
              <a:buFontTx/>
              <a:buChar char="-"/>
            </a:pPr>
            <a:r>
              <a:rPr lang="en-US"/>
              <a:t>InstrumentedHashSet is a true subtype of HashSet</a:t>
            </a:r>
          </a:p>
          <a:p>
            <a:pPr marL="171450" indent="-171450">
              <a:buFontTx/>
              <a:buChar char="-"/>
            </a:pPr>
            <a:r>
              <a:rPr lang="en-US"/>
              <a:t>note: going to reuse this example in the lecture on design patterns 2 (decorator)</a:t>
            </a:r>
          </a:p>
        </p:txBody>
      </p:sp>
    </p:spTree>
    <p:extLst>
      <p:ext uri="{BB962C8B-B14F-4D97-AF65-F5344CB8AC3E}">
        <p14:creationId xmlns:p14="http://schemas.microsoft.com/office/powerpoint/2010/main" val="3302789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/>
              <a:t>InstrumentedHashSet is a true subtype of HashSet (no tricks here)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/>
              <a:t>But... HashSet was not designed for this kind of extension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200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Moral of the story:</a:t>
            </a:r>
          </a:p>
          <a:p>
            <a:pPr marL="171450" indent="-171450">
              <a:buFontTx/>
              <a:buChar char="-"/>
            </a:pPr>
            <a:r>
              <a:rPr lang="en-US"/>
              <a:t>If you want your code to be subclass-ready, design with this in mind</a:t>
            </a:r>
          </a:p>
          <a:p>
            <a:pPr marL="171450" indent="-171450">
              <a:buFontTx/>
              <a:buChar char="-"/>
            </a:pPr>
            <a:r>
              <a:rPr lang="en-US"/>
              <a:t>If you extend a superclass that isn’t subclass-ready, be prepared to jump through extra hoops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InstrumentedHashSet is a true subtype of HashSet, but for logistical reasons we can’t make it a Java subclass</a:t>
            </a:r>
          </a:p>
        </p:txBody>
      </p:sp>
    </p:spTree>
    <p:extLst>
      <p:ext uri="{BB962C8B-B14F-4D97-AF65-F5344CB8AC3E}">
        <p14:creationId xmlns:p14="http://schemas.microsoft.com/office/powerpoint/2010/main" val="1582883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Barbara Liskov was a pioneer in the development of Object Oriented Programming</a:t>
            </a:r>
          </a:p>
          <a:p>
            <a:pPr marL="171450" indent="-171450">
              <a:buFontTx/>
              <a:buChar char="-"/>
            </a:pPr>
            <a:r>
              <a:rPr lang="en-US"/>
              <a:t>If you ever have the opportunity to hear her speak, I’d highly recommend it!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593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082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r>
              <a:rPr lang="en-US"/>
              <a:t>Problems with the alternate constructor: rep exposure</a:t>
            </a:r>
          </a:p>
          <a:p>
            <a:pPr marL="171450" indent="-171450">
              <a:buFontTx/>
              <a:buChar char="-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522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pPr marL="171450" indent="-171450">
              <a:buFontTx/>
              <a:buChar char="-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82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pPr marL="171450" indent="-171450">
              <a:buFontTx/>
              <a:buChar char="-"/>
            </a:pPr>
            <a:r>
              <a:rPr lang="en-US"/>
              <a:t>InstrumentedHashSet can’t be used wherever HashSet could be used</a:t>
            </a:r>
          </a:p>
          <a:p>
            <a:pPr marL="628650" lvl="1" indent="-171450">
              <a:buFontTx/>
              <a:buChar char="-"/>
            </a:pPr>
            <a:r>
              <a:rPr lang="en-US"/>
              <a:t>technically it can, but Java doesn’t know, so the compiler will complain if we try to do this</a:t>
            </a:r>
          </a:p>
        </p:txBody>
      </p:sp>
    </p:spTree>
    <p:extLst>
      <p:ext uri="{BB962C8B-B14F-4D97-AF65-F5344CB8AC3E}">
        <p14:creationId xmlns:p14="http://schemas.microsoft.com/office/powerpoint/2010/main" val="12064500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pPr marL="171450" indent="-171450">
              <a:buFontTx/>
              <a:buChar char="-"/>
            </a:pPr>
            <a:r>
              <a:rPr lang="en-US"/>
              <a:t>Now InstrumentedHashSet can be used wherever a Set can be used... just like HashSet</a:t>
            </a:r>
          </a:p>
        </p:txBody>
      </p:sp>
    </p:spTree>
    <p:extLst>
      <p:ext uri="{BB962C8B-B14F-4D97-AF65-F5344CB8AC3E}">
        <p14:creationId xmlns:p14="http://schemas.microsoft.com/office/powerpoint/2010/main" val="2661348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423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867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720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962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97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Barbara Liskov was a pioneer in the development of Object Oriented Programming</a:t>
            </a:r>
          </a:p>
          <a:p>
            <a:pPr marL="171450" indent="-171450">
              <a:buFontTx/>
              <a:buChar char="-"/>
            </a:pPr>
            <a:r>
              <a:rPr lang="en-US"/>
              <a:t>If you ever have the opportunity to hear her speak, I’d highly recommend it!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9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795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602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406759" y="3300750"/>
            <a:ext cx="6414215" cy="2638630"/>
          </a:xfrm>
          <a:noFill/>
          <a:ln/>
        </p:spPr>
        <p:txBody>
          <a:bodyPr wrap="none" anchor="ctr"/>
          <a:lstStyle/>
          <a:p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916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1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16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Java lets you make a subclass that is not a true subtype</a:t>
            </a:r>
          </a:p>
          <a:p>
            <a:pPr marL="171450" indent="-171450">
              <a:buFontTx/>
              <a:buChar char="-"/>
            </a:pPr>
            <a:r>
              <a:rPr lang="en-US"/>
              <a:t>If you try to do this, you will end up with a vey interesting contradiction in your spec... stay tuned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It’s up to the programmer to ensure that subclasses are proper subtypes</a:t>
            </a:r>
          </a:p>
          <a:p>
            <a:pPr marL="171450" indent="-171450">
              <a:buFontTx/>
              <a:buChar char="-"/>
            </a:pPr>
            <a:r>
              <a:rPr lang="en-US"/>
              <a:t>Java isn’t smart enough to do this for you</a:t>
            </a:r>
          </a:p>
          <a:p>
            <a:pPr marL="628650" lvl="1" indent="-171450">
              <a:buFontTx/>
              <a:buChar char="-"/>
            </a:pPr>
            <a:r>
              <a:rPr lang="en-US"/>
              <a:t>(Java would allow you to make a superclass Cat and subclass Animal)</a:t>
            </a:r>
          </a:p>
          <a:p>
            <a:pPr marL="1085850" lvl="2" indent="-171450">
              <a:buFontTx/>
              <a:buChar char="-"/>
            </a:pPr>
            <a:r>
              <a:rPr lang="en-US"/>
              <a:t>you know this is wrong</a:t>
            </a:r>
          </a:p>
          <a:p>
            <a:pPr marL="1085850" lvl="2" indent="-171450">
              <a:buFontTx/>
              <a:buChar char="-"/>
            </a:pPr>
            <a:r>
              <a:rPr lang="en-US"/>
              <a:t>some cases are subtler</a:t>
            </a:r>
          </a:p>
        </p:txBody>
      </p:sp>
    </p:spTree>
    <p:extLst>
      <p:ext uri="{BB962C8B-B14F-4D97-AF65-F5344CB8AC3E}">
        <p14:creationId xmlns:p14="http://schemas.microsoft.com/office/powerpoint/2010/main" val="554238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58900" y="922338"/>
            <a:ext cx="4214813" cy="3160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976" y="4388909"/>
            <a:ext cx="4823914" cy="35085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68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58900" y="922338"/>
            <a:ext cx="4214813" cy="3160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976" y="4388909"/>
            <a:ext cx="4823914" cy="35085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47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43A7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7001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182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2616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96"/>
            <a:ext cx="9122394" cy="8464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1252" y="1451063"/>
            <a:ext cx="3834488" cy="231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4023" y="1451063"/>
            <a:ext cx="3834488" cy="231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71251" y="3906930"/>
            <a:ext cx="7807259" cy="231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570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402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224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355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33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077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54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583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23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2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43A7F"/>
          </a:solidFill>
          <a:latin typeface="Helvetica" charset="0"/>
          <a:ea typeface="Helvetica" charset="0"/>
          <a:cs typeface="Helvetic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5770880"/>
            <a:ext cx="4419600" cy="568960"/>
          </a:xfrm>
        </p:spPr>
        <p:txBody>
          <a:bodyPr anchor="ctr">
            <a:normAutofit fontScale="92500"/>
          </a:bodyPr>
          <a:lstStyle/>
          <a:p>
            <a:r>
              <a:rPr lang="en-US" dirty="0"/>
              <a:t>Leah Perlmutter / Summer 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2018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960880"/>
          </a:xfrm>
          <a:prstGeom prst="rect">
            <a:avLst/>
          </a:prstGeom>
          <a:solidFill>
            <a:srgbClr val="443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19"/>
            <a:ext cx="7772400" cy="142478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CSE 331</a:t>
            </a:r>
            <a:br>
              <a:rPr lang="en-U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40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Software Design and Implementation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5460" y="2917597"/>
            <a:ext cx="8133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Helvetica" charset="0"/>
                <a:ea typeface="Helvetica" charset="0"/>
                <a:cs typeface="Helvetica" charset="0"/>
              </a:rPr>
              <a:t>Lecture 12</a:t>
            </a:r>
          </a:p>
          <a:p>
            <a:pPr algn="ctr"/>
            <a:r>
              <a:rPr lang="en-US" sz="5400" i="1" dirty="0">
                <a:latin typeface="Helvetica" charset="0"/>
                <a:ea typeface="Helvetica" charset="0"/>
                <a:cs typeface="Helvetica" charset="0"/>
              </a:rPr>
              <a:t>Subtypes and Subclasses</a:t>
            </a:r>
          </a:p>
        </p:txBody>
      </p:sp>
    </p:spTree>
    <p:extLst>
      <p:ext uri="{BB962C8B-B14F-4D97-AF65-F5344CB8AC3E}">
        <p14:creationId xmlns:p14="http://schemas.microsoft.com/office/powerpoint/2010/main" val="12581675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Subtyping vs. </a:t>
            </a:r>
            <a:r>
              <a:rPr lang="en-US" dirty="0" err="1"/>
              <a:t>subclassing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153400" cy="4495800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2000" dirty="0"/>
              <a:t>Substitution (</a:t>
            </a:r>
            <a:r>
              <a:rPr lang="en-US" sz="2000" dirty="0">
                <a:solidFill>
                  <a:schemeClr val="accent2"/>
                </a:solidFill>
              </a:rPr>
              <a:t>subtype</a:t>
            </a:r>
            <a:r>
              <a:rPr lang="en-US" sz="2000" dirty="0"/>
              <a:t>) — a </a:t>
            </a:r>
            <a:r>
              <a:rPr lang="en-US" sz="2000" dirty="0">
                <a:solidFill>
                  <a:schemeClr val="accent2"/>
                </a:solidFill>
              </a:rPr>
              <a:t>specification </a:t>
            </a:r>
            <a:r>
              <a:rPr lang="en-US" sz="2000" dirty="0"/>
              <a:t>notion</a:t>
            </a:r>
          </a:p>
          <a:p>
            <a:pPr lvl="1"/>
            <a:r>
              <a:rPr lang="en-US" sz="2000" dirty="0"/>
              <a:t>B is a subtype of A </a:t>
            </a:r>
            <a:r>
              <a:rPr lang="en-US" sz="2000" dirty="0" err="1"/>
              <a:t>iff</a:t>
            </a:r>
            <a:r>
              <a:rPr lang="en-US" sz="2000" dirty="0"/>
              <a:t> an object of B can masquerade as an object of A in any context</a:t>
            </a:r>
          </a:p>
          <a:p>
            <a:pPr lvl="1"/>
            <a:r>
              <a:rPr lang="en-US" sz="2000" dirty="0"/>
              <a:t>About </a:t>
            </a:r>
            <a:r>
              <a:rPr lang="en-US" sz="2000" dirty="0" err="1"/>
              <a:t>satisfiability</a:t>
            </a:r>
            <a:r>
              <a:rPr lang="en-US" sz="2000" dirty="0"/>
              <a:t> (behavior of a B is a subset of A’s spec)</a:t>
            </a:r>
          </a:p>
          <a:p>
            <a:pPr marL="0" lvl="1" indent="0">
              <a:buNone/>
            </a:pPr>
            <a:endParaRPr lang="en-US" sz="1000" dirty="0"/>
          </a:p>
          <a:p>
            <a:pPr marL="0" lvl="1" indent="0">
              <a:buNone/>
            </a:pPr>
            <a:r>
              <a:rPr lang="en-US" sz="2000" dirty="0"/>
              <a:t>Inheritance (</a:t>
            </a:r>
            <a:r>
              <a:rPr lang="en-US" sz="2000" dirty="0">
                <a:solidFill>
                  <a:schemeClr val="accent2"/>
                </a:solidFill>
              </a:rPr>
              <a:t>subclass</a:t>
            </a:r>
            <a:r>
              <a:rPr lang="en-US" sz="2000" dirty="0"/>
              <a:t>) — an </a:t>
            </a:r>
            <a:r>
              <a:rPr lang="en-US" sz="2000" dirty="0">
                <a:solidFill>
                  <a:schemeClr val="accent2"/>
                </a:solidFill>
              </a:rPr>
              <a:t>implementation</a:t>
            </a:r>
            <a:r>
              <a:rPr lang="en-US" sz="2000" dirty="0"/>
              <a:t> notion</a:t>
            </a:r>
          </a:p>
          <a:p>
            <a:pPr lvl="1"/>
            <a:r>
              <a:rPr lang="en-US" sz="2000" dirty="0"/>
              <a:t>Factor out repeated code </a:t>
            </a:r>
          </a:p>
          <a:p>
            <a:pPr lvl="1"/>
            <a:r>
              <a:rPr lang="en-US" sz="2000" dirty="0"/>
              <a:t>To create a new class, write only the differences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000" dirty="0"/>
              <a:t>Java purposely merges these notions for classes:</a:t>
            </a:r>
          </a:p>
          <a:p>
            <a:pPr lvl="1"/>
            <a:r>
              <a:rPr lang="en-US" sz="2000" dirty="0"/>
              <a:t>Every subclass is a Java subtype</a:t>
            </a:r>
          </a:p>
          <a:p>
            <a:pPr lvl="2"/>
            <a:r>
              <a:rPr lang="en-US" sz="2000" dirty="0"/>
              <a:t>But not necessarily a true subtype</a:t>
            </a:r>
          </a:p>
          <a:p>
            <a:pPr marL="0" indent="0">
              <a:buNone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11640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ln/>
        </p:spPr>
        <p:txBody>
          <a:bodyPr>
            <a:no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3000" dirty="0"/>
              <a:t>Inheritance makes adding functionality easy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495800"/>
          </a:xfrm>
          <a:ln>
            <a:noFill/>
          </a:ln>
        </p:spPr>
        <p:txBody>
          <a:bodyPr>
            <a:noAutofit/>
          </a:bodyPr>
          <a:lstStyle/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Suppose we run a web store with a class for </a:t>
            </a:r>
            <a:r>
              <a:rPr lang="en-GB" sz="2000" i="1" dirty="0"/>
              <a:t>products…</a:t>
            </a:r>
          </a:p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i="1" dirty="0"/>
          </a:p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/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/>
                <a:cs typeface="Courier New"/>
              </a:rPr>
              <a:t>class </a:t>
            </a:r>
            <a:r>
              <a:rPr lang="en-GB" sz="2000" b="1" dirty="0">
                <a:solidFill>
                  <a:srgbClr val="0066FF"/>
                </a:solidFill>
                <a:latin typeface="Courier New"/>
                <a:cs typeface="Courier New"/>
              </a:rPr>
              <a:t>Product</a:t>
            </a:r>
            <a:r>
              <a:rPr lang="en-GB" sz="2000" b="1" dirty="0">
                <a:latin typeface="Courier New"/>
                <a:cs typeface="Courier New"/>
              </a:rPr>
              <a:t> {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/>
                <a:cs typeface="Courier New"/>
              </a:rPr>
              <a:t>    private String </a:t>
            </a:r>
            <a:r>
              <a:rPr lang="en-GB" sz="2000" b="1" dirty="0">
                <a:solidFill>
                  <a:srgbClr val="0066FF"/>
                </a:solidFill>
                <a:latin typeface="Courier New"/>
                <a:cs typeface="Courier New"/>
              </a:rPr>
              <a:t>title</a:t>
            </a:r>
            <a:r>
              <a:rPr lang="en-GB" sz="2000" b="1" dirty="0">
                <a:latin typeface="Courier New"/>
                <a:cs typeface="Courier New"/>
              </a:rPr>
              <a:t>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/>
                <a:cs typeface="Courier New"/>
              </a:rPr>
              <a:t>    private String </a:t>
            </a:r>
            <a:r>
              <a:rPr lang="en-GB" sz="2000" b="1" dirty="0">
                <a:solidFill>
                  <a:srgbClr val="0066FF"/>
                </a:solidFill>
                <a:latin typeface="Courier New"/>
                <a:cs typeface="Courier New"/>
              </a:rPr>
              <a:t>description</a:t>
            </a:r>
            <a:r>
              <a:rPr lang="en-GB" sz="2000" b="1" dirty="0">
                <a:latin typeface="Courier New"/>
                <a:cs typeface="Courier New"/>
              </a:rPr>
              <a:t>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/>
                <a:cs typeface="Courier New"/>
              </a:rPr>
              <a:t>    private </a:t>
            </a:r>
            <a:r>
              <a:rPr lang="en-GB" sz="2000" b="1" dirty="0" err="1">
                <a:latin typeface="Courier New"/>
                <a:cs typeface="Courier New"/>
              </a:rPr>
              <a:t>int</a:t>
            </a:r>
            <a:r>
              <a:rPr lang="en-GB" sz="2000" b="1" dirty="0">
                <a:latin typeface="Courier New"/>
                <a:cs typeface="Courier New"/>
              </a:rPr>
              <a:t> </a:t>
            </a:r>
            <a:r>
              <a:rPr lang="en-GB" sz="2000" b="1" dirty="0">
                <a:solidFill>
                  <a:srgbClr val="0066FF"/>
                </a:solidFill>
                <a:latin typeface="Courier New"/>
                <a:cs typeface="Courier New"/>
              </a:rPr>
              <a:t>price</a:t>
            </a:r>
            <a:r>
              <a:rPr lang="en-GB" sz="2000" b="1" dirty="0">
                <a:latin typeface="Courier New"/>
                <a:cs typeface="Courier New"/>
              </a:rPr>
              <a:t>; </a:t>
            </a:r>
            <a:r>
              <a:rPr lang="en-GB" sz="2000" b="1" dirty="0">
                <a:solidFill>
                  <a:srgbClr val="7030A0"/>
                </a:solidFill>
                <a:latin typeface="Courier New"/>
                <a:cs typeface="Courier New"/>
              </a:rPr>
              <a:t>// in cents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/>
                <a:cs typeface="Courier New"/>
              </a:rPr>
              <a:t>    public </a:t>
            </a:r>
            <a:r>
              <a:rPr lang="en-GB" sz="2000" b="1" dirty="0" err="1">
                <a:latin typeface="Courier New"/>
                <a:cs typeface="Courier New"/>
              </a:rPr>
              <a:t>int</a:t>
            </a:r>
            <a:r>
              <a:rPr lang="en-GB" sz="2000" b="1" dirty="0">
                <a:latin typeface="Courier New"/>
                <a:cs typeface="Courier New"/>
              </a:rPr>
              <a:t> </a:t>
            </a:r>
            <a:r>
              <a:rPr lang="en-GB" sz="2000" b="1" dirty="0" err="1">
                <a:solidFill>
                  <a:srgbClr val="0066FF"/>
                </a:solidFill>
                <a:latin typeface="Courier New"/>
                <a:cs typeface="Courier New"/>
              </a:rPr>
              <a:t>getPrice</a:t>
            </a:r>
            <a:r>
              <a:rPr lang="en-GB" sz="2000" b="1" dirty="0">
                <a:latin typeface="Courier New"/>
                <a:cs typeface="Courier New"/>
              </a:rPr>
              <a:t>() { 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/>
                <a:cs typeface="Courier New"/>
              </a:rPr>
              <a:t>        return price; 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/>
                <a:cs typeface="Courier New"/>
              </a:rPr>
              <a:t>     }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/>
                <a:cs typeface="Courier New"/>
              </a:rPr>
              <a:t>    public </a:t>
            </a:r>
            <a:r>
              <a:rPr lang="en-GB" sz="2000" b="1" dirty="0" err="1">
                <a:latin typeface="Courier New"/>
                <a:cs typeface="Courier New"/>
              </a:rPr>
              <a:t>int</a:t>
            </a:r>
            <a:r>
              <a:rPr lang="en-GB" sz="2000" b="1" dirty="0">
                <a:latin typeface="Courier New"/>
                <a:cs typeface="Courier New"/>
              </a:rPr>
              <a:t> </a:t>
            </a:r>
            <a:r>
              <a:rPr lang="en-GB" sz="2000" b="1" dirty="0" err="1">
                <a:solidFill>
                  <a:srgbClr val="0066FF"/>
                </a:solidFill>
                <a:latin typeface="Courier New"/>
                <a:cs typeface="Courier New"/>
              </a:rPr>
              <a:t>getTax</a:t>
            </a:r>
            <a:r>
              <a:rPr lang="en-GB" sz="2000" b="1" dirty="0">
                <a:latin typeface="Courier New"/>
                <a:cs typeface="Courier New"/>
              </a:rPr>
              <a:t>() { 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/>
                <a:cs typeface="Courier New"/>
              </a:rPr>
              <a:t>        return (</a:t>
            </a:r>
            <a:r>
              <a:rPr lang="en-GB" sz="2000" b="1" dirty="0" err="1">
                <a:latin typeface="Courier New"/>
                <a:cs typeface="Courier New"/>
              </a:rPr>
              <a:t>int</a:t>
            </a:r>
            <a:r>
              <a:rPr lang="en-GB" sz="2000" b="1" dirty="0">
                <a:latin typeface="Courier New"/>
                <a:cs typeface="Courier New"/>
              </a:rPr>
              <a:t>)(</a:t>
            </a:r>
            <a:r>
              <a:rPr lang="en-GB" sz="2000" b="1" dirty="0" err="1">
                <a:latin typeface="Courier New"/>
                <a:cs typeface="Courier New"/>
              </a:rPr>
              <a:t>getPrice</a:t>
            </a:r>
            <a:r>
              <a:rPr lang="en-GB" sz="2000" b="1" dirty="0">
                <a:latin typeface="Courier New"/>
                <a:cs typeface="Courier New"/>
              </a:rPr>
              <a:t>() * 0.096); 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/>
                <a:cs typeface="Courier New"/>
              </a:rPr>
              <a:t>    }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/>
                <a:cs typeface="Courier New"/>
              </a:rPr>
              <a:t>    …</a:t>
            </a:r>
            <a:endParaRPr lang="en-GB" sz="2000" b="1" i="1" dirty="0"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/>
                <a:cs typeface="Courier New"/>
              </a:rPr>
              <a:t>}</a:t>
            </a:r>
          </a:p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/>
          </a:p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... and we need a class for </a:t>
            </a:r>
            <a:r>
              <a:rPr lang="en-GB" sz="2000" i="1" dirty="0"/>
              <a:t>products that are on sale</a:t>
            </a:r>
          </a:p>
        </p:txBody>
      </p:sp>
    </p:spTree>
    <p:extLst>
      <p:ext uri="{BB962C8B-B14F-4D97-AF65-F5344CB8AC3E}">
        <p14:creationId xmlns:p14="http://schemas.microsoft.com/office/powerpoint/2010/main" val="243856599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We know: don’t copy code!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Autofit/>
          </a:bodyPr>
          <a:lstStyle/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We would never dream of cutting and pasting like this:</a:t>
            </a:r>
          </a:p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Sale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Product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private String 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title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private String 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description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private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price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GB" sz="2000" b="1" dirty="0">
                <a:solidFill>
                  <a:srgbClr val="7030A0"/>
                </a:solidFill>
                <a:latin typeface="Courier New"/>
                <a:cs typeface="Courier New"/>
              </a:rPr>
              <a:t>// in cents</a:t>
            </a:r>
            <a:endParaRPr lang="en-GB" sz="20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private float factor;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public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getPrice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() { 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   return </a:t>
            </a: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)(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price</a:t>
            </a: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*factor)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000" b="1" dirty="0">
                <a:latin typeface="Courier New"/>
                <a:cs typeface="Courier New"/>
              </a:rPr>
              <a:t>public </a:t>
            </a:r>
            <a:r>
              <a:rPr lang="en-GB" sz="2000" b="1" dirty="0" err="1">
                <a:latin typeface="Courier New"/>
                <a:cs typeface="Courier New"/>
              </a:rPr>
              <a:t>int</a:t>
            </a:r>
            <a:r>
              <a:rPr lang="en-GB" sz="2000" b="1" dirty="0">
                <a:latin typeface="Courier New"/>
                <a:cs typeface="Courier New"/>
              </a:rPr>
              <a:t> </a:t>
            </a:r>
            <a:r>
              <a:rPr lang="en-GB" sz="2000" b="1" dirty="0" err="1">
                <a:solidFill>
                  <a:srgbClr val="0066FF"/>
                </a:solidFill>
                <a:latin typeface="Courier New"/>
                <a:cs typeface="Courier New"/>
              </a:rPr>
              <a:t>getTax</a:t>
            </a:r>
            <a:r>
              <a:rPr lang="en-GB" sz="2000" b="1" dirty="0">
                <a:latin typeface="Courier New"/>
                <a:cs typeface="Courier New"/>
              </a:rPr>
              <a:t>() { </a:t>
            </a:r>
          </a:p>
          <a:p>
            <a:pPr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/>
                <a:cs typeface="Courier New"/>
              </a:rPr>
              <a:t>        return (</a:t>
            </a:r>
            <a:r>
              <a:rPr lang="en-GB" sz="2000" b="1" dirty="0" err="1">
                <a:latin typeface="Courier New"/>
                <a:cs typeface="Courier New"/>
              </a:rPr>
              <a:t>int</a:t>
            </a:r>
            <a:r>
              <a:rPr lang="en-GB" sz="2000" b="1" dirty="0">
                <a:latin typeface="Courier New"/>
                <a:cs typeface="Courier New"/>
              </a:rPr>
              <a:t>)(</a:t>
            </a:r>
            <a:r>
              <a:rPr lang="en-GB" sz="2000" b="1" dirty="0" err="1">
                <a:latin typeface="Courier New"/>
                <a:cs typeface="Courier New"/>
              </a:rPr>
              <a:t>getPrice</a:t>
            </a:r>
            <a:r>
              <a:rPr lang="en-GB" sz="2000" b="1" dirty="0">
                <a:latin typeface="Courier New"/>
                <a:cs typeface="Courier New"/>
              </a:rPr>
              <a:t>() * 0.096); </a:t>
            </a:r>
          </a:p>
          <a:p>
            <a:pPr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/>
                <a:cs typeface="Courier New"/>
              </a:rPr>
              <a:t>    }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i="1" dirty="0">
                <a:latin typeface="Courier New" pitchFamily="49" charset="0"/>
                <a:cs typeface="Courier New" pitchFamily="49" charset="0"/>
              </a:rPr>
              <a:t>    …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666849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Inheritance makes small extensions small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Much better:</a:t>
            </a:r>
          </a:p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SaleProduct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extends Product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private float 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factor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public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getPrice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() { 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  return (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)(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super.getPrice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()*factor); 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}</a:t>
            </a:r>
            <a:endParaRPr lang="en-GB" sz="2000" b="1" i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lnSpc>
                <a:spcPct val="116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99665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Benefits of subclassing &amp; inheritance</a:t>
            </a:r>
            <a:endParaRPr lang="en-GB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77200" cy="4800600"/>
          </a:xfrm>
        </p:spPr>
        <p:txBody>
          <a:bodyPr>
            <a:normAutofit/>
          </a:bodyPr>
          <a:lstStyle/>
          <a:p>
            <a:r>
              <a:rPr lang="en-GB" sz="2000" dirty="0"/>
              <a:t>Don’t repeat unchanged fields and methods</a:t>
            </a:r>
          </a:p>
          <a:p>
            <a:pPr lvl="1"/>
            <a:r>
              <a:rPr lang="en-GB" sz="2000" dirty="0"/>
              <a:t>In implementation</a:t>
            </a:r>
          </a:p>
          <a:p>
            <a:pPr lvl="2"/>
            <a:r>
              <a:rPr lang="en-GB" sz="2000" dirty="0"/>
              <a:t>Simpler maintenance:  fix bugs once</a:t>
            </a:r>
          </a:p>
          <a:p>
            <a:pPr lvl="1"/>
            <a:r>
              <a:rPr lang="en-US" sz="2000" dirty="0"/>
              <a:t>In specification</a:t>
            </a:r>
            <a:endParaRPr lang="en-GB" sz="2000" dirty="0"/>
          </a:p>
          <a:p>
            <a:pPr lvl="2"/>
            <a:r>
              <a:rPr lang="en-GB" sz="2000" dirty="0"/>
              <a:t>Clients who understand the superclass specification need only study novel parts of the subclass</a:t>
            </a:r>
          </a:p>
          <a:p>
            <a:pPr lvl="1"/>
            <a:r>
              <a:rPr lang="en-US" sz="2000" dirty="0"/>
              <a:t>Modularity:  can ignore private fields and methods of superclass (if properly defined)</a:t>
            </a:r>
          </a:p>
          <a:p>
            <a:pPr lvl="1"/>
            <a:r>
              <a:rPr lang="en-GB" sz="2000" dirty="0"/>
              <a:t>Differences not buried under mass of similarities</a:t>
            </a:r>
          </a:p>
          <a:p>
            <a:endParaRPr lang="en-GB" sz="2000" dirty="0"/>
          </a:p>
          <a:p>
            <a:r>
              <a:rPr lang="en-GB" sz="2000" dirty="0"/>
              <a:t>Ability to substitute new implementations</a:t>
            </a:r>
          </a:p>
          <a:p>
            <a:pPr lvl="1"/>
            <a:r>
              <a:rPr lang="en-GB" sz="2000" dirty="0"/>
              <a:t>No client code changes required to use new subclasses</a:t>
            </a:r>
          </a:p>
        </p:txBody>
      </p:sp>
    </p:spTree>
    <p:extLst>
      <p:ext uri="{BB962C8B-B14F-4D97-AF65-F5344CB8AC3E}">
        <p14:creationId xmlns:p14="http://schemas.microsoft.com/office/powerpoint/2010/main" val="19927293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err="1"/>
              <a:t>Subclassing</a:t>
            </a:r>
            <a:r>
              <a:rPr lang="en-GB" dirty="0"/>
              <a:t> can be misused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229600" cy="4876800"/>
          </a:xfrm>
          <a:ln/>
        </p:spPr>
        <p:txBody>
          <a:bodyPr>
            <a:no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Poor planning can lead to a muddled </a:t>
            </a:r>
            <a:r>
              <a:rPr lang="en-GB" sz="2000" i="1" dirty="0"/>
              <a:t>class hierarchy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Relationships may not match untutored intuition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Poor design can produce subclasses that depend on many implementation details of </a:t>
            </a:r>
            <a:r>
              <a:rPr lang="en-GB" sz="2000" dirty="0" err="1"/>
              <a:t>superclasses</a:t>
            </a: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Changes in </a:t>
            </a:r>
            <a:r>
              <a:rPr lang="en-GB" sz="2000" dirty="0" err="1"/>
              <a:t>superclasses</a:t>
            </a:r>
            <a:r>
              <a:rPr lang="en-GB" sz="2000" dirty="0"/>
              <a:t> can break subclasses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“fragile base class problem”</a:t>
            </a:r>
          </a:p>
          <a:p>
            <a:pPr marL="914400" lvl="2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solidFill>
                  <a:schemeClr val="accent2"/>
                </a:solidFill>
              </a:rPr>
              <a:t>Subtyping and implementation inheritance are orthogonal!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err="1"/>
              <a:t>Subclassing</a:t>
            </a:r>
            <a:r>
              <a:rPr lang="en-GB" sz="2000" dirty="0"/>
              <a:t> gives you both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Sometimes you want just one </a:t>
            </a:r>
          </a:p>
          <a:p>
            <a:pPr marL="1200150" lvl="2" indent="-34290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/>
              <a:t>Interfaces</a:t>
            </a:r>
            <a:r>
              <a:rPr lang="en-GB" sz="2000" dirty="0"/>
              <a:t>: subtyping without inheritance [see also section]</a:t>
            </a:r>
          </a:p>
          <a:p>
            <a:pPr marL="1200150" lvl="2" indent="-34290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/>
              <a:t>Composition</a:t>
            </a:r>
            <a:r>
              <a:rPr lang="en-GB" sz="2000" dirty="0"/>
              <a:t>: use implementation without subtyping</a:t>
            </a:r>
          </a:p>
          <a:p>
            <a:pPr marL="1657350" lvl="3" indent="-34290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Can seem less convenient, but often better long-term</a:t>
            </a:r>
          </a:p>
        </p:txBody>
      </p:sp>
    </p:spTree>
    <p:extLst>
      <p:ext uri="{BB962C8B-B14F-4D97-AF65-F5344CB8AC3E}">
        <p14:creationId xmlns:p14="http://schemas.microsoft.com/office/powerpoint/2010/main" val="251512691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 every square a rectangle?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305800" cy="5105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interface </a:t>
            </a:r>
            <a:r>
              <a:rPr lang="en-GB" b="1" dirty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Rectangle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{</a:t>
            </a:r>
            <a:br>
              <a:rPr lang="en-GB" b="1" dirty="0">
                <a:latin typeface="Courier New" pitchFamily="49" charset="0"/>
                <a:cs typeface="Courier New" pitchFamily="49" charset="0"/>
              </a:rPr>
            </a:br>
            <a:r>
              <a:rPr lang="en-GB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effects: fits shape to given size:</a:t>
            </a:r>
            <a:br>
              <a:rPr lang="en-US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 //          </a:t>
            </a:r>
            <a:r>
              <a:rPr lang="en-US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b="1" baseline="-25000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post</a:t>
            </a:r>
            <a:r>
              <a:rPr lang="en-US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.width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= w, </a:t>
            </a:r>
            <a:r>
              <a:rPr lang="en-US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b="1" baseline="-25000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post</a:t>
            </a:r>
            <a:r>
              <a:rPr lang="en-US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.height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= h</a:t>
            </a:r>
            <a:b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b="1" dirty="0">
                <a:latin typeface="Courier New" pitchFamily="49" charset="0"/>
                <a:cs typeface="Courier New" pitchFamily="49" charset="0"/>
              </a:rPr>
              <a:t>  void </a:t>
            </a:r>
            <a:r>
              <a:rPr lang="en-GB" b="1" dirty="0" err="1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setSize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w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h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);</a:t>
            </a:r>
            <a:br>
              <a:rPr lang="en-GB" b="1" dirty="0">
                <a:latin typeface="Courier New" pitchFamily="49" charset="0"/>
                <a:cs typeface="Courier New" pitchFamily="49" charset="0"/>
              </a:rPr>
            </a:br>
            <a:r>
              <a:rPr lang="en-GB" b="1" dirty="0">
                <a:latin typeface="Courier New" pitchFamily="49" charset="0"/>
                <a:cs typeface="Courier New" pitchFamily="49" charset="0"/>
              </a:rPr>
              <a:t>}</a:t>
            </a:r>
            <a:br>
              <a:rPr lang="en-US" dirty="0">
                <a:cs typeface="Courier New" pitchFamily="49" charset="0"/>
              </a:rPr>
            </a:br>
            <a:r>
              <a:rPr lang="en-GB" b="1" dirty="0">
                <a:latin typeface="Courier New" pitchFamily="49" charset="0"/>
                <a:cs typeface="Courier New" pitchFamily="49" charset="0"/>
              </a:rPr>
              <a:t>interface </a:t>
            </a:r>
            <a:r>
              <a:rPr lang="en-GB" b="1" dirty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Square</a:t>
            </a:r>
            <a:r>
              <a:rPr lang="en-GB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extends Rectangle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{…}</a:t>
            </a:r>
            <a:br>
              <a:rPr lang="en-GB" b="1" dirty="0">
                <a:latin typeface="Courier New" pitchFamily="49" charset="0"/>
                <a:cs typeface="Courier New" pitchFamily="49" charset="0"/>
              </a:rPr>
            </a:br>
            <a:br>
              <a:rPr lang="en-GB" b="1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cs typeface="Courier New" pitchFamily="49" charset="0"/>
              </a:rPr>
              <a:t>Are any of these good options for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Square</a:t>
            </a:r>
            <a:r>
              <a:rPr lang="en-US" dirty="0">
                <a:cs typeface="Courier New" pitchFamily="49" charset="0"/>
              </a:rPr>
              <a:t>’s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setSize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cs typeface="Courier New" pitchFamily="49" charset="0"/>
              </a:rPr>
              <a:t>specification?</a:t>
            </a:r>
          </a:p>
          <a:p>
            <a:pPr marL="228600" indent="-228600">
              <a:buFont typeface="+mj-lt"/>
              <a:buAutoNum type="arabicPeriod"/>
            </a:pPr>
            <a: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// requires: w = h</a:t>
            </a:r>
            <a:b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9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effects: fits shape to given size</a:t>
            </a:r>
            <a:b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b="1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GB" b="1" dirty="0" err="1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setSize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w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h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228600" indent="-228600">
              <a:buFont typeface="+mj-lt"/>
              <a:buAutoNum type="arabicPeriod"/>
            </a:pPr>
            <a: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effects: sets all edges to given size</a:t>
            </a:r>
            <a:br>
              <a:rPr lang="en-GB" b="1" dirty="0">
                <a:latin typeface="Courier New" pitchFamily="49" charset="0"/>
                <a:cs typeface="Courier New" pitchFamily="49" charset="0"/>
              </a:rPr>
            </a:br>
            <a:r>
              <a:rPr lang="en-GB" b="1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GB" b="1" dirty="0" err="1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setSize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edgeLength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228600" indent="-228600">
              <a:buFont typeface="+mj-lt"/>
              <a:buAutoNum type="arabicPeriod"/>
            </a:pPr>
            <a: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effects:  sets </a:t>
            </a:r>
            <a:r>
              <a:rPr lang="en-GB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this.width</a:t>
            </a:r>
            <a: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and </a:t>
            </a:r>
            <a:r>
              <a:rPr lang="en-GB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this.height</a:t>
            </a:r>
            <a: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to w</a:t>
            </a:r>
            <a:b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b="1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GB" b="1" dirty="0" err="1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setSize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w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h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228600" indent="-228600">
              <a:buFont typeface="+mj-lt"/>
              <a:buAutoNum type="arabicPeriod"/>
            </a:pPr>
            <a: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// effects: fits shape to given size</a:t>
            </a:r>
            <a:b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9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throws </a:t>
            </a:r>
            <a:r>
              <a:rPr lang="en-GB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BadSizeException</a:t>
            </a:r>
            <a: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if w != h</a:t>
            </a:r>
            <a:b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b="1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GB" b="1" dirty="0" err="1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setSize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w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h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) throws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BadSizeException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41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3200" dirty="0"/>
              <a:t>Square, Rectangle Unrelated (Subtypes)</a:t>
            </a:r>
            <a:endParaRPr lang="en-GB" sz="2400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772400" cy="4495800"/>
          </a:xfrm>
          <a:ln/>
        </p:spPr>
        <p:txBody>
          <a:bodyPr>
            <a:noAutofit/>
          </a:bodyPr>
          <a:lstStyle/>
          <a:p>
            <a:pPr>
              <a:lnSpc>
                <a:spcPct val="8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Square</a:t>
            </a:r>
            <a:r>
              <a:rPr lang="en-GB" sz="2000" dirty="0"/>
              <a:t> is not a (true subtype of)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Rectangle</a:t>
            </a:r>
            <a:r>
              <a:rPr lang="en-GB" sz="2000" dirty="0"/>
              <a:t>:</a:t>
            </a:r>
          </a:p>
          <a:p>
            <a:pPr lvl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Rectangle</a:t>
            </a:r>
            <a:r>
              <a:rPr lang="en-GB" sz="2000" dirty="0"/>
              <a:t>s are expected to have a width and height</a:t>
            </a:r>
            <a:br>
              <a:rPr lang="en-GB" sz="2000" dirty="0"/>
            </a:br>
            <a:r>
              <a:rPr lang="en-GB" sz="2000" dirty="0"/>
              <a:t>that can be mutated independently</a:t>
            </a:r>
          </a:p>
          <a:p>
            <a:pPr lvl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Square</a:t>
            </a:r>
            <a:r>
              <a:rPr lang="en-GB" sz="2000" dirty="0"/>
              <a:t>s violate that expectation, could surprise client</a:t>
            </a:r>
          </a:p>
          <a:p>
            <a:pPr lvl="1">
              <a:lnSpc>
                <a:spcPct val="8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200" dirty="0"/>
          </a:p>
          <a:p>
            <a:pPr>
              <a:lnSpc>
                <a:spcPct val="8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Rectangle</a:t>
            </a:r>
            <a:r>
              <a:rPr lang="en-GB" sz="2000" dirty="0"/>
              <a:t> is not a (true subtype of)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Square</a:t>
            </a:r>
            <a:r>
              <a:rPr lang="en-GB" sz="2000" dirty="0"/>
              <a:t>:</a:t>
            </a:r>
          </a:p>
          <a:p>
            <a:pPr lvl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Square</a:t>
            </a:r>
            <a:r>
              <a:rPr lang="en-GB" sz="2000" dirty="0"/>
              <a:t>s are expected to have equal widths and heights</a:t>
            </a:r>
          </a:p>
          <a:p>
            <a:pPr lvl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Rectangle</a:t>
            </a:r>
            <a:r>
              <a:rPr lang="en-GB" sz="2000" dirty="0"/>
              <a:t>s violate that expectation, could surprise client</a:t>
            </a:r>
          </a:p>
          <a:p>
            <a:pPr lvl="1">
              <a:lnSpc>
                <a:spcPct val="8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200" dirty="0"/>
          </a:p>
          <a:p>
            <a:pPr>
              <a:lnSpc>
                <a:spcPct val="8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Subtyping is not always intuitive</a:t>
            </a:r>
          </a:p>
          <a:p>
            <a:pPr lvl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Benefit: it forces clear thinking and prevents errors</a:t>
            </a:r>
          </a:p>
          <a:p>
            <a:pPr>
              <a:lnSpc>
                <a:spcPct val="8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200" dirty="0"/>
          </a:p>
          <a:p>
            <a:pPr>
              <a:lnSpc>
                <a:spcPct val="8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Solutions:</a:t>
            </a:r>
          </a:p>
          <a:p>
            <a:pPr lvl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Make them unrelated (or siblings)</a:t>
            </a:r>
          </a:p>
          <a:p>
            <a:pPr lvl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Make them immutable (!)</a:t>
            </a:r>
          </a:p>
          <a:p>
            <a:pPr lvl="2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Recovers mathematical intuition</a:t>
            </a:r>
          </a:p>
          <a:p>
            <a:pPr>
              <a:lnSpc>
                <a:spcPct val="8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7683380" y="1425151"/>
            <a:ext cx="1037127" cy="1243768"/>
            <a:chOff x="7683380" y="1425151"/>
            <a:chExt cx="1037127" cy="1243768"/>
          </a:xfrm>
        </p:grpSpPr>
        <p:sp>
          <p:nvSpPr>
            <p:cNvPr id="11268" name="Rectangle 4"/>
            <p:cNvSpPr>
              <a:spLocks noChangeArrowheads="1"/>
            </p:cNvSpPr>
            <p:nvPr/>
          </p:nvSpPr>
          <p:spPr bwMode="auto">
            <a:xfrm>
              <a:off x="7683380" y="1425151"/>
              <a:ext cx="1037127" cy="345491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Arial Unicode MS" pitchFamily="34" charset="-128"/>
                </a:rPr>
                <a:t>Rectangle</a:t>
              </a:r>
              <a:endParaRPr lang="en-US" sz="2000" dirty="0">
                <a:latin typeface="Arial Unicode MS" pitchFamily="34" charset="-128"/>
              </a:endParaRPr>
            </a:p>
          </p:txBody>
        </p:sp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>
              <a:off x="7683380" y="2323428"/>
              <a:ext cx="1037127" cy="345491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Arial Unicode MS" pitchFamily="34" charset="-128"/>
                </a:rPr>
                <a:t>Square</a:t>
              </a:r>
              <a:endParaRPr lang="en-US" sz="2000" dirty="0">
                <a:latin typeface="Arial Unicode MS" pitchFamily="34" charset="-128"/>
              </a:endParaRPr>
            </a:p>
          </p:txBody>
        </p:sp>
        <p:cxnSp>
          <p:nvCxnSpPr>
            <p:cNvPr id="11270" name="AutoShape 6"/>
            <p:cNvCxnSpPr>
              <a:cxnSpLocks noChangeShapeType="1"/>
              <a:stCxn id="11269" idx="0"/>
              <a:endCxn id="11268" idx="2"/>
            </p:cNvCxnSpPr>
            <p:nvPr/>
          </p:nvCxnSpPr>
          <p:spPr bwMode="auto">
            <a:xfrm flipV="1">
              <a:off x="8201944" y="1770642"/>
              <a:ext cx="0" cy="5527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1280" name="Line 16"/>
            <p:cNvSpPr>
              <a:spLocks noChangeShapeType="1"/>
            </p:cNvSpPr>
            <p:nvPr/>
          </p:nvSpPr>
          <p:spPr bwMode="auto">
            <a:xfrm>
              <a:off x="8098231" y="1977937"/>
              <a:ext cx="207425" cy="207295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Line 17"/>
            <p:cNvSpPr>
              <a:spLocks noChangeShapeType="1"/>
            </p:cNvSpPr>
            <p:nvPr/>
          </p:nvSpPr>
          <p:spPr bwMode="auto">
            <a:xfrm flipH="1">
              <a:off x="8098231" y="1977937"/>
              <a:ext cx="207425" cy="207295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7752522" y="3221705"/>
            <a:ext cx="1037127" cy="1243768"/>
            <a:chOff x="5382" y="2430"/>
            <a:chExt cx="720" cy="864"/>
          </a:xfrm>
        </p:grpSpPr>
        <p:sp>
          <p:nvSpPr>
            <p:cNvPr id="11276" name="Rectangle 12"/>
            <p:cNvSpPr>
              <a:spLocks noChangeArrowheads="1"/>
            </p:cNvSpPr>
            <p:nvPr/>
          </p:nvSpPr>
          <p:spPr bwMode="auto">
            <a:xfrm>
              <a:off x="5382" y="2430"/>
              <a:ext cx="720" cy="24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Arial Unicode MS" pitchFamily="34" charset="-128"/>
                </a:rPr>
                <a:t>Square</a:t>
              </a:r>
            </a:p>
          </p:txBody>
        </p:sp>
        <p:sp>
          <p:nvSpPr>
            <p:cNvPr id="11277" name="Rectangle 13"/>
            <p:cNvSpPr>
              <a:spLocks noChangeArrowheads="1"/>
            </p:cNvSpPr>
            <p:nvPr/>
          </p:nvSpPr>
          <p:spPr bwMode="auto">
            <a:xfrm>
              <a:off x="5382" y="3054"/>
              <a:ext cx="720" cy="24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Arial Unicode MS" pitchFamily="34" charset="-128"/>
                </a:rPr>
                <a:t>Rectangle</a:t>
              </a:r>
            </a:p>
          </p:txBody>
        </p:sp>
        <p:cxnSp>
          <p:nvCxnSpPr>
            <p:cNvPr id="11278" name="AutoShape 14"/>
            <p:cNvCxnSpPr>
              <a:cxnSpLocks noChangeShapeType="1"/>
              <a:stCxn id="11277" idx="0"/>
              <a:endCxn id="11276" idx="2"/>
            </p:cNvCxnSpPr>
            <p:nvPr/>
          </p:nvCxnSpPr>
          <p:spPr bwMode="auto">
            <a:xfrm flipV="1">
              <a:off x="5742" y="2670"/>
              <a:ext cx="0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1284" name="Line 20"/>
            <p:cNvSpPr>
              <a:spLocks noChangeShapeType="1"/>
            </p:cNvSpPr>
            <p:nvPr/>
          </p:nvSpPr>
          <p:spPr bwMode="auto">
            <a:xfrm>
              <a:off x="5670" y="2814"/>
              <a:ext cx="144" cy="144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285" name="Line 21"/>
            <p:cNvSpPr>
              <a:spLocks noChangeShapeType="1"/>
            </p:cNvSpPr>
            <p:nvPr/>
          </p:nvSpPr>
          <p:spPr bwMode="auto">
            <a:xfrm flipH="1">
              <a:off x="5670" y="2814"/>
              <a:ext cx="144" cy="144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781800" y="4876800"/>
            <a:ext cx="2237265" cy="1219200"/>
            <a:chOff x="6781800" y="4876800"/>
            <a:chExt cx="2237265" cy="1219200"/>
          </a:xfrm>
        </p:grpSpPr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7344873" y="4876800"/>
              <a:ext cx="1037127" cy="345491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Arial Unicode MS" pitchFamily="34" charset="-128"/>
                </a:rPr>
                <a:t>Shape</a:t>
              </a: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6781800" y="5750509"/>
              <a:ext cx="1037127" cy="345491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Arial Unicode MS" pitchFamily="34" charset="-128"/>
                </a:rPr>
                <a:t>Square</a:t>
              </a:r>
            </a:p>
          </p:txBody>
        </p:sp>
        <p:cxnSp>
          <p:nvCxnSpPr>
            <p:cNvPr id="25" name="AutoShape 14"/>
            <p:cNvCxnSpPr>
              <a:cxnSpLocks noChangeShapeType="1"/>
              <a:stCxn id="24" idx="0"/>
            </p:cNvCxnSpPr>
            <p:nvPr/>
          </p:nvCxnSpPr>
          <p:spPr bwMode="auto">
            <a:xfrm flipV="1">
              <a:off x="7300364" y="5222291"/>
              <a:ext cx="383016" cy="5282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8" name="Rectangle 13"/>
            <p:cNvSpPr>
              <a:spLocks noChangeArrowheads="1"/>
            </p:cNvSpPr>
            <p:nvPr/>
          </p:nvSpPr>
          <p:spPr bwMode="auto">
            <a:xfrm>
              <a:off x="7981938" y="5750509"/>
              <a:ext cx="1037127" cy="345491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Arial Unicode MS" pitchFamily="34" charset="-128"/>
                </a:rPr>
                <a:t>Rectangle</a:t>
              </a:r>
            </a:p>
          </p:txBody>
        </p:sp>
        <p:cxnSp>
          <p:nvCxnSpPr>
            <p:cNvPr id="29" name="AutoShape 14"/>
            <p:cNvCxnSpPr>
              <a:cxnSpLocks noChangeShapeType="1"/>
              <a:stCxn id="28" idx="0"/>
            </p:cNvCxnSpPr>
            <p:nvPr/>
          </p:nvCxnSpPr>
          <p:spPr bwMode="auto">
            <a:xfrm flipH="1" flipV="1">
              <a:off x="8098231" y="5222291"/>
              <a:ext cx="402271" cy="5282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75367885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Inappropriate </a:t>
            </a:r>
            <a:r>
              <a:rPr lang="en-GB" dirty="0" err="1"/>
              <a:t>subtyping</a:t>
            </a:r>
            <a:r>
              <a:rPr lang="en-GB" dirty="0"/>
              <a:t> in the JDK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534400" cy="5334000"/>
          </a:xfrm>
        </p:spPr>
        <p:txBody>
          <a:bodyPr>
            <a:noAutofit/>
          </a:bodyPr>
          <a:lstStyle/>
          <a:p>
            <a:pPr marL="391686" indent="-293764">
              <a:spcBef>
                <a:spcPts val="0"/>
              </a:spcBef>
              <a:buClr>
                <a:srgbClr val="000000"/>
              </a:buClr>
              <a:buSzPct val="45000"/>
              <a:buFont typeface="22 03" charset="0"/>
              <a:buChar char=" 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class</a:t>
            </a:r>
            <a:r>
              <a:rPr lang="en-GB" sz="2000" b="1" dirty="0">
                <a:solidFill>
                  <a:srgbClr val="9C20EE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Hashtable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GB" sz="2000" b="1" dirty="0">
                <a:solidFill>
                  <a:srgbClr val="000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2000" b="1" dirty="0">
              <a:solidFill>
                <a:srgbClr val="AC2020"/>
              </a:solidFill>
              <a:latin typeface="Courier New" pitchFamily="49" charset="0"/>
              <a:cs typeface="Courier New" pitchFamily="49" charset="0"/>
            </a:endParaRPr>
          </a:p>
          <a:p>
            <a:pPr marL="391686" indent="-293764">
              <a:spcBef>
                <a:spcPts val="0"/>
              </a:spcBef>
              <a:buClr>
                <a:srgbClr val="000000"/>
              </a:buClr>
              <a:buSzPct val="45000"/>
              <a:buFont typeface="22 03" charset="0"/>
              <a:buChar char=" 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public void 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put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(K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key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V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value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){…}</a:t>
            </a:r>
          </a:p>
          <a:p>
            <a:pPr marL="97922" indent="0">
              <a:spcBef>
                <a:spcPts val="0"/>
              </a:spcBef>
              <a:buClr>
                <a:srgbClr val="000000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solidFill>
                  <a:srgbClr val="0000C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public V 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get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(K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key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){…}</a:t>
            </a:r>
          </a:p>
          <a:p>
            <a:pPr marL="391686" indent="-293764">
              <a:spcBef>
                <a:spcPts val="0"/>
              </a:spcBef>
              <a:buClr>
                <a:srgbClr val="000000"/>
              </a:buClr>
              <a:buSzPct val="45000"/>
              <a:buFont typeface="22 03" charset="0"/>
              <a:buChar char=" 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391686" indent="-293764">
              <a:spcBef>
                <a:spcPts val="0"/>
              </a:spcBef>
              <a:buClr>
                <a:srgbClr val="000000"/>
              </a:buClr>
              <a:buSzPct val="45000"/>
              <a:buFont typeface="22 03" charset="0"/>
              <a:buChar char=" 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endParaRPr lang="en-GB" sz="1000" b="1" dirty="0">
              <a:solidFill>
                <a:srgbClr val="0000C0"/>
              </a:solidFill>
              <a:latin typeface="Courier New" pitchFamily="49" charset="0"/>
              <a:cs typeface="Courier New" pitchFamily="49" charset="0"/>
            </a:endParaRPr>
          </a:p>
          <a:p>
            <a:pPr marL="391686" indent="-293764">
              <a:spcBef>
                <a:spcPts val="0"/>
              </a:spcBef>
              <a:buClr>
                <a:srgbClr val="000000"/>
              </a:buClr>
              <a:buSzPct val="45000"/>
              <a:buFont typeface="22 03" charset="0"/>
              <a:buChar char=" 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Keys and values are strings.</a:t>
            </a:r>
          </a:p>
          <a:p>
            <a:pPr marL="391686" indent="-293764">
              <a:spcBef>
                <a:spcPts val="0"/>
              </a:spcBef>
              <a:buClr>
                <a:srgbClr val="000000"/>
              </a:buClr>
              <a:buSzPct val="45000"/>
              <a:buFont typeface="22 03" charset="0"/>
              <a:buChar char=" 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Properties </a:t>
            </a: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extends 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Hashtable</a:t>
            </a: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Object,Object</a:t>
            </a: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&gt;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{</a:t>
            </a:r>
            <a:endParaRPr lang="en-GB" sz="2000" b="1" dirty="0">
              <a:solidFill>
                <a:srgbClr val="AC2020"/>
              </a:solidFill>
              <a:latin typeface="Courier New" pitchFamily="49" charset="0"/>
              <a:cs typeface="Courier New" pitchFamily="49" charset="0"/>
            </a:endParaRPr>
          </a:p>
          <a:p>
            <a:pPr marL="391686" indent="-293764">
              <a:spcBef>
                <a:spcPts val="0"/>
              </a:spcBef>
              <a:buClr>
                <a:srgbClr val="000000"/>
              </a:buClr>
              <a:buSzPct val="45000"/>
              <a:buFont typeface="22 03" charset="0"/>
              <a:buChar char=" 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public void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setProperty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(String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key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String </a:t>
            </a:r>
            <a:r>
              <a:rPr lang="en-GB" sz="20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val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{   </a:t>
            </a:r>
          </a:p>
          <a:p>
            <a:pPr marL="391686" indent="-293764">
              <a:spcBef>
                <a:spcPts val="0"/>
              </a:spcBef>
              <a:buClr>
                <a:srgbClr val="000000"/>
              </a:buClr>
              <a:buSzPct val="45000"/>
              <a:buFont typeface="22 03" charset="0"/>
              <a:buChar char=" 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 put(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key,val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); </a:t>
            </a:r>
          </a:p>
          <a:p>
            <a:pPr marL="391686" indent="-293764">
              <a:spcBef>
                <a:spcPts val="0"/>
              </a:spcBef>
              <a:buClr>
                <a:srgbClr val="000000"/>
              </a:buClr>
              <a:buSzPct val="45000"/>
              <a:buFont typeface="22 03" charset="0"/>
              <a:buChar char=" 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 marL="391686" indent="-293764">
              <a:spcBef>
                <a:spcPts val="0"/>
              </a:spcBef>
              <a:buClr>
                <a:srgbClr val="000000"/>
              </a:buClr>
              <a:buSzPct val="45000"/>
              <a:buFont typeface="22 03" charset="0"/>
              <a:buChar char=" 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public String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getProperty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(String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key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{ </a:t>
            </a:r>
          </a:p>
          <a:p>
            <a:pPr marL="391686" indent="-293764">
              <a:spcBef>
                <a:spcPts val="0"/>
              </a:spcBef>
              <a:buClr>
                <a:srgbClr val="000000"/>
              </a:buClr>
              <a:buSzPct val="45000"/>
              <a:buFont typeface="22 03" charset="0"/>
              <a:buChar char=" 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 return (String)get(key); </a:t>
            </a:r>
          </a:p>
          <a:p>
            <a:pPr marL="391686" indent="-293764">
              <a:spcBef>
                <a:spcPts val="0"/>
              </a:spcBef>
              <a:buClr>
                <a:srgbClr val="000000"/>
              </a:buClr>
              <a:buSzPct val="45000"/>
              <a:buFont typeface="22 03" charset="0"/>
              <a:buChar char=" 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 marL="391686" indent="-293764">
              <a:spcBef>
                <a:spcPts val="0"/>
              </a:spcBef>
              <a:buClr>
                <a:srgbClr val="000000"/>
              </a:buClr>
              <a:buSzPct val="45000"/>
              <a:buFont typeface="22 03" charset="0"/>
              <a:buChar char=" 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3048000" y="5181600"/>
            <a:ext cx="5562600" cy="152041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/>
          <a:p>
            <a:pPr marL="391686" indent="-293764">
              <a:lnSpc>
                <a:spcPct val="116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Properties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= new Properties();</a:t>
            </a:r>
          </a:p>
          <a:p>
            <a:pPr marL="391686" indent="-293764">
              <a:lnSpc>
                <a:spcPct val="116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Hashtable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tbl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= p;</a:t>
            </a:r>
          </a:p>
          <a:p>
            <a:pPr marL="391686" indent="-293764">
              <a:lnSpc>
                <a:spcPct val="116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 err="1">
                <a:latin typeface="Courier New" pitchFamily="49" charset="0"/>
              </a:rPr>
              <a:t>tbl.put</a:t>
            </a:r>
            <a:r>
              <a:rPr lang="en-GB" sz="2000" b="1" dirty="0">
                <a:latin typeface="Courier New" pitchFamily="49" charset="0"/>
              </a:rPr>
              <a:t>("One", 1);</a:t>
            </a:r>
          </a:p>
          <a:p>
            <a:pPr marL="391686" indent="-293764">
              <a:lnSpc>
                <a:spcPct val="116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 err="1">
                <a:latin typeface="Courier New" pitchFamily="49" charset="0"/>
              </a:rPr>
              <a:t>p.getProperty</a:t>
            </a:r>
            <a:r>
              <a:rPr lang="en-GB" sz="2000" b="1" dirty="0">
                <a:latin typeface="Courier New" pitchFamily="49" charset="0"/>
              </a:rPr>
              <a:t>("One");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crash!</a:t>
            </a:r>
          </a:p>
        </p:txBody>
      </p:sp>
    </p:spTree>
    <p:extLst>
      <p:ext uri="{BB962C8B-B14F-4D97-AF65-F5344CB8AC3E}">
        <p14:creationId xmlns:p14="http://schemas.microsoft.com/office/powerpoint/2010/main" val="13389740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Violation of rep invariant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724400"/>
          </a:xfrm>
          <a:ln/>
        </p:spPr>
        <p:txBody>
          <a:bodyPr>
            <a:normAutofit/>
          </a:bodyPr>
          <a:lstStyle/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Properties</a:t>
            </a:r>
            <a:r>
              <a:rPr lang="en-GB" sz="2000" dirty="0"/>
              <a:t> class has a simple rep invariant: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Keys and values are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GB" sz="2000" dirty="0"/>
              <a:t>s</a:t>
            </a:r>
          </a:p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But client can treat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Properties</a:t>
            </a:r>
            <a:r>
              <a:rPr lang="en-GB" sz="2000" dirty="0"/>
              <a:t> as a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Hashtable</a:t>
            </a:r>
            <a:endParaRPr lang="en-GB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Can put in arbitrary content, break rep invariant</a:t>
            </a:r>
          </a:p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From </a:t>
            </a:r>
            <a:r>
              <a:rPr lang="en-GB" sz="2000" dirty="0" err="1"/>
              <a:t>Javadoc</a:t>
            </a:r>
            <a:r>
              <a:rPr lang="en-GB" sz="2000" dirty="0"/>
              <a:t>:</a:t>
            </a:r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/>
              <a:t>Because Properties inherits from </a:t>
            </a:r>
            <a:r>
              <a:rPr lang="en-GB" sz="2000" i="1" dirty="0" err="1"/>
              <a:t>Hashtable</a:t>
            </a:r>
            <a:r>
              <a:rPr lang="en-GB" sz="2000" i="1" dirty="0"/>
              <a:t>, the put and </a:t>
            </a:r>
            <a:r>
              <a:rPr lang="en-GB" sz="2000" i="1" dirty="0" err="1"/>
              <a:t>putAll</a:t>
            </a:r>
            <a:r>
              <a:rPr lang="en-GB" sz="2000" i="1" dirty="0"/>
              <a:t> methods can be applied to a Properties object. ... If the store or save method is called on a "compromised" Properties object that contains a non-String key or value, </a:t>
            </a:r>
            <a:r>
              <a:rPr lang="en-GB" sz="2000" i="1" dirty="0">
                <a:solidFill>
                  <a:srgbClr val="C00000"/>
                </a:solidFill>
              </a:rPr>
              <a:t>the call will fail</a:t>
            </a:r>
            <a:r>
              <a:rPr lang="en-GB" sz="2000" i="1" dirty="0"/>
              <a:t>.</a:t>
            </a:r>
          </a:p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9764400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43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8425" y="2286000"/>
            <a:ext cx="834715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Announcements</a:t>
            </a:r>
          </a:p>
        </p:txBody>
      </p:sp>
    </p:spTree>
    <p:extLst>
      <p:ext uri="{BB962C8B-B14F-4D97-AF65-F5344CB8AC3E}">
        <p14:creationId xmlns:p14="http://schemas.microsoft.com/office/powerpoint/2010/main" val="1782511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Solution 1:  Generics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153400" cy="4495800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Bad choice:</a:t>
            </a:r>
          </a:p>
          <a:p>
            <a:pPr>
              <a:buNone/>
            </a:pPr>
            <a:r>
              <a:rPr lang="en-GB" sz="2000" b="1" dirty="0">
                <a:latin typeface="Courier New"/>
                <a:cs typeface="Courier New"/>
              </a:rPr>
              <a:t>class</a:t>
            </a:r>
            <a:r>
              <a:rPr lang="en-GB" sz="2000" b="1" dirty="0">
                <a:solidFill>
                  <a:srgbClr val="9C20EE"/>
                </a:solidFill>
                <a:latin typeface="Courier New"/>
                <a:cs typeface="Courier New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/>
                <a:cs typeface="Courier New"/>
              </a:rPr>
              <a:t>Properties</a:t>
            </a:r>
            <a:r>
              <a:rPr lang="en-GB" sz="2000" b="1" dirty="0">
                <a:solidFill>
                  <a:srgbClr val="0000C0"/>
                </a:solidFill>
                <a:latin typeface="Courier New"/>
                <a:cs typeface="Courier New"/>
              </a:rPr>
              <a:t> </a:t>
            </a:r>
            <a:r>
              <a:rPr lang="en-GB" sz="2000" b="1" dirty="0">
                <a:latin typeface="Courier New"/>
                <a:cs typeface="Courier New"/>
              </a:rPr>
              <a:t>extends </a:t>
            </a:r>
            <a:r>
              <a:rPr lang="en-GB" sz="2000" b="1" dirty="0" err="1">
                <a:latin typeface="Courier New"/>
                <a:cs typeface="Courier New"/>
              </a:rPr>
              <a:t>Hashtable</a:t>
            </a:r>
            <a:r>
              <a:rPr lang="en-GB" sz="2000" b="1" dirty="0">
                <a:latin typeface="Courier New"/>
                <a:cs typeface="Courier New"/>
              </a:rPr>
              <a:t>&lt;</a:t>
            </a:r>
            <a:r>
              <a:rPr lang="en-GB" sz="2000" b="1" dirty="0" err="1">
                <a:solidFill>
                  <a:srgbClr val="C00000"/>
                </a:solidFill>
                <a:latin typeface="Courier New"/>
                <a:cs typeface="Courier New"/>
              </a:rPr>
              <a:t>Object</a:t>
            </a:r>
            <a:r>
              <a:rPr lang="en-GB" sz="2000" b="1" dirty="0" err="1">
                <a:solidFill>
                  <a:srgbClr val="0000FF"/>
                </a:solidFill>
                <a:latin typeface="Courier New"/>
                <a:cs typeface="Courier New"/>
              </a:rPr>
              <a:t>,</a:t>
            </a:r>
            <a:r>
              <a:rPr lang="en-GB" sz="2000" b="1" dirty="0" err="1">
                <a:solidFill>
                  <a:srgbClr val="C00000"/>
                </a:solidFill>
                <a:latin typeface="Courier New"/>
                <a:cs typeface="Courier New"/>
              </a:rPr>
              <a:t>Object</a:t>
            </a:r>
            <a:r>
              <a:rPr lang="en-GB" sz="2000" b="1" dirty="0">
                <a:latin typeface="Courier New"/>
                <a:cs typeface="Courier New"/>
              </a:rPr>
              <a:t>&gt; { … </a:t>
            </a:r>
          </a:p>
          <a:p>
            <a:pPr>
              <a:buNone/>
            </a:pPr>
            <a:r>
              <a:rPr lang="en-GB" sz="2000" b="1" dirty="0">
                <a:latin typeface="Courier New"/>
                <a:cs typeface="Courier New"/>
              </a:rPr>
              <a:t>}</a:t>
            </a:r>
            <a:endParaRPr lang="en-US" sz="2000" b="1" dirty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2000" dirty="0"/>
              <a:t>Better choice:</a:t>
            </a:r>
          </a:p>
          <a:p>
            <a:pPr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class</a:t>
            </a:r>
            <a:r>
              <a:rPr lang="en-GB" sz="2000" b="1" dirty="0">
                <a:solidFill>
                  <a:srgbClr val="9C20EE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Properties</a:t>
            </a:r>
            <a:r>
              <a:rPr lang="en-GB" sz="2000" b="1" dirty="0">
                <a:solidFill>
                  <a:srgbClr val="000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extends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Hashtable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String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String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&gt; { …</a:t>
            </a:r>
          </a:p>
          <a:p>
            <a:pPr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JDK designers didn’t do this.  Why?</a:t>
            </a:r>
          </a:p>
          <a:p>
            <a:pPr lvl="1"/>
            <a:r>
              <a:rPr lang="en-US" sz="2000" dirty="0"/>
              <a:t>Backward-compatibility (Java didn’t used to have generics)</a:t>
            </a:r>
          </a:p>
          <a:p>
            <a:pPr lvl="1"/>
            <a:r>
              <a:rPr lang="en-US" sz="2000" dirty="0"/>
              <a:t>Postpone talking about generics: upcoming lecture</a:t>
            </a:r>
          </a:p>
        </p:txBody>
      </p:sp>
    </p:spTree>
    <p:extLst>
      <p:ext uri="{BB962C8B-B14F-4D97-AF65-F5344CB8AC3E}">
        <p14:creationId xmlns:p14="http://schemas.microsoft.com/office/powerpoint/2010/main" val="3695338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1639" tIns="42452" rIns="81639" bIns="4245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Solution 2:  Composition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610600" cy="4495800"/>
          </a:xfrm>
          <a:ln/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Properties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{  </a:t>
            </a:r>
            <a:endParaRPr lang="en-GB" sz="20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private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Hashtable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&lt;Object, Object&gt;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hashtable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;   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20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public void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setProperty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(String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key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String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value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hashtable.put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key,value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20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public String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getProperty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(String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key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  return (String)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hashtable.get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(key);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20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…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3772128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Liskov Substitution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If B is a subtype of A, a B can </a:t>
            </a:r>
            <a:r>
              <a:rPr lang="en-US" sz="2000" i="1" dirty="0"/>
              <a:t>always be substituted</a:t>
            </a:r>
            <a:r>
              <a:rPr lang="en-US" sz="2000" dirty="0"/>
              <a:t> for an A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Any property guaranteed by A must be guaranteed by B</a:t>
            </a:r>
          </a:p>
          <a:p>
            <a:pPr lvl="1"/>
            <a:r>
              <a:rPr lang="en-US" sz="2000" dirty="0"/>
              <a:t>Anything provable about an A is provable about a B</a:t>
            </a:r>
          </a:p>
          <a:p>
            <a:pPr lvl="1"/>
            <a:r>
              <a:rPr lang="en-GB" sz="2000" dirty="0"/>
              <a:t>If an instance of subtype is treated purely as </a:t>
            </a:r>
            <a:r>
              <a:rPr lang="en-GB" sz="2000" dirty="0" err="1"/>
              <a:t>supertype</a:t>
            </a:r>
            <a:r>
              <a:rPr lang="en-GB" sz="2000" dirty="0"/>
              <a:t> (only </a:t>
            </a:r>
            <a:r>
              <a:rPr lang="en-GB" sz="2000" dirty="0" err="1"/>
              <a:t>supertype</a:t>
            </a:r>
            <a:r>
              <a:rPr lang="en-GB" sz="2000" dirty="0"/>
              <a:t> methods/fields used), then the result should be consistent with an object of the </a:t>
            </a:r>
            <a:r>
              <a:rPr lang="en-GB" sz="2000" dirty="0" err="1"/>
              <a:t>supertype</a:t>
            </a:r>
            <a:r>
              <a:rPr lang="en-GB" sz="2000" dirty="0"/>
              <a:t> being manipulated (Principle of Least Surprise)</a:t>
            </a:r>
          </a:p>
          <a:p>
            <a:pPr lvl="1"/>
            <a:endParaRPr lang="en-GB" sz="1000" dirty="0"/>
          </a:p>
          <a:p>
            <a:pPr marL="0" lvl="1" indent="0">
              <a:buNone/>
            </a:pPr>
            <a:r>
              <a:rPr lang="en-GB" sz="2000" dirty="0"/>
              <a:t>B is </a:t>
            </a:r>
            <a:r>
              <a:rPr lang="en-GB" sz="2000" i="1" dirty="0"/>
              <a:t>permitted to strengthen</a:t>
            </a:r>
            <a:r>
              <a:rPr lang="en-GB" sz="2000" dirty="0"/>
              <a:t> properties and add properties</a:t>
            </a:r>
          </a:p>
          <a:p>
            <a:pPr lvl="1"/>
            <a:r>
              <a:rPr lang="en-US" sz="2000" dirty="0"/>
              <a:t>Fine to add new methods (that preserve invariants)</a:t>
            </a:r>
          </a:p>
          <a:p>
            <a:pPr lvl="1"/>
            <a:r>
              <a:rPr lang="en-US" sz="2000" dirty="0"/>
              <a:t>An overriding method must have a stronger (or equal) spec</a:t>
            </a:r>
          </a:p>
          <a:p>
            <a:pPr marL="400050" lvl="2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US" sz="2000" dirty="0"/>
              <a:t>B is </a:t>
            </a:r>
            <a:r>
              <a:rPr lang="en-US" sz="2000" i="1" dirty="0"/>
              <a:t>not permitted to weaken</a:t>
            </a:r>
            <a:r>
              <a:rPr lang="en-US" sz="2000" dirty="0"/>
              <a:t> a  spec</a:t>
            </a:r>
          </a:p>
          <a:p>
            <a:pPr lvl="1"/>
            <a:r>
              <a:rPr lang="en-US" sz="2000" dirty="0"/>
              <a:t>No method removal</a:t>
            </a:r>
          </a:p>
          <a:p>
            <a:pPr lvl="1"/>
            <a:r>
              <a:rPr lang="en-US" sz="2000" dirty="0"/>
              <a:t>No overriding method with a weaker spec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E83437-1E53-F84F-AB1A-A9DF83A9F9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24" b="25964"/>
          <a:stretch/>
        </p:blipFill>
        <p:spPr>
          <a:xfrm>
            <a:off x="7467600" y="165265"/>
            <a:ext cx="1503107" cy="130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64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Liskov Substitution Principle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153400" cy="4876800"/>
          </a:xfrm>
          <a:ln/>
        </p:spPr>
        <p:txBody>
          <a:bodyPr>
            <a:normAutofit/>
          </a:bodyPr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Constraints on methods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For each </a:t>
            </a:r>
            <a:r>
              <a:rPr lang="en-GB" sz="2000" dirty="0" err="1"/>
              <a:t>supertype</a:t>
            </a:r>
            <a:r>
              <a:rPr lang="en-GB" sz="2000" dirty="0"/>
              <a:t> method, subtype must have such a method</a:t>
            </a:r>
          </a:p>
          <a:p>
            <a:pPr marL="1200150" lvl="2" indent="-34290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Could be inherited or overridden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Each overriding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method must </a:t>
            </a:r>
            <a:r>
              <a:rPr lang="en-GB" sz="2000" i="1" dirty="0">
                <a:solidFill>
                  <a:schemeClr val="accent2"/>
                </a:solidFill>
              </a:rPr>
              <a:t>strengthen</a:t>
            </a:r>
            <a:r>
              <a:rPr lang="en-GB" sz="2000" dirty="0"/>
              <a:t> (or match) the spec: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Ask nothing extra of client (“weaker precondition”)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/>
              <a:t>Requires</a:t>
            </a:r>
            <a:r>
              <a:rPr lang="en-GB" sz="2000" dirty="0"/>
              <a:t> clause is at most as strict as in </a:t>
            </a:r>
            <a:r>
              <a:rPr lang="en-GB" sz="2000" dirty="0" err="1"/>
              <a:t>supertype’s</a:t>
            </a:r>
            <a:r>
              <a:rPr lang="en-GB" sz="2000" dirty="0"/>
              <a:t> method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Guarantee at least as much (“stronger </a:t>
            </a:r>
            <a:r>
              <a:rPr lang="en-GB" sz="2000" dirty="0" err="1"/>
              <a:t>postcondition</a:t>
            </a:r>
            <a:r>
              <a:rPr lang="en-GB" sz="2000" dirty="0"/>
              <a:t>”)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/>
              <a:t>Effects</a:t>
            </a:r>
            <a:r>
              <a:rPr lang="en-GB" sz="2000" dirty="0"/>
              <a:t> clause is at least as strict as in the </a:t>
            </a:r>
            <a:r>
              <a:rPr lang="en-GB" sz="2000" dirty="0" err="1"/>
              <a:t>supertype</a:t>
            </a:r>
            <a:r>
              <a:rPr lang="en-GB" sz="2000" dirty="0"/>
              <a:t> method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No new entries in </a:t>
            </a:r>
            <a:r>
              <a:rPr lang="en-GB" sz="2000" i="1" dirty="0"/>
              <a:t>modifies</a:t>
            </a:r>
            <a:r>
              <a:rPr lang="en-GB" sz="2000" dirty="0"/>
              <a:t> clause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Promise more (or the same) in </a:t>
            </a:r>
            <a:r>
              <a:rPr lang="en-GB" sz="2000" i="1" dirty="0"/>
              <a:t>returns</a:t>
            </a:r>
            <a:r>
              <a:rPr lang="en-GB" sz="2000" dirty="0"/>
              <a:t> clause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/>
              <a:t>Throws</a:t>
            </a:r>
            <a:r>
              <a:rPr lang="en-GB" sz="2000" dirty="0"/>
              <a:t> clause must indicate the same circumstances and must throw a subtype (or same exception type)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4F390F-3413-5E4D-A21E-46B2417400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24" b="25964"/>
          <a:stretch/>
        </p:blipFill>
        <p:spPr>
          <a:xfrm>
            <a:off x="7467600" y="165265"/>
            <a:ext cx="1503107" cy="130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2699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799" y="304800"/>
            <a:ext cx="8305801" cy="114300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3200" dirty="0"/>
              <a:t>Spec strengthening: argument/result types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077200" cy="4953000"/>
          </a:xfrm>
          <a:ln/>
        </p:spPr>
        <p:txBody>
          <a:bodyPr/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Method </a:t>
            </a:r>
            <a:r>
              <a:rPr lang="en-GB" sz="2000" dirty="0">
                <a:solidFill>
                  <a:schemeClr val="accent2"/>
                </a:solidFill>
              </a:rPr>
              <a:t>inputs</a:t>
            </a:r>
            <a:r>
              <a:rPr lang="en-GB" sz="2000" dirty="0"/>
              <a:t>: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In theory, argument types in A’s foo</a:t>
            </a:r>
            <a:br>
              <a:rPr lang="en-GB" sz="2000" dirty="0"/>
            </a:br>
            <a:r>
              <a:rPr lang="en-GB" sz="2000" dirty="0"/>
              <a:t>may be replaced with </a:t>
            </a:r>
            <a:r>
              <a:rPr lang="en-GB" sz="2000" dirty="0" err="1"/>
              <a:t>supertypes</a:t>
            </a:r>
            <a:br>
              <a:rPr lang="en-GB" sz="2000" dirty="0"/>
            </a:br>
            <a:r>
              <a:rPr lang="en-GB" sz="2000" dirty="0"/>
              <a:t>in B’s foo (“</a:t>
            </a:r>
            <a:r>
              <a:rPr lang="en-GB" sz="2000" dirty="0" err="1"/>
              <a:t>contravariance</a:t>
            </a:r>
            <a:r>
              <a:rPr lang="en-GB" sz="2000" dirty="0"/>
              <a:t>”)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Places no extra demand on the clients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But Java does not have such overriding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(Why? – exercise for the reader)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Method </a:t>
            </a:r>
            <a:r>
              <a:rPr lang="en-GB" sz="2000" dirty="0">
                <a:solidFill>
                  <a:schemeClr val="accent2"/>
                </a:solidFill>
              </a:rPr>
              <a:t>results</a:t>
            </a:r>
            <a:r>
              <a:rPr lang="en-GB" sz="2000" dirty="0"/>
              <a:t>: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Result type of A’s foo may be replaced by</a:t>
            </a:r>
            <a:br>
              <a:rPr lang="en-GB" sz="2000" dirty="0"/>
            </a:br>
            <a:r>
              <a:rPr lang="en-GB" sz="2000" dirty="0"/>
              <a:t>a subtype in B’s foo (“covariance”)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No new exceptions (for values in the domain)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Existing exceptions can be replaced with subtypes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   	(None of this violates what client can rely on)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831919" y="1524000"/>
            <a:ext cx="2007281" cy="1265787"/>
            <a:chOff x="6831919" y="1524000"/>
            <a:chExt cx="2007281" cy="1265787"/>
          </a:xfrm>
        </p:grpSpPr>
        <p:sp>
          <p:nvSpPr>
            <p:cNvPr id="6" name="TextBox 5"/>
            <p:cNvSpPr txBox="1"/>
            <p:nvPr/>
          </p:nvSpPr>
          <p:spPr>
            <a:xfrm>
              <a:off x="6831919" y="1524000"/>
              <a:ext cx="2007281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LibraryHolding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57753" y="2298510"/>
              <a:ext cx="814647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Book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112952" y="2328122"/>
              <a:ext cx="537327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CD</a:t>
              </a:r>
            </a:p>
          </p:txBody>
        </p:sp>
        <p:cxnSp>
          <p:nvCxnSpPr>
            <p:cNvPr id="9" name="Straight Arrow Connector 8"/>
            <p:cNvCxnSpPr>
              <a:stCxn id="7" idx="0"/>
            </p:cNvCxnSpPr>
            <p:nvPr/>
          </p:nvCxnSpPr>
          <p:spPr>
            <a:xfrm flipV="1">
              <a:off x="7365077" y="1985665"/>
              <a:ext cx="0" cy="31284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8" idx="0"/>
            </p:cNvCxnSpPr>
            <p:nvPr/>
          </p:nvCxnSpPr>
          <p:spPr>
            <a:xfrm flipV="1">
              <a:off x="8381616" y="1985665"/>
              <a:ext cx="0" cy="34245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190600" y="1507025"/>
            <a:ext cx="362600" cy="1236175"/>
            <a:chOff x="5885800" y="1507025"/>
            <a:chExt cx="362600" cy="1236175"/>
          </a:xfrm>
        </p:grpSpPr>
        <p:sp>
          <p:nvSpPr>
            <p:cNvPr id="12" name="TextBox 11"/>
            <p:cNvSpPr txBox="1"/>
            <p:nvPr/>
          </p:nvSpPr>
          <p:spPr>
            <a:xfrm>
              <a:off x="5885800" y="1507025"/>
              <a:ext cx="3626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97022" y="2281535"/>
              <a:ext cx="351378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B</a:t>
              </a:r>
            </a:p>
          </p:txBody>
        </p:sp>
        <p:cxnSp>
          <p:nvCxnSpPr>
            <p:cNvPr id="14" name="Straight Arrow Connector 13"/>
            <p:cNvCxnSpPr>
              <a:stCxn id="13" idx="0"/>
              <a:endCxn id="12" idx="2"/>
            </p:cNvCxnSpPr>
            <p:nvPr/>
          </p:nvCxnSpPr>
          <p:spPr>
            <a:xfrm flipH="1" flipV="1">
              <a:off x="6067100" y="1968690"/>
              <a:ext cx="5611" cy="31284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6712724" y="3048000"/>
            <a:ext cx="2355076" cy="1236175"/>
            <a:chOff x="6705600" y="3048000"/>
            <a:chExt cx="2355076" cy="1236175"/>
          </a:xfrm>
        </p:grpSpPr>
        <p:sp>
          <p:nvSpPr>
            <p:cNvPr id="16" name="TextBox 15"/>
            <p:cNvSpPr txBox="1"/>
            <p:nvPr/>
          </p:nvSpPr>
          <p:spPr>
            <a:xfrm>
              <a:off x="6957753" y="3048000"/>
              <a:ext cx="1500447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Shape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05600" y="3822510"/>
              <a:ext cx="875881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Circle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96200" y="3805535"/>
              <a:ext cx="1364476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Rhombus</a:t>
              </a:r>
            </a:p>
          </p:txBody>
        </p:sp>
        <p:cxnSp>
          <p:nvCxnSpPr>
            <p:cNvPr id="19" name="Straight Arrow Connector 18"/>
            <p:cNvCxnSpPr>
              <a:stCxn id="17" idx="0"/>
            </p:cNvCxnSpPr>
            <p:nvPr/>
          </p:nvCxnSpPr>
          <p:spPr>
            <a:xfrm flipV="1">
              <a:off x="7143541" y="3509665"/>
              <a:ext cx="9324" cy="31284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8" idx="0"/>
            </p:cNvCxnSpPr>
            <p:nvPr/>
          </p:nvCxnSpPr>
          <p:spPr>
            <a:xfrm flipV="1">
              <a:off x="8378438" y="3509665"/>
              <a:ext cx="0" cy="2958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535632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Substitution exercise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Autofit/>
          </a:bodyPr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Suppose we have a method which, when given one product, recommends another:</a:t>
            </a:r>
          </a:p>
          <a:p>
            <a:pPr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>
                <a:latin typeface="Comic Sans MS" pitchFamily="64" charset="0"/>
              </a:rPr>
              <a:t>    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class Product {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Product 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recommend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Product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ref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 </a:t>
            </a:r>
          </a:p>
          <a:p>
            <a:pPr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Which of these are possible forms of this method in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SaleProduct</a:t>
            </a:r>
            <a:r>
              <a:rPr lang="en-GB" sz="2000" dirty="0"/>
              <a:t> (a true subtype of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Product</a:t>
            </a:r>
            <a:r>
              <a:rPr lang="en-GB" sz="2000" dirty="0"/>
              <a:t>)?</a:t>
            </a:r>
          </a:p>
          <a:p>
            <a:pPr>
              <a:lnSpc>
                <a:spcPct val="116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Product 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recommend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SaleProduct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ref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2000" b="1" i="1" dirty="0">
              <a:solidFill>
                <a:srgbClr val="AC202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16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SaleProduct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recommend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Product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ref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</a:t>
            </a:r>
            <a:endParaRPr lang="en-GB" sz="2000" b="1" i="1" dirty="0">
              <a:solidFill>
                <a:srgbClr val="AC202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16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Product 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recommend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(Object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ref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 </a:t>
            </a:r>
          </a:p>
          <a:p>
            <a:pPr>
              <a:lnSpc>
                <a:spcPct val="116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600" b="1" i="1" dirty="0">
              <a:solidFill>
                <a:srgbClr val="AC202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16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Product 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recommend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Product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ref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lnSpc>
                <a:spcPct val="116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     throws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NoSaleException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>
                <a:latin typeface="Comic Sans MS" pitchFamily="64" charset="0"/>
              </a:rPr>
              <a:t>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5562600" y="327660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88796" y="4344179"/>
            <a:ext cx="8018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i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OK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3600" y="4754920"/>
            <a:ext cx="25298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i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OK, </a:t>
            </a:r>
            <a:r>
              <a:rPr lang="en-GB" sz="1600" b="1" i="1" u="sng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but</a:t>
            </a:r>
            <a:r>
              <a:rPr lang="en-GB" sz="1600" b="1" i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is Java </a:t>
            </a:r>
          </a:p>
          <a:p>
            <a:r>
              <a:rPr lang="en-GB" sz="1600" b="1" i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  overloading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58538" y="5421397"/>
            <a:ext cx="9548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i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bad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8796" y="3923923"/>
            <a:ext cx="9548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i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bad</a:t>
            </a:r>
            <a:endParaRPr lang="en-US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579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/>
              <a:t>Java subtyping/subclassing</a:t>
            </a:r>
            <a:endParaRPr lang="en-GB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00600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Java types: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Defined by classes, interfaces, primitives</a:t>
            </a:r>
          </a:p>
          <a:p>
            <a:endParaRPr lang="en-US" sz="2000" dirty="0"/>
          </a:p>
          <a:p>
            <a:r>
              <a:rPr lang="en-US" sz="2000" dirty="0"/>
              <a:t>Java subtyping stems from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B extends A</a:t>
            </a:r>
            <a:r>
              <a:rPr lang="en-US" sz="2000" b="1" dirty="0"/>
              <a:t>  </a:t>
            </a:r>
            <a:r>
              <a:rPr lang="en-US" sz="2000" dirty="0"/>
              <a:t>and  </a:t>
            </a:r>
            <a:br>
              <a:rPr lang="en-US" sz="2000" dirty="0"/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B implements A</a:t>
            </a:r>
            <a:r>
              <a:rPr lang="en-US" sz="2000" dirty="0"/>
              <a:t>  declarations</a:t>
            </a:r>
          </a:p>
          <a:p>
            <a:endParaRPr lang="en-US" sz="2000" dirty="0"/>
          </a:p>
          <a:p>
            <a:r>
              <a:rPr lang="en-US" sz="2000" dirty="0"/>
              <a:t>In a Java subtype/subclass, each corresponding method has:</a:t>
            </a:r>
          </a:p>
          <a:p>
            <a:pPr lvl="1"/>
            <a:r>
              <a:rPr lang="en-US" sz="2000" dirty="0"/>
              <a:t>Same argument types</a:t>
            </a:r>
          </a:p>
          <a:p>
            <a:pPr lvl="2"/>
            <a:r>
              <a:rPr lang="en-US" sz="2000" dirty="0"/>
              <a:t>If different, </a:t>
            </a:r>
            <a:r>
              <a:rPr lang="en-US" sz="2000" i="1" dirty="0"/>
              <a:t>overloading</a:t>
            </a:r>
            <a:r>
              <a:rPr lang="en-US" sz="2000" dirty="0"/>
              <a:t>:  unrelated methods</a:t>
            </a:r>
          </a:p>
          <a:p>
            <a:pPr lvl="1"/>
            <a:r>
              <a:rPr lang="en-US" sz="2000" dirty="0"/>
              <a:t>Compatible (covariant) return types</a:t>
            </a:r>
          </a:p>
          <a:p>
            <a:pPr lvl="2"/>
            <a:r>
              <a:rPr lang="en-GB" sz="2000" dirty="0"/>
              <a:t>A (somewhat) recent language feature, not reflected in (e.g.)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clone</a:t>
            </a:r>
            <a:endParaRPr lang="en-US" sz="2000" dirty="0"/>
          </a:p>
          <a:p>
            <a:pPr lvl="1"/>
            <a:r>
              <a:rPr lang="en-US" sz="2000" dirty="0"/>
              <a:t>No additional declared exceptions</a:t>
            </a:r>
          </a:p>
        </p:txBody>
      </p:sp>
    </p:spTree>
    <p:extLst>
      <p:ext uri="{BB962C8B-B14F-4D97-AF65-F5344CB8AC3E}">
        <p14:creationId xmlns:p14="http://schemas.microsoft.com/office/powerpoint/2010/main" val="3382412172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Java subtyping guarantees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848600" cy="4953000"/>
          </a:xfrm>
          <a:ln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A variable’s run-time type (i.e., the class of its run-time value) is a Java subtype of its declared type</a:t>
            </a:r>
          </a:p>
          <a:p>
            <a:pPr marL="400050" lvl="1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Object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o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= new Date(); 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OK</a:t>
            </a:r>
          </a:p>
          <a:p>
            <a:pPr marL="400050" lvl="1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Date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= new Object(); 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compile-time error</a:t>
            </a:r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If a variable of </a:t>
            </a:r>
            <a:r>
              <a:rPr lang="en-GB" sz="2000" i="1" dirty="0"/>
              <a:t>declared (compile-time) </a:t>
            </a:r>
            <a:r>
              <a:rPr lang="en-GB" sz="2000" dirty="0"/>
              <a:t>type T1 holds a reference to an object of </a:t>
            </a:r>
            <a:r>
              <a:rPr lang="en-GB" sz="2000" i="1" dirty="0"/>
              <a:t>actual</a:t>
            </a:r>
            <a:r>
              <a:rPr lang="en-GB" sz="2000" dirty="0"/>
              <a:t> (</a:t>
            </a:r>
            <a:r>
              <a:rPr lang="en-GB" sz="2000" i="1" dirty="0"/>
              <a:t>runtime) </a:t>
            </a:r>
            <a:r>
              <a:rPr lang="en-GB" sz="2000" dirty="0"/>
              <a:t>type T2, then T2 must be a Java subtype of T1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Corollaries: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Objects always have implementations of the methods specified by their declared type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/>
              <a:t>If</a:t>
            </a:r>
            <a:r>
              <a:rPr lang="en-GB" sz="2000" dirty="0"/>
              <a:t> all subtypes are true subtypes, then all objects meet the specification of their declared type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Rules out a huge class of bugs</a:t>
            </a:r>
          </a:p>
        </p:txBody>
      </p:sp>
    </p:spTree>
    <p:extLst>
      <p:ext uri="{BB962C8B-B14F-4D97-AF65-F5344CB8AC3E}">
        <p14:creationId xmlns:p14="http://schemas.microsoft.com/office/powerpoint/2010/main" val="1865407774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Summary so far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848600" cy="4953000"/>
          </a:xfrm>
          <a:ln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/>
              <a:t>Liskov Substitution Principle (LSP)</a:t>
            </a:r>
          </a:p>
          <a:p>
            <a:r>
              <a:rPr lang="en-US" altLang="en-US" sz="2000" dirty="0"/>
              <a:t>If B is a subtype of A then you could use a B </a:t>
            </a:r>
            <a:r>
              <a:rPr lang="en-US" altLang="en-US" sz="2000" i="1" dirty="0"/>
              <a:t>anywhere</a:t>
            </a:r>
            <a:r>
              <a:rPr lang="en-US" altLang="en-US" sz="2000" dirty="0"/>
              <a:t> you can use an A</a:t>
            </a:r>
          </a:p>
          <a:p>
            <a:r>
              <a:rPr lang="en-US" sz="2000" dirty="0"/>
              <a:t>Code relying on A’s spec operates correctly if given a B</a:t>
            </a:r>
          </a:p>
          <a:p>
            <a:r>
              <a:rPr lang="en-GB" sz="2000" dirty="0"/>
              <a:t>Related to Principle of Least Surprise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True subtypes follow the LSP!</a:t>
            </a:r>
          </a:p>
          <a:p>
            <a:r>
              <a:rPr lang="en-GB" sz="2000" dirty="0"/>
              <a:t>Subtype must have a stronger spec than the supertype</a:t>
            </a:r>
          </a:p>
          <a:p>
            <a:r>
              <a:rPr lang="en-GB" sz="2000" dirty="0"/>
              <a:t>Subtype’s methods have stronger spec</a:t>
            </a:r>
          </a:p>
          <a:p>
            <a:pPr lvl="1"/>
            <a:r>
              <a:rPr lang="en-GB" sz="2000" dirty="0"/>
              <a:t>weaker preconditions, stronger postconditions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000" dirty="0"/>
              <a:t>Java subtypes</a:t>
            </a:r>
          </a:p>
          <a:p>
            <a:r>
              <a:rPr lang="en-GB" sz="2000" dirty="0"/>
              <a:t>Use Java subtyping if you want implementation reuse AND you have a true subtype</a:t>
            </a:r>
          </a:p>
          <a:p>
            <a:r>
              <a:rPr lang="en-GB" sz="2000" dirty="0"/>
              <a:t>Otherwise... need a different solution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62E0D6-0BE9-D74D-9CDB-50D0668997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24" b="25964"/>
          <a:stretch/>
        </p:blipFill>
        <p:spPr>
          <a:xfrm>
            <a:off x="7467600" y="138085"/>
            <a:ext cx="1503107" cy="130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15701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Summary so far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848600" cy="4953000"/>
          </a:xfrm>
          <a:ln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If B is a true subtype of A...</a:t>
            </a:r>
          </a:p>
          <a:p>
            <a:r>
              <a:rPr lang="en-GB" sz="2000" dirty="0"/>
              <a:t>B can be a Java subclass of A</a:t>
            </a:r>
          </a:p>
          <a:p>
            <a:r>
              <a:rPr lang="en-GB" sz="2000" dirty="0">
                <a:solidFill>
                  <a:srgbClr val="7030A0"/>
                </a:solidFill>
              </a:rPr>
              <a:t>But... what if A is not “subclass-ready”?</a:t>
            </a:r>
          </a:p>
          <a:p>
            <a:r>
              <a:rPr lang="en-GB" sz="2000" dirty="0">
                <a:solidFill>
                  <a:srgbClr val="7030A0"/>
                </a:solidFill>
              </a:rPr>
              <a:t>But... what if A and B do not share any implementation?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000" dirty="0"/>
              <a:t>If B is not a true subtype of A</a:t>
            </a:r>
          </a:p>
          <a:p>
            <a:r>
              <a:rPr lang="en-GB" sz="2000" dirty="0"/>
              <a:t>B should NOT be a Java subclass of A</a:t>
            </a:r>
          </a:p>
          <a:p>
            <a:r>
              <a:rPr lang="en-GB" sz="2000" dirty="0"/>
              <a:t>Java will allow B to be a subclass of A</a:t>
            </a:r>
          </a:p>
          <a:p>
            <a:pPr lvl="1"/>
            <a:r>
              <a:rPr lang="en-GB" sz="2000" dirty="0"/>
              <a:t>but there are pitfalls (e.g. square/rectangle)</a:t>
            </a:r>
          </a:p>
          <a:p>
            <a:pPr lvl="1"/>
            <a:r>
              <a:rPr lang="en-GB" sz="2000" dirty="0"/>
              <a:t>Java compiler is not smart enough to protect you</a:t>
            </a:r>
          </a:p>
          <a:p>
            <a:r>
              <a:rPr lang="en-GB" sz="2000" dirty="0">
                <a:solidFill>
                  <a:srgbClr val="7030A0"/>
                </a:solidFill>
              </a:rPr>
              <a:t>But... what if I want to reuse code from A in B?</a:t>
            </a:r>
          </a:p>
          <a:p>
            <a:pPr lvl="1"/>
            <a:r>
              <a:rPr lang="en-GB" sz="2000" dirty="0">
                <a:solidFill>
                  <a:srgbClr val="7030A0"/>
                </a:solidFill>
              </a:rPr>
              <a:t>code reuse is good; duplication is evil!</a:t>
            </a:r>
          </a:p>
          <a:p>
            <a:pPr lvl="1"/>
            <a:r>
              <a:rPr lang="en-GB" sz="2000" dirty="0">
                <a:solidFill>
                  <a:srgbClr val="C00000"/>
                </a:solidFill>
              </a:rPr>
              <a:t>[dramatic transition to next section]</a:t>
            </a:r>
          </a:p>
          <a:p>
            <a:pPr lvl="1"/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190658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Announcements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Building</a:t>
            </a:r>
          </a:p>
          <a:p>
            <a:r>
              <a:rPr lang="en-GB" sz="2000" dirty="0"/>
              <a:t>You must run ant validate to make sure your homework builds on attu!!!!!!</a:t>
            </a:r>
          </a:p>
          <a:p>
            <a:r>
              <a:rPr lang="en-GB" sz="2000" dirty="0"/>
              <a:t>In real life, software that doesn’t build on the build server is no software at all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 Submitting on time</a:t>
            </a:r>
          </a:p>
          <a:p>
            <a:r>
              <a:rPr lang="en-GB" sz="2000" dirty="0"/>
              <a:t>Reminder: max 2 late days per assignment.</a:t>
            </a:r>
          </a:p>
          <a:p>
            <a:r>
              <a:rPr lang="en-GB" sz="2000" dirty="0"/>
              <a:t>The end of late days is 48 hours after the deadline</a:t>
            </a:r>
          </a:p>
          <a:p>
            <a:r>
              <a:rPr lang="en-GB" sz="2000" dirty="0"/>
              <a:t>Work submitted after this deadline will not receive credit</a:t>
            </a:r>
          </a:p>
        </p:txBody>
      </p:sp>
    </p:spTree>
    <p:extLst>
      <p:ext uri="{BB962C8B-B14F-4D97-AF65-F5344CB8AC3E}">
        <p14:creationId xmlns:p14="http://schemas.microsoft.com/office/powerpoint/2010/main" val="3411086736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43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00161" y="685800"/>
            <a:ext cx="7343677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48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Alternatives to Subtyping:</a:t>
            </a:r>
          </a:p>
          <a:p>
            <a:pPr lvl="0" algn="ctr"/>
            <a:endParaRPr lang="en-US" sz="48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8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Composition</a:t>
            </a:r>
          </a:p>
          <a:p>
            <a:pPr algn="ctr"/>
            <a:r>
              <a:rPr lang="en-US" sz="8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and Interfaces</a:t>
            </a:r>
          </a:p>
        </p:txBody>
      </p:sp>
    </p:spTree>
    <p:extLst>
      <p:ext uri="{BB962C8B-B14F-4D97-AF65-F5344CB8AC3E}">
        <p14:creationId xmlns:p14="http://schemas.microsoft.com/office/powerpoint/2010/main" val="9615469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Inheritance can break encapsulation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763000" cy="4495800"/>
          </a:xfrm>
          <a:ln/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public class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</a:rPr>
              <a:t>InstrumentedHashSet</a:t>
            </a:r>
            <a:r>
              <a:rPr lang="en-GB" sz="2000" b="1" dirty="0">
                <a:latin typeface="Courier New" pitchFamily="49" charset="0"/>
              </a:rPr>
              <a:t>&lt;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</a:rPr>
              <a:t>E</a:t>
            </a:r>
            <a:r>
              <a:rPr lang="en-GB" sz="2000" b="1" dirty="0">
                <a:latin typeface="Courier New" pitchFamily="49" charset="0"/>
              </a:rPr>
              <a:t>&gt;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</a:rPr>
              <a:t> </a:t>
            </a:r>
          </a:p>
          <a:p>
            <a:pPr marL="0"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</a:rPr>
              <a:t>                          </a:t>
            </a:r>
            <a:r>
              <a:rPr lang="en-GB" sz="2000" b="1" dirty="0">
                <a:latin typeface="Courier New" pitchFamily="49" charset="0"/>
              </a:rPr>
              <a:t>extends </a:t>
            </a:r>
            <a:r>
              <a:rPr lang="en-GB" sz="2000" b="1" dirty="0" err="1">
                <a:latin typeface="Courier New" pitchFamily="49" charset="0"/>
              </a:rPr>
              <a:t>HashSet</a:t>
            </a:r>
            <a:r>
              <a:rPr lang="en-GB" sz="2000" b="1" dirty="0">
                <a:latin typeface="Courier New" pitchFamily="49" charset="0"/>
              </a:rPr>
              <a:t>&lt;E&gt; {</a:t>
            </a:r>
          </a:p>
          <a:p>
            <a:pPr marL="0"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</a:rPr>
              <a:t>private 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</a:rPr>
              <a:t>int</a:t>
            </a: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</a:rPr>
              <a:t>addCount</a:t>
            </a: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</a:rPr>
              <a:t> = 0; 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count # insertions</a:t>
            </a:r>
          </a:p>
          <a:p>
            <a:pPr marL="0"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public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</a:rPr>
              <a:t>InstrumentedHashSet</a:t>
            </a:r>
            <a:r>
              <a:rPr lang="en-GB" sz="2000" b="1" dirty="0">
                <a:latin typeface="Courier New" pitchFamily="49" charset="0"/>
              </a:rPr>
              <a:t>(Collection&lt;? extends E&gt;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</a:rPr>
              <a:t>c</a:t>
            </a:r>
            <a:r>
              <a:rPr lang="en-GB" sz="2000" b="1" dirty="0">
                <a:latin typeface="Courier New" pitchFamily="49" charset="0"/>
              </a:rPr>
              <a:t>){</a:t>
            </a:r>
          </a:p>
          <a:p>
            <a:pPr marL="0"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   super(c);</a:t>
            </a:r>
          </a:p>
          <a:p>
            <a:pPr marL="0"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}</a:t>
            </a:r>
          </a:p>
          <a:p>
            <a:pPr marL="0"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public </a:t>
            </a:r>
            <a:r>
              <a:rPr lang="en-GB" sz="2000" b="1" dirty="0" err="1">
                <a:latin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</a:rPr>
              <a:t>add</a:t>
            </a:r>
            <a:r>
              <a:rPr lang="en-GB" sz="2000" b="1" dirty="0">
                <a:latin typeface="Courier New" pitchFamily="49" charset="0"/>
              </a:rPr>
              <a:t>(E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</a:rPr>
              <a:t>o</a:t>
            </a:r>
            <a:r>
              <a:rPr lang="en-GB" sz="2000" b="1" dirty="0">
                <a:latin typeface="Courier New" pitchFamily="49" charset="0"/>
              </a:rPr>
              <a:t>) {</a:t>
            </a:r>
          </a:p>
          <a:p>
            <a:pPr marL="0"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   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</a:rPr>
              <a:t>addCount</a:t>
            </a: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</a:rPr>
              <a:t>++;</a:t>
            </a:r>
          </a:p>
          <a:p>
            <a:pPr marL="0"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     </a:t>
            </a:r>
            <a:r>
              <a:rPr lang="en-GB" sz="2000" b="1" dirty="0">
                <a:latin typeface="Courier New" pitchFamily="49" charset="0"/>
              </a:rPr>
              <a:t>return </a:t>
            </a:r>
            <a:r>
              <a:rPr lang="en-GB" sz="2000" b="1" dirty="0" err="1">
                <a:latin typeface="Courier New" pitchFamily="49" charset="0"/>
              </a:rPr>
              <a:t>super.add</a:t>
            </a:r>
            <a:r>
              <a:rPr lang="en-GB" sz="2000" b="1" dirty="0">
                <a:latin typeface="Courier New" pitchFamily="49" charset="0"/>
              </a:rPr>
              <a:t>(o);</a:t>
            </a:r>
          </a:p>
          <a:p>
            <a:pPr marL="0"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}</a:t>
            </a:r>
          </a:p>
          <a:p>
            <a:pPr marL="0"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public </a:t>
            </a:r>
            <a:r>
              <a:rPr lang="en-GB" sz="2000" b="1" dirty="0" err="1">
                <a:latin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</a:rPr>
              <a:t>addAll</a:t>
            </a:r>
            <a:r>
              <a:rPr lang="en-GB" sz="2000" b="1" dirty="0">
                <a:latin typeface="Courier New" pitchFamily="49" charset="0"/>
              </a:rPr>
              <a:t>(Collection&lt;? extends E&gt;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</a:rPr>
              <a:t>c</a:t>
            </a:r>
            <a:r>
              <a:rPr lang="en-GB" sz="2000" b="1" dirty="0">
                <a:latin typeface="Courier New" pitchFamily="49" charset="0"/>
              </a:rPr>
              <a:t>) {</a:t>
            </a:r>
          </a:p>
          <a:p>
            <a:pPr marL="0"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   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</a:rPr>
              <a:t>addCount</a:t>
            </a: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</a:rPr>
              <a:t> += 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</a:rPr>
              <a:t>c.size</a:t>
            </a: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</a:rPr>
              <a:t>();</a:t>
            </a:r>
          </a:p>
          <a:p>
            <a:pPr marL="0"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   return </a:t>
            </a:r>
            <a:r>
              <a:rPr lang="en-GB" sz="2000" b="1" dirty="0" err="1">
                <a:latin typeface="Courier New" pitchFamily="49" charset="0"/>
              </a:rPr>
              <a:t>super.addAll</a:t>
            </a:r>
            <a:r>
              <a:rPr lang="en-GB" sz="2000" b="1" dirty="0">
                <a:latin typeface="Courier New" pitchFamily="49" charset="0"/>
              </a:rPr>
              <a:t>(c);</a:t>
            </a:r>
          </a:p>
          <a:p>
            <a:pPr marL="0"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}</a:t>
            </a:r>
          </a:p>
          <a:p>
            <a:pPr marL="0"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</a:rPr>
              <a:t>  public 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</a:rPr>
              <a:t>int</a:t>
            </a: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</a:rPr>
              <a:t>getAddCount</a:t>
            </a: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</a:rPr>
              <a:t>() { return 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</a:rPr>
              <a:t>addCount</a:t>
            </a: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</a:rPr>
              <a:t>; }</a:t>
            </a:r>
          </a:p>
          <a:p>
            <a:pPr marL="0"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82014907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Dependence on implementation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648200"/>
          </a:xfrm>
          <a:ln/>
        </p:spPr>
        <p:txBody>
          <a:bodyPr>
            <a:noAutofit/>
          </a:bodyPr>
          <a:lstStyle/>
          <a:p>
            <a:pPr>
              <a:lnSpc>
                <a:spcPct val="116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What does this code print?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latin typeface="Comic Sans MS" pitchFamily="66" charset="0"/>
              </a:rPr>
              <a:t>    </a:t>
            </a:r>
            <a:r>
              <a:rPr lang="en-GB" sz="2000" b="1" dirty="0" err="1">
                <a:latin typeface="Courier New" pitchFamily="49" charset="0"/>
              </a:rPr>
              <a:t>InstrumentedHashSet</a:t>
            </a:r>
            <a:r>
              <a:rPr lang="en-GB" sz="2000" b="1" dirty="0">
                <a:latin typeface="Courier New" pitchFamily="49" charset="0"/>
              </a:rPr>
              <a:t>&lt;String&gt;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</a:rPr>
              <a:t>s</a:t>
            </a:r>
            <a:r>
              <a:rPr lang="en-GB" sz="2000" b="1" dirty="0">
                <a:latin typeface="Courier New" pitchFamily="49" charset="0"/>
              </a:rPr>
              <a:t> =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     new </a:t>
            </a:r>
            <a:r>
              <a:rPr lang="en-GB" sz="2000" b="1" dirty="0" err="1">
                <a:latin typeface="Courier New" pitchFamily="49" charset="0"/>
              </a:rPr>
              <a:t>InstrumentedHashSet</a:t>
            </a:r>
            <a:r>
              <a:rPr lang="en-GB" sz="2000" b="1" dirty="0">
                <a:latin typeface="Courier New" pitchFamily="49" charset="0"/>
              </a:rPr>
              <a:t>&lt;String&gt;();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</a:rPr>
              <a:t>System.out.println</a:t>
            </a:r>
            <a:r>
              <a:rPr lang="en-GB" sz="2000" b="1" dirty="0"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s.getAddCount</a:t>
            </a:r>
            <a:r>
              <a:rPr lang="en-GB" sz="2000" b="1" dirty="0">
                <a:latin typeface="Courier New" pitchFamily="49" charset="0"/>
              </a:rPr>
              <a:t>()); </a:t>
            </a:r>
          </a:p>
          <a:p>
            <a:pPr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</a:rPr>
              <a:t>s.addAll</a:t>
            </a:r>
            <a:r>
              <a:rPr lang="en-GB" sz="2000" b="1" dirty="0"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Arrays.asList</a:t>
            </a:r>
            <a:r>
              <a:rPr lang="en-GB" sz="2000" b="1" dirty="0">
                <a:latin typeface="Courier New" pitchFamily="49" charset="0"/>
              </a:rPr>
              <a:t>("CSE", "331"));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</a:rPr>
              <a:t>System.out.println</a:t>
            </a:r>
            <a:r>
              <a:rPr lang="en-GB" sz="2000" b="1" dirty="0"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s.getAddCount</a:t>
            </a:r>
            <a:r>
              <a:rPr lang="en-GB" sz="2000" b="1" dirty="0">
                <a:latin typeface="Courier New" pitchFamily="49" charset="0"/>
              </a:rPr>
              <a:t>()); </a:t>
            </a:r>
          </a:p>
          <a:p>
            <a:pPr>
              <a:lnSpc>
                <a:spcPct val="116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b="1" i="1" dirty="0">
              <a:solidFill>
                <a:srgbClr val="AC2020"/>
              </a:solidFill>
              <a:latin typeface="Courier New" pitchFamily="49" charset="0"/>
            </a:endParaRPr>
          </a:p>
          <a:p>
            <a:pPr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Answer </a:t>
            </a:r>
            <a:r>
              <a:rPr lang="en-GB" sz="2000" i="1" dirty="0">
                <a:solidFill>
                  <a:srgbClr val="C00000"/>
                </a:solidFill>
              </a:rPr>
              <a:t>depends on</a:t>
            </a:r>
            <a:r>
              <a:rPr lang="en-GB" sz="2000" dirty="0">
                <a:solidFill>
                  <a:srgbClr val="C00000"/>
                </a:solidFill>
              </a:rPr>
              <a:t> </a:t>
            </a:r>
            <a:r>
              <a:rPr lang="en-GB" sz="2000" i="1" dirty="0">
                <a:solidFill>
                  <a:srgbClr val="C00000"/>
                </a:solidFill>
              </a:rPr>
              <a:t>implementation</a:t>
            </a:r>
            <a:r>
              <a:rPr lang="en-GB" sz="2000" dirty="0"/>
              <a:t> of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addAll</a:t>
            </a:r>
            <a:r>
              <a:rPr lang="en-GB" sz="2000" dirty="0"/>
              <a:t> in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HashSet</a:t>
            </a:r>
            <a:endParaRPr lang="en-GB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Different implementations may behave differently!</a:t>
            </a:r>
          </a:p>
          <a:p>
            <a:pPr lvl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If 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HashSet</a:t>
            </a:r>
            <a:r>
              <a:rPr lang="en-GB" sz="2000" dirty="0" err="1"/>
              <a:t>’s</a:t>
            </a:r>
            <a:r>
              <a:rPr lang="en-GB" sz="2000" dirty="0"/>
              <a:t>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addAll</a:t>
            </a:r>
            <a:r>
              <a:rPr lang="en-GB" sz="2000" dirty="0"/>
              <a:t> calls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GB" sz="2000" dirty="0">
                <a:cs typeface="Courier New" panose="02070309020205020404" pitchFamily="49" charset="0"/>
              </a:rPr>
              <a:t>, then</a:t>
            </a:r>
            <a:r>
              <a:rPr lang="en-GB" sz="2000" dirty="0">
                <a:sym typeface="Symbol"/>
              </a:rPr>
              <a:t> </a:t>
            </a:r>
            <a:r>
              <a:rPr lang="en-GB" sz="2000" dirty="0"/>
              <a:t>double-counting</a:t>
            </a: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AbstractCollection</a:t>
            </a:r>
            <a:r>
              <a:rPr lang="en-US" sz="2000" dirty="0" err="1"/>
              <a:t>’s</a:t>
            </a:r>
            <a:r>
              <a:rPr lang="en-US" sz="2000" dirty="0"/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addAll</a:t>
            </a:r>
            <a:r>
              <a:rPr lang="en-US" sz="2000" dirty="0"/>
              <a:t> specification:</a:t>
            </a:r>
          </a:p>
          <a:p>
            <a:pPr lvl="1"/>
            <a:r>
              <a:rPr lang="en-US" sz="2000" dirty="0"/>
              <a:t>“Adds all of the elements in the specified collection to this collection.”</a:t>
            </a:r>
          </a:p>
          <a:p>
            <a:pPr lvl="1"/>
            <a:r>
              <a:rPr lang="en-US" sz="2000" dirty="0"/>
              <a:t>Does not specify whether it calls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</a:p>
          <a:p>
            <a:r>
              <a:rPr lang="en-US" sz="2000" dirty="0"/>
              <a:t>Lesson:  </a:t>
            </a:r>
            <a:r>
              <a:rPr lang="en-US" sz="2000" dirty="0" err="1"/>
              <a:t>Subclassing</a:t>
            </a:r>
            <a:r>
              <a:rPr lang="en-US" sz="2000" dirty="0"/>
              <a:t> often requires </a:t>
            </a:r>
            <a:r>
              <a:rPr lang="en-US" sz="2000" dirty="0">
                <a:solidFill>
                  <a:srgbClr val="C00000"/>
                </a:solidFill>
              </a:rPr>
              <a:t>designing for extension</a:t>
            </a:r>
          </a:p>
          <a:p>
            <a:pPr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i="1" dirty="0"/>
          </a:p>
          <a:p>
            <a:pPr>
              <a:lnSpc>
                <a:spcPct val="116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4200" y="2438400"/>
            <a:ext cx="8166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dirty="0">
                <a:solidFill>
                  <a:srgbClr val="AC2020"/>
                </a:solidFill>
                <a:latin typeface="Courier New" pitchFamily="49" charset="0"/>
              </a:rPr>
              <a:t>// 0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6781800" y="3135868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b="1" i="1" dirty="0">
                <a:solidFill>
                  <a:srgbClr val="AC2020"/>
                </a:solidFill>
                <a:latin typeface="Courier New" pitchFamily="49" charset="0"/>
              </a:rPr>
              <a:t>// 4?!</a:t>
            </a:r>
            <a:endParaRPr lang="en-US" sz="1800" dirty="0"/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B26BD1CA-DCA6-5546-869E-3A871ACFA7FB}"/>
              </a:ext>
            </a:extLst>
          </p:cNvPr>
          <p:cNvSpPr/>
          <p:nvPr/>
        </p:nvSpPr>
        <p:spPr>
          <a:xfrm>
            <a:off x="6531641" y="5410200"/>
            <a:ext cx="2438400" cy="457200"/>
          </a:xfrm>
          <a:prstGeom prst="wedgeRectCallout">
            <a:avLst>
              <a:gd name="adj1" fmla="val 5157"/>
              <a:gd name="adj2" fmla="val 115047"/>
            </a:avLst>
          </a:prstGeom>
          <a:solidFill>
            <a:srgbClr val="E3F1DA"/>
          </a:solidFill>
          <a:ln>
            <a:solidFill>
              <a:srgbClr val="548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kern="0" dirty="0">
                <a:solidFill>
                  <a:srgbClr val="000000"/>
                </a:solidFill>
                <a:latin typeface="Helvetica" pitchFamily="2" charset="0"/>
                <a:cs typeface="Courier New" panose="02070309020205020404" pitchFamily="49" charset="0"/>
                <a:sym typeface="Symbol"/>
              </a:rPr>
              <a:t>See Effective Java!</a:t>
            </a:r>
            <a:endParaRPr lang="en-US" sz="2000" kern="0">
              <a:solidFill>
                <a:prstClr val="black"/>
              </a:solidFill>
              <a:latin typeface="Helvetica" pitchFamily="2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1551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Solutions</a:t>
            </a:r>
            <a:endParaRPr lang="en-US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495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Design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HashSet </a:t>
            </a:r>
            <a:r>
              <a:rPr lang="en-US" sz="2000" dirty="0"/>
              <a:t>for extension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1" indent="-514350"/>
            <a:r>
              <a:rPr lang="en-US" sz="2000" dirty="0"/>
              <a:t>Indicate all self-calls</a:t>
            </a:r>
          </a:p>
          <a:p>
            <a:pPr marL="914400" lvl="1" indent="-514350"/>
            <a:r>
              <a:rPr lang="en-US" sz="2000" dirty="0"/>
              <a:t>Unfortunately, this is not possible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Avoid self-calls in subclass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InstrumentedHashSet:</a:t>
            </a:r>
          </a:p>
          <a:p>
            <a:pPr marL="400050" lvl="1" indent="0">
              <a:buNone/>
            </a:pPr>
            <a:r>
              <a:rPr lang="en-US" sz="2000" dirty="0"/>
              <a:t> “Re-implement” methods such as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addAll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14450" lvl="2" indent="-514350"/>
            <a:r>
              <a:rPr lang="en-US" sz="2000" dirty="0"/>
              <a:t>Requires re-implementing methods</a:t>
            </a:r>
          </a:p>
          <a:p>
            <a:pPr marL="800100" lvl="2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Neither of these is a great solution. Try an alternative to subclassing.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3. Avoid self-calls in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InstrumentedHashSet:</a:t>
            </a:r>
          </a:p>
          <a:p>
            <a:pPr marL="0" indent="0">
              <a:buNone/>
            </a:pPr>
            <a:r>
              <a:rPr lang="en-US" sz="2000" dirty="0"/>
              <a:t>     Use a wrapper (composition)!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6022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Solution 3:  composition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763000" cy="5029200"/>
          </a:xfrm>
          <a:ln/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public class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</a:rPr>
              <a:t>InstrumentedHashSet</a:t>
            </a:r>
            <a:r>
              <a:rPr lang="en-GB" sz="2000" b="1" dirty="0">
                <a:latin typeface="Courier New" pitchFamily="49" charset="0"/>
              </a:rPr>
              <a:t>&lt;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</a:rPr>
              <a:t>E</a:t>
            </a:r>
            <a:r>
              <a:rPr lang="en-GB" sz="2000" b="1" dirty="0">
                <a:latin typeface="Courier New" pitchFamily="49" charset="0"/>
              </a:rPr>
              <a:t>&gt; {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private final </a:t>
            </a:r>
            <a:r>
              <a:rPr lang="en-GB" sz="2000" b="1" dirty="0" err="1">
                <a:latin typeface="Courier New" pitchFamily="49" charset="0"/>
              </a:rPr>
              <a:t>HashSet</a:t>
            </a:r>
            <a:r>
              <a:rPr lang="en-GB" sz="2000" b="1" dirty="0">
                <a:latin typeface="Courier New" pitchFamily="49" charset="0"/>
              </a:rPr>
              <a:t>&lt;E&gt; 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</a:rPr>
              <a:t>s</a:t>
            </a:r>
            <a:r>
              <a:rPr lang="en-GB" sz="2000" b="1" dirty="0">
                <a:latin typeface="Courier New" pitchFamily="49" charset="0"/>
              </a:rPr>
              <a:t> = new </a:t>
            </a:r>
            <a:r>
              <a:rPr lang="en-GB" sz="2000" b="1" dirty="0" err="1">
                <a:latin typeface="Courier New" pitchFamily="49" charset="0"/>
              </a:rPr>
              <a:t>HashSet</a:t>
            </a:r>
            <a:r>
              <a:rPr lang="en-GB" sz="2000" b="1" dirty="0">
                <a:latin typeface="Courier New" pitchFamily="49" charset="0"/>
              </a:rPr>
              <a:t>&lt;E&gt;();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private int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</a:rPr>
              <a:t>addCount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</a:rPr>
              <a:t>= 0;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public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</a:rPr>
              <a:t>InstrumentedHashSet</a:t>
            </a:r>
            <a:r>
              <a:rPr lang="en-GB" sz="2000" b="1" dirty="0">
                <a:latin typeface="Courier New" pitchFamily="49" charset="0"/>
              </a:rPr>
              <a:t>(Collection&lt;? extends E&gt;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</a:rPr>
              <a:t>c</a:t>
            </a:r>
            <a:r>
              <a:rPr lang="en-GB" sz="2000" b="1" dirty="0">
                <a:latin typeface="Courier New" pitchFamily="49" charset="0"/>
              </a:rPr>
              <a:t>){</a:t>
            </a:r>
          </a:p>
          <a:p>
            <a:pPr lvl="2"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 err="1">
                <a:latin typeface="Courier New" pitchFamily="49" charset="0"/>
              </a:rPr>
              <a:t>this.addAll</a:t>
            </a:r>
            <a:r>
              <a:rPr lang="en-GB" sz="2000" b="1" dirty="0">
                <a:latin typeface="Courier New" pitchFamily="49" charset="0"/>
              </a:rPr>
              <a:t>(c);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}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public </a:t>
            </a:r>
            <a:r>
              <a:rPr lang="en-GB" sz="2000" b="1" dirty="0" err="1">
                <a:latin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</a:rPr>
              <a:t>add</a:t>
            </a:r>
            <a:r>
              <a:rPr lang="en-GB" sz="2000" b="1" dirty="0">
                <a:latin typeface="Courier New" pitchFamily="49" charset="0"/>
              </a:rPr>
              <a:t>(E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</a:rPr>
              <a:t>o</a:t>
            </a:r>
            <a:r>
              <a:rPr lang="en-GB" sz="2000" b="1" dirty="0">
                <a:latin typeface="Courier New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   </a:t>
            </a:r>
            <a:r>
              <a:rPr lang="en-GB" sz="2000" b="1" dirty="0" err="1">
                <a:latin typeface="Courier New" pitchFamily="49" charset="0"/>
              </a:rPr>
              <a:t>addCount</a:t>
            </a:r>
            <a:r>
              <a:rPr lang="en-GB" sz="2000" b="1" dirty="0">
                <a:latin typeface="Courier New" pitchFamily="49" charset="0"/>
              </a:rPr>
              <a:t>++;   return </a:t>
            </a:r>
            <a:r>
              <a:rPr lang="en-GB" sz="2000" b="1" dirty="0" err="1">
                <a:latin typeface="Courier New" pitchFamily="49" charset="0"/>
              </a:rPr>
              <a:t>s.add</a:t>
            </a:r>
            <a:r>
              <a:rPr lang="en-GB" sz="2000" b="1" dirty="0">
                <a:latin typeface="Courier New" pitchFamily="49" charset="0"/>
              </a:rPr>
              <a:t>(o);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}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public </a:t>
            </a:r>
            <a:r>
              <a:rPr lang="en-GB" sz="2000" b="1" dirty="0" err="1">
                <a:latin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</a:rPr>
              <a:t>addAll</a:t>
            </a:r>
            <a:r>
              <a:rPr lang="en-GB" sz="2000" b="1" dirty="0">
                <a:latin typeface="Courier New" pitchFamily="49" charset="0"/>
              </a:rPr>
              <a:t>(Collection&lt;? extends E&gt;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</a:rPr>
              <a:t>c</a:t>
            </a:r>
            <a:r>
              <a:rPr lang="en-GB" sz="2000" b="1" dirty="0">
                <a:latin typeface="Courier New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   </a:t>
            </a:r>
            <a:r>
              <a:rPr lang="en-GB" sz="2000" b="1" dirty="0" err="1">
                <a:latin typeface="Courier New" pitchFamily="49" charset="0"/>
              </a:rPr>
              <a:t>addCount</a:t>
            </a:r>
            <a:r>
              <a:rPr lang="en-GB" sz="2000" b="1" dirty="0">
                <a:latin typeface="Courier New" pitchFamily="49" charset="0"/>
              </a:rPr>
              <a:t> += </a:t>
            </a:r>
            <a:r>
              <a:rPr lang="en-GB" sz="2000" b="1" dirty="0" err="1">
                <a:latin typeface="Courier New" pitchFamily="49" charset="0"/>
              </a:rPr>
              <a:t>c.size</a:t>
            </a:r>
            <a:r>
              <a:rPr lang="en-GB" sz="2000" b="1" dirty="0">
                <a:latin typeface="Courier New" pitchFamily="49" charset="0"/>
              </a:rPr>
              <a:t>();   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   return </a:t>
            </a:r>
            <a:r>
              <a:rPr lang="en-GB" sz="2000" b="1" dirty="0" err="1">
                <a:latin typeface="Courier New" pitchFamily="49" charset="0"/>
              </a:rPr>
              <a:t>s.addAll</a:t>
            </a:r>
            <a:r>
              <a:rPr lang="en-GB" sz="2000" b="1" dirty="0">
                <a:latin typeface="Courier New" pitchFamily="49" charset="0"/>
              </a:rPr>
              <a:t>(c);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}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public int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</a:rPr>
              <a:t>getAddCount</a:t>
            </a:r>
            <a:r>
              <a:rPr lang="en-GB" sz="2000" b="1" dirty="0">
                <a:latin typeface="Courier New" pitchFamily="49" charset="0"/>
              </a:rPr>
              <a:t>() {  return </a:t>
            </a:r>
            <a:r>
              <a:rPr lang="en-GB" sz="2000" b="1" dirty="0" err="1">
                <a:latin typeface="Courier New" pitchFamily="49" charset="0"/>
              </a:rPr>
              <a:t>addCount</a:t>
            </a:r>
            <a:r>
              <a:rPr lang="en-GB" sz="2000" b="1" dirty="0">
                <a:latin typeface="Courier New" pitchFamily="49" charset="0"/>
              </a:rPr>
              <a:t>; }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solidFill>
                  <a:srgbClr val="AC2020"/>
                </a:solidFill>
                <a:latin typeface="Courier New" pitchFamily="49" charset="0"/>
              </a:rPr>
              <a:t>  // ... and every other method specified by </a:t>
            </a:r>
            <a:r>
              <a:rPr lang="en-GB" sz="2000" b="1" dirty="0" err="1">
                <a:solidFill>
                  <a:srgbClr val="AC2020"/>
                </a:solidFill>
                <a:latin typeface="Courier New" pitchFamily="49" charset="0"/>
              </a:rPr>
              <a:t>HashSet</a:t>
            </a:r>
            <a:r>
              <a:rPr lang="en-GB" sz="2000" b="1" dirty="0">
                <a:solidFill>
                  <a:srgbClr val="AC2020"/>
                </a:solidFill>
                <a:latin typeface="Courier New" pitchFamily="49" charset="0"/>
              </a:rPr>
              <a:t>&lt;E&gt;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}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2000" b="1" dirty="0">
              <a:latin typeface="Courier New" pitchFamily="49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5105400" y="4648200"/>
            <a:ext cx="2819400" cy="914400"/>
          </a:xfrm>
          <a:prstGeom prst="wedgeRectCallout">
            <a:avLst>
              <a:gd name="adj1" fmla="val -79274"/>
              <a:gd name="adj2" fmla="val 464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No longer calls InstrumentedHashSet’s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add method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7391400" y="1447800"/>
            <a:ext cx="1491673" cy="419100"/>
          </a:xfrm>
          <a:prstGeom prst="wedgeRectCallout">
            <a:avLst>
              <a:gd name="adj1" fmla="val -72089"/>
              <a:gd name="adj2" fmla="val 6149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Delegate</a:t>
            </a:r>
          </a:p>
        </p:txBody>
      </p:sp>
    </p:spTree>
    <p:extLst>
      <p:ext uri="{BB962C8B-B14F-4D97-AF65-F5344CB8AC3E}">
        <p14:creationId xmlns:p14="http://schemas.microsoft.com/office/powerpoint/2010/main" val="23790933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3200" dirty="0"/>
              <a:t>Tangent: Design considerations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763000" cy="5486400"/>
          </a:xfrm>
          <a:ln/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public class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</a:rPr>
              <a:t>InstrumentedHashSet</a:t>
            </a:r>
            <a:r>
              <a:rPr lang="en-GB" sz="2000" b="1" dirty="0">
                <a:latin typeface="Courier New" pitchFamily="49" charset="0"/>
              </a:rPr>
              <a:t>&lt;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</a:rPr>
              <a:t>E</a:t>
            </a:r>
            <a:r>
              <a:rPr lang="en-GB" sz="2000" b="1" dirty="0">
                <a:latin typeface="Courier New" pitchFamily="49" charset="0"/>
              </a:rPr>
              <a:t>&gt; </a:t>
            </a: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</a:rPr>
              <a:t>implements Set&lt;E&gt;</a:t>
            </a:r>
            <a:r>
              <a:rPr lang="en-GB" sz="2000" b="1" dirty="0">
                <a:latin typeface="Courier New" pitchFamily="49" charset="0"/>
              </a:rPr>
              <a:t>{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  private final Set&lt;E&gt; 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</a:rPr>
              <a:t>s</a:t>
            </a:r>
            <a:r>
              <a:rPr lang="en-GB" sz="2000" b="1" dirty="0">
                <a:latin typeface="Courier New" pitchFamily="49" charset="0"/>
              </a:rPr>
              <a:t> = new </a:t>
            </a:r>
            <a:r>
              <a:rPr lang="en-GB" sz="2000" b="1" dirty="0" err="1">
                <a:latin typeface="Courier New" pitchFamily="49" charset="0"/>
              </a:rPr>
              <a:t>HashSet</a:t>
            </a:r>
            <a:r>
              <a:rPr lang="en-GB" sz="2000" b="1" dirty="0">
                <a:latin typeface="Courier New" pitchFamily="49" charset="0"/>
              </a:rPr>
              <a:t>&lt;E&gt;();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  private int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</a:rPr>
              <a:t>addCount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</a:rPr>
              <a:t>= 0;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  public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</a:rPr>
              <a:t>InstrumentedHashSet</a:t>
            </a:r>
            <a:r>
              <a:rPr lang="en-GB" sz="2000" b="1" dirty="0">
                <a:latin typeface="Courier New" pitchFamily="49" charset="0"/>
              </a:rPr>
              <a:t>(Collection&lt;? extends E&gt;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</a:rPr>
              <a:t>c</a:t>
            </a:r>
            <a:r>
              <a:rPr lang="en-GB" sz="2000" b="1" dirty="0">
                <a:latin typeface="Courier New" pitchFamily="49" charset="0"/>
              </a:rPr>
              <a:t>){</a:t>
            </a:r>
          </a:p>
          <a:p>
            <a:pPr lvl="2"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 err="1">
                <a:latin typeface="Courier New" pitchFamily="49" charset="0"/>
              </a:rPr>
              <a:t>this.addAll</a:t>
            </a:r>
            <a:r>
              <a:rPr lang="en-GB" sz="2000" b="1" dirty="0">
                <a:latin typeface="Courier New" pitchFamily="49" charset="0"/>
              </a:rPr>
              <a:t>(c);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  }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  public </a:t>
            </a:r>
            <a:r>
              <a:rPr lang="en-GB" sz="2000" b="1" dirty="0" err="1">
                <a:latin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</a:rPr>
              <a:t>add</a:t>
            </a:r>
            <a:r>
              <a:rPr lang="en-GB" sz="2000" b="1" dirty="0">
                <a:latin typeface="Courier New" pitchFamily="49" charset="0"/>
              </a:rPr>
              <a:t>(E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</a:rPr>
              <a:t>o</a:t>
            </a:r>
            <a:r>
              <a:rPr lang="en-GB" sz="2000" b="1" dirty="0">
                <a:latin typeface="Courier New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      </a:t>
            </a:r>
            <a:r>
              <a:rPr lang="en-GB" sz="2000" b="1" dirty="0" err="1">
                <a:latin typeface="Courier New" pitchFamily="49" charset="0"/>
              </a:rPr>
              <a:t>addCount</a:t>
            </a:r>
            <a:r>
              <a:rPr lang="en-GB" sz="2000" b="1" dirty="0">
                <a:latin typeface="Courier New" pitchFamily="49" charset="0"/>
              </a:rPr>
              <a:t>++;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      return </a:t>
            </a:r>
            <a:r>
              <a:rPr lang="en-GB" sz="2000" b="1" dirty="0" err="1">
                <a:latin typeface="Courier New" pitchFamily="49" charset="0"/>
              </a:rPr>
              <a:t>s.add</a:t>
            </a:r>
            <a:r>
              <a:rPr lang="en-GB" sz="2000" b="1" dirty="0">
                <a:latin typeface="Courier New" pitchFamily="49" charset="0"/>
              </a:rPr>
              <a:t>(o);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  }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  public </a:t>
            </a:r>
            <a:r>
              <a:rPr lang="en-GB" sz="2000" b="1" dirty="0" err="1">
                <a:latin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</a:rPr>
              <a:t>addAll</a:t>
            </a:r>
            <a:r>
              <a:rPr lang="en-GB" sz="2000" b="1" dirty="0">
                <a:latin typeface="Courier New" pitchFamily="49" charset="0"/>
              </a:rPr>
              <a:t>(Collection&lt;? extends E&gt;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</a:rPr>
              <a:t>c</a:t>
            </a:r>
            <a:r>
              <a:rPr lang="en-GB" sz="2000" b="1" dirty="0">
                <a:latin typeface="Courier New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      </a:t>
            </a:r>
            <a:r>
              <a:rPr lang="en-GB" sz="2000" b="1" dirty="0" err="1">
                <a:latin typeface="Courier New" pitchFamily="49" charset="0"/>
              </a:rPr>
              <a:t>addCount</a:t>
            </a:r>
            <a:r>
              <a:rPr lang="en-GB" sz="2000" b="1" dirty="0">
                <a:latin typeface="Courier New" pitchFamily="49" charset="0"/>
              </a:rPr>
              <a:t> += </a:t>
            </a:r>
            <a:r>
              <a:rPr lang="en-GB" sz="2000" b="1" dirty="0" err="1">
                <a:latin typeface="Courier New" pitchFamily="49" charset="0"/>
              </a:rPr>
              <a:t>c.size</a:t>
            </a:r>
            <a:r>
              <a:rPr lang="en-GB" sz="2000" b="1" dirty="0">
                <a:latin typeface="Courier New" pitchFamily="49" charset="0"/>
              </a:rPr>
              <a:t>();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      return </a:t>
            </a:r>
            <a:r>
              <a:rPr lang="en-GB" sz="2000" b="1" dirty="0" err="1">
                <a:latin typeface="Courier New" pitchFamily="49" charset="0"/>
              </a:rPr>
              <a:t>s.addAll</a:t>
            </a:r>
            <a:r>
              <a:rPr lang="en-GB" sz="2000" b="1" dirty="0">
                <a:latin typeface="Courier New" pitchFamily="49" charset="0"/>
              </a:rPr>
              <a:t>(c);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  }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  public 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</a:rPr>
              <a:t>getAddCount</a:t>
            </a:r>
            <a:r>
              <a:rPr lang="en-GB" sz="2000" b="1" dirty="0">
                <a:latin typeface="Courier New" pitchFamily="49" charset="0"/>
              </a:rPr>
              <a:t>() {  return </a:t>
            </a:r>
            <a:r>
              <a:rPr lang="en-GB" sz="2000" b="1" dirty="0" err="1">
                <a:latin typeface="Courier New" pitchFamily="49" charset="0"/>
              </a:rPr>
              <a:t>addCount</a:t>
            </a:r>
            <a:r>
              <a:rPr lang="en-GB" sz="2000" b="1" dirty="0">
                <a:latin typeface="Courier New" pitchFamily="49" charset="0"/>
              </a:rPr>
              <a:t>; }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solidFill>
                  <a:srgbClr val="AC2020"/>
                </a:solidFill>
                <a:latin typeface="Courier New" pitchFamily="49" charset="0"/>
              </a:rPr>
              <a:t>  // ... and every other method specified by Set&lt;E&gt;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}</a:t>
            </a:r>
          </a:p>
        </p:txBody>
      </p:sp>
      <p:sp>
        <p:nvSpPr>
          <p:cNvPr id="2" name="Rectangular Callout 1"/>
          <p:cNvSpPr/>
          <p:nvPr/>
        </p:nvSpPr>
        <p:spPr>
          <a:xfrm>
            <a:off x="4762500" y="2019153"/>
            <a:ext cx="3214688" cy="253542"/>
          </a:xfrm>
          <a:prstGeom prst="wedgeRectCallout">
            <a:avLst>
              <a:gd name="adj1" fmla="val -80084"/>
              <a:gd name="adj2" fmla="val -7364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use interface type here too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4898" y="3068359"/>
            <a:ext cx="4955203" cy="178510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+mj-lt"/>
              </a:rPr>
              <a:t>What’s bad  about this constructor?</a:t>
            </a:r>
          </a:p>
          <a:p>
            <a:endParaRPr lang="en-US" sz="1000" dirty="0">
              <a:latin typeface="+mj-lt"/>
            </a:endParaRPr>
          </a:p>
          <a:p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InstrumentedHashSet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(Set&lt;E&gt;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this.s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= s;</a:t>
            </a:r>
          </a:p>
          <a:p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</a:rPr>
              <a:t>addCount</a:t>
            </a:r>
            <a:r>
              <a:rPr lang="en-GB" sz="2000" b="1" dirty="0">
                <a:latin typeface="Courier New" pitchFamily="49" charset="0"/>
              </a:rPr>
              <a:t> = </a:t>
            </a:r>
            <a:r>
              <a:rPr lang="en-GB" sz="2000" b="1" dirty="0" err="1">
                <a:latin typeface="Courier New" pitchFamily="49" charset="0"/>
              </a:rPr>
              <a:t>s.size</a:t>
            </a:r>
            <a:r>
              <a:rPr lang="en-GB" sz="2000" b="1" dirty="0">
                <a:latin typeface="Courier New" pitchFamily="49" charset="0"/>
              </a:rPr>
              <a:t>();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547987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Summary so far: Composition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229600" cy="4495800"/>
          </a:xfrm>
          <a:ln/>
        </p:spPr>
        <p:txBody>
          <a:bodyPr>
            <a:normAutofit/>
          </a:bodyPr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Composition (wrappers, delegation)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Easy to reason about; self-calls are irrelevant</a:t>
            </a:r>
            <a:endParaRPr lang="en-GB" sz="1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Example of a “wrapper” class</a:t>
            </a:r>
            <a:endParaRPr lang="en-GB" sz="1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Works around badly-designed / badly-specified classes</a:t>
            </a:r>
            <a:endParaRPr lang="en-GB" sz="1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Disadvantages (often worthwhile):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Does not preserve subtyping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Boilerplate code (your IDE should help you)</a:t>
            </a:r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Implementation </a:t>
            </a:r>
            <a:r>
              <a:rPr lang="en-GB" sz="2000" i="1" dirty="0"/>
              <a:t>reuse</a:t>
            </a:r>
            <a:r>
              <a:rPr lang="en-GB" sz="2000" dirty="0"/>
              <a:t> without </a:t>
            </a:r>
            <a:r>
              <a:rPr lang="en-GB" sz="2000" i="1" dirty="0"/>
              <a:t>inheritance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Great solution for implementation reuse when not a proper subtype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Acceptable when you have a proper subtype but the superclass is not subclass-ready</a:t>
            </a:r>
          </a:p>
        </p:txBody>
      </p:sp>
    </p:spTree>
    <p:extLst>
      <p:ext uri="{BB962C8B-B14F-4D97-AF65-F5344CB8AC3E}">
        <p14:creationId xmlns:p14="http://schemas.microsoft.com/office/powerpoint/2010/main" val="3871071704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3200" dirty="0"/>
              <a:t>Composition breaks polymorphism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>
                <a:latin typeface="Courier New"/>
                <a:cs typeface="Courier New"/>
              </a:rPr>
              <a:t>InstrumentedHashSet</a:t>
            </a:r>
            <a:r>
              <a:rPr lang="en-GB" sz="2000" dirty="0"/>
              <a:t> is not a </a:t>
            </a:r>
            <a:r>
              <a:rPr lang="en-GB" sz="2000" b="1" dirty="0" err="1">
                <a:latin typeface="Courier New"/>
                <a:cs typeface="Courier New"/>
              </a:rPr>
              <a:t>HashSet</a:t>
            </a:r>
            <a:r>
              <a:rPr lang="en-GB" sz="2000" dirty="0"/>
              <a:t> anymore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So can't easily substitute it</a:t>
            </a:r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It may be a true subtype of </a:t>
            </a:r>
            <a:r>
              <a:rPr lang="en-GB" sz="2000" b="1" dirty="0" err="1">
                <a:latin typeface="Courier New"/>
                <a:cs typeface="Courier New"/>
              </a:rPr>
              <a:t>HashSet</a:t>
            </a:r>
            <a:endParaRPr lang="en-GB" sz="2000" b="1" dirty="0">
              <a:latin typeface="Courier New"/>
              <a:cs typeface="Courier New"/>
            </a:endParaRP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But Java doesn't know that!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Java requires declared relationships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Not enough just to meet specification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Interfaces to the rescue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Can declare that we implement interface </a:t>
            </a:r>
            <a:r>
              <a:rPr lang="en-GB" sz="2000" b="1" dirty="0">
                <a:latin typeface="Courier New"/>
                <a:cs typeface="Courier New"/>
              </a:rPr>
              <a:t>Set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If such an interface exists</a:t>
            </a:r>
          </a:p>
        </p:txBody>
      </p:sp>
    </p:spTree>
    <p:extLst>
      <p:ext uri="{BB962C8B-B14F-4D97-AF65-F5344CB8AC3E}">
        <p14:creationId xmlns:p14="http://schemas.microsoft.com/office/powerpoint/2010/main" val="3379345459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3200" dirty="0"/>
              <a:t>Interfaces reintroduce Java </a:t>
            </a:r>
            <a:r>
              <a:rPr lang="en-GB" sz="3200" dirty="0" err="1"/>
              <a:t>subtyping</a:t>
            </a:r>
            <a:endParaRPr lang="en-GB" sz="3200" dirty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763000" cy="5486400"/>
          </a:xfrm>
          <a:ln/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public class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</a:rPr>
              <a:t>InstrumentedHashSet</a:t>
            </a:r>
            <a:r>
              <a:rPr lang="en-GB" sz="2000" b="1" dirty="0">
                <a:latin typeface="Courier New" pitchFamily="49" charset="0"/>
              </a:rPr>
              <a:t>&lt;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</a:rPr>
              <a:t>E</a:t>
            </a:r>
            <a:r>
              <a:rPr lang="en-GB" sz="2000" b="1" dirty="0">
                <a:latin typeface="Courier New" pitchFamily="49" charset="0"/>
              </a:rPr>
              <a:t>&gt; </a:t>
            </a: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</a:rPr>
              <a:t>implements Set&lt;E&gt;</a:t>
            </a:r>
            <a:r>
              <a:rPr lang="en-GB" sz="2000" b="1" dirty="0">
                <a:latin typeface="Courier New" pitchFamily="49" charset="0"/>
              </a:rPr>
              <a:t>{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  private final Set&lt;E&gt; 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</a:rPr>
              <a:t>s</a:t>
            </a:r>
            <a:r>
              <a:rPr lang="en-GB" sz="2000" b="1" dirty="0">
                <a:latin typeface="Courier New" pitchFamily="49" charset="0"/>
              </a:rPr>
              <a:t> = new </a:t>
            </a:r>
            <a:r>
              <a:rPr lang="en-GB" sz="2000" b="1" dirty="0" err="1">
                <a:latin typeface="Courier New" pitchFamily="49" charset="0"/>
              </a:rPr>
              <a:t>HashSet</a:t>
            </a:r>
            <a:r>
              <a:rPr lang="en-GB" sz="2000" b="1" dirty="0">
                <a:latin typeface="Courier New" pitchFamily="49" charset="0"/>
              </a:rPr>
              <a:t>&lt;E&gt;();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  private int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</a:rPr>
              <a:t>addCount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</a:rPr>
              <a:t>= 0;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  public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</a:rPr>
              <a:t>InstrumentedHashSet</a:t>
            </a:r>
            <a:r>
              <a:rPr lang="en-GB" sz="2000" b="1" dirty="0">
                <a:latin typeface="Courier New" pitchFamily="49" charset="0"/>
              </a:rPr>
              <a:t>(Collection&lt;? extends E&gt;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</a:rPr>
              <a:t>c</a:t>
            </a:r>
            <a:r>
              <a:rPr lang="en-GB" sz="2000" b="1" dirty="0">
                <a:latin typeface="Courier New" pitchFamily="49" charset="0"/>
              </a:rPr>
              <a:t>){</a:t>
            </a:r>
          </a:p>
          <a:p>
            <a:pPr lvl="2"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 err="1">
                <a:latin typeface="Courier New" pitchFamily="49" charset="0"/>
              </a:rPr>
              <a:t>this.addAll</a:t>
            </a:r>
            <a:r>
              <a:rPr lang="en-GB" sz="2000" b="1" dirty="0">
                <a:latin typeface="Courier New" pitchFamily="49" charset="0"/>
              </a:rPr>
              <a:t>(c);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  }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  public </a:t>
            </a:r>
            <a:r>
              <a:rPr lang="en-GB" sz="2000" b="1" dirty="0" err="1">
                <a:latin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</a:rPr>
              <a:t>add</a:t>
            </a:r>
            <a:r>
              <a:rPr lang="en-GB" sz="2000" b="1" dirty="0">
                <a:latin typeface="Courier New" pitchFamily="49" charset="0"/>
              </a:rPr>
              <a:t>(E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</a:rPr>
              <a:t>o</a:t>
            </a:r>
            <a:r>
              <a:rPr lang="en-GB" sz="2000" b="1" dirty="0">
                <a:latin typeface="Courier New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      </a:t>
            </a:r>
            <a:r>
              <a:rPr lang="en-GB" sz="2000" b="1" dirty="0" err="1">
                <a:latin typeface="Courier New" pitchFamily="49" charset="0"/>
              </a:rPr>
              <a:t>addCount</a:t>
            </a:r>
            <a:r>
              <a:rPr lang="en-GB" sz="2000" b="1" dirty="0">
                <a:latin typeface="Courier New" pitchFamily="49" charset="0"/>
              </a:rPr>
              <a:t>++;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      return </a:t>
            </a:r>
            <a:r>
              <a:rPr lang="en-GB" sz="2000" b="1" dirty="0" err="1">
                <a:latin typeface="Courier New" pitchFamily="49" charset="0"/>
              </a:rPr>
              <a:t>s.add</a:t>
            </a:r>
            <a:r>
              <a:rPr lang="en-GB" sz="2000" b="1" dirty="0">
                <a:latin typeface="Courier New" pitchFamily="49" charset="0"/>
              </a:rPr>
              <a:t>(o);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  }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  public </a:t>
            </a:r>
            <a:r>
              <a:rPr lang="en-GB" sz="2000" b="1" dirty="0" err="1">
                <a:latin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</a:rPr>
              <a:t>addAll</a:t>
            </a:r>
            <a:r>
              <a:rPr lang="en-GB" sz="2000" b="1" dirty="0">
                <a:latin typeface="Courier New" pitchFamily="49" charset="0"/>
              </a:rPr>
              <a:t>(Collection&lt;? extends E&gt;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</a:rPr>
              <a:t>c</a:t>
            </a:r>
            <a:r>
              <a:rPr lang="en-GB" sz="2000" b="1" dirty="0">
                <a:latin typeface="Courier New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      </a:t>
            </a:r>
            <a:r>
              <a:rPr lang="en-GB" sz="2000" b="1" dirty="0" err="1">
                <a:latin typeface="Courier New" pitchFamily="49" charset="0"/>
              </a:rPr>
              <a:t>addCount</a:t>
            </a:r>
            <a:r>
              <a:rPr lang="en-GB" sz="2000" b="1" dirty="0">
                <a:latin typeface="Courier New" pitchFamily="49" charset="0"/>
              </a:rPr>
              <a:t> += </a:t>
            </a:r>
            <a:r>
              <a:rPr lang="en-GB" sz="2000" b="1" dirty="0" err="1">
                <a:latin typeface="Courier New" pitchFamily="49" charset="0"/>
              </a:rPr>
              <a:t>c.size</a:t>
            </a:r>
            <a:r>
              <a:rPr lang="en-GB" sz="2000" b="1" dirty="0">
                <a:latin typeface="Courier New" pitchFamily="49" charset="0"/>
              </a:rPr>
              <a:t>();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      return </a:t>
            </a:r>
            <a:r>
              <a:rPr lang="en-GB" sz="2000" b="1" dirty="0" err="1">
                <a:latin typeface="Courier New" pitchFamily="49" charset="0"/>
              </a:rPr>
              <a:t>s.addAll</a:t>
            </a:r>
            <a:r>
              <a:rPr lang="en-GB" sz="2000" b="1" dirty="0">
                <a:latin typeface="Courier New" pitchFamily="49" charset="0"/>
              </a:rPr>
              <a:t>(c);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  }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  public 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</a:rPr>
              <a:t>getAddCount</a:t>
            </a:r>
            <a:r>
              <a:rPr lang="en-GB" sz="2000" b="1" dirty="0">
                <a:latin typeface="Courier New" pitchFamily="49" charset="0"/>
              </a:rPr>
              <a:t>() {  return </a:t>
            </a:r>
            <a:r>
              <a:rPr lang="en-GB" sz="2000" b="1" dirty="0" err="1">
                <a:latin typeface="Courier New" pitchFamily="49" charset="0"/>
              </a:rPr>
              <a:t>addCount</a:t>
            </a:r>
            <a:r>
              <a:rPr lang="en-GB" sz="2000" b="1" dirty="0">
                <a:latin typeface="Courier New" pitchFamily="49" charset="0"/>
              </a:rPr>
              <a:t>; }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solidFill>
                  <a:srgbClr val="AC2020"/>
                </a:solidFill>
                <a:latin typeface="Courier New" pitchFamily="49" charset="0"/>
              </a:rPr>
              <a:t>  // ... and every other method specified by Set&lt;E&gt;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859780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Interfaces to the rescue!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76800"/>
          </a:xfrm>
          <a:ln/>
        </p:spPr>
        <p:txBody>
          <a:bodyPr>
            <a:normAutofit/>
          </a:bodyPr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Provide </a:t>
            </a:r>
            <a:r>
              <a:rPr lang="en-GB" sz="2000" i="1" dirty="0">
                <a:solidFill>
                  <a:schemeClr val="accent2"/>
                </a:solidFill>
              </a:rPr>
              <a:t>interfaces</a:t>
            </a:r>
            <a:r>
              <a:rPr lang="en-GB" sz="2000" dirty="0"/>
              <a:t> for your functionality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Client code to interfaces rather than concrete classes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Allows different implementations later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Facilitates composition, wrapper classes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Basis of lots of useful, clever techniques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We'll see more of these later (Design Patterns)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Lets an object have more types than inheritance alone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dirty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9861200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Announcements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76800"/>
          </a:xfrm>
        </p:spPr>
        <p:txBody>
          <a:bodyPr>
            <a:normAutofit/>
          </a:bodyPr>
          <a:lstStyle/>
          <a:p>
            <a:r>
              <a:rPr lang="en-GB" sz="2000" dirty="0"/>
              <a:t>Section tomorrow!</a:t>
            </a:r>
          </a:p>
          <a:p>
            <a:pPr lvl="1"/>
            <a:r>
              <a:rPr lang="en-GB" sz="2000" dirty="0"/>
              <a:t>includes extra help for hw5 at the end of class.</a:t>
            </a:r>
          </a:p>
          <a:p>
            <a:r>
              <a:rPr lang="en-GB" sz="2000" dirty="0"/>
              <a:t>No reading assignment this week</a:t>
            </a:r>
          </a:p>
          <a:p>
            <a:pPr lvl="1"/>
            <a:r>
              <a:rPr lang="en-GB" sz="2000" dirty="0"/>
              <a:t>Next reading assignment is due Wednesday 7/25</a:t>
            </a:r>
          </a:p>
          <a:p>
            <a:r>
              <a:rPr lang="en-GB" sz="2000" dirty="0"/>
              <a:t>HW5 due tomorrow</a:t>
            </a:r>
          </a:p>
          <a:p>
            <a:r>
              <a:rPr lang="en-GB" sz="2000" dirty="0"/>
              <a:t>Office Hours update</a:t>
            </a:r>
          </a:p>
          <a:p>
            <a:pPr lvl="1"/>
            <a:r>
              <a:rPr lang="en-GB" sz="2000" dirty="0"/>
              <a:t> Haiqiao’s office hours permanently moved from Friday morning to Thursday night</a:t>
            </a:r>
          </a:p>
          <a:p>
            <a:r>
              <a:rPr lang="en-GB" sz="2000" dirty="0"/>
              <a:t>Midterm to be graded on Sunday</a:t>
            </a:r>
          </a:p>
          <a:p>
            <a:r>
              <a:rPr lang="en-GB" sz="2000" dirty="0"/>
              <a:t>CTL feedback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51568672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Side note: abstract classes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76800"/>
          </a:xfrm>
          <a:ln/>
        </p:spPr>
        <p:txBody>
          <a:bodyPr>
            <a:normAutofit/>
          </a:bodyPr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Consider also providing helper/template </a:t>
            </a:r>
            <a:r>
              <a:rPr lang="en-GB" sz="2000" i="1" dirty="0">
                <a:solidFill>
                  <a:schemeClr val="accent2"/>
                </a:solidFill>
              </a:rPr>
              <a:t>abstract classes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Abstract class is a hybrid between interface and concrete class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Cannot be instantiated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Can implement the methods or leave them to subclasses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Can minimize number of methods that new implementation must provide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Makes writing new implementations much easier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Not necessary to use them to implement an interface, so retain freedom to create radically different implementations that meet an interface</a:t>
            </a:r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C7AFDD3E-3BB0-AF43-AB9B-92FD7A25F199}"/>
              </a:ext>
            </a:extLst>
          </p:cNvPr>
          <p:cNvSpPr/>
          <p:nvPr/>
        </p:nvSpPr>
        <p:spPr>
          <a:xfrm>
            <a:off x="5715000" y="5486400"/>
            <a:ext cx="2569241" cy="838200"/>
          </a:xfrm>
          <a:prstGeom prst="wedgeRectCallout">
            <a:avLst>
              <a:gd name="adj1" fmla="val -49897"/>
              <a:gd name="adj2" fmla="val 46866"/>
            </a:avLst>
          </a:prstGeom>
          <a:solidFill>
            <a:srgbClr val="E3F1DA"/>
          </a:solidFill>
          <a:ln>
            <a:solidFill>
              <a:srgbClr val="548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kern="0" dirty="0">
                <a:solidFill>
                  <a:srgbClr val="000000"/>
                </a:solidFill>
                <a:latin typeface="Helvetica" pitchFamily="2" charset="0"/>
                <a:cs typeface="Courier New" panose="02070309020205020404" pitchFamily="49" charset="0"/>
                <a:sym typeface="Symbol"/>
              </a:rPr>
              <a:t>Recommended by Effective Java!</a:t>
            </a:r>
            <a:endParaRPr lang="en-US" sz="2000" kern="0">
              <a:solidFill>
                <a:prstClr val="black"/>
              </a:solidFill>
              <a:latin typeface="Helvetica" pitchFamily="2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30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genealogy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153400" cy="4724400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/>
                <a:cs typeface="Courier New"/>
              </a:rPr>
              <a:t>// root interface of collection hierarchy</a:t>
            </a:r>
          </a:p>
          <a:p>
            <a:pPr marL="0" lvl="1" indent="0">
              <a:buNone/>
            </a:pPr>
            <a:r>
              <a:rPr lang="en-US" sz="2000" b="1" dirty="0">
                <a:latin typeface="Courier New"/>
                <a:cs typeface="Courier New"/>
              </a:rPr>
              <a:t>interface </a:t>
            </a:r>
            <a:r>
              <a:rPr 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Collection</a:t>
            </a:r>
            <a:r>
              <a:rPr lang="en-US" sz="2000" b="1" dirty="0">
                <a:latin typeface="Courier New"/>
                <a:cs typeface="Courier New"/>
              </a:rPr>
              <a:t>&lt;</a:t>
            </a:r>
            <a:r>
              <a:rPr lang="en-US" sz="2000" b="1" dirty="0">
                <a:solidFill>
                  <a:schemeClr val="accent2"/>
                </a:solidFill>
                <a:latin typeface="Courier New"/>
                <a:cs typeface="Courier New"/>
              </a:rPr>
              <a:t>E</a:t>
            </a:r>
            <a:r>
              <a:rPr lang="en-US" sz="2000" b="1" dirty="0">
                <a:latin typeface="Courier New"/>
                <a:cs typeface="Courier New"/>
              </a:rPr>
              <a:t>&gt;</a:t>
            </a:r>
          </a:p>
          <a:p>
            <a:pPr marL="0" lvl="1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/>
                <a:cs typeface="Courier New"/>
              </a:rPr>
              <a:t>// skeletal implementation of Collection&lt;E&gt; </a:t>
            </a:r>
          </a:p>
          <a:p>
            <a:pPr marL="0" lvl="1" indent="0">
              <a:buNone/>
            </a:pPr>
            <a:r>
              <a:rPr lang="en-US" sz="2000" b="1" dirty="0">
                <a:latin typeface="Courier New"/>
                <a:cs typeface="Courier New"/>
              </a:rPr>
              <a:t>abstract class </a:t>
            </a:r>
            <a:r>
              <a:rPr lang="en-US" sz="2000" b="1" dirty="0" err="1">
                <a:solidFill>
                  <a:srgbClr val="0000FF"/>
                </a:solidFill>
                <a:latin typeface="Courier New"/>
                <a:cs typeface="Courier New"/>
              </a:rPr>
              <a:t>AbstractCollection</a:t>
            </a:r>
            <a:r>
              <a:rPr lang="en-US" sz="2000" b="1" dirty="0">
                <a:latin typeface="Courier New"/>
                <a:cs typeface="Courier New"/>
              </a:rPr>
              <a:t>&lt;</a:t>
            </a:r>
            <a:r>
              <a:rPr lang="en-US" sz="2000" b="1" dirty="0">
                <a:solidFill>
                  <a:schemeClr val="accent2"/>
                </a:solidFill>
                <a:latin typeface="Courier New"/>
                <a:cs typeface="Courier New"/>
              </a:rPr>
              <a:t>E</a:t>
            </a:r>
            <a:r>
              <a:rPr lang="en-US" sz="2000" b="1" dirty="0">
                <a:latin typeface="Courier New"/>
                <a:cs typeface="Courier New"/>
              </a:rPr>
              <a:t>&gt; </a:t>
            </a:r>
          </a:p>
          <a:p>
            <a:pPr marL="0" lvl="1" indent="0">
              <a:buNone/>
            </a:pPr>
            <a:r>
              <a:rPr lang="en-US" sz="2000" b="1" dirty="0">
                <a:latin typeface="Courier New"/>
                <a:cs typeface="Courier New"/>
              </a:rPr>
              <a:t> 			implements Collection&lt;E&gt;</a:t>
            </a:r>
          </a:p>
          <a:p>
            <a:pPr marL="0" lvl="1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/>
                <a:cs typeface="Courier New"/>
              </a:rPr>
              <a:t>// type of all ordered collections</a:t>
            </a:r>
          </a:p>
          <a:p>
            <a:pPr marL="0" lvl="1" indent="0">
              <a:buNone/>
            </a:pPr>
            <a:r>
              <a:rPr lang="en-US" sz="2000" b="1" dirty="0">
                <a:latin typeface="Courier New"/>
                <a:cs typeface="Courier New"/>
              </a:rPr>
              <a:t>interface </a:t>
            </a:r>
            <a:r>
              <a:rPr 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List</a:t>
            </a:r>
            <a:r>
              <a:rPr lang="en-US" sz="2000" b="1" dirty="0">
                <a:latin typeface="Courier New"/>
                <a:cs typeface="Courier New"/>
              </a:rPr>
              <a:t>&lt;</a:t>
            </a:r>
            <a:r>
              <a:rPr lang="en-US" sz="2000" b="1" dirty="0">
                <a:solidFill>
                  <a:schemeClr val="accent2"/>
                </a:solidFill>
                <a:latin typeface="Courier New"/>
                <a:cs typeface="Courier New"/>
              </a:rPr>
              <a:t>E</a:t>
            </a:r>
            <a:r>
              <a:rPr lang="en-US" sz="2000" b="1" dirty="0">
                <a:latin typeface="Courier New"/>
                <a:cs typeface="Courier New"/>
              </a:rPr>
              <a:t>&gt; extends Collection&lt;E&gt; </a:t>
            </a:r>
          </a:p>
          <a:p>
            <a:pPr marL="0" lvl="1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/>
                <a:cs typeface="Courier New"/>
              </a:rPr>
              <a:t>// skeletal implementation of List&lt;E&gt;</a:t>
            </a:r>
          </a:p>
          <a:p>
            <a:pPr marL="0" lvl="1" indent="0">
              <a:buNone/>
            </a:pPr>
            <a:r>
              <a:rPr lang="en-US" sz="2000" b="1" dirty="0">
                <a:latin typeface="Courier New"/>
                <a:cs typeface="Courier New"/>
              </a:rPr>
              <a:t>abstract class </a:t>
            </a:r>
            <a:r>
              <a:rPr lang="en-US" sz="2000" b="1" dirty="0" err="1">
                <a:solidFill>
                  <a:srgbClr val="0000FF"/>
                </a:solidFill>
                <a:latin typeface="Courier New"/>
                <a:cs typeface="Courier New"/>
              </a:rPr>
              <a:t>AbstractList</a:t>
            </a:r>
            <a:r>
              <a:rPr lang="en-US" sz="2000" b="1" dirty="0">
                <a:latin typeface="Courier New"/>
                <a:cs typeface="Courier New"/>
              </a:rPr>
              <a:t>&lt;</a:t>
            </a:r>
            <a:r>
              <a:rPr lang="en-US" sz="2000" b="1" dirty="0">
                <a:solidFill>
                  <a:schemeClr val="accent2"/>
                </a:solidFill>
                <a:latin typeface="Courier New"/>
                <a:cs typeface="Courier New"/>
              </a:rPr>
              <a:t>E</a:t>
            </a:r>
            <a:r>
              <a:rPr lang="en-US" sz="2000" b="1" dirty="0">
                <a:latin typeface="Courier New"/>
                <a:cs typeface="Courier New"/>
              </a:rPr>
              <a:t>&gt; </a:t>
            </a:r>
          </a:p>
          <a:p>
            <a:pPr marL="0" lvl="1" indent="0">
              <a:buNone/>
            </a:pPr>
            <a:r>
              <a:rPr lang="en-US" sz="2000" b="1" dirty="0">
                <a:latin typeface="Courier New"/>
                <a:cs typeface="Courier New"/>
              </a:rPr>
              <a:t>			extends </a:t>
            </a:r>
            <a:r>
              <a:rPr lang="en-US" sz="2000" b="1" dirty="0" err="1">
                <a:latin typeface="Courier New"/>
                <a:cs typeface="Courier New"/>
              </a:rPr>
              <a:t>AbstractCollection</a:t>
            </a:r>
            <a:r>
              <a:rPr lang="en-US" sz="2000" b="1" dirty="0">
                <a:latin typeface="Courier New"/>
                <a:cs typeface="Courier New"/>
              </a:rPr>
              <a:t>&lt;E&gt; </a:t>
            </a:r>
          </a:p>
          <a:p>
            <a:pPr marL="0" lvl="1" indent="0">
              <a:buNone/>
            </a:pPr>
            <a:r>
              <a:rPr lang="en-US" sz="2000" b="1" dirty="0">
                <a:latin typeface="Courier New"/>
                <a:cs typeface="Courier New"/>
              </a:rPr>
              <a:t>			implements List&lt;E&gt;</a:t>
            </a:r>
          </a:p>
          <a:p>
            <a:pPr marL="57150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/>
                <a:cs typeface="Courier New"/>
              </a:rPr>
              <a:t>// an old friend...</a:t>
            </a:r>
          </a:p>
          <a:p>
            <a:pPr marL="57150" indent="0">
              <a:buNone/>
            </a:pPr>
            <a:r>
              <a:rPr lang="en-US" sz="2000" b="1" dirty="0">
                <a:latin typeface="Courier New"/>
                <a:cs typeface="Courier New"/>
              </a:rPr>
              <a:t>class </a:t>
            </a:r>
            <a:r>
              <a:rPr lang="en-US" sz="2000" b="1" dirty="0" err="1">
                <a:solidFill>
                  <a:srgbClr val="0000FF"/>
                </a:solidFill>
                <a:latin typeface="Courier New"/>
                <a:cs typeface="Courier New"/>
              </a:rPr>
              <a:t>ArrayList</a:t>
            </a:r>
            <a:r>
              <a:rPr lang="en-US" sz="2000" b="1" dirty="0">
                <a:latin typeface="Courier New"/>
                <a:cs typeface="Courier New"/>
              </a:rPr>
              <a:t>&lt;</a:t>
            </a:r>
            <a:r>
              <a:rPr lang="en-US" sz="2000" b="1" dirty="0">
                <a:solidFill>
                  <a:schemeClr val="accent2"/>
                </a:solidFill>
                <a:latin typeface="Courier New"/>
                <a:cs typeface="Courier New"/>
              </a:rPr>
              <a:t>E</a:t>
            </a:r>
            <a:r>
              <a:rPr lang="en-US" sz="2000" b="1" dirty="0">
                <a:latin typeface="Courier New"/>
                <a:cs typeface="Courier New"/>
              </a:rPr>
              <a:t>&gt; extends </a:t>
            </a:r>
            <a:r>
              <a:rPr lang="en-US" sz="2000" b="1" dirty="0" err="1">
                <a:latin typeface="Courier New"/>
                <a:cs typeface="Courier New"/>
              </a:rPr>
              <a:t>AbstractList</a:t>
            </a:r>
            <a:r>
              <a:rPr lang="en-US" sz="2000" b="1" dirty="0">
                <a:latin typeface="Courier New"/>
                <a:cs typeface="Courier New"/>
              </a:rPr>
              <a:t>&lt;E&gt;</a:t>
            </a:r>
          </a:p>
        </p:txBody>
      </p:sp>
    </p:spTree>
    <p:extLst>
      <p:ext uri="{BB962C8B-B14F-4D97-AF65-F5344CB8AC3E}">
        <p14:creationId xmlns:p14="http://schemas.microsoft.com/office/powerpoint/2010/main" val="402128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interfaces instead </a:t>
            </a:r>
            <a:r>
              <a:rPr lang="en-US"/>
              <a:t>of classes</a:t>
            </a:r>
            <a:r>
              <a:rPr lang="en-US" dirty="0"/>
              <a:t>?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Java design decisions:</a:t>
            </a:r>
          </a:p>
          <a:p>
            <a:pPr lvl="1"/>
            <a:r>
              <a:rPr lang="en-US" sz="2000" dirty="0"/>
              <a:t>A class has exactly one </a:t>
            </a:r>
            <a:r>
              <a:rPr lang="en-US" sz="2000" dirty="0" err="1"/>
              <a:t>superclass</a:t>
            </a:r>
            <a:endParaRPr lang="en-US" sz="2000" dirty="0"/>
          </a:p>
          <a:p>
            <a:pPr lvl="1"/>
            <a:r>
              <a:rPr lang="en-US" sz="2000" dirty="0"/>
              <a:t>A class may implement multiple interfaces</a:t>
            </a:r>
          </a:p>
          <a:p>
            <a:pPr lvl="1"/>
            <a:r>
              <a:rPr lang="en-US" sz="2000" dirty="0"/>
              <a:t>An interface may extend multiple interfaces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Observation:</a:t>
            </a:r>
          </a:p>
          <a:p>
            <a:pPr lvl="1"/>
            <a:r>
              <a:rPr lang="en-US" sz="2000" dirty="0"/>
              <a:t>Multiple </a:t>
            </a:r>
            <a:r>
              <a:rPr lang="en-US" sz="2000" dirty="0" err="1"/>
              <a:t>superclasses</a:t>
            </a:r>
            <a:r>
              <a:rPr lang="en-US" sz="2000" dirty="0"/>
              <a:t> are difficult to use and to implement</a:t>
            </a:r>
          </a:p>
          <a:p>
            <a:pPr lvl="1"/>
            <a:r>
              <a:rPr lang="en-US" sz="2000" dirty="0"/>
              <a:t>Multiple interfaces, single superclass gets most of the benefit</a:t>
            </a:r>
          </a:p>
        </p:txBody>
      </p:sp>
    </p:spTree>
    <p:extLst>
      <p:ext uri="{BB962C8B-B14F-4D97-AF65-F5344CB8AC3E}">
        <p14:creationId xmlns:p14="http://schemas.microsoft.com/office/powerpoint/2010/main" val="31589084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Pluses and minuses of inheritance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5029200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Inheritance is a powerful way to achieve code reuse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12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Inheritance can break encapsulation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A subclass may need to depend on unspecified details of the implementation of its </a:t>
            </a:r>
            <a:r>
              <a:rPr lang="en-GB" sz="2000" dirty="0" err="1"/>
              <a:t>superclass</a:t>
            </a:r>
            <a:endParaRPr lang="en-GB" sz="2000" dirty="0"/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E.g., pattern of self-calls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Subclass may need to evolve in tandem with </a:t>
            </a:r>
            <a:r>
              <a:rPr lang="en-GB" sz="2000" dirty="0" err="1"/>
              <a:t>superclass</a:t>
            </a:r>
            <a:endParaRPr lang="en-GB" sz="2000" dirty="0"/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Okay within a package where implementation of both is under control of same programmer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12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Authors of superclass should design and document self-use, to simplify extension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Otherwise, avoid implementation inheritance and use composition instead</a:t>
            </a:r>
          </a:p>
        </p:txBody>
      </p:sp>
    </p:spTree>
    <p:extLst>
      <p:ext uri="{BB962C8B-B14F-4D97-AF65-F5344CB8AC3E}">
        <p14:creationId xmlns:p14="http://schemas.microsoft.com/office/powerpoint/2010/main" val="3985046263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Summary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5029200"/>
          </a:xfrm>
          <a:ln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Subtyping</a:t>
            </a:r>
          </a:p>
          <a:p>
            <a:r>
              <a:rPr lang="en-US" sz="2000"/>
              <a:t>LSP: </a:t>
            </a:r>
            <a:r>
              <a:rPr lang="en-US" altLang="en-US" sz="2000" dirty="0"/>
              <a:t>If B is a subtype of A then you could use a B </a:t>
            </a:r>
            <a:r>
              <a:rPr lang="en-US" altLang="en-US" sz="2000" i="1" dirty="0"/>
              <a:t>anywhere</a:t>
            </a:r>
            <a:r>
              <a:rPr lang="en-US" altLang="en-US" sz="2000" dirty="0"/>
              <a:t> you can use an A</a:t>
            </a:r>
            <a:endParaRPr lang="en-US" sz="2000"/>
          </a:p>
          <a:p>
            <a:r>
              <a:rPr lang="en-US" sz="2000"/>
              <a:t>A proper subtype follows the LSP!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/>
              <a:t>Alternatives to subtyping</a:t>
            </a:r>
          </a:p>
          <a:p>
            <a:r>
              <a:rPr lang="en-US" sz="2000"/>
              <a:t>Interfaces: subtyping, without implementation inheritance</a:t>
            </a:r>
          </a:p>
          <a:p>
            <a:pPr lvl="1"/>
            <a:r>
              <a:rPr lang="en-US" sz="2000"/>
              <a:t>can have multiple interface types but only one parent class</a:t>
            </a:r>
          </a:p>
          <a:p>
            <a:pPr lvl="1"/>
            <a:r>
              <a:rPr lang="en-US" sz="2000"/>
              <a:t>If your proposed subtype follows the LSP, but you want multiple supertypes, use interfaces!</a:t>
            </a:r>
          </a:p>
          <a:p>
            <a:r>
              <a:rPr lang="en-US" sz="2000"/>
              <a:t>Composition: implementation reuse without subtyping</a:t>
            </a:r>
          </a:p>
          <a:p>
            <a:pPr lvl="1"/>
            <a:r>
              <a:rPr lang="en-US" sz="2000"/>
              <a:t>If your proposed subtype does not follow the LSP, use composition!</a:t>
            </a:r>
          </a:p>
          <a:p>
            <a:pPr lvl="1"/>
            <a:endParaRPr lang="en-US" sz="2000"/>
          </a:p>
          <a:p>
            <a:endParaRPr lang="en-US" sz="2000"/>
          </a:p>
          <a:p>
            <a:endParaRPr lang="en-US" sz="200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A77F38-4167-D448-A585-1B99C99C33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24" b="25964"/>
          <a:stretch/>
        </p:blipFill>
        <p:spPr>
          <a:xfrm>
            <a:off x="7467600" y="138085"/>
            <a:ext cx="1503107" cy="130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95670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Cheat Sheet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5029200"/>
          </a:xfrm>
          <a:ln/>
        </p:spPr>
        <p:txBody>
          <a:bodyPr>
            <a:normAutofit fontScale="92500" lnSpcReduction="20000"/>
          </a:bodyPr>
          <a:lstStyle/>
          <a:p>
            <a:r>
              <a:rPr lang="en-US" sz="2000"/>
              <a:t>B is a true subtype of A. How do I code this up?</a:t>
            </a:r>
          </a:p>
          <a:p>
            <a:pPr lvl="1"/>
            <a:r>
              <a:rPr lang="en-US" sz="2000"/>
              <a:t>Use java subclassing! (B extends A)</a:t>
            </a:r>
          </a:p>
          <a:p>
            <a:endParaRPr lang="en-US" sz="2000"/>
          </a:p>
          <a:p>
            <a:r>
              <a:rPr lang="en-US" sz="2000"/>
              <a:t>B is not a true subtype of A, but shares a lot with A. How do I code this up?</a:t>
            </a:r>
          </a:p>
          <a:p>
            <a:pPr lvl="1"/>
            <a:r>
              <a:rPr lang="en-US" sz="2000"/>
              <a:t>It's tempting to use java subclassing when B is not a true subtype of A (Square/Rectangle)</a:t>
            </a:r>
          </a:p>
          <a:p>
            <a:pPr lvl="2"/>
            <a:r>
              <a:rPr lang="en-US" sz="2000"/>
              <a:t>avoid it, since you might run into issues like the square/rectangle issue</a:t>
            </a:r>
          </a:p>
          <a:p>
            <a:pPr lvl="1"/>
            <a:r>
              <a:rPr lang="en-US" sz="2000"/>
              <a:t>But I don't want to duplicate all the code in A. Duplication is evil.</a:t>
            </a:r>
          </a:p>
          <a:p>
            <a:pPr lvl="2"/>
            <a:r>
              <a:rPr lang="en-US" sz="2000"/>
              <a:t>you're right! try Composition. (B has a A)</a:t>
            </a:r>
          </a:p>
          <a:p>
            <a:endParaRPr lang="en-US" sz="2000"/>
          </a:p>
          <a:p>
            <a:r>
              <a:rPr lang="en-US" sz="2000"/>
              <a:t>B is a true subtype of A, but has an entirely different implementation. I don't want to inherit anything, but Java needs to know they're the same type for polymorphism to work. How do I code this up?</a:t>
            </a:r>
          </a:p>
          <a:p>
            <a:pPr lvl="1"/>
            <a:r>
              <a:rPr lang="en-US" sz="2000"/>
              <a:t>A and B should implement the same interface.</a:t>
            </a:r>
          </a:p>
        </p:txBody>
      </p:sp>
    </p:spTree>
    <p:extLst>
      <p:ext uri="{BB962C8B-B14F-4D97-AF65-F5344CB8AC3E}">
        <p14:creationId xmlns:p14="http://schemas.microsoft.com/office/powerpoint/2010/main" val="675355023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Cheat Sheet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5029200"/>
          </a:xfrm>
          <a:ln/>
        </p:spPr>
        <p:txBody>
          <a:bodyPr>
            <a:normAutofit/>
          </a:bodyPr>
          <a:lstStyle/>
          <a:p>
            <a:endParaRPr lang="en-US" sz="2000"/>
          </a:p>
          <a:p>
            <a:r>
              <a:rPr lang="en-US" sz="2000"/>
              <a:t>B is a true subtype of A, but A is an existing class that I can't modify and it's not subclass-ready (Hashtable/InstrumentedHashTable)</a:t>
            </a:r>
          </a:p>
          <a:p>
            <a:pPr lvl="1"/>
            <a:r>
              <a:rPr lang="en-US" sz="2000"/>
              <a:t>Composition will be helpful here too! (B has a A) </a:t>
            </a:r>
          </a:p>
          <a:p>
            <a:pPr lvl="1"/>
            <a:r>
              <a:rPr lang="en-US" sz="2000"/>
              <a:t>And, if possible, have B implement the same interface as A, for polymorphism.</a:t>
            </a:r>
          </a:p>
          <a:p>
            <a:endParaRPr lang="en-US" sz="2000"/>
          </a:p>
          <a:p>
            <a:r>
              <a:rPr lang="en-US" sz="2000"/>
              <a:t>D is a true subtype of A and of T. Java only has single inheritance. How do I code up this relationship?</a:t>
            </a:r>
          </a:p>
          <a:p>
            <a:pPr lvl="1"/>
            <a:r>
              <a:rPr lang="en-US" sz="2000"/>
              <a:t>Use interfaces. D can implement interface A and interface T. Or extend one as a class and implement the other as an interface. </a:t>
            </a:r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9C4D0B-9357-474C-84DC-5A5E4C9B33B1}"/>
              </a:ext>
            </a:extLst>
          </p:cNvPr>
          <p:cNvSpPr txBox="1"/>
          <p:nvPr/>
        </p:nvSpPr>
        <p:spPr>
          <a:xfrm>
            <a:off x="3014663" y="452913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55023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43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8425" y="2286000"/>
            <a:ext cx="834715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Announcements</a:t>
            </a:r>
          </a:p>
        </p:txBody>
      </p:sp>
    </p:spTree>
    <p:extLst>
      <p:ext uri="{BB962C8B-B14F-4D97-AF65-F5344CB8AC3E}">
        <p14:creationId xmlns:p14="http://schemas.microsoft.com/office/powerpoint/2010/main" val="5622194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Announcements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Building</a:t>
            </a:r>
          </a:p>
          <a:p>
            <a:r>
              <a:rPr lang="en-GB" sz="2000" dirty="0"/>
              <a:t>You must run ant validate to make sure your homework builds on attu!!!!!!</a:t>
            </a:r>
          </a:p>
          <a:p>
            <a:pPr marL="0" indent="0">
              <a:buNone/>
            </a:pPr>
            <a:r>
              <a:rPr lang="en-GB" sz="2000" dirty="0"/>
              <a:t> Submitting on time</a:t>
            </a:r>
          </a:p>
          <a:p>
            <a:r>
              <a:rPr lang="en-GB" sz="2000" dirty="0"/>
              <a:t>Work submitted after the late days deadline will not receive credit</a:t>
            </a:r>
          </a:p>
          <a:p>
            <a:r>
              <a:rPr lang="en-GB" sz="2000" dirty="0"/>
              <a:t>HW5 due tomorrow</a:t>
            </a:r>
          </a:p>
          <a:p>
            <a:r>
              <a:rPr lang="en-GB" sz="2000" dirty="0"/>
              <a:t>Office Hours update</a:t>
            </a:r>
          </a:p>
          <a:p>
            <a:pPr lvl="1"/>
            <a:r>
              <a:rPr lang="en-GB" sz="2000" dirty="0"/>
              <a:t> Haiqiao’s office hours permanently moved from Friday morning to Thursday night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2910570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43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67766" y="2286000"/>
            <a:ext cx="52084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Subtyping</a:t>
            </a:r>
          </a:p>
        </p:txBody>
      </p:sp>
    </p:spTree>
    <p:extLst>
      <p:ext uri="{BB962C8B-B14F-4D97-AF65-F5344CB8AC3E}">
        <p14:creationId xmlns:p14="http://schemas.microsoft.com/office/powerpoint/2010/main" val="2946038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0660" y="4065122"/>
            <a:ext cx="5086739" cy="15615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392" y="3200400"/>
            <a:ext cx="2391250" cy="2338012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1440024"/>
            <a:ext cx="8077200" cy="20621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Let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urier" charset="0"/>
                <a:ea typeface="Courier" charset="0"/>
                <a:cs typeface="Courier" charset="0"/>
              </a:rPr>
              <a:t>P(x)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be a property provable about objects x of type T. Then 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urier" charset="0"/>
                <a:ea typeface="Courier" charset="0"/>
                <a:cs typeface="Courier" charset="0"/>
              </a:rPr>
              <a:t>P(y)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 should be true for objects y of type S where S is a subtype of 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76392" y="57150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-- Barbara </a:t>
            </a:r>
            <a:r>
              <a:rPr lang="en-US" dirty="0" err="1"/>
              <a:t>Liskov</a:t>
            </a:r>
            <a:endParaRPr lang="en-US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85800" y="304800"/>
            <a:ext cx="77724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43A7F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9pPr>
          </a:lstStyle>
          <a:p>
            <a:r>
              <a:rPr lang="en-US" kern="0" dirty="0"/>
              <a:t>The </a:t>
            </a:r>
            <a:r>
              <a:rPr lang="en-US" kern="0" dirty="0" err="1"/>
              <a:t>Liskov</a:t>
            </a:r>
            <a:r>
              <a:rPr lang="en-US" kern="0" dirty="0"/>
              <a:t> Substitution Principle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14400" y="4153417"/>
            <a:ext cx="4953000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This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means B is a subtype of A if </a:t>
            </a:r>
            <a:r>
              <a:rPr kumimoji="0" lang="en-US" alt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anywhere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you can use an A, you could also use a B.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01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0660" y="4065122"/>
            <a:ext cx="5086739" cy="15615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392" y="3200400"/>
            <a:ext cx="2391250" cy="2338012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1440024"/>
            <a:ext cx="8077200" cy="20621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Let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urier" charset="0"/>
                <a:ea typeface="Courier" charset="0"/>
                <a:cs typeface="Courier" charset="0"/>
              </a:rPr>
              <a:t>P(x)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be a property provable about objects x of type T. Then 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urier" charset="0"/>
                <a:ea typeface="Courier" charset="0"/>
                <a:cs typeface="Courier" charset="0"/>
              </a:rPr>
              <a:t>P(y)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 should be true for objects y of type S where S is a subtype of 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76392" y="57150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-- Barbara </a:t>
            </a:r>
            <a:r>
              <a:rPr lang="en-US" dirty="0" err="1"/>
              <a:t>Liskov</a:t>
            </a:r>
            <a:endParaRPr lang="en-US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85800" y="304800"/>
            <a:ext cx="77724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43A7F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9pPr>
          </a:lstStyle>
          <a:p>
            <a:r>
              <a:rPr lang="en-US" kern="0" dirty="0"/>
              <a:t>The </a:t>
            </a:r>
            <a:r>
              <a:rPr lang="en-US" kern="0" dirty="0" err="1"/>
              <a:t>Liskov</a:t>
            </a:r>
            <a:r>
              <a:rPr lang="en-US" kern="0" dirty="0"/>
              <a:t> Substitution Principle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14400" y="4153417"/>
            <a:ext cx="4953000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This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means B is a subtype of A if </a:t>
            </a:r>
            <a:r>
              <a:rPr kumimoji="0" lang="en-US" alt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anywhere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you can use an A, you could also use a B.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28805DE6-9C7C-AB4C-BD27-E14C8B8CA06E}"/>
              </a:ext>
            </a:extLst>
          </p:cNvPr>
          <p:cNvSpPr/>
          <p:nvPr/>
        </p:nvSpPr>
        <p:spPr>
          <a:xfrm>
            <a:off x="4805362" y="3112105"/>
            <a:ext cx="1742492" cy="776429"/>
          </a:xfrm>
          <a:prstGeom prst="wedgeRectCallout">
            <a:avLst>
              <a:gd name="adj1" fmla="val 74301"/>
              <a:gd name="adj2" fmla="val 40355"/>
            </a:avLst>
          </a:prstGeom>
          <a:solidFill>
            <a:srgbClr val="E3F1DA"/>
          </a:solidFill>
          <a:ln>
            <a:solidFill>
              <a:srgbClr val="548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prstClr val="black"/>
                </a:solidFill>
                <a:latin typeface="Calibri" panose="020F0502020204030204"/>
              </a:rPr>
              <a:t>I’ll see you again soon!</a:t>
            </a:r>
            <a:endParaRPr lang="en-US" b="1" kern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644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subtyping</a:t>
            </a:r>
            <a:r>
              <a:rPr lang="en-US" dirty="0"/>
              <a:t>?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3000"/>
              </a:lnSpc>
              <a:buNone/>
            </a:pPr>
            <a:r>
              <a:rPr lang="en-US" sz="2000" dirty="0"/>
              <a:t>Necessary but not sufficient “</a:t>
            </a:r>
            <a:r>
              <a:rPr lang="en-US" sz="2000" i="1" dirty="0">
                <a:solidFill>
                  <a:schemeClr val="accent6"/>
                </a:solidFill>
              </a:rPr>
              <a:t>every B is an A</a:t>
            </a:r>
            <a:r>
              <a:rPr lang="en-US" sz="2000" i="1" dirty="0"/>
              <a:t>”</a:t>
            </a:r>
          </a:p>
          <a:p>
            <a:pPr lvl="1">
              <a:lnSpc>
                <a:spcPct val="83000"/>
              </a:lnSpc>
            </a:pPr>
            <a:r>
              <a:rPr lang="en-US" sz="2000" dirty="0"/>
              <a:t>Example: In a library database:</a:t>
            </a:r>
          </a:p>
          <a:p>
            <a:pPr lvl="2">
              <a:lnSpc>
                <a:spcPct val="83000"/>
              </a:lnSpc>
            </a:pPr>
            <a:r>
              <a:rPr lang="en-US" sz="2000" dirty="0"/>
              <a:t>Every book is a library holding</a:t>
            </a:r>
          </a:p>
          <a:p>
            <a:pPr lvl="2">
              <a:lnSpc>
                <a:spcPct val="83000"/>
              </a:lnSpc>
            </a:pPr>
            <a:r>
              <a:rPr lang="en-US" sz="2000" dirty="0"/>
              <a:t>Every CD is a library holding</a:t>
            </a:r>
          </a:p>
          <a:p>
            <a:pPr marL="0" indent="0">
              <a:lnSpc>
                <a:spcPct val="83000"/>
              </a:lnSpc>
              <a:buNone/>
            </a:pPr>
            <a:endParaRPr lang="en-US" sz="2000" dirty="0"/>
          </a:p>
          <a:p>
            <a:pPr lvl="1">
              <a:lnSpc>
                <a:spcPct val="83000"/>
              </a:lnSpc>
            </a:pPr>
            <a:r>
              <a:rPr lang="en-US" sz="2000" dirty="0"/>
              <a:t>“</a:t>
            </a:r>
            <a:r>
              <a:rPr lang="en-US" sz="2000" i="1" dirty="0">
                <a:solidFill>
                  <a:schemeClr val="accent2"/>
                </a:solidFill>
              </a:rPr>
              <a:t>B is a subtype of A</a:t>
            </a:r>
            <a:r>
              <a:rPr lang="en-US" sz="2000" dirty="0"/>
              <a:t>”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means:</a:t>
            </a:r>
          </a:p>
          <a:p>
            <a:pPr marL="457200" lvl="1" indent="0">
              <a:lnSpc>
                <a:spcPct val="83000"/>
              </a:lnSpc>
              <a:buNone/>
            </a:pPr>
            <a:r>
              <a:rPr lang="en-US" sz="2000" dirty="0"/>
              <a:t>   “every object that satisfies the rules for a B </a:t>
            </a:r>
            <a:br>
              <a:rPr lang="en-US" sz="2000" dirty="0"/>
            </a:br>
            <a:r>
              <a:rPr lang="en-US" sz="2000" dirty="0"/>
              <a:t>    also satisfies the rules for an A”</a:t>
            </a:r>
          </a:p>
          <a:p>
            <a:pPr marL="457200" lvl="1" indent="0">
              <a:lnSpc>
                <a:spcPct val="83000"/>
              </a:lnSpc>
              <a:buNone/>
            </a:pPr>
            <a:endParaRPr lang="en-US" sz="2000" dirty="0"/>
          </a:p>
          <a:p>
            <a:pPr marL="0" indent="0">
              <a:lnSpc>
                <a:spcPct val="83000"/>
              </a:lnSpc>
              <a:buNone/>
            </a:pPr>
            <a:r>
              <a:rPr lang="en-US" sz="2000" dirty="0"/>
              <a:t>Goal: code written using A's specification operates correctly even if given a B</a:t>
            </a:r>
          </a:p>
          <a:p>
            <a:pPr lvl="1">
              <a:lnSpc>
                <a:spcPct val="83000"/>
              </a:lnSpc>
            </a:pPr>
            <a:r>
              <a:rPr lang="en-US" sz="2000" dirty="0"/>
              <a:t>Plus:  clarify design, share tests, (sometimes) share code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092231" y="1459868"/>
            <a:ext cx="1823169" cy="1204232"/>
            <a:chOff x="6831919" y="1524000"/>
            <a:chExt cx="1823169" cy="1204232"/>
          </a:xfrm>
        </p:grpSpPr>
        <p:sp>
          <p:nvSpPr>
            <p:cNvPr id="4" name="TextBox 3"/>
            <p:cNvSpPr txBox="1"/>
            <p:nvPr/>
          </p:nvSpPr>
          <p:spPr>
            <a:xfrm>
              <a:off x="6831919" y="1524000"/>
              <a:ext cx="1792478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LibraryHolding</a:t>
              </a:r>
              <a:endParaRPr lang="en-US" sz="20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957753" y="2298510"/>
              <a:ext cx="740908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Book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112952" y="2328122"/>
              <a:ext cx="542136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CD</a:t>
              </a:r>
            </a:p>
          </p:txBody>
        </p:sp>
        <p:cxnSp>
          <p:nvCxnSpPr>
            <p:cNvPr id="7" name="Straight Arrow Connector 6"/>
            <p:cNvCxnSpPr>
              <a:stCxn id="5" idx="0"/>
            </p:cNvCxnSpPr>
            <p:nvPr/>
          </p:nvCxnSpPr>
          <p:spPr>
            <a:xfrm flipV="1">
              <a:off x="7328207" y="1924110"/>
              <a:ext cx="0" cy="374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6" idx="0"/>
            </p:cNvCxnSpPr>
            <p:nvPr/>
          </p:nvCxnSpPr>
          <p:spPr>
            <a:xfrm flipH="1" flipV="1">
              <a:off x="8382818" y="1924110"/>
              <a:ext cx="1202" cy="4040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6161458" y="1507025"/>
            <a:ext cx="370614" cy="1174620"/>
            <a:chOff x="5885800" y="1507025"/>
            <a:chExt cx="370614" cy="1174620"/>
          </a:xfrm>
        </p:grpSpPr>
        <p:sp>
          <p:nvSpPr>
            <p:cNvPr id="19" name="TextBox 18"/>
            <p:cNvSpPr txBox="1"/>
            <p:nvPr/>
          </p:nvSpPr>
          <p:spPr>
            <a:xfrm>
              <a:off x="5885800" y="1507025"/>
              <a:ext cx="370614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97022" y="2281535"/>
              <a:ext cx="356188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B</a:t>
              </a:r>
            </a:p>
          </p:txBody>
        </p:sp>
        <p:cxnSp>
          <p:nvCxnSpPr>
            <p:cNvPr id="22" name="Straight Arrow Connector 21"/>
            <p:cNvCxnSpPr>
              <a:stCxn id="20" idx="0"/>
              <a:endCxn id="19" idx="2"/>
            </p:cNvCxnSpPr>
            <p:nvPr/>
          </p:nvCxnSpPr>
          <p:spPr>
            <a:xfrm flipH="1" flipV="1">
              <a:off x="6071107" y="1907135"/>
              <a:ext cx="4009" cy="374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681293" y="2895600"/>
            <a:ext cx="2157907" cy="1174620"/>
            <a:chOff x="6705600" y="3048000"/>
            <a:chExt cx="2157907" cy="1174620"/>
          </a:xfrm>
        </p:grpSpPr>
        <p:sp>
          <p:nvSpPr>
            <p:cNvPr id="12" name="TextBox 11"/>
            <p:cNvSpPr txBox="1"/>
            <p:nvPr/>
          </p:nvSpPr>
          <p:spPr>
            <a:xfrm>
              <a:off x="6957753" y="3048000"/>
              <a:ext cx="1500447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Shape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05600" y="3822510"/>
              <a:ext cx="809837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Circle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96200" y="3805535"/>
              <a:ext cx="1167307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Rhombus</a:t>
              </a:r>
            </a:p>
          </p:txBody>
        </p:sp>
        <p:cxnSp>
          <p:nvCxnSpPr>
            <p:cNvPr id="15" name="Straight Arrow Connector 14"/>
            <p:cNvCxnSpPr>
              <a:stCxn id="13" idx="0"/>
            </p:cNvCxnSpPr>
            <p:nvPr/>
          </p:nvCxnSpPr>
          <p:spPr>
            <a:xfrm flipV="1">
              <a:off x="7110519" y="3448110"/>
              <a:ext cx="0" cy="374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4" idx="0"/>
            </p:cNvCxnSpPr>
            <p:nvPr/>
          </p:nvCxnSpPr>
          <p:spPr>
            <a:xfrm flipV="1">
              <a:off x="8279854" y="3448110"/>
              <a:ext cx="0" cy="35742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6326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Subtypes are substitutable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Subtypes are </a:t>
            </a:r>
            <a:r>
              <a:rPr lang="en-GB" sz="2000" b="1" i="1" dirty="0">
                <a:solidFill>
                  <a:schemeClr val="accent2"/>
                </a:solidFill>
              </a:rPr>
              <a:t>substitutable</a:t>
            </a:r>
            <a:r>
              <a:rPr lang="en-GB" sz="2000" b="1" i="1" dirty="0"/>
              <a:t> </a:t>
            </a:r>
            <a:r>
              <a:rPr lang="en-GB" sz="2000" dirty="0"/>
              <a:t>for </a:t>
            </a:r>
            <a:r>
              <a:rPr lang="en-GB" sz="2000" dirty="0" err="1"/>
              <a:t>supertypes</a:t>
            </a:r>
            <a:endParaRPr lang="en-GB" sz="20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Instances of subtype won't surprise client by failing to satisfy the </a:t>
            </a:r>
            <a:r>
              <a:rPr lang="en-GB" sz="2000" dirty="0" err="1"/>
              <a:t>supertype's</a:t>
            </a:r>
            <a:r>
              <a:rPr lang="en-GB" sz="2000" dirty="0"/>
              <a:t> specification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Instances of subtype won't surprise client by having more expectations than the </a:t>
            </a:r>
            <a:r>
              <a:rPr lang="en-GB" sz="2000" dirty="0" err="1"/>
              <a:t>supertype's</a:t>
            </a:r>
            <a:r>
              <a:rPr lang="en-GB" sz="2000" dirty="0"/>
              <a:t> specification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This follows the </a:t>
            </a:r>
            <a:r>
              <a:rPr lang="en-GB" sz="2000" dirty="0">
                <a:solidFill>
                  <a:schemeClr val="accent2"/>
                </a:solidFill>
              </a:rPr>
              <a:t>“Principle of Least Surprise”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We say that B is a </a:t>
            </a:r>
            <a:r>
              <a:rPr lang="en-GB" sz="2000" b="1" i="1" dirty="0">
                <a:solidFill>
                  <a:srgbClr val="008000"/>
                </a:solidFill>
              </a:rPr>
              <a:t>true subtype</a:t>
            </a:r>
            <a:r>
              <a:rPr lang="en-GB" sz="2000" b="1" dirty="0">
                <a:solidFill>
                  <a:srgbClr val="008000"/>
                </a:solidFill>
              </a:rPr>
              <a:t> </a:t>
            </a:r>
            <a:r>
              <a:rPr lang="en-GB" sz="2000" dirty="0"/>
              <a:t>of A if B has a stronger specification than A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This is </a:t>
            </a:r>
            <a:r>
              <a:rPr lang="en-GB" sz="2000" b="1" i="1" dirty="0">
                <a:solidFill>
                  <a:srgbClr val="C00000"/>
                </a:solidFill>
              </a:rPr>
              <a:t>not</a:t>
            </a:r>
            <a:r>
              <a:rPr lang="en-GB" sz="2000" dirty="0"/>
              <a:t> the same as a </a:t>
            </a:r>
            <a:r>
              <a:rPr lang="en-GB" sz="2000" b="1" i="1" dirty="0">
                <a:solidFill>
                  <a:srgbClr val="009900"/>
                </a:solidFill>
              </a:rPr>
              <a:t>Java </a:t>
            </a:r>
            <a:r>
              <a:rPr lang="en-GB" sz="2000" b="1" dirty="0">
                <a:solidFill>
                  <a:srgbClr val="009900"/>
                </a:solidFill>
              </a:rPr>
              <a:t>subtype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Java subtypes that are not true subtypes are </a:t>
            </a:r>
            <a:r>
              <a:rPr lang="en-GB" sz="2000" i="1" dirty="0">
                <a:solidFill>
                  <a:srgbClr val="C00000"/>
                </a:solidFill>
              </a:rPr>
              <a:t>confusing</a:t>
            </a:r>
            <a:r>
              <a:rPr lang="en-GB" sz="2000" dirty="0"/>
              <a:t> and </a:t>
            </a:r>
            <a:r>
              <a:rPr lang="en-GB" sz="2000" i="1" dirty="0">
                <a:solidFill>
                  <a:srgbClr val="C00000"/>
                </a:solidFill>
              </a:rPr>
              <a:t>dangerous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But unfortunately common poor-design </a:t>
            </a:r>
            <a:r>
              <a:rPr lang="en-GB" sz="2000" dirty="0">
                <a:sym typeface="Wingdings" panose="05000000000000000000" pitchFamily="2" charset="2"/>
              </a:rPr>
              <a:t>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85197843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simpl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</Template>
  <TotalTime>16049</TotalTime>
  <Words>4492</Words>
  <Application>Microsoft Macintosh PowerPoint</Application>
  <PresentationFormat>On-screen Show (4:3)</PresentationFormat>
  <Paragraphs>682</Paragraphs>
  <Slides>48</Slides>
  <Notes>42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Arial Unicode MS</vt:lpstr>
      <vt:lpstr>22 03</vt:lpstr>
      <vt:lpstr>Arial</vt:lpstr>
      <vt:lpstr>Calibri</vt:lpstr>
      <vt:lpstr>Comic Sans MS</vt:lpstr>
      <vt:lpstr>Courier</vt:lpstr>
      <vt:lpstr>Courier New</vt:lpstr>
      <vt:lpstr>Helvetica</vt:lpstr>
      <vt:lpstr>Symbol</vt:lpstr>
      <vt:lpstr>Times New Roman</vt:lpstr>
      <vt:lpstr>Wingdings</vt:lpstr>
      <vt:lpstr>simple</vt:lpstr>
      <vt:lpstr>CSE 331 Software Design and Implementation</vt:lpstr>
      <vt:lpstr>PowerPoint Presentation</vt:lpstr>
      <vt:lpstr>Announcements</vt:lpstr>
      <vt:lpstr>Announcements</vt:lpstr>
      <vt:lpstr>PowerPoint Presentation</vt:lpstr>
      <vt:lpstr>PowerPoint Presentation</vt:lpstr>
      <vt:lpstr>PowerPoint Presentation</vt:lpstr>
      <vt:lpstr>What is subtyping?</vt:lpstr>
      <vt:lpstr>Subtypes are substitutable</vt:lpstr>
      <vt:lpstr>Subtyping vs. subclassing</vt:lpstr>
      <vt:lpstr>Inheritance makes adding functionality easy</vt:lpstr>
      <vt:lpstr>We know: don’t copy code!</vt:lpstr>
      <vt:lpstr>Inheritance makes small extensions small</vt:lpstr>
      <vt:lpstr>Benefits of subclassing &amp; inheritance</vt:lpstr>
      <vt:lpstr>Subclassing can be misused</vt:lpstr>
      <vt:lpstr>Is every square a rectangle?</vt:lpstr>
      <vt:lpstr>Square, Rectangle Unrelated (Subtypes)</vt:lpstr>
      <vt:lpstr>Inappropriate subtyping in the JDK</vt:lpstr>
      <vt:lpstr>Violation of rep invariant</vt:lpstr>
      <vt:lpstr>Solution 1:  Generics</vt:lpstr>
      <vt:lpstr>Solution 2:  Composition</vt:lpstr>
      <vt:lpstr>Liskov Substitution Principle</vt:lpstr>
      <vt:lpstr>Liskov Substitution Principle</vt:lpstr>
      <vt:lpstr>Spec strengthening: argument/result types</vt:lpstr>
      <vt:lpstr>Substitution exercise</vt:lpstr>
      <vt:lpstr>Java subtyping/subclassing</vt:lpstr>
      <vt:lpstr>Java subtyping guarantees</vt:lpstr>
      <vt:lpstr>Summary so far</vt:lpstr>
      <vt:lpstr>Summary so far</vt:lpstr>
      <vt:lpstr>PowerPoint Presentation</vt:lpstr>
      <vt:lpstr>Inheritance can break encapsulation</vt:lpstr>
      <vt:lpstr>Dependence on implementation</vt:lpstr>
      <vt:lpstr>Solutions</vt:lpstr>
      <vt:lpstr>Solution 3:  composition</vt:lpstr>
      <vt:lpstr>Tangent: Design considerations</vt:lpstr>
      <vt:lpstr>Summary so far: Composition</vt:lpstr>
      <vt:lpstr>Composition breaks polymorphism</vt:lpstr>
      <vt:lpstr>Interfaces reintroduce Java subtyping</vt:lpstr>
      <vt:lpstr>Interfaces to the rescue!</vt:lpstr>
      <vt:lpstr>Side note: abstract classes</vt:lpstr>
      <vt:lpstr>Java genealogy</vt:lpstr>
      <vt:lpstr>Why interfaces instead of classes?</vt:lpstr>
      <vt:lpstr>Pluses and minuses of inheritance</vt:lpstr>
      <vt:lpstr>Summary</vt:lpstr>
      <vt:lpstr>Cheat Sheet</vt:lpstr>
      <vt:lpstr>Cheat Sheet</vt:lpstr>
      <vt:lpstr>PowerPoint Presentation</vt:lpstr>
      <vt:lpstr>Announcements</vt:lpstr>
    </vt:vector>
  </TitlesOfParts>
  <Company>uw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374 Programming Concepts &amp; Tools</dc:title>
  <dc:creator>Hal Perkins</dc:creator>
  <cp:lastModifiedBy>Leah R. Perlmutter</cp:lastModifiedBy>
  <cp:revision>211</cp:revision>
  <cp:lastPrinted>2018-07-18T21:50:50Z</cp:lastPrinted>
  <dcterms:created xsi:type="dcterms:W3CDTF">2012-02-17T18:07:42Z</dcterms:created>
  <dcterms:modified xsi:type="dcterms:W3CDTF">2018-08-08T18:11:03Z</dcterms:modified>
</cp:coreProperties>
</file>