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333" r:id="rId2"/>
    <p:sldId id="357" r:id="rId3"/>
    <p:sldId id="359" r:id="rId4"/>
    <p:sldId id="358" r:id="rId5"/>
    <p:sldId id="289" r:id="rId6"/>
    <p:sldId id="290" r:id="rId7"/>
    <p:sldId id="295" r:id="rId8"/>
    <p:sldId id="296" r:id="rId9"/>
    <p:sldId id="360" r:id="rId10"/>
    <p:sldId id="292" r:id="rId11"/>
    <p:sldId id="293" r:id="rId12"/>
    <p:sldId id="297" r:id="rId13"/>
    <p:sldId id="298" r:id="rId14"/>
    <p:sldId id="299" r:id="rId15"/>
    <p:sldId id="300" r:id="rId16"/>
    <p:sldId id="335" r:id="rId17"/>
    <p:sldId id="361" r:id="rId18"/>
    <p:sldId id="362" r:id="rId19"/>
    <p:sldId id="334" r:id="rId20"/>
    <p:sldId id="302" r:id="rId21"/>
    <p:sldId id="301" r:id="rId22"/>
    <p:sldId id="337" r:id="rId23"/>
    <p:sldId id="338" r:id="rId24"/>
    <p:sldId id="303" r:id="rId25"/>
    <p:sldId id="304" r:id="rId26"/>
    <p:sldId id="305" r:id="rId27"/>
    <p:sldId id="306" r:id="rId28"/>
    <p:sldId id="307" r:id="rId29"/>
    <p:sldId id="365" r:id="rId30"/>
    <p:sldId id="363" r:id="rId31"/>
    <p:sldId id="308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7" r:id="rId40"/>
    <p:sldId id="316" r:id="rId41"/>
    <p:sldId id="319" r:id="rId42"/>
    <p:sldId id="366" r:id="rId43"/>
    <p:sldId id="318" r:id="rId44"/>
    <p:sldId id="367" r:id="rId45"/>
    <p:sldId id="368" r:id="rId46"/>
    <p:sldId id="377" r:id="rId47"/>
    <p:sldId id="378" r:id="rId48"/>
    <p:sldId id="379" r:id="rId49"/>
    <p:sldId id="364" r:id="rId50"/>
    <p:sldId id="320" r:id="rId51"/>
    <p:sldId id="369" r:id="rId52"/>
    <p:sldId id="371" r:id="rId53"/>
    <p:sldId id="370" r:id="rId54"/>
    <p:sldId id="322" r:id="rId55"/>
    <p:sldId id="372" r:id="rId56"/>
    <p:sldId id="373" r:id="rId57"/>
    <p:sldId id="324" r:id="rId58"/>
    <p:sldId id="374" r:id="rId59"/>
    <p:sldId id="375" r:id="rId60"/>
    <p:sldId id="376" r:id="rId61"/>
    <p:sldId id="325" r:id="rId62"/>
    <p:sldId id="326" r:id="rId63"/>
    <p:sldId id="328" r:id="rId64"/>
    <p:sldId id="329" r:id="rId65"/>
    <p:sldId id="330" r:id="rId66"/>
    <p:sldId id="332" r:id="rId67"/>
    <p:sldId id="327" r:id="rId68"/>
    <p:sldId id="380" r:id="rId69"/>
    <p:sldId id="381" r:id="rId70"/>
  </p:sldIdLst>
  <p:sldSz cx="9144000" cy="6858000" type="screen4x3"/>
  <p:notesSz cx="9220200" cy="6934200"/>
  <p:custDataLst>
    <p:tags r:id="rId7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BCE41DA-47A0-514E-BF24-2A83C4572388}">
          <p14:sldIdLst>
            <p14:sldId id="333"/>
            <p14:sldId id="357"/>
            <p14:sldId id="359"/>
            <p14:sldId id="358"/>
            <p14:sldId id="289"/>
            <p14:sldId id="290"/>
            <p14:sldId id="295"/>
            <p14:sldId id="296"/>
            <p14:sldId id="360"/>
            <p14:sldId id="292"/>
            <p14:sldId id="293"/>
            <p14:sldId id="297"/>
            <p14:sldId id="298"/>
            <p14:sldId id="299"/>
            <p14:sldId id="300"/>
            <p14:sldId id="335"/>
            <p14:sldId id="361"/>
            <p14:sldId id="362"/>
            <p14:sldId id="334"/>
            <p14:sldId id="302"/>
            <p14:sldId id="301"/>
            <p14:sldId id="337"/>
            <p14:sldId id="338"/>
            <p14:sldId id="303"/>
            <p14:sldId id="304"/>
            <p14:sldId id="305"/>
            <p14:sldId id="306"/>
            <p14:sldId id="307"/>
            <p14:sldId id="365"/>
            <p14:sldId id="363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7"/>
            <p14:sldId id="316"/>
            <p14:sldId id="319"/>
            <p14:sldId id="366"/>
            <p14:sldId id="318"/>
            <p14:sldId id="367"/>
            <p14:sldId id="368"/>
            <p14:sldId id="377"/>
            <p14:sldId id="378"/>
            <p14:sldId id="379"/>
            <p14:sldId id="364"/>
            <p14:sldId id="320"/>
            <p14:sldId id="369"/>
            <p14:sldId id="371"/>
            <p14:sldId id="370"/>
            <p14:sldId id="322"/>
            <p14:sldId id="372"/>
            <p14:sldId id="373"/>
            <p14:sldId id="324"/>
            <p14:sldId id="374"/>
            <p14:sldId id="375"/>
            <p14:sldId id="376"/>
          </p14:sldIdLst>
        </p14:section>
        <p14:section name="Untitled Section" id="{D7FF1234-FE9B-5543-A9D9-41626B7F8CE4}">
          <p14:sldIdLst>
            <p14:sldId id="325"/>
            <p14:sldId id="326"/>
            <p14:sldId id="328"/>
            <p14:sldId id="329"/>
            <p14:sldId id="330"/>
            <p14:sldId id="332"/>
            <p14:sldId id="327"/>
            <p14:sldId id="380"/>
            <p14:sldId id="3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4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CD9901"/>
    <a:srgbClr val="443A7F"/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3" autoAdjust="0"/>
    <p:restoredTop sz="80899" autoAdjust="0"/>
  </p:normalViewPr>
  <p:slideViewPr>
    <p:cSldViewPr>
      <p:cViewPr varScale="1">
        <p:scale>
          <a:sx n="91" d="100"/>
          <a:sy n="91" d="100"/>
        </p:scale>
        <p:origin x="192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2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184"/>
        <p:guide pos="29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15au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09-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4381" y="1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6550" y="520700"/>
            <a:ext cx="3467100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8560" y="3293975"/>
            <a:ext cx="6763081" cy="311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9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(post-lecture note: this ended up being too much review -- too slow. What I think would be more helpful is an in-depth look at the relevant rules for resolving method invocation)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522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03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Can’t access the min and sec fields of an object!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88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never use a cast statement if you’re not sure it’s safe</a:t>
            </a:r>
          </a:p>
          <a:p>
            <a:pPr marL="171450" indent="-171450">
              <a:buFontTx/>
              <a:buChar char="-"/>
            </a:pPr>
            <a:r>
              <a:rPr lang="en-US"/>
              <a:t>bad cast will throw runtime exception</a:t>
            </a:r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553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asking the compiler to check that we’ve overridden correctly</a:t>
            </a:r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4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Questions so far</a:t>
            </a:r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306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125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Whenever we make a subclass, we’ve got to ask the question</a:t>
            </a:r>
          </a:p>
          <a:p>
            <a:pPr marL="628650" lvl="1" indent="-171450">
              <a:buFontTx/>
              <a:buChar char="-"/>
            </a:pPr>
            <a:r>
              <a:rPr lang="en-US"/>
              <a:t>Is this a proper subclass of the superclass?</a:t>
            </a:r>
          </a:p>
          <a:p>
            <a:pPr marL="628650" lvl="1" indent="-171450">
              <a:buFontTx/>
              <a:buChar char="-"/>
            </a:pPr>
            <a:r>
              <a:rPr lang="en-US"/>
              <a:t>We’ll talk more about the nuances of subclassing in a future lecture</a:t>
            </a:r>
          </a:p>
          <a:p>
            <a:pPr marL="628650" lvl="1" indent="-171450">
              <a:buFontTx/>
              <a:buChar char="-"/>
            </a:pPr>
            <a:r>
              <a:rPr lang="en-US"/>
              <a:t>In the context of equals, we’ll get a preview of these nuances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260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CountedDuration has the same abstract value as Duration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869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45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9562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Talk with 2 neighbors and discuss whether it’s possible to fix this problem</a:t>
            </a:r>
          </a:p>
          <a:p>
            <a:pPr marL="628650" lvl="1" indent="-171450">
              <a:buFontTx/>
              <a:buChar char="-"/>
            </a:pPr>
            <a:r>
              <a:rPr lang="en-US"/>
              <a:t>If so, how would you do it</a:t>
            </a:r>
          </a:p>
          <a:p>
            <a:pPr marL="628650" lvl="1" indent="-171450">
              <a:buFontTx/>
              <a:buChar char="-"/>
            </a:pPr>
            <a:r>
              <a:rPr lang="en-US"/>
              <a:t>May want to discuss potential wrong answers and determine what’s wrong with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996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Get back into your groups and scribble down an example of a, b, and c that breaks transitivity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488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I can’t think of any programming language where this would work, so maybe this is a limitation of object oriented programming too.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441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2592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(post-lecture note: this last section took half of a lecture to cover)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337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5417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This is part of Friday’s lecture</a:t>
            </a:r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887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Your equals method gets called by set whenever you insert something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Whenever you use a collection, make sure you know it’s expectations about the objects you put into it</a:t>
            </a:r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666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Hash tables are a data structure with very fast insertion and removal times.</a:t>
            </a:r>
          </a:p>
          <a:p>
            <a:pPr marL="171450" indent="-171450">
              <a:buFontTx/>
              <a:buChar char="-"/>
            </a:pPr>
            <a:r>
              <a:rPr lang="en-US"/>
              <a:t>very commonly used</a:t>
            </a:r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28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16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r>
              <a:rPr lang="en-US" dirty="0">
                <a:latin typeface="Times New Roman" pitchFamily="18" charset="0"/>
              </a:rPr>
              <a:t>- self containing collections: equals and hashcode undefined.</a:t>
            </a:r>
          </a:p>
        </p:txBody>
      </p:sp>
    </p:spTree>
    <p:extLst>
      <p:ext uri="{BB962C8B-B14F-4D97-AF65-F5344CB8AC3E}">
        <p14:creationId xmlns:p14="http://schemas.microsoft.com/office/powerpoint/2010/main" val="1175077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93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why XOR instead of a different operation?</a:t>
            </a:r>
          </a:p>
          <a:p>
            <a:pPr marL="628650" lvl="1" indent="-171450">
              <a:buFontTx/>
              <a:buChar char="-"/>
            </a:pPr>
            <a:r>
              <a:rPr lang="en-US"/>
              <a:t>hand-wavy answer: it makes the resulting values more “spread out”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601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We’re relaxing the rep invariant so that seconds doesn’t have to be less than 60</a:t>
            </a:r>
          </a:p>
          <a:p>
            <a:pPr marL="171450" indent="-171450">
              <a:buFontTx/>
              <a:buChar char="-"/>
            </a:pPr>
            <a:r>
              <a:rPr lang="en-US"/>
              <a:t>Durations that represent the same amount of time are still equal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Every time you change equals, you must change hashCode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635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Because it’s very important to make sure your cat is sleeping enough each day.</a:t>
            </a:r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725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116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443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95912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r>
              <a:rPr lang="en-US">
                <a:latin typeface="Times New Roman" pitchFamily="18" charset="0"/>
              </a:rPr>
              <a:t>- Jan 1, 1970 is known as “the epoch” and it serves as a reference point from which time is measured on unix systems and in a lot of computing applications</a:t>
            </a:r>
          </a:p>
        </p:txBody>
      </p:sp>
    </p:spTree>
    <p:extLst>
      <p:ext uri="{BB962C8B-B14F-4D97-AF65-F5344CB8AC3E}">
        <p14:creationId xmlns:p14="http://schemas.microsoft.com/office/powerpoint/2010/main" val="205784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3945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r>
              <a:rPr lang="en-US">
                <a:latin typeface="Times New Roman" pitchFamily="18" charset="0"/>
              </a:rPr>
              <a:t>- This is a limitation of Set</a:t>
            </a:r>
          </a:p>
          <a:p>
            <a:pPr marL="171450" indent="-171450">
              <a:buFontTx/>
              <a:buChar char="-"/>
            </a:pPr>
            <a:r>
              <a:rPr lang="en-US">
                <a:latin typeface="Times New Roman" pitchFamily="18" charset="0"/>
              </a:rPr>
              <a:t>Why doesn’t Set observe changes in its elements?</a:t>
            </a:r>
          </a:p>
          <a:p>
            <a:pPr marL="628650" lvl="1" indent="-171450">
              <a:buFontTx/>
              <a:buChar char="-"/>
            </a:pPr>
            <a:r>
              <a:rPr lang="en-US">
                <a:latin typeface="Times New Roman" pitchFamily="18" charset="0"/>
              </a:rPr>
              <a:t>Design decision on behalf of the implementers</a:t>
            </a:r>
          </a:p>
          <a:p>
            <a:pPr marL="628650" lvl="1" indent="-171450">
              <a:buFontTx/>
              <a:buChar char="-"/>
            </a:pPr>
            <a:r>
              <a:rPr lang="en-US">
                <a:latin typeface="Times New Roman" pitchFamily="18" charset="0"/>
              </a:rPr>
              <a:t>It’s expensive</a:t>
            </a:r>
          </a:p>
          <a:p>
            <a:pPr marL="628650" lvl="1" indent="-171450">
              <a:buFontTx/>
              <a:buChar char="-"/>
            </a:pPr>
            <a:r>
              <a:rPr lang="en-US">
                <a:latin typeface="Times New Roman" pitchFamily="18" charset="0"/>
              </a:rPr>
              <a:t>If you’re skeptical now, wait untul event-based programming later in the quarter</a:t>
            </a:r>
          </a:p>
          <a:p>
            <a:pPr marL="1085850" lvl="2" indent="-171450">
              <a:buFontTx/>
              <a:buChar char="-"/>
            </a:pPr>
            <a:r>
              <a:rPr lang="en-US">
                <a:latin typeface="Times New Roman" pitchFamily="18" charset="0"/>
              </a:rPr>
              <a:t>easier to see then why this would be difficult/expensive</a:t>
            </a:r>
          </a:p>
        </p:txBody>
      </p:sp>
    </p:spTree>
    <p:extLst>
      <p:ext uri="{BB962C8B-B14F-4D97-AF65-F5344CB8AC3E}">
        <p14:creationId xmlns:p14="http://schemas.microsoft.com/office/powerpoint/2010/main" val="920700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double equals uses the address in memory</a:t>
            </a:r>
          </a:p>
          <a:p>
            <a:pPr marL="171450" indent="-171450">
              <a:buFontTx/>
              <a:buChar char="-"/>
            </a:pPr>
            <a:r>
              <a:rPr lang="en-US"/>
              <a:t>go back to previous slide to review reflexive, symmetric and transitive properties as applied to ==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1155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latin typeface="Times New Roman" pitchFamily="18" charset="0"/>
              </a:rPr>
              <a:t>- be careful about the limitations of your data structures</a:t>
            </a:r>
          </a:p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63525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50415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820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Overriding is when you implement a method in a subclass that </a:t>
            </a:r>
          </a:p>
          <a:p>
            <a:pPr marL="628650" lvl="1" indent="-171450">
              <a:buFontTx/>
              <a:buChar char="-"/>
            </a:pPr>
            <a:r>
              <a:rPr lang="en-US"/>
              <a:t>has the same name as a method superclass and </a:t>
            </a:r>
          </a:p>
          <a:p>
            <a:pPr marL="628650" lvl="1" indent="-171450">
              <a:buFontTx/>
              <a:buChar char="-"/>
            </a:pPr>
            <a:r>
              <a:rPr lang="en-US"/>
              <a:t>“replaces” the superclass method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Thumbs on overriding</a:t>
            </a:r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3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904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- takes in an object, so overriding implementations must also take in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96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08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(post-lecture note: students already feel comfortable with overriding and overloading. Can go over this slide and the next very briefly)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72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443A7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A7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A7F"/>
          </a:solidFill>
          <a:latin typeface="Helvetica" charset="0"/>
          <a:ea typeface="Helvetica" charset="0"/>
          <a:cs typeface="Helvetic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specs/jls/se8/html/jls-15.html#jls-15.12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7096" y="5770880"/>
            <a:ext cx="4929808" cy="568960"/>
          </a:xfrm>
        </p:spPr>
        <p:txBody>
          <a:bodyPr anchor="ctr">
            <a:normAutofit/>
          </a:bodyPr>
          <a:lstStyle/>
          <a:p>
            <a:r>
              <a:rPr lang="en-US" dirty="0"/>
              <a:t>Leah Perlmutter / Summer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Lecture 10</a:t>
            </a:r>
          </a:p>
          <a:p>
            <a:pPr algn="ctr"/>
            <a:r>
              <a:rPr lang="en-US" sz="5400" i="1" dirty="0">
                <a:latin typeface="Helvetica" charset="0"/>
                <a:ea typeface="Helvetica" charset="0"/>
                <a:cs typeface="Helvetica" charset="0"/>
              </a:rPr>
              <a:t>Equality and </a:t>
            </a:r>
            <a:r>
              <a:rPr lang="en-US" sz="5400" i="1" dirty="0" err="1">
                <a:latin typeface="Helvetica" charset="0"/>
                <a:ea typeface="Helvetica" charset="0"/>
                <a:cs typeface="Helvetica" charset="0"/>
              </a:rPr>
              <a:t>Hashcode</a:t>
            </a:r>
            <a:endParaRPr lang="en-US" sz="5400" i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81872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GB" dirty="0"/>
              <a:t> method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this ==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…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GB" sz="100" dirty="0"/>
          </a:p>
          <a:p>
            <a:r>
              <a:rPr lang="en-GB" sz="2000" dirty="0"/>
              <a:t>Implements reference equality</a:t>
            </a:r>
          </a:p>
          <a:p>
            <a:r>
              <a:rPr lang="en-GB" sz="2000" dirty="0"/>
              <a:t>Subclasses can override to implement a different equality</a:t>
            </a:r>
          </a:p>
          <a:p>
            <a:r>
              <a:rPr lang="en-GB" sz="2000" dirty="0"/>
              <a:t>But library includes a </a:t>
            </a:r>
            <a:r>
              <a:rPr lang="en-GB" sz="2000" i="1" dirty="0"/>
              <a:t>contract</a:t>
            </a:r>
            <a:r>
              <a:rPr lang="en-GB" sz="2000" dirty="0"/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/>
              <a:t> should satisfy</a:t>
            </a:r>
          </a:p>
          <a:p>
            <a:pPr lvl="1"/>
            <a:r>
              <a:rPr lang="en-GB" sz="2000" dirty="0"/>
              <a:t>Reference equality satisfies it</a:t>
            </a:r>
          </a:p>
          <a:p>
            <a:pPr lvl="1"/>
            <a:r>
              <a:rPr lang="en-GB" sz="2000" dirty="0"/>
              <a:t>So should </a:t>
            </a:r>
            <a:r>
              <a:rPr lang="en-GB" sz="2000" i="1" dirty="0"/>
              <a:t>any</a:t>
            </a:r>
            <a:r>
              <a:rPr lang="en-GB" sz="2000" dirty="0"/>
              <a:t> overriding implementation</a:t>
            </a:r>
          </a:p>
          <a:p>
            <a:pPr lvl="1"/>
            <a:r>
              <a:rPr lang="en-GB" sz="2000" dirty="0"/>
              <a:t>Balances flexibility in notion-implemented and what-clients-can-assume even in presence of overriding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3891909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791200"/>
          </a:xfrm>
        </p:spPr>
        <p:txBody>
          <a:bodyPr>
            <a:norm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    Indicates whether some other object is “equal to” this one.</a:t>
            </a:r>
          </a:p>
          <a:p>
            <a:pPr marL="457200" lvl="1" indent="0">
              <a:spcBef>
                <a:spcPts val="500"/>
              </a:spcBef>
              <a:buNone/>
            </a:pPr>
            <a:r>
              <a:rPr lang="en-US" sz="2000" dirty="0"/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/>
              <a:t> method implements an equivalence relation: </a:t>
            </a:r>
          </a:p>
          <a:p>
            <a:pPr lvl="2" eaLnBrk="1"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reflexive</a:t>
            </a:r>
            <a:r>
              <a:rPr lang="en-US" sz="2000" dirty="0"/>
              <a:t>: for any reference value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. </a:t>
            </a:r>
          </a:p>
          <a:p>
            <a:pPr lvl="2" eaLnBrk="1"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symmetric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if and only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2000" dirty="0"/>
              <a:t> returns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. </a:t>
            </a:r>
          </a:p>
          <a:p>
            <a:pPr lvl="2" eaLnBrk="1"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transitive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dirty="0"/>
              <a:t>,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000" dirty="0"/>
              <a:t>,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n-US" sz="2000" dirty="0"/>
              <a:t> returns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  <a:r>
              <a:rPr lang="en-US" sz="2000" dirty="0"/>
              <a:t> returns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, then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. </a:t>
            </a:r>
          </a:p>
          <a:p>
            <a:pPr lvl="2"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consistent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/>
              <a:t>, multiple invocations of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US" sz="2000" dirty="0"/>
              <a:t> consistently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or consistently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/>
              <a:t>, provided no information used in equals comparisons on the object is modified. </a:t>
            </a:r>
          </a:p>
          <a:p>
            <a:pPr lvl="2">
              <a:spcBef>
                <a:spcPts val="500"/>
              </a:spcBef>
            </a:pPr>
            <a:r>
              <a:rPr lang="en-US" sz="2000" dirty="0"/>
              <a:t>For any </a:t>
            </a:r>
            <a:r>
              <a:rPr lang="en-US" sz="2000" i="1" dirty="0">
                <a:solidFill>
                  <a:schemeClr val="accent2"/>
                </a:solidFill>
              </a:rPr>
              <a:t>non-null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reference value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(null)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9683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/>
              <a:t>Equals contract is:</a:t>
            </a:r>
          </a:p>
          <a:p>
            <a:pPr lvl="1"/>
            <a:r>
              <a:rPr lang="en-US" sz="2000" dirty="0"/>
              <a:t>Weak enough to allow different useful overrides</a:t>
            </a:r>
          </a:p>
          <a:p>
            <a:pPr lvl="1"/>
            <a:r>
              <a:rPr lang="en-US" sz="2000" dirty="0"/>
              <a:t>Strong enough so clients can assume equal-</a:t>
            </a:r>
            <a:r>
              <a:rPr lang="en-US" sz="2000" dirty="0" err="1"/>
              <a:t>ish</a:t>
            </a:r>
            <a:r>
              <a:rPr lang="en-US" sz="2000" dirty="0"/>
              <a:t> things</a:t>
            </a:r>
          </a:p>
          <a:p>
            <a:pPr lvl="2"/>
            <a:r>
              <a:rPr lang="en-US" sz="2000" dirty="0"/>
              <a:t>Example: To implement a set</a:t>
            </a:r>
          </a:p>
          <a:p>
            <a:pPr lvl="1"/>
            <a:r>
              <a:rPr lang="en-US" sz="2000" dirty="0"/>
              <a:t>Complete enough for real software</a:t>
            </a:r>
          </a:p>
          <a:p>
            <a:pPr lvl="1"/>
            <a:endParaRPr lang="en-US" sz="2000" dirty="0"/>
          </a:p>
          <a:p>
            <a:r>
              <a:rPr lang="en-US" sz="2000" dirty="0"/>
              <a:t>So:</a:t>
            </a:r>
          </a:p>
          <a:p>
            <a:pPr lvl="1"/>
            <a:r>
              <a:rPr lang="en-US" sz="2000" dirty="0"/>
              <a:t>Equivalence relation</a:t>
            </a:r>
          </a:p>
          <a:p>
            <a:pPr lvl="1"/>
            <a:r>
              <a:rPr lang="en-US" sz="2000" dirty="0"/>
              <a:t>Consistency, but allow for mutation to change the answer</a:t>
            </a:r>
          </a:p>
          <a:p>
            <a:pPr lvl="1"/>
            <a:r>
              <a:rPr lang="en-US" sz="2000" dirty="0"/>
              <a:t>Asymmetric with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</a:t>
            </a:r>
          </a:p>
          <a:p>
            <a:pPr lvl="2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null.equals(a) </a:t>
            </a:r>
            <a:r>
              <a:rPr lang="en-US" sz="2000" dirty="0"/>
              <a:t>raises exception</a:t>
            </a:r>
          </a:p>
          <a:p>
            <a:pPr lvl="2"/>
            <a:r>
              <a:rPr lang="en-US" sz="2000" dirty="0"/>
              <a:t>for non-null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/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a.equals(null) </a:t>
            </a:r>
            <a:r>
              <a:rPr lang="en-US" sz="2000" dirty="0"/>
              <a:t>must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4280203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 class where we may want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to mean equal contents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private final </a:t>
            </a:r>
            <a:r>
              <a:rPr lang="en-GB" sz="2000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2000" b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RI: min&gt;=0 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private final </a:t>
            </a:r>
            <a:r>
              <a:rPr lang="en-GB" sz="2000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sec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2000" b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RI: 0&lt;=sec&lt;60 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public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min&gt;=0 &amp;&amp; sec&gt;=0 &amp;&amp; sec&lt;60;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itchFamily="49" charset="0"/>
                <a:cs typeface="Courier New" pitchFamily="49" charset="0"/>
              </a:rPr>
              <a:t>          this.min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 min;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sec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000" dirty="0"/>
          </a:p>
          <a:p>
            <a:pPr lvl="1"/>
            <a:r>
              <a:rPr lang="en-US" sz="2000" dirty="0"/>
              <a:t>Should be able to implement what we want and satisfy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contract…</a:t>
            </a:r>
          </a:p>
        </p:txBody>
      </p:sp>
    </p:spTree>
    <p:extLst>
      <p:ext uri="{BB962C8B-B14F-4D97-AF65-F5344CB8AC3E}">
        <p14:creationId xmlns:p14="http://schemas.microsoft.com/office/powerpoint/2010/main" val="2973495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(Duration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Two bugs: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Violates contract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(not that interesting)</a:t>
            </a:r>
          </a:p>
          <a:p>
            <a:pPr lvl="1"/>
            <a:r>
              <a:rPr lang="en-US" sz="2000" dirty="0"/>
              <a:t>Can add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if(d==null) return false;</a:t>
            </a:r>
          </a:p>
          <a:p>
            <a:pPr lvl="2"/>
            <a:r>
              <a:rPr lang="en-US" sz="2000" dirty="0"/>
              <a:t>But our fix for the other bug will make this unnecessary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Does not 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method (more interesting)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804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Overloading: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String.indexOf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0D0D02E-A0E6-9F41-9AEF-BDF8E71AE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indexOf(int ch)</a:t>
            </a:r>
          </a:p>
          <a:p>
            <a:pPr marL="0" indent="0">
              <a:buNone/>
            </a:pPr>
            <a:r>
              <a:rPr lang="en-US" sz="2000"/>
              <a:t>Returns the index within this string of the first occurrence of the specified character.</a:t>
            </a:r>
          </a:p>
          <a:p>
            <a:pPr marL="0" indent="0">
              <a:buNone/>
            </a:pPr>
            <a:r>
              <a:rPr lang="en-US" sz="800"/>
              <a:t> </a:t>
            </a:r>
          </a:p>
          <a:p>
            <a:pPr marL="0" indent="0">
              <a:buNone/>
            </a:pPr>
            <a:r>
              <a:rPr lang="en-US" sz="20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indexOf(int ch, int fromIndex)</a:t>
            </a:r>
          </a:p>
          <a:p>
            <a:pPr marL="0" lvl="0" indent="0">
              <a:buNone/>
            </a:pPr>
            <a:r>
              <a:rPr lang="en-US" sz="2000"/>
              <a:t>Returns the index within this string of the first occurrence of the specified character, starting the search at the specified index.</a:t>
            </a:r>
            <a:r>
              <a:rPr lang="en-US" sz="800">
                <a:solidFill>
                  <a:srgbClr val="000000"/>
                </a:solidFill>
              </a:rPr>
              <a:t> </a:t>
            </a:r>
          </a:p>
          <a:p>
            <a:pPr marL="0" lvl="0" indent="0">
              <a:buNone/>
            </a:pPr>
            <a:r>
              <a:rPr lang="en-US" sz="800"/>
              <a:t> </a:t>
            </a:r>
          </a:p>
          <a:p>
            <a:pPr marL="0" indent="0">
              <a:buNone/>
            </a:pPr>
            <a:r>
              <a:rPr lang="en-US" sz="20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indexOf(String str)</a:t>
            </a:r>
          </a:p>
          <a:p>
            <a:pPr marL="0" indent="0">
              <a:buNone/>
            </a:pPr>
            <a:r>
              <a:rPr lang="en-US" sz="2000"/>
              <a:t>Returns the index within this string of the first occurrence of the specified substring.</a:t>
            </a:r>
          </a:p>
          <a:p>
            <a:pPr marL="0" indent="0">
              <a:buNone/>
            </a:pPr>
            <a:r>
              <a:rPr lang="en-US" sz="800"/>
              <a:t> </a:t>
            </a:r>
          </a:p>
          <a:p>
            <a:pPr marL="0" indent="0">
              <a:buNone/>
            </a:pPr>
            <a:r>
              <a:rPr lang="en-US" sz="20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indexOf(String str, int fromIndex)</a:t>
            </a:r>
          </a:p>
          <a:p>
            <a:pPr marL="0" indent="0">
              <a:buNone/>
            </a:pPr>
            <a:r>
              <a:rPr lang="en-US" sz="2000"/>
              <a:t>Returns the index within this string of the first occurrence of the specified substring, starting at the specified index.</a:t>
            </a:r>
          </a:p>
        </p:txBody>
      </p:sp>
    </p:spTree>
    <p:extLst>
      <p:ext uri="{BB962C8B-B14F-4D97-AF65-F5344CB8AC3E}">
        <p14:creationId xmlns:p14="http://schemas.microsoft.com/office/powerpoint/2010/main" val="2407972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Overriding: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String.equals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0D0D02E-A0E6-9F41-9AEF-BDF8E71AE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>
                <a:solidFill>
                  <a:schemeClr val="accent1">
                    <a:lumMod val="75000"/>
                  </a:schemeClr>
                </a:solidFill>
              </a:rPr>
              <a:t>In </a:t>
            </a:r>
            <a:r>
              <a:rPr lang="en-US" sz="2000" b="1" i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Object: </a:t>
            </a:r>
          </a:p>
          <a:p>
            <a:pPr marL="0" indent="0">
              <a:buNone/>
            </a:pPr>
            <a:r>
              <a:rPr lang="en-US" sz="20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 boolean equals(Object obj)</a:t>
            </a:r>
          </a:p>
          <a:p>
            <a:pPr marL="0" indent="0">
              <a:buNone/>
            </a:pPr>
            <a:r>
              <a:rPr lang="en-US" sz="2000"/>
              <a:t>... The equals method for class Object implements the most discriminating possible equivalence relation on objects; that is, for any non-null reference values x and y, this method returns true if and only if x and y refer to the same object (x == y has the value true) ...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 i="1">
                <a:solidFill>
                  <a:schemeClr val="accent1">
                    <a:lumMod val="75000"/>
                  </a:schemeClr>
                </a:solidFill>
              </a:rPr>
              <a:t>In </a:t>
            </a:r>
            <a:r>
              <a:rPr lang="en-US" sz="2000" b="1" i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String:</a:t>
            </a:r>
          </a:p>
          <a:p>
            <a:pPr marL="0" indent="0">
              <a:buNone/>
            </a:pPr>
            <a:r>
              <a:rPr lang="en-US" sz="20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 boolean equals(Object anObject)</a:t>
            </a:r>
          </a:p>
          <a:p>
            <a:pPr marL="0" indent="0">
              <a:buNone/>
            </a:pPr>
            <a:r>
              <a:rPr lang="en-US" sz="2000"/>
              <a:t>Compares this string to the specified object. The result is true if and only if the argument is not null and is a String object that represents the same sequence of characters as this object.</a:t>
            </a:r>
          </a:p>
          <a:p>
            <a:pPr marL="0" indent="0">
              <a:buNone/>
            </a:pPr>
            <a:endParaRPr lang="en-US" sz="20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289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 vs. Overloading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6C176A4-8CB3-664C-9F59-311586C95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292934"/>
                </a:solidFill>
                <a:latin typeface="Helvetica" pitchFamily="2" charset="0"/>
                <a:cs typeface="Courier New" panose="02070309020205020404" pitchFamily="49" charset="0"/>
              </a:rPr>
              <a:t>Consider the following classes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b="1" dirty="0">
              <a:solidFill>
                <a:srgbClr val="29293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0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20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{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Shoe m(Shoe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Shoe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... 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0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Bar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20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 {...}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ustomShape 4">
            <a:extLst>
              <a:ext uri="{FF2B5EF4-FFF2-40B4-BE49-F238E27FC236}">
                <a16:creationId xmlns:a16="http://schemas.microsoft.com/office/drawing/2014/main" id="{1A6F2137-E505-284B-86F9-12C81476E25F}"/>
              </a:ext>
            </a:extLst>
          </p:cNvPr>
          <p:cNvSpPr/>
          <p:nvPr/>
        </p:nvSpPr>
        <p:spPr>
          <a:xfrm>
            <a:off x="6858000" y="1625600"/>
            <a:ext cx="1485000" cy="1828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Object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    ↓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  Foo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    ↓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  Bar</a:t>
            </a:r>
            <a:endParaRPr sz="2000" dirty="0"/>
          </a:p>
        </p:txBody>
      </p:sp>
      <p:sp>
        <p:nvSpPr>
          <p:cNvPr id="10" name="CustomShape 5">
            <a:extLst>
              <a:ext uri="{FF2B5EF4-FFF2-40B4-BE49-F238E27FC236}">
                <a16:creationId xmlns:a16="http://schemas.microsoft.com/office/drawing/2014/main" id="{6755BFA6-D3B5-B449-8066-CD22F7D530EF}"/>
              </a:ext>
            </a:extLst>
          </p:cNvPr>
          <p:cNvSpPr/>
          <p:nvPr/>
        </p:nvSpPr>
        <p:spPr>
          <a:xfrm>
            <a:off x="6096000" y="4216400"/>
            <a:ext cx="2362200" cy="1905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      Footwear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            ↓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         Shoe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            ↓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 err="1">
                <a:solidFill>
                  <a:srgbClr val="292934"/>
                </a:solidFill>
                <a:latin typeface="Arial"/>
              </a:rPr>
              <a:t>HighHeeledShoe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601063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Overriding vs. Overloading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24D4F496-EC29-B945-9C04-F646B456B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7772400" cy="3962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lnSpcReduction="10000"/>
          </a:bodyPr>
          <a:lstStyle/>
          <a:p>
            <a:pPr marL="0" indent="0">
              <a:buSzPct val="85000"/>
              <a:buNone/>
            </a:pPr>
            <a:r>
              <a:rPr lang="en-US" sz="1800" b="1" dirty="0" err="1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cs typeface="Courier New" panose="02070309020205020404" pitchFamily="49" charset="0"/>
              </a:rPr>
              <a:t>Method in Foo</a:t>
            </a:r>
          </a:p>
          <a:p>
            <a:pPr marL="0" indent="0">
              <a:buSzPct val="85000"/>
              <a:buNone/>
            </a:pPr>
            <a:r>
              <a:rPr lang="en-US" sz="18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Shoe m(Shoe 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8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Shoe 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800" b="1" dirty="0">
                <a:solidFill>
                  <a:srgbClr val="29293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... }</a:t>
            </a:r>
            <a:endParaRPr lang="en-US" sz="1800" b="1" dirty="0" err="1">
              <a:solidFill>
                <a:srgbClr val="29293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85000"/>
              <a:buNone/>
            </a:pPr>
            <a:endParaRPr lang="en-US" sz="1800" b="1" dirty="0" err="1">
              <a:solidFill>
                <a:srgbClr val="29293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85000"/>
              <a:buNone/>
            </a:pPr>
            <a:r>
              <a:rPr lang="en-US" sz="1800" b="1" dirty="0" err="1">
                <a:solidFill>
                  <a:schemeClr val="accent1">
                    <a:lumMod val="50000"/>
                  </a:schemeClr>
                </a:solidFill>
                <a:latin typeface="Helvetica" pitchFamily="2" charset="0"/>
                <a:cs typeface="Courier New" panose="02070309020205020404" pitchFamily="49" charset="0"/>
              </a:rPr>
              <a:t>Possible Methods in Bar</a:t>
            </a:r>
          </a:p>
          <a:p>
            <a:pPr marL="0" indent="0">
              <a:buSzPct val="85000"/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Shoe m(Shoe 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Shoe 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... }</a:t>
            </a:r>
          </a:p>
          <a:p>
            <a:pPr marL="0" indent="0">
              <a:buSzPct val="85000"/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HighHeeledShoe m(Shoe 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Shoe 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... }</a:t>
            </a:r>
          </a:p>
          <a:p>
            <a:pPr marL="0" indent="0">
              <a:buSzPct val="85000"/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Shoe m(FootWear 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HighHeeledShoe 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... }</a:t>
            </a:r>
          </a:p>
          <a:p>
            <a:pPr marL="0" indent="0">
              <a:buSzPct val="85000"/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Shoe m(FootWear 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FootWear 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... }</a:t>
            </a:r>
          </a:p>
          <a:p>
            <a:pPr marL="0" indent="0">
              <a:buSzPct val="85000"/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Shoe m(HighHeeledShoe 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HighHeeledShoe 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... }</a:t>
            </a:r>
          </a:p>
          <a:p>
            <a:pPr marL="0" indent="0">
              <a:buSzPct val="85000"/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Shoe m(Shoe 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... }</a:t>
            </a:r>
          </a:p>
          <a:p>
            <a:pPr marL="0" indent="0">
              <a:buSzPct val="85000"/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FootWear m(Shoe 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Shoe 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... }</a:t>
            </a:r>
          </a:p>
          <a:p>
            <a:pPr marL="0" indent="0">
              <a:buSzPct val="85000"/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Shoe z(Shoe 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Shoe 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... }</a:t>
            </a:r>
          </a:p>
          <a:p>
            <a:pPr marL="0" indent="0">
              <a:buNone/>
            </a:pPr>
            <a:endParaRPr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915E3C5-9BB5-5149-B46E-059025299A2D}"/>
              </a:ext>
            </a:extLst>
          </p:cNvPr>
          <p:cNvGrpSpPr/>
          <p:nvPr/>
        </p:nvGrpSpPr>
        <p:grpSpPr>
          <a:xfrm>
            <a:off x="533400" y="990600"/>
            <a:ext cx="8191500" cy="1447800"/>
            <a:chOff x="723900" y="1231900"/>
            <a:chExt cx="8191500" cy="1447800"/>
          </a:xfrm>
        </p:grpSpPr>
        <p:sp>
          <p:nvSpPr>
            <p:cNvPr id="11" name="CustomShape 3">
              <a:extLst>
                <a:ext uri="{FF2B5EF4-FFF2-40B4-BE49-F238E27FC236}">
                  <a16:creationId xmlns:a16="http://schemas.microsoft.com/office/drawing/2014/main" id="{AC39EADE-7465-CB46-8FBE-8A46B85C5441}"/>
                </a:ext>
              </a:extLst>
            </p:cNvPr>
            <p:cNvSpPr/>
            <p:nvPr/>
          </p:nvSpPr>
          <p:spPr>
            <a:xfrm>
              <a:off x="723900" y="1308100"/>
              <a:ext cx="8191500" cy="1371600"/>
            </a:xfrm>
            <a:prstGeom prst="rect">
              <a:avLst/>
            </a:prstGeom>
            <a:solidFill>
              <a:srgbClr val="EFE9E1"/>
            </a:solidFill>
            <a:ln w="26280">
              <a:solidFill>
                <a:srgbClr val="6C7771"/>
              </a:solidFill>
              <a:round/>
            </a:ln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>
                  <a:solidFill>
                    <a:srgbClr val="292934"/>
                  </a:solidFill>
                  <a:latin typeface="Arial"/>
                </a:rPr>
                <a:t>• The result is method overriding</a:t>
              </a:r>
              <a:endParaRPr sz="1800">
                <a:solidFill>
                  <a:prstClr val="black"/>
                </a:solidFill>
                <a:latin typeface="Calibri" panose="020F0502020204030204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>
                  <a:solidFill>
                    <a:srgbClr val="292934"/>
                  </a:solidFill>
                  <a:latin typeface="Arial"/>
                </a:rPr>
                <a:t>• The result is method overloading</a:t>
              </a:r>
              <a:endParaRPr sz="1800">
                <a:solidFill>
                  <a:prstClr val="black"/>
                </a:solidFill>
                <a:latin typeface="Calibri" panose="020F0502020204030204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>
                  <a:solidFill>
                    <a:srgbClr val="292934"/>
                  </a:solidFill>
                  <a:latin typeface="Arial"/>
                </a:rPr>
                <a:t>• The result is a type-error</a:t>
              </a:r>
              <a:endParaRPr sz="1800">
                <a:solidFill>
                  <a:prstClr val="black"/>
                </a:solidFill>
                <a:latin typeface="Calibri" panose="020F0502020204030204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>
                  <a:solidFill>
                    <a:srgbClr val="292934"/>
                  </a:solidFill>
                  <a:latin typeface="Arial"/>
                </a:rPr>
                <a:t>• None of the above</a:t>
              </a:r>
              <a:endParaRPr sz="180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" name="CustomShape 4">
              <a:extLst>
                <a:ext uri="{FF2B5EF4-FFF2-40B4-BE49-F238E27FC236}">
                  <a16:creationId xmlns:a16="http://schemas.microsoft.com/office/drawing/2014/main" id="{1A6F2137-E505-284B-86F9-12C81476E25F}"/>
                </a:ext>
              </a:extLst>
            </p:cNvPr>
            <p:cNvSpPr/>
            <p:nvPr/>
          </p:nvSpPr>
          <p:spPr>
            <a:xfrm>
              <a:off x="5042800" y="1308100"/>
              <a:ext cx="1205600" cy="1054100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solidFill>
                    <a:srgbClr val="292934"/>
                  </a:solidFill>
                  <a:latin typeface="Arial"/>
                </a:rPr>
                <a:t>  Foo</a:t>
              </a:r>
              <a:endParaRPr sz="1800" dirty="0"/>
            </a:p>
            <a:p>
              <a:pPr>
                <a:lnSpc>
                  <a:spcPct val="100000"/>
                </a:lnSpc>
              </a:pPr>
              <a:r>
                <a:rPr lang="en-US" sz="1800" dirty="0">
                  <a:solidFill>
                    <a:srgbClr val="292934"/>
                  </a:solidFill>
                  <a:latin typeface="Arial"/>
                </a:rPr>
                <a:t>    ↓</a:t>
              </a:r>
              <a:endParaRPr sz="1800" dirty="0"/>
            </a:p>
            <a:p>
              <a:pPr>
                <a:lnSpc>
                  <a:spcPct val="100000"/>
                </a:lnSpc>
              </a:pPr>
              <a:r>
                <a:rPr lang="en-US" sz="1800" dirty="0">
                  <a:solidFill>
                    <a:srgbClr val="292934"/>
                  </a:solidFill>
                  <a:latin typeface="Arial"/>
                </a:rPr>
                <a:t>  Bar</a:t>
              </a:r>
              <a:endParaRPr sz="1800" dirty="0"/>
            </a:p>
          </p:txBody>
        </p:sp>
        <p:sp>
          <p:nvSpPr>
            <p:cNvPr id="10" name="CustomShape 5">
              <a:extLst>
                <a:ext uri="{FF2B5EF4-FFF2-40B4-BE49-F238E27FC236}">
                  <a16:creationId xmlns:a16="http://schemas.microsoft.com/office/drawing/2014/main" id="{6755BFA6-D3B5-B449-8066-CD22F7D530EF}"/>
                </a:ext>
              </a:extLst>
            </p:cNvPr>
            <p:cNvSpPr/>
            <p:nvPr/>
          </p:nvSpPr>
          <p:spPr>
            <a:xfrm>
              <a:off x="6400800" y="1231900"/>
              <a:ext cx="2095500" cy="1371600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solidFill>
                    <a:srgbClr val="292934"/>
                  </a:solidFill>
                  <a:latin typeface="Arial"/>
                </a:rPr>
                <a:t>      Footwear</a:t>
              </a:r>
              <a:endParaRPr sz="1800" dirty="0"/>
            </a:p>
            <a:p>
              <a:pPr>
                <a:lnSpc>
                  <a:spcPct val="100000"/>
                </a:lnSpc>
              </a:pPr>
              <a:r>
                <a:rPr lang="en-US" sz="1800" dirty="0">
                  <a:solidFill>
                    <a:srgbClr val="292934"/>
                  </a:solidFill>
                  <a:latin typeface="Arial"/>
                </a:rPr>
                <a:t>            ↓</a:t>
              </a:r>
              <a:endParaRPr sz="1800" dirty="0"/>
            </a:p>
            <a:p>
              <a:pPr>
                <a:lnSpc>
                  <a:spcPct val="100000"/>
                </a:lnSpc>
              </a:pPr>
              <a:r>
                <a:rPr lang="en-US" sz="1800" dirty="0">
                  <a:solidFill>
                    <a:srgbClr val="292934"/>
                  </a:solidFill>
                  <a:latin typeface="Arial"/>
                </a:rPr>
                <a:t>         Shoe </a:t>
              </a:r>
            </a:p>
            <a:p>
              <a:pPr>
                <a:lnSpc>
                  <a:spcPct val="100000"/>
                </a:lnSpc>
              </a:pPr>
              <a:r>
                <a:rPr lang="en-US" sz="1800" dirty="0">
                  <a:solidFill>
                    <a:srgbClr val="292934"/>
                  </a:solidFill>
                  <a:latin typeface="Arial"/>
                </a:rPr>
                <a:t>            ↓</a:t>
              </a:r>
              <a:endParaRPr lang="en-US" sz="1800" dirty="0"/>
            </a:p>
            <a:p>
              <a:pPr>
                <a:lnSpc>
                  <a:spcPct val="100000"/>
                </a:lnSpc>
              </a:pPr>
              <a:r>
                <a:rPr lang="en-US" sz="1800" dirty="0" err="1">
                  <a:solidFill>
                    <a:srgbClr val="292934"/>
                  </a:solidFill>
                  <a:latin typeface="Arial"/>
                </a:rPr>
                <a:t>HighHeeledShoe</a:t>
              </a:r>
              <a:endParaRPr sz="1800" dirty="0"/>
            </a:p>
            <a:p>
              <a:pPr>
                <a:lnSpc>
                  <a:spcPct val="100000"/>
                </a:lnSpc>
              </a:pPr>
              <a:r>
                <a:rPr lang="en-US" sz="1800" dirty="0">
                  <a:solidFill>
                    <a:srgbClr val="292934"/>
                  </a:solidFill>
                  <a:latin typeface="Arial"/>
                </a:rPr>
                <a:t>            </a:t>
              </a:r>
              <a:endParaRPr sz="1800" dirty="0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2DF34EA5-7089-F543-AD5F-C2F1D568EE04}"/>
              </a:ext>
            </a:extLst>
          </p:cNvPr>
          <p:cNvSpPr/>
          <p:nvPr/>
        </p:nvSpPr>
        <p:spPr>
          <a:xfrm>
            <a:off x="4660900" y="3821668"/>
            <a:ext cx="162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SzPct val="85000"/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77936D-D885-E64E-9D08-5764ECFA0778}"/>
              </a:ext>
            </a:extLst>
          </p:cNvPr>
          <p:cNvSpPr/>
          <p:nvPr/>
        </p:nvSpPr>
        <p:spPr>
          <a:xfrm>
            <a:off x="6591300" y="4431268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SzPct val="85000"/>
              <a:buNone/>
            </a:pP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overloading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DA5902-1841-E34F-994A-D0C08C78690A}"/>
              </a:ext>
            </a:extLst>
          </p:cNvPr>
          <p:cNvSpPr/>
          <p:nvPr/>
        </p:nvSpPr>
        <p:spPr>
          <a:xfrm>
            <a:off x="6032500" y="4114800"/>
            <a:ext cx="162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SzPct val="85000"/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108A52-A1B7-5243-8E11-CCDC0D1E4F39}"/>
              </a:ext>
            </a:extLst>
          </p:cNvPr>
          <p:cNvSpPr/>
          <p:nvPr/>
        </p:nvSpPr>
        <p:spPr>
          <a:xfrm>
            <a:off x="5829300" y="4812268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SzPct val="85000"/>
              <a:buNone/>
            </a:pP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overloading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79EB9D2-CA7D-5D4D-B9C7-CDDBEE9CA9CA}"/>
              </a:ext>
            </a:extLst>
          </p:cNvPr>
          <p:cNvSpPr/>
          <p:nvPr/>
        </p:nvSpPr>
        <p:spPr>
          <a:xfrm>
            <a:off x="7277100" y="5032970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SzPct val="85000"/>
              <a:buNone/>
            </a:pP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overloading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15121E8-BE38-1F4F-A71D-59BDEF0308E1}"/>
              </a:ext>
            </a:extLst>
          </p:cNvPr>
          <p:cNvSpPr/>
          <p:nvPr/>
        </p:nvSpPr>
        <p:spPr>
          <a:xfrm>
            <a:off x="3644900" y="5345668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SzPct val="85000"/>
              <a:buNone/>
            </a:pP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overloading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CF2F7E-00F5-474D-862A-3CBFF8903036}"/>
              </a:ext>
            </a:extLst>
          </p:cNvPr>
          <p:cNvSpPr/>
          <p:nvPr/>
        </p:nvSpPr>
        <p:spPr>
          <a:xfrm>
            <a:off x="5219700" y="5638800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SzPct val="85000"/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error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B1DFF35-D722-B64F-838E-226FEBD94085}"/>
              </a:ext>
            </a:extLst>
          </p:cNvPr>
          <p:cNvSpPr/>
          <p:nvPr/>
        </p:nvSpPr>
        <p:spPr>
          <a:xfrm>
            <a:off x="4743450" y="5987534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SzPct val="85000"/>
              <a:buNone/>
            </a:pPr>
            <a:r>
              <a:rPr lang="en-US" sz="1800" b="1" dirty="0">
                <a:solidFill>
                  <a:srgbClr val="CD990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method</a:t>
            </a:r>
          </a:p>
        </p:txBody>
      </p:sp>
    </p:spTree>
    <p:extLst>
      <p:ext uri="{BB962C8B-B14F-4D97-AF65-F5344CB8AC3E}">
        <p14:creationId xmlns:p14="http://schemas.microsoft.com/office/powerpoint/2010/main" val="313750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4" grpId="0"/>
      <p:bldP spid="15" grpId="0"/>
      <p:bldP spid="18" grpId="0"/>
      <p:bldP spid="19" grpId="0"/>
      <p:bldP spid="2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versus overriding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In Java:</a:t>
            </a:r>
          </a:p>
          <a:p>
            <a:pPr lvl="1"/>
            <a:r>
              <a:rPr lang="en-US" sz="2000" dirty="0"/>
              <a:t>A class can have multiple methods with the same name and different parameters (number or type)</a:t>
            </a:r>
          </a:p>
          <a:p>
            <a:pPr lvl="1"/>
            <a:r>
              <a:rPr lang="en-US" sz="2000" dirty="0"/>
              <a:t>A method </a:t>
            </a:r>
            <a:r>
              <a:rPr lang="en-US" sz="2000" i="1" dirty="0">
                <a:solidFill>
                  <a:schemeClr val="accent2"/>
                </a:solidFill>
              </a:rPr>
              <a:t>overrides</a:t>
            </a:r>
            <a:r>
              <a:rPr lang="en-US" sz="2000" dirty="0"/>
              <a:t> a superclass method only if it has the same name and exact same argument types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So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’s 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equals(Duration d)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does </a:t>
            </a:r>
            <a:r>
              <a:rPr lang="en-US" sz="2000" i="1" dirty="0"/>
              <a:t>not</a:t>
            </a:r>
            <a:r>
              <a:rPr lang="en-US" sz="2000" dirty="0"/>
              <a:t> 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’s 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equals(Object d)</a:t>
            </a:r>
          </a:p>
          <a:p>
            <a:pPr marL="0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Overloading is sometimes useful to make several closely related functions with the same name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Overloading is sometimes confusing since the rules for what-method-gets-called are complicated 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[Overriding covered in CSE143, but not overloading]</a:t>
            </a:r>
          </a:p>
        </p:txBody>
      </p:sp>
    </p:spTree>
    <p:extLst>
      <p:ext uri="{BB962C8B-B14F-4D97-AF65-F5344CB8AC3E}">
        <p14:creationId xmlns:p14="http://schemas.microsoft.com/office/powerpoint/2010/main" val="4093556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8425" y="2286000"/>
            <a:ext cx="83471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3255463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Java’s </a:t>
            </a:r>
            <a:r>
              <a:rPr lang="en-US" sz="2000" dirty="0">
                <a:solidFill>
                  <a:schemeClr val="tx2"/>
                </a:solidFill>
                <a:hlinkClick r:id="rId2"/>
              </a:rPr>
              <a:t>language spec for resolving Method Invocations </a:t>
            </a:r>
            <a:r>
              <a:rPr lang="en-US" sz="2000" dirty="0"/>
              <a:t>(including overload resolution) is about 18 pages long.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In summary</a:t>
            </a:r>
          </a:p>
          <a:p>
            <a:r>
              <a:rPr lang="en-US" sz="2000" dirty="0"/>
              <a:t>The </a:t>
            </a:r>
            <a:r>
              <a:rPr lang="en-US" sz="2000" dirty="0">
                <a:solidFill>
                  <a:srgbClr val="00B050"/>
                </a:solidFill>
              </a:rPr>
              <a:t>declared types of parameters and the object it’s called on </a:t>
            </a:r>
            <a:r>
              <a:rPr lang="en-US" sz="2000" dirty="0"/>
              <a:t>determine the signature of the method to call</a:t>
            </a:r>
          </a:p>
          <a:p>
            <a:pPr lvl="1"/>
            <a:r>
              <a:rPr lang="en-US" sz="2000" dirty="0"/>
              <a:t>declared type is also known as compile-time type</a:t>
            </a:r>
          </a:p>
          <a:p>
            <a:r>
              <a:rPr lang="en-US" sz="2000" dirty="0"/>
              <a:t>The </a:t>
            </a:r>
            <a:r>
              <a:rPr lang="en-US" sz="2000" dirty="0">
                <a:solidFill>
                  <a:srgbClr val="00B050"/>
                </a:solidFill>
              </a:rPr>
              <a:t>runtime type of the object it’s called on </a:t>
            </a:r>
            <a:r>
              <a:rPr lang="en-US" sz="2000" dirty="0"/>
              <a:t>determines which implementation of that method signagure gets called</a:t>
            </a:r>
          </a:p>
          <a:p>
            <a:pPr lvl="1"/>
            <a:r>
              <a:rPr lang="en-US" sz="2000" dirty="0"/>
              <a:t>this is called dynamic dispatch</a:t>
            </a:r>
          </a:p>
        </p:txBody>
      </p:sp>
    </p:spTree>
    <p:extLst>
      <p:ext uri="{BB962C8B-B14F-4D97-AF65-F5344CB8AC3E}">
        <p14:creationId xmlns:p14="http://schemas.microsoft.com/office/powerpoint/2010/main" val="199300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Overloading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(Duration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{…}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d1;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d2;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d1.equals(d2);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o1.equals(o2);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d1.equals(o2);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o1.equals(d2);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d1.equals(o1);</a:t>
            </a:r>
            <a:b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005141" y="441960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99087" y="4762884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false(!)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968821" y="5822634"/>
            <a:ext cx="4955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[using Object’s equals]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99087" y="5105400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false(!)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999087" y="5460744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false(!)</a:t>
            </a:r>
            <a:endParaRPr lang="en-US" sz="2000" dirty="0"/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FEF1FB21-E261-3E4E-94F5-06D709CA7172}"/>
              </a:ext>
            </a:extLst>
          </p:cNvPr>
          <p:cNvSpPr/>
          <p:nvPr/>
        </p:nvSpPr>
        <p:spPr>
          <a:xfrm>
            <a:off x="6248400" y="1447800"/>
            <a:ext cx="2362200" cy="467320"/>
          </a:xfrm>
          <a:prstGeom prst="wedgeRectCallout">
            <a:avLst>
              <a:gd name="adj1" fmla="val -74652"/>
              <a:gd name="adj2" fmla="val 65728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>
                <a:solidFill>
                  <a:prstClr val="black"/>
                </a:solidFill>
                <a:latin typeface="Calibri" panose="020F0502020204030204"/>
              </a:rPr>
              <a:t>overloading...oops!</a:t>
            </a:r>
            <a:endParaRPr lang="en-US" sz="2000" b="1" ker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39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In summary</a:t>
            </a:r>
          </a:p>
          <a:p>
            <a:r>
              <a:rPr lang="en-US" sz="2000" dirty="0"/>
              <a:t>The </a:t>
            </a:r>
            <a:r>
              <a:rPr lang="en-US" sz="2000" dirty="0">
                <a:solidFill>
                  <a:srgbClr val="00B050"/>
                </a:solidFill>
              </a:rPr>
              <a:t>declared types of parameters and the object it’s called on </a:t>
            </a:r>
            <a:r>
              <a:rPr lang="en-US" sz="2000" dirty="0"/>
              <a:t>determine the signature of the method to call</a:t>
            </a:r>
          </a:p>
          <a:p>
            <a:r>
              <a:rPr lang="en-US" sz="2000" dirty="0"/>
              <a:t>The </a:t>
            </a:r>
            <a:r>
              <a:rPr lang="en-US" sz="2000" dirty="0">
                <a:solidFill>
                  <a:srgbClr val="00B050"/>
                </a:solidFill>
              </a:rPr>
              <a:t>runtime type of the object it’s called on </a:t>
            </a:r>
            <a:r>
              <a:rPr lang="en-US" sz="2000" dirty="0"/>
              <a:t>determines which implementation of that method signagure gets called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o1.equals(d2)</a:t>
            </a:r>
          </a:p>
          <a:p>
            <a:r>
              <a:rPr lang="en-GB" sz="2000" b="1" dirty="0">
                <a:latin typeface="Courier New" pitchFamily="49" charset="0"/>
                <a:cs typeface="Courier New" pitchFamily="49" charset="0"/>
              </a:rPr>
              <a:t>o1</a:t>
            </a:r>
            <a:r>
              <a:rPr lang="en-US" sz="2000" dirty="0"/>
              <a:t> has declared type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dirty="0"/>
              <a:t>so the signature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equals(Object)</a:t>
            </a:r>
            <a:r>
              <a:rPr lang="en-US" sz="2000" dirty="0"/>
              <a:t> is chosen</a:t>
            </a:r>
          </a:p>
          <a:p>
            <a:r>
              <a:rPr lang="en-US" sz="2000" dirty="0"/>
              <a:t>The runtime 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o1</a:t>
            </a:r>
            <a:r>
              <a:rPr lang="en-US" sz="2000" dirty="0"/>
              <a:t>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, so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equals(Object)</a:t>
            </a:r>
            <a:r>
              <a:rPr lang="en-US" sz="2000" dirty="0"/>
              <a:t> method gets called. Since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doesn’t implement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equals(Object)</a:t>
            </a:r>
            <a:r>
              <a:rPr lang="en-US" sz="2000" dirty="0"/>
              <a:t>, the superclass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’s implementation is called.</a:t>
            </a:r>
            <a:endParaRPr lang="en-US" sz="2000" dirty="0">
              <a:latin typeface="Helvetica" pitchFamily="2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831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In summary</a:t>
            </a:r>
          </a:p>
          <a:p>
            <a:r>
              <a:rPr lang="en-US" sz="2000" dirty="0"/>
              <a:t>The </a:t>
            </a:r>
            <a:r>
              <a:rPr lang="en-US" sz="2000" dirty="0">
                <a:solidFill>
                  <a:srgbClr val="00B050"/>
                </a:solidFill>
              </a:rPr>
              <a:t>declared types of parameters and the object it’s called on </a:t>
            </a:r>
            <a:r>
              <a:rPr lang="en-US" sz="2000" dirty="0"/>
              <a:t>determine the signature of the method to call</a:t>
            </a:r>
          </a:p>
          <a:p>
            <a:r>
              <a:rPr lang="en-US" sz="2000" dirty="0"/>
              <a:t>The </a:t>
            </a:r>
            <a:r>
              <a:rPr lang="en-US" sz="2000" dirty="0">
                <a:solidFill>
                  <a:srgbClr val="00B050"/>
                </a:solidFill>
              </a:rPr>
              <a:t>runtime type of the object it’s called on </a:t>
            </a:r>
            <a:r>
              <a:rPr lang="en-US" sz="2000" dirty="0"/>
              <a:t>determines which implementation of that method signagure gets called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o1.equals(o2)</a:t>
            </a:r>
          </a:p>
          <a:p>
            <a:r>
              <a:rPr lang="en-GB" sz="2000" b="1" dirty="0">
                <a:latin typeface="Courier New" pitchFamily="49" charset="0"/>
                <a:cs typeface="Courier New" pitchFamily="49" charset="0"/>
              </a:rPr>
              <a:t>o2</a:t>
            </a:r>
            <a:r>
              <a:rPr lang="en-US" sz="2000" dirty="0"/>
              <a:t> has declared type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dirty="0"/>
              <a:t>so the signature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equals(Object)</a:t>
            </a:r>
            <a:r>
              <a:rPr lang="en-US" sz="2000" dirty="0"/>
              <a:t> is chosen</a:t>
            </a:r>
          </a:p>
          <a:p>
            <a:r>
              <a:rPr lang="en-US" sz="2000" dirty="0"/>
              <a:t>The runtime 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o1</a:t>
            </a:r>
            <a:r>
              <a:rPr lang="en-US" sz="2000" dirty="0"/>
              <a:t>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, so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equals(Object)</a:t>
            </a:r>
            <a:r>
              <a:rPr lang="en-US" sz="2000" dirty="0"/>
              <a:t> method is chosen. Since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doesn’t implement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equals(Object)</a:t>
            </a:r>
            <a:r>
              <a:rPr lang="en-US" sz="2000" dirty="0"/>
              <a:t>, the superclass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’s implementation is called.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0691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fixed (mostly)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{…}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d1;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d2;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d1.equals(d2);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o1.equals(o2);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d1.equals(o2);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o1.equals(d2);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d1.equals(o1);</a:t>
            </a:r>
            <a:endParaRPr lang="en-US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005141" y="441885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85468" y="4768165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[overriding]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985468" y="513659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[overriding]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85468" y="549244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[overriding]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985468" y="584829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[overriding]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058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wait!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This doesn’t actually compile:</a:t>
            </a:r>
          </a:p>
          <a:p>
            <a:pPr marL="0" indent="0">
              <a:buNone/>
            </a:pPr>
            <a:endParaRPr lang="en-US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17960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Really fixed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if(! 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Cast cannot fail </a:t>
            </a:r>
          </a:p>
          <a:p>
            <a:r>
              <a:rPr lang="en-US" sz="2000" dirty="0"/>
              <a:t>We want equals to work on </a:t>
            </a:r>
            <a:r>
              <a:rPr lang="en-US" sz="2000" i="1" dirty="0"/>
              <a:t>any</a:t>
            </a:r>
            <a:r>
              <a:rPr lang="en-US" sz="2000" dirty="0"/>
              <a:t> pair of objects</a:t>
            </a:r>
          </a:p>
          <a:p>
            <a:r>
              <a:rPr lang="en-US" sz="2000" dirty="0"/>
              <a:t>Gets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case right too 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sz="2000" dirty="0"/>
              <a:t> always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/>
              <a:t>)</a:t>
            </a:r>
          </a:p>
          <a:p>
            <a:r>
              <a:rPr lang="en-US" sz="2000" dirty="0"/>
              <a:t>So: rare use of cast that is correct and idiomatic</a:t>
            </a:r>
          </a:p>
          <a:p>
            <a:pPr lvl="1"/>
            <a:r>
              <a:rPr lang="en-US" sz="2000" dirty="0"/>
              <a:t>This is what you should do (cf. </a:t>
            </a:r>
            <a:r>
              <a:rPr lang="en-US" sz="2000" i="1" dirty="0"/>
              <a:t>Effective Java</a:t>
            </a:r>
            <a:r>
              <a:rPr lang="en-US" sz="2000" dirty="0"/>
              <a:t>)</a:t>
            </a: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3CE4EEFB-A91E-E24A-8E70-378042CC6104}"/>
              </a:ext>
            </a:extLst>
          </p:cNvPr>
          <p:cNvSpPr/>
          <p:nvPr/>
        </p:nvSpPr>
        <p:spPr>
          <a:xfrm>
            <a:off x="6248400" y="2743200"/>
            <a:ext cx="1993900" cy="495300"/>
          </a:xfrm>
          <a:prstGeom prst="wedgeRectCallout">
            <a:avLst>
              <a:gd name="adj1" fmla="val -77946"/>
              <a:gd name="adj2" fmla="val 31644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chemeClr val="tx1"/>
                </a:solidFill>
                <a:latin typeface="Helvetica" charset="0"/>
              </a:rPr>
              <a:t>Cast statement</a:t>
            </a:r>
          </a:p>
        </p:txBody>
      </p:sp>
    </p:spTree>
    <p:extLst>
      <p:ext uri="{BB962C8B-B14F-4D97-AF65-F5344CB8AC3E}">
        <p14:creationId xmlns:p14="http://schemas.microsoft.com/office/powerpoint/2010/main" val="180887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Satisfies the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if(! 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Reflexive: Yes</a:t>
            </a:r>
          </a:p>
          <a:p>
            <a:r>
              <a:rPr lang="en-US" sz="2000" dirty="0"/>
              <a:t>Symmetric: Yes, even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/>
              <a:t> is not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!</a:t>
            </a:r>
          </a:p>
          <a:p>
            <a:pPr lvl="1"/>
            <a:r>
              <a:rPr lang="en-US" sz="2000" dirty="0"/>
              <a:t>(Assuming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/>
              <a:t>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method satisfies the contract)</a:t>
            </a:r>
          </a:p>
          <a:p>
            <a:r>
              <a:rPr lang="en-US" sz="2000" dirty="0"/>
              <a:t>Transitive: Yes, similar reasoning to symmetric</a:t>
            </a:r>
          </a:p>
        </p:txBody>
      </p:sp>
    </p:spTree>
    <p:extLst>
      <p:ext uri="{BB962C8B-B14F-4D97-AF65-F5344CB8AC3E}">
        <p14:creationId xmlns:p14="http://schemas.microsoft.com/office/powerpoint/2010/main" val="28164933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better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sz="2000" dirty="0"/>
              <a:t>Great style: use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@Override </a:t>
            </a:r>
            <a:r>
              <a:rPr lang="en-US" sz="2000" dirty="0"/>
              <a:t>annotation when overriding</a:t>
            </a:r>
          </a:p>
          <a:p>
            <a:endParaRPr lang="en-US" sz="2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…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latin typeface="+mj-lt"/>
                <a:cs typeface="Courier New" pitchFamily="49" charset="0"/>
              </a:rPr>
              <a:t>Compiler warning</a:t>
            </a:r>
            <a:r>
              <a:rPr lang="en-GB" sz="2000" dirty="0">
                <a:latin typeface="+mj-lt"/>
                <a:cs typeface="Courier New" pitchFamily="49" charset="0"/>
              </a:rPr>
              <a:t> if not actually an override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+mj-lt"/>
                <a:cs typeface="Courier New" pitchFamily="49" charset="0"/>
              </a:rPr>
              <a:t>Catches bug where argument is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GB" sz="2000" dirty="0">
                <a:latin typeface="+mj-lt"/>
                <a:cs typeface="Courier New" pitchFamily="49" charset="0"/>
              </a:rPr>
              <a:t> or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GB" sz="2000" dirty="0">
                <a:latin typeface="+mj-lt"/>
                <a:cs typeface="Courier New" pitchFamily="49" charset="0"/>
              </a:rPr>
              <a:t> or ...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+mj-lt"/>
                <a:cs typeface="Courier New" pitchFamily="49" charset="0"/>
              </a:rPr>
              <a:t>Alerts reader to overriding 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+mj-lt"/>
                <a:cs typeface="Courier New" pitchFamily="49" charset="0"/>
              </a:rPr>
              <a:t>Concise, relevant, </a:t>
            </a:r>
            <a:r>
              <a:rPr lang="en-GB" sz="2000" i="1" dirty="0">
                <a:latin typeface="+mj-lt"/>
                <a:cs typeface="Courier New" pitchFamily="49" charset="0"/>
              </a:rPr>
              <a:t>checked</a:t>
            </a:r>
            <a:r>
              <a:rPr lang="en-GB" sz="2000" dirty="0">
                <a:latin typeface="+mj-lt"/>
                <a:cs typeface="Courier New" pitchFamily="49" charset="0"/>
              </a:rPr>
              <a:t> documentation</a:t>
            </a:r>
            <a:endParaRPr lang="en-US" sz="2000" dirty="0">
              <a:latin typeface="+mj-lt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64625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Overriding Equals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Equals contract – Equals must implement an equivalence relation</a:t>
            </a:r>
          </a:p>
          <a:p>
            <a:r>
              <a:rPr lang="en-US" sz="2000" dirty="0"/>
              <a:t>Reflexive 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a.equals(a)</a:t>
            </a:r>
          </a:p>
          <a:p>
            <a:r>
              <a:rPr lang="en-US" sz="2000" dirty="0"/>
              <a:t>Symmetric 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a.equals(b)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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b.equals(a)</a:t>
            </a:r>
          </a:p>
          <a:p>
            <a:r>
              <a:rPr lang="en-US" sz="2000" dirty="0"/>
              <a:t>Transitive 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a.equals(b)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 b.equals(c)  a.equals(c)</a:t>
            </a: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Equals must override, not overload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’s equals</a:t>
            </a:r>
          </a:p>
          <a:p>
            <a:r>
              <a:rPr lang="en-US" sz="2000" dirty="0"/>
              <a:t>Must take in a parameter of type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  <a:p>
            <a:r>
              <a:rPr lang="en-US" sz="2000" dirty="0">
                <a:latin typeface="Helvetica" pitchFamily="2" charset="0"/>
                <a:cs typeface="Courier New" panose="02070309020205020404" pitchFamily="49" charset="0"/>
              </a:rPr>
              <a:t>After checking instanceof, can cast argument to the right class</a:t>
            </a:r>
          </a:p>
        </p:txBody>
      </p:sp>
    </p:spTree>
    <p:extLst>
      <p:ext uri="{BB962C8B-B14F-4D97-AF65-F5344CB8AC3E}">
        <p14:creationId xmlns:p14="http://schemas.microsoft.com/office/powerpoint/2010/main" val="555680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Announcements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dirty="0"/>
              <a:t>This coming week is the craziest part of the quarter!</a:t>
            </a:r>
          </a:p>
          <a:p>
            <a:r>
              <a:rPr lang="en-GB" sz="2000" dirty="0"/>
              <a:t>Quiz 4 due tomorrow 10 pm</a:t>
            </a:r>
          </a:p>
          <a:p>
            <a:r>
              <a:rPr lang="en-GB" sz="2000" dirty="0"/>
              <a:t>HW4 due tomorrow 10 pm</a:t>
            </a:r>
          </a:p>
          <a:p>
            <a:endParaRPr lang="en-GB" sz="2000" dirty="0"/>
          </a:p>
          <a:p>
            <a:r>
              <a:rPr lang="en-GB" sz="2000" dirty="0"/>
              <a:t>HW5 due next Thursday</a:t>
            </a:r>
          </a:p>
          <a:p>
            <a:pPr lvl="1"/>
            <a:r>
              <a:rPr lang="en-GB" sz="2000" dirty="0"/>
              <a:t>Hardest hw in 331 and future hws build on it</a:t>
            </a:r>
          </a:p>
          <a:p>
            <a:r>
              <a:rPr lang="en-GB" sz="2000" dirty="0"/>
              <a:t>Section tomorrow!</a:t>
            </a:r>
          </a:p>
          <a:p>
            <a:pPr lvl="1"/>
            <a:r>
              <a:rPr lang="en-GB" sz="2000" dirty="0"/>
              <a:t>important things you need to know for HW5</a:t>
            </a:r>
          </a:p>
          <a:p>
            <a:endParaRPr lang="en-GB" sz="2000" dirty="0"/>
          </a:p>
          <a:p>
            <a:r>
              <a:rPr lang="en-GB" sz="2000" dirty="0"/>
              <a:t>Midterm review session Friday 3:30-5 in this room</a:t>
            </a:r>
          </a:p>
          <a:p>
            <a:r>
              <a:rPr lang="en-GB" sz="2000" dirty="0"/>
              <a:t>Midterm Monday 1:10-2:10 in this room</a:t>
            </a:r>
          </a:p>
          <a:p>
            <a:endParaRPr lang="en-GB" sz="2000" dirty="0"/>
          </a:p>
          <a:p>
            <a:r>
              <a:rPr lang="en-GB" sz="2000" dirty="0"/>
              <a:t>Mid-quarter course evaluation Friday (during part of class)</a:t>
            </a:r>
          </a:p>
          <a:p>
            <a:pPr lvl="1"/>
            <a:r>
              <a:rPr lang="en-GB" sz="2000" dirty="0"/>
              <a:t>Visitor: Jamal from the Center for Teaching and Learning </a:t>
            </a:r>
          </a:p>
        </p:txBody>
      </p:sp>
    </p:spTree>
    <p:extLst>
      <p:ext uri="{BB962C8B-B14F-4D97-AF65-F5344CB8AC3E}">
        <p14:creationId xmlns:p14="http://schemas.microsoft.com/office/powerpoint/2010/main" val="3403128301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35568" y="2028616"/>
            <a:ext cx="627287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Equals and 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Subclassing</a:t>
            </a:r>
          </a:p>
        </p:txBody>
      </p:sp>
    </p:spTree>
    <p:extLst>
      <p:ext uri="{BB962C8B-B14F-4D97-AF65-F5344CB8AC3E}">
        <p14:creationId xmlns:p14="http://schemas.microsoft.com/office/powerpoint/2010/main" val="6876948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Okay, so are we done?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Understanding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</a:t>
            </a:r>
          </a:p>
          <a:p>
            <a:pPr lvl="1"/>
            <a:r>
              <a:rPr lang="en-US" sz="2000" dirty="0"/>
              <a:t>Implementing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correctly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  <a:p>
            <a:pPr lvl="2"/>
            <a:r>
              <a:rPr lang="en-US" sz="2000" dirty="0"/>
              <a:t>Overriding</a:t>
            </a:r>
          </a:p>
          <a:p>
            <a:pPr lvl="2"/>
            <a:r>
              <a:rPr lang="en-US" sz="2000" dirty="0"/>
              <a:t>Satisfying the contract [for all types of arguments]</a:t>
            </a:r>
          </a:p>
          <a:p>
            <a:pPr lvl="2"/>
            <a:endParaRPr lang="en-US" sz="2000" dirty="0"/>
          </a:p>
          <a:p>
            <a:r>
              <a:rPr lang="en-US" sz="2000" dirty="0"/>
              <a:t>Alas, matters can get worse for subclasses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  <a:p>
            <a:pPr lvl="1"/>
            <a:r>
              <a:rPr lang="en-US" sz="2000" dirty="0"/>
              <a:t>No perfect solution, so understand the trade-offs…</a:t>
            </a:r>
          </a:p>
        </p:txBody>
      </p:sp>
    </p:spTree>
    <p:extLst>
      <p:ext uri="{BB962C8B-B14F-4D97-AF65-F5344CB8AC3E}">
        <p14:creationId xmlns:p14="http://schemas.microsoft.com/office/powerpoint/2010/main" val="12778484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subclasses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8200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extends Duration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numCountedDurations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super(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min,sec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++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numCountedDurations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extends Duration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private final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super(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min,sec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this.nano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(Object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7363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dirty="0"/>
              <a:t> is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/>
              <a:t> does not 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endParaRPr lang="en-US" sz="2000" dirty="0"/>
          </a:p>
          <a:p>
            <a:r>
              <a:rPr lang="en-US" sz="2000" dirty="0"/>
              <a:t>Will (implicitly) treat any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/>
              <a:t> like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when checking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endParaRPr lang="en-US" sz="2000" dirty="0"/>
          </a:p>
          <a:p>
            <a:r>
              <a:rPr lang="en-US" sz="2000" dirty="0"/>
              <a:t>Any combination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/>
              <a:t> objects can be compared</a:t>
            </a:r>
          </a:p>
          <a:p>
            <a:pPr lvl="1"/>
            <a:r>
              <a:rPr lang="en-US" sz="2000" dirty="0"/>
              <a:t>Equal if same contents in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dirty="0"/>
              <a:t> fields</a:t>
            </a:r>
          </a:p>
          <a:p>
            <a:pPr lvl="1"/>
            <a:r>
              <a:rPr lang="en-US" sz="2000" dirty="0"/>
              <a:t>Works because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Duration</a:t>
            </a:r>
            <a:r>
              <a:rPr lang="en-US" sz="2000" dirty="0"/>
              <a:t>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when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/>
              <a:t> is an instance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3341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dirty="0"/>
              <a:t> [not so good!]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r>
              <a:rPr lang="en-US" sz="2000" dirty="0"/>
              <a:t>If we don’t 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/>
              <a:t>, then objects with different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dirty="0"/>
              <a:t> fields will be equal</a:t>
            </a:r>
          </a:p>
          <a:p>
            <a:endParaRPr lang="en-US" sz="2000" dirty="0"/>
          </a:p>
          <a:p>
            <a:r>
              <a:rPr lang="en-US" sz="2000" dirty="0"/>
              <a:t>So using everything we have learned:</a:t>
            </a:r>
          </a:p>
          <a:p>
            <a:endParaRPr lang="en-US" sz="1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&amp;&amp;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  <a:p>
            <a:r>
              <a:rPr lang="en-US" sz="2000" dirty="0"/>
              <a:t>But we have violated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</a:t>
            </a:r>
          </a:p>
          <a:p>
            <a:pPr lvl="1"/>
            <a:r>
              <a:rPr lang="en-US" sz="2000" dirty="0"/>
              <a:t>Hint: Compare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and 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69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symmetry bug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&amp;&amp;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GB" sz="1050" dirty="0">
              <a:latin typeface="Comic Sans MS" pitchFamily="66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This is </a:t>
            </a:r>
            <a:r>
              <a:rPr lang="en-GB" sz="2000" b="1" i="1" dirty="0">
                <a:solidFill>
                  <a:srgbClr val="C00000"/>
                </a:solidFill>
              </a:rPr>
              <a:t>not symmetric</a:t>
            </a:r>
            <a:r>
              <a:rPr lang="en-GB" sz="2000" dirty="0"/>
              <a:t>!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(5, 10, 15);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Duration(5, 10);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d1.equals(d2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308427" y="5181600"/>
            <a:ext cx="1415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309941" y="558775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764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symmetry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This version restores symmetry by using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if the argument is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(and not 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16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if o is a normal Duration, compare </a:t>
            </a:r>
            <a:r>
              <a:rPr lang="en-GB" sz="2000" b="1" i="1" u="sng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without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nd.nano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Alas, this </a:t>
            </a:r>
            <a:r>
              <a:rPr lang="en-US" sz="2000" i="1" dirty="0"/>
              <a:t>still</a:t>
            </a:r>
            <a:r>
              <a:rPr lang="en-US" sz="2000" dirty="0"/>
              <a:t> violates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</a:t>
            </a:r>
          </a:p>
          <a:p>
            <a:r>
              <a:rPr lang="en-US" sz="2000" dirty="0"/>
              <a:t>Transitivity: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a.equals(b) 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 a.equals(c)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281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transitivity bug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30500" y="1451064"/>
            <a:ext cx="7808700" cy="274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kern="0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(1, 2, 3);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 = new Duration(1, 2);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d3</a:t>
            </a: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kern="0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(1, 2, 4);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d1.equals(d2</a:t>
            </a:r>
            <a:r>
              <a:rPr lang="en-GB" sz="20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kern="0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d2.equals(d3</a:t>
            </a:r>
            <a:r>
              <a:rPr lang="en-GB" sz="20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kern="0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d1.equals(d3</a:t>
            </a:r>
            <a:r>
              <a:rPr lang="en-GB" sz="20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kern="0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kern="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79635" y="434340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NanoDuration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1982364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982364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sec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982364" y="5562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err="1">
                <a:solidFill>
                  <a:schemeClr val="tx1"/>
                </a:solidFill>
              </a:rPr>
              <a:t>nano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98009" y="47814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33889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 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405648" y="552226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   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36077" y="4343400"/>
            <a:ext cx="1095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Duration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862378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862378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sec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478023" y="47814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13903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12249" y="434340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NanoDuration</a:t>
            </a:r>
            <a:endParaRPr lang="en-US" sz="2000" dirty="0"/>
          </a:p>
        </p:txBody>
      </p:sp>
      <p:sp>
        <p:nvSpPr>
          <p:cNvPr id="54" name="Rectangle 53"/>
          <p:cNvSpPr/>
          <p:nvPr/>
        </p:nvSpPr>
        <p:spPr>
          <a:xfrm>
            <a:off x="5614978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614978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sec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614978" y="5562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err="1">
                <a:solidFill>
                  <a:schemeClr val="tx1"/>
                </a:solidFill>
              </a:rPr>
              <a:t>nano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30623" y="480060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66503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 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38262" y="552226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   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62341" y="2755775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462341" y="3136775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459314" y="3562290"/>
            <a:ext cx="1569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267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great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/>
              <a:t>Effective Java </a:t>
            </a:r>
            <a:r>
              <a:rPr lang="en-US" sz="2000" dirty="0"/>
              <a:t>says not to (re)override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like this</a:t>
            </a:r>
          </a:p>
          <a:p>
            <a:pPr lvl="1"/>
            <a:r>
              <a:rPr lang="en-US" sz="2000" dirty="0"/>
              <a:t>Unless superclass is non-instantiable (e.g., abstract)</a:t>
            </a:r>
          </a:p>
          <a:p>
            <a:pPr lvl="1"/>
            <a:r>
              <a:rPr lang="en-US" sz="2000" dirty="0"/>
              <a:t>“Don’t do it” a non-solution given the equality we want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/>
              <a:t> objects</a:t>
            </a:r>
          </a:p>
          <a:p>
            <a:pPr lvl="1"/>
            <a:endParaRPr lang="en-US" sz="2000" dirty="0"/>
          </a:p>
          <a:p>
            <a:r>
              <a:rPr lang="en-US" sz="2000" dirty="0"/>
              <a:t>Two far-from-perfect approaches on next two slides: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Don’t make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a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Change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such that only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objects that are not (proper) subclasses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are equal</a:t>
            </a:r>
          </a:p>
        </p:txBody>
      </p:sp>
    </p:spTree>
    <p:extLst>
      <p:ext uri="{BB962C8B-B14F-4D97-AF65-F5344CB8AC3E}">
        <p14:creationId xmlns:p14="http://schemas.microsoft.com/office/powerpoint/2010/main" val="7524541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Not quite sufficient: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getClass</a:t>
            </a:r>
            <a:r>
              <a:rPr lang="en-US" dirty="0"/>
              <a:t> trick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4582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Different run-time class checking to satisfy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contract: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@Override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in Duration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(o == null)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(!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o.getClass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()))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 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min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sec;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But now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objects never equal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/>
              <a:t> objects</a:t>
            </a:r>
          </a:p>
          <a:p>
            <a:pPr lvl="1"/>
            <a:r>
              <a:rPr lang="en-US" sz="2000" dirty="0"/>
              <a:t>Subclasses do not “act like” instances of superclass because behavior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changes with subclasses</a:t>
            </a:r>
          </a:p>
          <a:p>
            <a:pPr lvl="1"/>
            <a:r>
              <a:rPr lang="en-US" sz="2000" dirty="0"/>
              <a:t>Generally considered wrong to “break” subtyping like this</a:t>
            </a:r>
          </a:p>
        </p:txBody>
      </p:sp>
    </p:spTree>
    <p:extLst>
      <p:ext uri="{BB962C8B-B14F-4D97-AF65-F5344CB8AC3E}">
        <p14:creationId xmlns:p14="http://schemas.microsoft.com/office/powerpoint/2010/main" val="1526469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471109" y="2286000"/>
            <a:ext cx="420179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Equality</a:t>
            </a:r>
          </a:p>
        </p:txBody>
      </p:sp>
    </p:spTree>
    <p:extLst>
      <p:ext uri="{BB962C8B-B14F-4D97-AF65-F5344CB8AC3E}">
        <p14:creationId xmlns:p14="http://schemas.microsoft.com/office/powerpoint/2010/main" val="33786069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Choose composition over </a:t>
            </a:r>
            <a:r>
              <a:rPr lang="en-US" sz="2000" dirty="0" err="1"/>
              <a:t>subclassing</a:t>
            </a:r>
            <a:endParaRPr lang="en-US" sz="2000" dirty="0"/>
          </a:p>
          <a:p>
            <a:pPr lvl="1"/>
            <a:r>
              <a:rPr lang="en-US" sz="2000" dirty="0"/>
              <a:t>Often good advice: many programmers overuse (abuse) </a:t>
            </a:r>
            <a:r>
              <a:rPr lang="en-US" sz="2000" dirty="0" err="1"/>
              <a:t>subclassing</a:t>
            </a:r>
            <a:r>
              <a:rPr lang="en-US" sz="2000" dirty="0"/>
              <a:t> [see future lecture on proper subtyping]</a:t>
            </a:r>
          </a:p>
          <a:p>
            <a:pPr lvl="1"/>
            <a:endParaRPr lang="en-US" sz="1000" dirty="0"/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	public 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	  private final Duration </a:t>
            </a:r>
            <a:r>
              <a:rPr lang="en-GB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	  private final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	  …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	}</a:t>
            </a:r>
            <a:endParaRPr lang="en-GB" sz="2000" dirty="0"/>
          </a:p>
          <a:p>
            <a:pPr marL="0" indent="0">
              <a:buNone/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dirty="0"/>
              <a:t> and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dirty="0"/>
              <a:t> now unrelated </a:t>
            </a:r>
          </a:p>
          <a:p>
            <a:pPr lvl="1"/>
            <a:r>
              <a:rPr lang="en-GB" sz="2000" dirty="0"/>
              <a:t>No presumption they can be compared to one another</a:t>
            </a:r>
          </a:p>
          <a:p>
            <a:pPr marL="0" indent="0">
              <a:buNone/>
            </a:pPr>
            <a:r>
              <a:rPr lang="en-GB" sz="2000" dirty="0"/>
              <a:t>Solves some problems, introduces others</a:t>
            </a:r>
          </a:p>
          <a:p>
            <a:pPr lvl="1"/>
            <a:r>
              <a:rPr lang="en-GB" sz="2000" dirty="0"/>
              <a:t>Can’t use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dirty="0" err="1"/>
              <a:t>s</a:t>
            </a:r>
            <a:r>
              <a:rPr lang="en-GB" sz="2000" dirty="0"/>
              <a:t> where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dirty="0"/>
              <a:t>s are expected (not a subtype)</a:t>
            </a:r>
          </a:p>
          <a:p>
            <a:pPr lvl="1"/>
            <a:r>
              <a:rPr lang="en-GB" sz="2000" dirty="0"/>
              <a:t>No inheritance, so need explicit </a:t>
            </a:r>
            <a:r>
              <a:rPr lang="en-GB" sz="2000" i="1" dirty="0"/>
              <a:t>forwarding</a:t>
            </a:r>
            <a:r>
              <a:rPr lang="en-GB" sz="2000" dirty="0"/>
              <a:t> methods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02958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Slight alternative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r>
              <a:rPr lang="en-US" sz="2000" dirty="0"/>
              <a:t>Can avoid some method redefinition by having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/>
              <a:t> both extend a common abstract class</a:t>
            </a:r>
          </a:p>
          <a:p>
            <a:pPr lvl="1"/>
            <a:r>
              <a:rPr lang="en-US" sz="2000" dirty="0"/>
              <a:t>Or implement the same interface</a:t>
            </a:r>
          </a:p>
          <a:p>
            <a:pPr lvl="1"/>
            <a:r>
              <a:rPr lang="en-US" sz="2000" dirty="0"/>
              <a:t>Leave overriding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to the two subclasses</a:t>
            </a:r>
          </a:p>
          <a:p>
            <a:endParaRPr lang="en-US" sz="2000" dirty="0"/>
          </a:p>
          <a:p>
            <a:r>
              <a:rPr lang="en-US" sz="2000" dirty="0"/>
              <a:t>Keeps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dirty="0"/>
              <a:t> and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dirty="0"/>
              <a:t> from being used “like each other”</a:t>
            </a:r>
          </a:p>
          <a:p>
            <a:endParaRPr lang="en-US" sz="2000" dirty="0"/>
          </a:p>
          <a:p>
            <a:r>
              <a:rPr lang="en-US" sz="2000" dirty="0"/>
              <a:t>But requires advance planning or willingness to change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when you discover the need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/>
              <a:t>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46851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hierarchy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144FF07E-A5FD-DC45-9C76-092C030FBA79}"/>
              </a:ext>
            </a:extLst>
          </p:cNvPr>
          <p:cNvSpPr/>
          <p:nvPr/>
        </p:nvSpPr>
        <p:spPr>
          <a:xfrm>
            <a:off x="2819400" y="2187575"/>
            <a:ext cx="2895600" cy="495300"/>
          </a:xfrm>
          <a:prstGeom prst="wedgeRectCallout">
            <a:avLst>
              <a:gd name="adj1" fmla="val -49284"/>
              <a:gd name="adj2" fmla="val 47029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AbstractDuration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E5C49F78-DE98-5742-B9B6-2E3C52209FBF}"/>
              </a:ext>
            </a:extLst>
          </p:cNvPr>
          <p:cNvSpPr/>
          <p:nvPr/>
        </p:nvSpPr>
        <p:spPr>
          <a:xfrm>
            <a:off x="1752600" y="3422650"/>
            <a:ext cx="1447800" cy="495300"/>
          </a:xfrm>
          <a:prstGeom prst="wedgeRectCallout">
            <a:avLst>
              <a:gd name="adj1" fmla="val -49284"/>
              <a:gd name="adj2" fmla="val 47029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1C49FFF4-F063-0743-BF27-39013F9B703E}"/>
              </a:ext>
            </a:extLst>
          </p:cNvPr>
          <p:cNvSpPr/>
          <p:nvPr/>
        </p:nvSpPr>
        <p:spPr>
          <a:xfrm>
            <a:off x="1219200" y="4800600"/>
            <a:ext cx="2514600" cy="495300"/>
          </a:xfrm>
          <a:prstGeom prst="wedgeRectCallout">
            <a:avLst>
              <a:gd name="adj1" fmla="val -49284"/>
              <a:gd name="adj2" fmla="val 47029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E42602DC-2F5F-A147-BF40-FE068A32E4D9}"/>
              </a:ext>
            </a:extLst>
          </p:cNvPr>
          <p:cNvSpPr/>
          <p:nvPr/>
        </p:nvSpPr>
        <p:spPr>
          <a:xfrm>
            <a:off x="5029200" y="3429000"/>
            <a:ext cx="2514600" cy="495300"/>
          </a:xfrm>
          <a:prstGeom prst="wedgeRectCallout">
            <a:avLst>
              <a:gd name="adj1" fmla="val -49284"/>
              <a:gd name="adj2" fmla="val 47029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</a:p>
        </p:txBody>
      </p: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A4C4B9DE-DED7-A04E-8DD6-5FC4F606B6FC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rot="16200000" flipH="1">
            <a:off x="4903788" y="2046287"/>
            <a:ext cx="746125" cy="2019300"/>
          </a:xfrm>
          <a:prstGeom prst="bentConnector3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>
            <a:extLst>
              <a:ext uri="{FF2B5EF4-FFF2-40B4-BE49-F238E27FC236}">
                <a16:creationId xmlns:a16="http://schemas.microsoft.com/office/drawing/2014/main" id="{516DD701-4B7C-AE4D-9128-7660B22032DB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rot="5400000">
            <a:off x="3001963" y="2157412"/>
            <a:ext cx="739775" cy="179070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F15EC6D0-64F3-A94D-A29A-962622C8B5C8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rot="5400000">
            <a:off x="2035175" y="4359275"/>
            <a:ext cx="882650" cy="12700"/>
          </a:xfrm>
          <a:prstGeom prst="bentConnector3">
            <a:avLst>
              <a:gd name="adj1" fmla="val 7961"/>
            </a:avLst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2254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Summary: Equals and 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dirty="0"/>
              <a:t>Be careful when creating subclasses –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/>
              <a:t> needs to work!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US" sz="2000" dirty="0"/>
              <a:t> is not a proper Java subclass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US" sz="2000" dirty="0"/>
              <a:t> since we can’t get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/>
              <a:t> to work</a:t>
            </a:r>
          </a:p>
          <a:p>
            <a:pPr lvl="1"/>
            <a:r>
              <a:rPr lang="en-US" sz="2000" dirty="0"/>
              <a:t>More on the nuances of subclassing later!</a:t>
            </a:r>
          </a:p>
          <a:p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+mj-lt"/>
              </a:rPr>
              <a:t>Unresolvable tension between</a:t>
            </a:r>
          </a:p>
          <a:p>
            <a:pPr lvl="1"/>
            <a:r>
              <a:rPr lang="en-US" sz="2000" dirty="0">
                <a:latin typeface="+mj-lt"/>
              </a:rPr>
              <a:t>“What we want for equality”</a:t>
            </a:r>
          </a:p>
          <a:p>
            <a:pPr lvl="1"/>
            <a:r>
              <a:rPr lang="en-US" sz="2000" dirty="0">
                <a:latin typeface="+mj-lt"/>
              </a:rPr>
              <a:t>“What we want for subtyping”</a:t>
            </a:r>
          </a:p>
          <a:p>
            <a:r>
              <a:rPr lang="en-US" sz="2000" dirty="0">
                <a:latin typeface="+mj-lt"/>
              </a:rPr>
              <a:t>This is one of the limitations of Java</a:t>
            </a:r>
          </a:p>
        </p:txBody>
      </p:sp>
    </p:spTree>
    <p:extLst>
      <p:ext uri="{BB962C8B-B14F-4D97-AF65-F5344CB8AC3E}">
        <p14:creationId xmlns:p14="http://schemas.microsoft.com/office/powerpoint/2010/main" val="17789483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8425" y="2286000"/>
            <a:ext cx="83471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3908290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Announcements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dirty="0"/>
              <a:t>This coming week is the craziest part of the quarter!</a:t>
            </a:r>
          </a:p>
          <a:p>
            <a:r>
              <a:rPr lang="en-GB" sz="2000" dirty="0"/>
              <a:t>Quiz 4 due tomorrow 10 pm</a:t>
            </a:r>
          </a:p>
          <a:p>
            <a:r>
              <a:rPr lang="en-GB" sz="2000" dirty="0"/>
              <a:t>HW4 due tomorrow 10 pm</a:t>
            </a:r>
          </a:p>
          <a:p>
            <a:endParaRPr lang="en-GB" sz="2000" dirty="0"/>
          </a:p>
          <a:p>
            <a:r>
              <a:rPr lang="en-GB" sz="2000" dirty="0"/>
              <a:t>HW5 due next Thursday</a:t>
            </a:r>
          </a:p>
          <a:p>
            <a:pPr lvl="1"/>
            <a:r>
              <a:rPr lang="en-GB" sz="2000" dirty="0"/>
              <a:t>Hardest hw in 331 and future hws build on it</a:t>
            </a:r>
          </a:p>
          <a:p>
            <a:r>
              <a:rPr lang="en-GB" sz="2000" dirty="0"/>
              <a:t>Section tomorrow!</a:t>
            </a:r>
          </a:p>
          <a:p>
            <a:pPr lvl="1"/>
            <a:r>
              <a:rPr lang="en-GB" sz="2000" dirty="0"/>
              <a:t>important things you need to know for HW5</a:t>
            </a:r>
          </a:p>
          <a:p>
            <a:endParaRPr lang="en-GB" sz="2000" dirty="0"/>
          </a:p>
          <a:p>
            <a:r>
              <a:rPr lang="en-GB" sz="2000" dirty="0"/>
              <a:t>Midterm review session Friday 3:30-5 in this room</a:t>
            </a:r>
          </a:p>
          <a:p>
            <a:r>
              <a:rPr lang="en-GB" sz="2000" dirty="0"/>
              <a:t>Midterm Monday 1:10-2:10 in this room</a:t>
            </a:r>
          </a:p>
          <a:p>
            <a:endParaRPr lang="en-GB" sz="2000" dirty="0"/>
          </a:p>
          <a:p>
            <a:r>
              <a:rPr lang="en-GB" sz="2000" dirty="0"/>
              <a:t>Mid-quarter course evaluation Friday (during part of class)</a:t>
            </a:r>
          </a:p>
          <a:p>
            <a:pPr lvl="1"/>
            <a:r>
              <a:rPr lang="en-GB" sz="2000" dirty="0"/>
              <a:t>Visitor: Jamal from the Center for Teaching and Learning </a:t>
            </a:r>
          </a:p>
        </p:txBody>
      </p:sp>
    </p:spTree>
    <p:extLst>
      <p:ext uri="{BB962C8B-B14F-4D97-AF65-F5344CB8AC3E}">
        <p14:creationId xmlns:p14="http://schemas.microsoft.com/office/powerpoint/2010/main" val="2022120496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7096" y="5770880"/>
            <a:ext cx="4929808" cy="568960"/>
          </a:xfrm>
        </p:spPr>
        <p:txBody>
          <a:bodyPr anchor="ctr">
            <a:normAutofit/>
          </a:bodyPr>
          <a:lstStyle/>
          <a:p>
            <a:r>
              <a:rPr lang="en-US" dirty="0"/>
              <a:t>Leah Perlmutter / Summer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Lecture 10</a:t>
            </a:r>
          </a:p>
          <a:p>
            <a:pPr algn="ctr"/>
            <a:r>
              <a:rPr lang="en-US" sz="5400" i="1" dirty="0">
                <a:latin typeface="Helvetica" charset="0"/>
                <a:ea typeface="Helvetica" charset="0"/>
                <a:cs typeface="Helvetica" charset="0"/>
              </a:rPr>
              <a:t>Equality and </a:t>
            </a:r>
            <a:r>
              <a:rPr lang="en-US" sz="5400" i="1" dirty="0" err="1">
                <a:latin typeface="Helvetica" charset="0"/>
                <a:ea typeface="Helvetica" charset="0"/>
                <a:cs typeface="Helvetica" charset="0"/>
              </a:rPr>
              <a:t>Hashcode</a:t>
            </a:r>
          </a:p>
          <a:p>
            <a:pPr algn="ctr"/>
            <a:r>
              <a:rPr lang="en-US" sz="5400" i="1" dirty="0" err="1">
                <a:latin typeface="Helvetica" charset="0"/>
                <a:ea typeface="Helvetica" charset="0"/>
                <a:cs typeface="Helvetica" charset="0"/>
              </a:rPr>
              <a:t>(Continued)</a:t>
            </a:r>
            <a:endParaRPr lang="en-US" sz="5400" i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8867"/>
      </p:ext>
    </p:extLst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8425" y="2286000"/>
            <a:ext cx="83471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5390170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Announcements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GB" sz="2000" dirty="0"/>
              <a:t>Midterm review session Friday 3:30-5 in GUG 218</a:t>
            </a:r>
          </a:p>
          <a:p>
            <a:r>
              <a:rPr lang="en-GB" sz="2000" dirty="0"/>
              <a:t>Midterm Monday 1:10-2:10 in GUG 218</a:t>
            </a:r>
          </a:p>
          <a:p>
            <a:endParaRPr lang="en-GB" sz="2000" dirty="0"/>
          </a:p>
          <a:p>
            <a:r>
              <a:rPr lang="en-GB" sz="2000" dirty="0"/>
              <a:t>Short lecture today</a:t>
            </a:r>
          </a:p>
          <a:p>
            <a:r>
              <a:rPr lang="en-GB" sz="2000" dirty="0"/>
              <a:t>Mid-quarter course evaluation (during part of class)</a:t>
            </a:r>
          </a:p>
          <a:p>
            <a:pPr lvl="1"/>
            <a:r>
              <a:rPr lang="en-GB" sz="2000" dirty="0"/>
              <a:t>Visitor: Jamal from the Center for Teaching and Learning </a:t>
            </a:r>
          </a:p>
        </p:txBody>
      </p:sp>
    </p:spTree>
    <p:extLst>
      <p:ext uri="{BB962C8B-B14F-4D97-AF65-F5344CB8AC3E}">
        <p14:creationId xmlns:p14="http://schemas.microsoft.com/office/powerpoint/2010/main" val="2300795095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62204" y="2028616"/>
            <a:ext cx="6019597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Equals and</a:t>
            </a:r>
            <a:b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Collections</a:t>
            </a:r>
          </a:p>
        </p:txBody>
      </p:sp>
    </p:spTree>
    <p:extLst>
      <p:ext uri="{BB962C8B-B14F-4D97-AF65-F5344CB8AC3E}">
        <p14:creationId xmlns:p14="http://schemas.microsoft.com/office/powerpoint/2010/main" val="260875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 equality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A </a:t>
            </a:r>
            <a:r>
              <a:rPr lang="en-GB" sz="2000" dirty="0">
                <a:solidFill>
                  <a:schemeClr val="accent6"/>
                </a:solidFill>
              </a:rPr>
              <a:t>simple</a:t>
            </a:r>
            <a:r>
              <a:rPr lang="en-GB" sz="2000" dirty="0"/>
              <a:t> idea??</a:t>
            </a:r>
          </a:p>
          <a:p>
            <a:pPr lvl="1" indent="-342900"/>
            <a:r>
              <a:rPr lang="en-GB" sz="2000" dirty="0"/>
              <a:t>Two objects are equal if they have the same value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A </a:t>
            </a:r>
            <a:r>
              <a:rPr lang="en-GB" sz="2000" dirty="0">
                <a:solidFill>
                  <a:srgbClr val="2D2DB9"/>
                </a:solidFill>
              </a:rPr>
              <a:t>subtle</a:t>
            </a:r>
            <a:r>
              <a:rPr lang="en-GB" sz="2000" dirty="0"/>
              <a:t> idea: intuition can be misleading</a:t>
            </a:r>
          </a:p>
          <a:p>
            <a:pPr lvl="1"/>
            <a:r>
              <a:rPr lang="en-GB" sz="2000" dirty="0"/>
              <a:t>Same object or same contents?</a:t>
            </a:r>
          </a:p>
          <a:p>
            <a:pPr lvl="1"/>
            <a:r>
              <a:rPr lang="en-GB" sz="2000" dirty="0"/>
              <a:t>Same concrete value or same abstract value?</a:t>
            </a:r>
          </a:p>
          <a:p>
            <a:pPr lvl="1"/>
            <a:r>
              <a:rPr lang="en-GB" sz="2000" dirty="0"/>
              <a:t>Same right now or same forever?</a:t>
            </a:r>
          </a:p>
          <a:p>
            <a:pPr lvl="1"/>
            <a:r>
              <a:rPr lang="en-GB" sz="2000" dirty="0"/>
              <a:t>Same for instances of this class or also for subclasses?</a:t>
            </a:r>
          </a:p>
          <a:p>
            <a:pPr lvl="1"/>
            <a:r>
              <a:rPr lang="en-GB" sz="2000" dirty="0"/>
              <a:t>When are two collections equal?  </a:t>
            </a:r>
          </a:p>
          <a:p>
            <a:pPr lvl="2"/>
            <a:r>
              <a:rPr lang="en-GB" sz="2000" dirty="0"/>
              <a:t>How related to equality of elements? Order of elements?  </a:t>
            </a:r>
          </a:p>
          <a:p>
            <a:pPr lvl="2"/>
            <a:r>
              <a:rPr lang="en-GB" sz="2000" dirty="0"/>
              <a:t>What if a collection contains itself?</a:t>
            </a:r>
          </a:p>
          <a:p>
            <a:pPr lvl="1"/>
            <a:r>
              <a:rPr lang="en-GB" sz="2000" dirty="0"/>
              <a:t>How can we implement equality efficiently? </a:t>
            </a:r>
          </a:p>
        </p:txBody>
      </p:sp>
    </p:spTree>
    <p:extLst>
      <p:ext uri="{BB962C8B-B14F-4D97-AF65-F5344CB8AC3E}">
        <p14:creationId xmlns:p14="http://schemas.microsoft.com/office/powerpoint/2010/main" val="6432168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  <a:cs typeface="Courier New" panose="02070309020205020404" pitchFamily="49" charset="0"/>
              </a:rPr>
              <a:t>Sets and Equals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GB" sz="2000" dirty="0"/>
              <a:t>A set is a collection that stores at most one copy of each item</a:t>
            </a:r>
          </a:p>
          <a:p>
            <a:r>
              <a:rPr lang="en-GB" sz="2000" b="1" dirty="0">
                <a:latin typeface="Courier New" pitchFamily="49" charset="0"/>
                <a:cs typeface="Courier New" pitchFamily="49" charset="0"/>
              </a:rPr>
              <a:t>HashSet, TreeSet</a:t>
            </a:r>
          </a:p>
          <a:p>
            <a:pPr marL="0" indent="0">
              <a:buNone/>
            </a:pPr>
            <a:r>
              <a:rPr lang="en-GB" sz="2000" dirty="0"/>
              <a:t>A map is a collection that stores keys and values, with at most one copy of each key</a:t>
            </a:r>
          </a:p>
          <a:p>
            <a:r>
              <a:rPr lang="en-GB" sz="2000" b="1" dirty="0">
                <a:latin typeface="Courier New" pitchFamily="49" charset="0"/>
                <a:cs typeface="Courier New" pitchFamily="49" charset="0"/>
              </a:rPr>
              <a:t>TreeMap, HashMap, ...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What does it mean to store at most one copy?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Set&lt;E&gt; </a:t>
            </a:r>
            <a:endParaRPr lang="en-GB" sz="2000" dirty="0"/>
          </a:p>
          <a:p>
            <a:pPr marL="0" indent="0">
              <a:buNone/>
            </a:pPr>
            <a:r>
              <a:rPr lang="en-GB" sz="2000" i="1" dirty="0"/>
              <a:t>A collection that contains no duplicate elements. More formally, sets contain no pair of elements </a:t>
            </a:r>
            <a:r>
              <a:rPr lang="en-GB" sz="2000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GB" sz="2000" i="1" dirty="0"/>
              <a:t> and </a:t>
            </a:r>
            <a:r>
              <a:rPr lang="en-GB" sz="2000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GB" sz="2000" i="1" dirty="0"/>
              <a:t> such that  </a:t>
            </a:r>
            <a:r>
              <a:rPr lang="en-GB" sz="2000" b="1" i="1" dirty="0">
                <a:latin typeface="Courier New" pitchFamily="49" charset="0"/>
                <a:cs typeface="Courier New" pitchFamily="49" charset="0"/>
              </a:rPr>
              <a:t>e1.equals(e2),</a:t>
            </a:r>
            <a:r>
              <a:rPr lang="en-GB" sz="2000" i="1" dirty="0"/>
              <a:t> and at most one null element. 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357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Another method in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:</a:t>
            </a:r>
            <a:endParaRPr lang="en-US" sz="20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GB" sz="1200" dirty="0">
              <a:solidFill>
                <a:schemeClr val="accent2"/>
              </a:solidFill>
            </a:endParaRPr>
          </a:p>
          <a:p>
            <a:pPr marL="400050" lvl="2" indent="0">
              <a:buNone/>
            </a:pPr>
            <a:r>
              <a:rPr lang="en-GB" sz="2000" i="1" dirty="0"/>
              <a:t>Returns a hash code value for the object. This method is supported for the benefit of </a:t>
            </a:r>
            <a:r>
              <a:rPr lang="en-GB" sz="2000" i="1" dirty="0" err="1"/>
              <a:t>hashtables</a:t>
            </a:r>
            <a:r>
              <a:rPr lang="en-GB" sz="2000" i="1" dirty="0"/>
              <a:t> such as those provided by </a:t>
            </a:r>
            <a:r>
              <a:rPr lang="en-GB" sz="2000" b="1" i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GB" sz="2000" i="1" dirty="0"/>
              <a:t>.</a:t>
            </a:r>
          </a:p>
          <a:p>
            <a:pPr marL="0" lvl="1" indent="0">
              <a:buNone/>
            </a:pPr>
            <a:endParaRPr lang="en-GB" sz="1200" dirty="0"/>
          </a:p>
          <a:p>
            <a:pPr marL="0" lvl="1" indent="0">
              <a:buNone/>
            </a:pPr>
            <a:endParaRPr lang="en-GB" sz="1200" dirty="0"/>
          </a:p>
          <a:p>
            <a:pPr marL="0" lvl="1" indent="0">
              <a:buNone/>
            </a:pPr>
            <a:r>
              <a:rPr lang="en-GB" sz="2000" dirty="0"/>
              <a:t>You must always override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dirty="0"/>
              <a:t> when you override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equals.</a:t>
            </a:r>
          </a:p>
          <a:p>
            <a:pPr marL="0" lvl="1" indent="0">
              <a:buNone/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HashTable&lt;K,V&gt;</a:t>
            </a:r>
          </a:p>
          <a:p>
            <a:pPr marL="400050" lvl="2" indent="0">
              <a:buNone/>
            </a:pPr>
            <a:r>
              <a:rPr lang="en-GB" sz="2000" i="1" dirty="0"/>
              <a:t>To successfully store and retrieve objects from a hashtable, the objects used as keys must implement the </a:t>
            </a:r>
            <a:r>
              <a:rPr lang="en-GB" sz="2000" b="1" i="1" dirty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i="1" dirty="0"/>
              <a:t> method and the </a:t>
            </a:r>
            <a:r>
              <a:rPr lang="en-GB" sz="2000" b="1" i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i="1" dirty="0"/>
              <a:t> method.</a:t>
            </a:r>
          </a:p>
          <a:p>
            <a:pPr marL="342900" lvl="1" indent="-342900"/>
            <a:endParaRPr lang="en-GB" sz="2000" dirty="0"/>
          </a:p>
          <a:p>
            <a:pPr marL="0" lvl="1" indent="0">
              <a:buNone/>
            </a:pPr>
            <a:r>
              <a:rPr lang="en-GB" sz="2000" dirty="0"/>
              <a:t>Other hashing collections: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HashMap, HashSet, ...</a:t>
            </a:r>
          </a:p>
        </p:txBody>
      </p:sp>
    </p:spTree>
    <p:extLst>
      <p:ext uri="{BB962C8B-B14F-4D97-AF65-F5344CB8AC3E}">
        <p14:creationId xmlns:p14="http://schemas.microsoft.com/office/powerpoint/2010/main" val="25382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  <a:cs typeface="Courier New" panose="02070309020205020404" pitchFamily="49" charset="0"/>
              </a:rPr>
              <a:t>Hashing Functions</a:t>
            </a:r>
            <a:endParaRPr lang="en-US" dirty="0">
              <a:latin typeface="Helvetica" pitchFamily="2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dirty="0">
                <a:latin typeface="Helvetica" pitchFamily="2" charset="0"/>
                <a:cs typeface="Courier New" pitchFamily="49" charset="0"/>
              </a:rPr>
              <a:t>A correct hashing function...</a:t>
            </a:r>
          </a:p>
          <a:p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a.equals(b)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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a.hashCode() == b.hashCode()</a:t>
            </a:r>
          </a:p>
          <a:p>
            <a:pPr lvl="1"/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hash.remove(a) </a:t>
            </a:r>
            <a:r>
              <a:rPr lang="en-GB" sz="2000" dirty="0">
                <a:latin typeface="Helvetica" pitchFamily="2" charset="0"/>
                <a:cs typeface="Courier New" panose="02070309020205020404" pitchFamily="49" charset="0"/>
              </a:rPr>
              <a:t>should remove any key equal to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lvl="2"/>
            <a:r>
              <a:rPr lang="en-GB" sz="2000" dirty="0">
                <a:latin typeface="Helvetica" pitchFamily="2" charset="0"/>
                <a:cs typeface="Courier New" panose="02070309020205020404" pitchFamily="49" charset="0"/>
              </a:rPr>
              <a:t>if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a.hashCode() != b.hashCode()</a:t>
            </a:r>
            <a:r>
              <a:rPr lang="en-GB" sz="2000" dirty="0">
                <a:latin typeface="Helvetica" pitchFamily="2" charset="0"/>
                <a:cs typeface="Courier New" panose="02070309020205020404" pitchFamily="49" charset="0"/>
              </a:rPr>
              <a:t>,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GB" sz="2000" dirty="0">
                <a:latin typeface="Helvetica" pitchFamily="2" charset="0"/>
                <a:cs typeface="Courier New" panose="02070309020205020404" pitchFamily="49" charset="0"/>
              </a:rPr>
              <a:t> not removed!</a:t>
            </a:r>
          </a:p>
          <a:p>
            <a:pPr lvl="2"/>
            <a:r>
              <a:rPr lang="en-GB" sz="2000" dirty="0">
                <a:latin typeface="Helvetica" pitchFamily="2" charset="0"/>
                <a:cs typeface="Courier New" panose="02070309020205020404" pitchFamily="49" charset="0"/>
              </a:rPr>
              <a:t>must override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GB" sz="2000" dirty="0">
                <a:latin typeface="Helvetica" pitchFamily="2" charset="0"/>
                <a:cs typeface="Courier New" panose="02070309020205020404" pitchFamily="49" charset="0"/>
              </a:rPr>
              <a:t> when you override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o.hashCode() == o.hashCode()</a:t>
            </a:r>
          </a:p>
          <a:p>
            <a:pPr lvl="2"/>
            <a:endParaRPr lang="en-GB" sz="2000" dirty="0">
              <a:latin typeface="Helvetica" pitchFamily="2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Helvetica" pitchFamily="2" charset="0"/>
                <a:cs typeface="Courier New" pitchFamily="49" charset="0"/>
              </a:rPr>
              <a:t>A good hashing function...</a:t>
            </a:r>
          </a:p>
          <a:p>
            <a:r>
              <a:rPr lang="en-GB" sz="2000" dirty="0">
                <a:latin typeface="Helvetica" pitchFamily="2" charset="0"/>
                <a:cs typeface="Courier New" pitchFamily="49" charset="0"/>
              </a:rPr>
              <a:t>is fast to compute</a:t>
            </a:r>
          </a:p>
          <a:p>
            <a:r>
              <a:rPr lang="en-GB" sz="2000" dirty="0">
                <a:latin typeface="Helvetica" pitchFamily="2" charset="0"/>
                <a:cs typeface="Courier New" pitchFamily="49" charset="0"/>
              </a:rPr>
              <a:t>produces "spread out" values, to minimize collisions</a:t>
            </a:r>
          </a:p>
          <a:p>
            <a:pPr lvl="1"/>
            <a:r>
              <a:rPr lang="en-GB" sz="2000" dirty="0">
                <a:latin typeface="Helvetica" pitchFamily="2" charset="0"/>
                <a:cs typeface="Courier New" pitchFamily="49" charset="0"/>
              </a:rPr>
              <a:t>if a and b are not equal, it’s probably the case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a.hashCode() != b.hashCode()</a:t>
            </a:r>
            <a:endParaRPr lang="en-GB" sz="2000" dirty="0">
              <a:latin typeface="Helvetica" pitchFamily="2" charset="0"/>
              <a:cs typeface="Courier New" pitchFamily="49" charset="0"/>
            </a:endParaRPr>
          </a:p>
          <a:p>
            <a:pPr lvl="2"/>
            <a:r>
              <a:rPr lang="en-GB" sz="2000" dirty="0">
                <a:latin typeface="Helvetica" pitchFamily="2" charset="0"/>
                <a:cs typeface="Courier New" pitchFamily="49" charset="0"/>
              </a:rPr>
              <a:t>if this property is badly broken, hash table will be slow but still technically correct</a:t>
            </a:r>
          </a:p>
        </p:txBody>
      </p:sp>
    </p:spTree>
    <p:extLst>
      <p:ext uri="{BB962C8B-B14F-4D97-AF65-F5344CB8AC3E}">
        <p14:creationId xmlns:p14="http://schemas.microsoft.com/office/powerpoint/2010/main" val="233671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>
                <a:latin typeface="Helvetica" pitchFamily="2" charset="0"/>
                <a:cs typeface="Courier New" pitchFamily="49" charset="0"/>
              </a:rPr>
              <a:t>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Object...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GB" sz="1200" dirty="0"/>
          </a:p>
          <a:p>
            <a:pPr marL="0" lvl="1" indent="0">
              <a:buNone/>
            </a:pPr>
            <a:r>
              <a:rPr lang="en-GB" sz="2000" i="1" dirty="0"/>
              <a:t>Returns a hash code value for the object. This method is supported for the benefit of </a:t>
            </a:r>
            <a:r>
              <a:rPr lang="en-GB" sz="2000" i="1" dirty="0" err="1"/>
              <a:t>hashtables</a:t>
            </a:r>
            <a:r>
              <a:rPr lang="en-GB" sz="2000" i="1" dirty="0"/>
              <a:t> such as those provided by </a:t>
            </a:r>
            <a:r>
              <a:rPr lang="en-GB" sz="2000" b="1" i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GB" sz="2000" i="1" dirty="0"/>
              <a:t>.</a:t>
            </a:r>
            <a:endParaRPr lang="en-GB" sz="1200" dirty="0"/>
          </a:p>
          <a:p>
            <a:pPr marL="0" lvl="1" indent="0">
              <a:buNone/>
            </a:pPr>
            <a:endParaRPr lang="en-GB" sz="2000" dirty="0"/>
          </a:p>
          <a:p>
            <a:pPr marL="0" lvl="1" indent="0">
              <a:buNone/>
            </a:pPr>
            <a:r>
              <a:rPr lang="en-GB" sz="2000" dirty="0"/>
              <a:t>Contract (essential for correct overriding):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accent6"/>
                </a:solidFill>
              </a:rPr>
              <a:t>Self-consistent: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...so long as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dirty="0"/>
              <a:t> doesn’t change between the calls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accent6"/>
                </a:solidFill>
              </a:rPr>
              <a:t>Consistent with equality: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(b)</a:t>
            </a:r>
            <a:r>
              <a:rPr lang="en-GB" sz="2000" dirty="0"/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GB" sz="2000" dirty="0"/>
              <a:t>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342900" lvl="1" indent="-342900"/>
            <a:endParaRPr lang="en-GB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65040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If two objects are unequal, they usually have unequal hashcodes.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Benevolent side effect:</a:t>
            </a:r>
          </a:p>
          <a:p>
            <a:r>
              <a:rPr lang="en-US" sz="2000" dirty="0"/>
              <a:t>HashCode can be used as a cheaper pre-filtering before calling potentially expensive equals</a:t>
            </a:r>
          </a:p>
          <a:p>
            <a:pPr lvl="1"/>
            <a:r>
              <a:rPr lang="en-US" sz="2000" dirty="0"/>
              <a:t>Example: Are two large video files the exact same video?</a:t>
            </a:r>
          </a:p>
          <a:p>
            <a:pPr lvl="2"/>
            <a:r>
              <a:rPr lang="en-US" sz="2000" dirty="0"/>
              <a:t>Quick pre-filter: Are the files the same size?</a:t>
            </a:r>
          </a:p>
          <a:p>
            <a:pPr lvl="3"/>
            <a:r>
              <a:rPr lang="en-US" dirty="0"/>
              <a:t>if different sizes, they are definitely different</a:t>
            </a:r>
          </a:p>
          <a:p>
            <a:pPr lvl="3"/>
            <a:r>
              <a:rPr lang="en-US" dirty="0"/>
              <a:t>if same size, check equals</a:t>
            </a:r>
          </a:p>
          <a:p>
            <a:pPr lvl="2"/>
            <a:r>
              <a:rPr lang="en-US" sz="2000" dirty="0"/>
              <a:t>Quick pre-filter: Do they have the same hashCode?</a:t>
            </a:r>
            <a:endParaRPr lang="en-US" sz="1600" dirty="0"/>
          </a:p>
          <a:p>
            <a:pPr lvl="3"/>
            <a:r>
              <a:rPr lang="en-US" dirty="0"/>
              <a:t>Same idea as above</a:t>
            </a:r>
          </a:p>
        </p:txBody>
      </p:sp>
    </p:spTree>
    <p:extLst>
      <p:ext uri="{BB962C8B-B14F-4D97-AF65-F5344CB8AC3E}">
        <p14:creationId xmlns:p14="http://schemas.microsoft.com/office/powerpoint/2010/main" val="25046795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/>
          </a:bodyPr>
          <a:lstStyle/>
          <a:p>
            <a:r>
              <a:rPr lang="en-US" sz="2000" dirty="0"/>
              <a:t>Library Collections won’t work if your classes break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/>
              <a:t> 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dirty="0"/>
              <a:t> contracts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/>
              <a:t> is used for all kinds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2000" dirty="0">
                <a:latin typeface="Helvetica" pitchFamily="2" charset="0"/>
                <a:cs typeface="Courier New" pitchFamily="49" charset="0"/>
              </a:rPr>
              <a:t>and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Map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dirty="0"/>
              <a:t> is used 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US" sz="2000" dirty="0"/>
              <a:t> and other hashes</a:t>
            </a:r>
          </a:p>
          <a:p>
            <a:pPr lvl="1"/>
            <a:r>
              <a:rPr lang="en-US" sz="2000" dirty="0"/>
              <a:t>See CSE332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dirty="0"/>
              <a:t> properties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self-consistent: </a:t>
            </a:r>
            <a:r>
              <a:rPr lang="en-US" sz="2000" dirty="0"/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accent6"/>
                </a:solidFill>
              </a:rPr>
              <a:t>Objects that are equal always have the same hashCode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 a.equals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(b)</a:t>
            </a:r>
            <a:r>
              <a:rPr lang="en-GB" sz="2000" dirty="0"/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GB" sz="2000" dirty="0"/>
              <a:t>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Helvetica" pitchFamily="2" charset="0"/>
                <a:cs typeface="Courier New" pitchFamily="49" charset="0"/>
              </a:rPr>
              <a:t>Objects with the same hashCode may or may not be equal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Helvetica" pitchFamily="2" charset="0"/>
                <a:cs typeface="Courier New" pitchFamily="49" charset="0"/>
              </a:rPr>
              <a:t>different objects should usually have different hashcodes for good performance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Helvetica" pitchFamily="2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986066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So: we have to override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/>
              <a:t> in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  <a:p>
            <a:pPr lvl="1"/>
            <a:r>
              <a:rPr lang="en-US" sz="2000" dirty="0"/>
              <a:t>Must obey contract</a:t>
            </a:r>
          </a:p>
          <a:p>
            <a:pPr lvl="1"/>
            <a:r>
              <a:rPr lang="en-US" sz="2000" dirty="0"/>
              <a:t>Aim for non-equals objects usually having different results</a:t>
            </a:r>
          </a:p>
          <a:p>
            <a:pPr lvl="1"/>
            <a:endParaRPr lang="en-US" sz="2000" dirty="0"/>
          </a:p>
          <a:p>
            <a:r>
              <a:rPr lang="en-US" sz="2000" dirty="0"/>
              <a:t>Correct but expect poor performance: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return 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/>
              <a:t>Correct but expect better-but-still-possibly-poor performance: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return min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1000" dirty="0"/>
          </a:p>
          <a:p>
            <a:r>
              <a:rPr lang="en-US" sz="2000" dirty="0"/>
              <a:t>Better: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return min ^ sec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22AD9F5C-655B-2448-A9DB-E602D7FC2CE5}"/>
              </a:ext>
            </a:extLst>
          </p:cNvPr>
          <p:cNvSpPr/>
          <p:nvPr/>
        </p:nvSpPr>
        <p:spPr>
          <a:xfrm>
            <a:off x="6507480" y="5862340"/>
            <a:ext cx="1965960" cy="467320"/>
          </a:xfrm>
          <a:prstGeom prst="wedgeRectCallout">
            <a:avLst>
              <a:gd name="adj1" fmla="val -50235"/>
              <a:gd name="adj2" fmla="val 47666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^ </a:t>
            </a:r>
            <a:r>
              <a:rPr lang="en-US" sz="2000" kern="0">
                <a:solidFill>
                  <a:prstClr val="black"/>
                </a:solidFill>
                <a:latin typeface="Calibri" panose="020F0502020204030204"/>
              </a:rPr>
              <a:t>= bitwise XOR </a:t>
            </a:r>
            <a:endParaRPr lang="en-US" sz="2000" b="1" ker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63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depends 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Suppose we change the spec for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GB" sz="2000" dirty="0"/>
              <a:t>’s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/>
              <a:t>: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true if o and this represent same # of seconds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>
                <a:latin typeface="Comic Sans MS" pitchFamily="66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60*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60*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d.min+d.sec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Must update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GB" sz="2000" dirty="0"/>
              <a:t> – why?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This works: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	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	      return 60*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	  }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585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Sleep tracker for cats!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CatTracker {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String </a:t>
            </a:r>
            <a:r>
              <a:rPr lang="en-GB" sz="2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catID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Date </a:t>
            </a:r>
            <a:r>
              <a:rPr lang="en-GB" sz="2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Duration </a:t>
            </a:r>
            <a:r>
              <a:rPr lang="en-GB" sz="2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timeAsleep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equals(Object </a:t>
            </a:r>
            <a:r>
              <a:rPr lang="en-GB" sz="2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(! (o instanceof CatTracker)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 </a:t>
            </a:r>
            <a:r>
              <a:rPr lang="en-GB" sz="2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catID.equals(o.catID) &amp;&amp;     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date.equals(o.date) &amp;&amp;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timeAsleep.equals(timeAsleep);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878116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Sleep tracker for cats!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CatTracker {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String </a:t>
            </a:r>
            <a:r>
              <a:rPr lang="en-GB" sz="2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catID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Date </a:t>
            </a:r>
            <a:r>
              <a:rPr lang="en-GB" sz="2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Duration </a:t>
            </a:r>
            <a:r>
              <a:rPr lang="en-GB" sz="2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timeAsleep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GB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catID.hashCode() ^ 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date.hashCode() ^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timeAsleep.hashCode();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>
                <a:latin typeface="Helvetica" pitchFamily="2" charset="0"/>
                <a:cs typeface="Courier New" panose="02070309020205020404" pitchFamily="49" charset="0"/>
              </a:rPr>
              <a:t>EJ Tip #47: Know and use the Libraries!</a:t>
            </a:r>
          </a:p>
          <a:p>
            <a:pPr marL="0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>
                <a:latin typeface="Helvetica" pitchFamily="2" charset="0"/>
                <a:cs typeface="Courier New" panose="02070309020205020404" pitchFamily="49" charset="0"/>
              </a:rPr>
              <a:t>Java already knows good hashing functions for library types!</a:t>
            </a:r>
          </a:p>
        </p:txBody>
      </p:sp>
    </p:spTree>
    <p:extLst>
      <p:ext uri="{BB962C8B-B14F-4D97-AF65-F5344CB8AC3E}">
        <p14:creationId xmlns:p14="http://schemas.microsoft.com/office/powerpoint/2010/main" val="4166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Mathematical properties of equality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Reflexive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(a) ==  true</a:t>
            </a:r>
          </a:p>
          <a:p>
            <a:pPr lvl="1"/>
            <a:r>
              <a:rPr lang="en-GB" sz="2000" dirty="0">
                <a:latin typeface="+mj-lt"/>
                <a:cs typeface="Consolas" pitchFamily="49" charset="0"/>
              </a:rPr>
              <a:t>An object equals itself</a:t>
            </a:r>
            <a:endParaRPr lang="en-GB" sz="2000" dirty="0">
              <a:latin typeface="+mj-lt"/>
              <a:cs typeface="Consolas" pitchFamily="49" charset="0"/>
              <a:sym typeface="Symbol"/>
            </a:endParaRPr>
          </a:p>
          <a:p>
            <a:pPr marL="457200" lvl="1" indent="0">
              <a:buNone/>
            </a:pPr>
            <a:endParaRPr lang="en-GB" sz="2000" dirty="0">
              <a:latin typeface="Tw Cen MT" pitchFamily="34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Symmetric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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pPr lvl="1"/>
            <a:r>
              <a:rPr lang="en-GB" sz="2000" dirty="0">
                <a:latin typeface="+mj-lt"/>
                <a:cs typeface="Consolas" pitchFamily="49" charset="0"/>
              </a:rPr>
              <a:t>Order doesn’t matter</a:t>
            </a:r>
            <a:endParaRPr lang="en-GB" sz="2000" dirty="0">
              <a:latin typeface="+mj-lt"/>
              <a:cs typeface="Consolas" pitchFamily="49" charset="0"/>
              <a:sym typeface="Symbol"/>
            </a:endParaRPr>
          </a:p>
          <a:p>
            <a:pPr marL="457200" lvl="1" indent="0">
              <a:buNone/>
            </a:pPr>
            <a:endParaRPr lang="en-GB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Transitive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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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(c)</a:t>
            </a:r>
          </a:p>
          <a:p>
            <a:pPr lvl="1"/>
            <a:r>
              <a:rPr lang="en-GB" sz="2000" dirty="0">
                <a:latin typeface="+mj-lt"/>
                <a:cs typeface="Consolas" pitchFamily="49" charset="0"/>
              </a:rPr>
              <a:t>“transferable”</a:t>
            </a:r>
            <a:endParaRPr lang="en-GB" sz="2000" dirty="0">
              <a:latin typeface="+mj-lt"/>
              <a:cs typeface="Consolas" pitchFamily="49" charset="0"/>
              <a:sym typeface="Symbo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56004" y="5319003"/>
            <a:ext cx="6414706" cy="69930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lIns="82945" tIns="41473" rIns="82945" bIns="41473" rtlCol="0">
            <a:spAutoFit/>
          </a:bodyPr>
          <a:lstStyle/>
          <a:p>
            <a:pPr algn="ctr"/>
            <a:r>
              <a:rPr lang="en-GB" sz="2000" dirty="0">
                <a:latin typeface="+mn-lt"/>
                <a:cs typeface="Consolas" pitchFamily="49" charset="0"/>
              </a:rPr>
              <a:t>In mathematics, a relation that is reflexive, transitive, and symmetric is an </a:t>
            </a:r>
            <a:r>
              <a:rPr lang="en-GB" sz="2000" i="1" dirty="0">
                <a:solidFill>
                  <a:schemeClr val="accent2"/>
                </a:solidFill>
                <a:latin typeface="+mn-lt"/>
                <a:cs typeface="Consolas" pitchFamily="49" charset="0"/>
              </a:rPr>
              <a:t>equivalence relation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3257EB49-BD2D-8B4F-A618-B61959CE6F1C}"/>
              </a:ext>
            </a:extLst>
          </p:cNvPr>
          <p:cNvSpPr/>
          <p:nvPr/>
        </p:nvSpPr>
        <p:spPr>
          <a:xfrm>
            <a:off x="7162800" y="2667000"/>
            <a:ext cx="1828800" cy="1034487"/>
          </a:xfrm>
          <a:prstGeom prst="wedgeRectCallout">
            <a:avLst>
              <a:gd name="adj1" fmla="val -49921"/>
              <a:gd name="adj2" fmla="val 49422"/>
            </a:avLst>
          </a:prstGeom>
          <a:solidFill>
            <a:srgbClr val="E3F1DA"/>
          </a:solidFill>
          <a:ln>
            <a:solidFill>
              <a:srgbClr val="548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 </a:t>
            </a:r>
            <a:r>
              <a:rPr lang="en-GB" sz="2000" kern="0" dirty="0">
                <a:solidFill>
                  <a:srgbClr val="000000"/>
                </a:solidFill>
                <a:latin typeface="Helvetica" pitchFamily="2" charset="0"/>
                <a:cs typeface="Courier New" panose="02070309020205020404" pitchFamily="49" charset="0"/>
                <a:sym typeface="Symbol"/>
              </a:rPr>
              <a:t>Two-way implication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>
                <a:solidFill>
                  <a:srgbClr val="000000"/>
                </a:solidFill>
                <a:latin typeface="Helvetica" pitchFamily="2" charset="0"/>
                <a:cs typeface="Courier New" panose="02070309020205020404" pitchFamily="49" charset="0"/>
                <a:sym typeface="Symbol"/>
              </a:rPr>
              <a:t>(if and only if)</a:t>
            </a:r>
            <a:endParaRPr lang="en-US" sz="2000" kern="0">
              <a:solidFill>
                <a:prstClr val="black"/>
              </a:solidFill>
              <a:latin typeface="Helvetica" pitchFamily="2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0056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Implementing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>
            <a:normAutofit/>
          </a:bodyPr>
          <a:lstStyle/>
          <a:p>
            <a:pPr marL="0">
              <a:lnSpc>
                <a:spcPct val="150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>
                <a:latin typeface="Helvetica" pitchFamily="2" charset="0"/>
                <a:cs typeface="Courier New" panose="02070309020205020404" pitchFamily="49" charset="0"/>
              </a:rPr>
              <a:t>Use all the fields that are used in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>
                <a:latin typeface="Helvetica" pitchFamily="2" charset="0"/>
                <a:cs typeface="Courier New" panose="02070309020205020404" pitchFamily="49" charset="0"/>
              </a:rPr>
              <a:t>Call existing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GB" dirty="0">
                <a:latin typeface="Helvetica" pitchFamily="2" charset="0"/>
                <a:cs typeface="Courier New" panose="02070309020205020404" pitchFamily="49" charset="0"/>
              </a:rPr>
              <a:t> methods where possible</a:t>
            </a:r>
          </a:p>
        </p:txBody>
      </p:sp>
    </p:spTree>
    <p:extLst>
      <p:ext uri="{BB962C8B-B14F-4D97-AF65-F5344CB8AC3E}">
        <p14:creationId xmlns:p14="http://schemas.microsoft.com/office/powerpoint/2010/main" val="306934848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Equality, mutation, and time</a:t>
            </a:r>
            <a:endParaRPr lang="en-GB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If two objects are </a:t>
            </a:r>
            <a:r>
              <a:rPr lang="en-GB" sz="2000" dirty="0">
                <a:latin typeface="+mj-lt"/>
                <a:cs typeface="Courier New" pitchFamily="49" charset="0"/>
              </a:rPr>
              <a:t>equal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0000FF"/>
                </a:solidFill>
              </a:rPr>
              <a:t>now</a:t>
            </a:r>
            <a:r>
              <a:rPr lang="en-GB" sz="2000" dirty="0"/>
              <a:t>, will they </a:t>
            </a:r>
            <a:r>
              <a:rPr lang="en-GB" sz="2000" dirty="0">
                <a:solidFill>
                  <a:srgbClr val="0000FF"/>
                </a:solidFill>
              </a:rPr>
              <a:t>always</a:t>
            </a:r>
            <a:r>
              <a:rPr lang="en-GB" sz="2000" dirty="0"/>
              <a:t> be </a:t>
            </a:r>
            <a:r>
              <a:rPr lang="en-GB" sz="2000" dirty="0">
                <a:cs typeface="Courier New" pitchFamily="49" charset="0"/>
              </a:rPr>
              <a:t>equal</a:t>
            </a:r>
            <a:r>
              <a:rPr lang="en-GB" sz="2000" dirty="0"/>
              <a:t>?</a:t>
            </a:r>
          </a:p>
          <a:p>
            <a:pPr lvl="1"/>
            <a:r>
              <a:rPr lang="en-GB" sz="2000" dirty="0"/>
              <a:t>In mathematics, “yes”</a:t>
            </a:r>
          </a:p>
          <a:p>
            <a:pPr lvl="1"/>
            <a:r>
              <a:rPr lang="en-GB" sz="2000" dirty="0"/>
              <a:t>In Java, “you choose”</a:t>
            </a:r>
          </a:p>
          <a:p>
            <a:pPr lvl="1"/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dirty="0"/>
              <a:t> contract doesn't specify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000" dirty="0"/>
              <a:t>For </a:t>
            </a:r>
            <a:r>
              <a:rPr lang="en-GB" sz="2000" dirty="0">
                <a:solidFill>
                  <a:srgbClr val="0000FF"/>
                </a:solidFill>
              </a:rPr>
              <a:t>immutable</a:t>
            </a:r>
            <a:r>
              <a:rPr lang="en-GB" sz="2000" dirty="0"/>
              <a:t> objects:</a:t>
            </a:r>
          </a:p>
          <a:p>
            <a:pPr lvl="1" indent="-342900"/>
            <a:r>
              <a:rPr lang="en-GB" sz="2000" dirty="0"/>
              <a:t>Abstract value never changes</a:t>
            </a:r>
          </a:p>
          <a:p>
            <a:pPr lvl="1" indent="-342900"/>
            <a:r>
              <a:rPr lang="en-GB" sz="2000" dirty="0"/>
              <a:t>Equality should be forever (even if rep changes)</a:t>
            </a:r>
          </a:p>
          <a:p>
            <a:pPr lvl="1" indent="-342900"/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</a:t>
            </a:r>
            <a:r>
              <a:rPr lang="en-GB" sz="2000" dirty="0">
                <a:solidFill>
                  <a:srgbClr val="0000FF"/>
                </a:solidFill>
              </a:rPr>
              <a:t>mutable</a:t>
            </a:r>
            <a:r>
              <a:rPr lang="en-GB" sz="2000" dirty="0"/>
              <a:t> objects, either: </a:t>
            </a:r>
          </a:p>
          <a:p>
            <a:pPr lvl="1"/>
            <a:r>
              <a:rPr lang="en-GB" sz="2000" dirty="0"/>
              <a:t>Stick with reference equality</a:t>
            </a:r>
          </a:p>
          <a:p>
            <a:pPr lvl="1"/>
            <a:r>
              <a:rPr lang="en-GB" sz="2000" dirty="0"/>
              <a:t>“No” equality is not forever </a:t>
            </a:r>
          </a:p>
          <a:p>
            <a:pPr lvl="2"/>
            <a:r>
              <a:rPr lang="en-GB" sz="2000" dirty="0"/>
              <a:t>Mutation changes abstract value, hence what-object-equals</a:t>
            </a:r>
          </a:p>
        </p:txBody>
      </p:sp>
    </p:spTree>
    <p:extLst>
      <p:ext uri="{BB962C8B-B14F-4D97-AF65-F5344CB8AC3E}">
        <p14:creationId xmlns:p14="http://schemas.microsoft.com/office/powerpoint/2010/main" val="3075950466"/>
      </p:ext>
    </p:extLst>
  </p:cSld>
  <p:clrMapOvr>
    <a:masterClrMapping/>
  </p:clrMapOvr>
  <p:transition spd="med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Examples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953000"/>
          </a:xfrm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en-GB" sz="2000" dirty="0"/>
              <a:t> is mutable and sticks with reference-equality: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("hello");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("hello");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s1.equals(s1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>
                <a:latin typeface="Comic Sans MS" pitchFamily="66" charset="0"/>
              </a:rPr>
              <a:t> 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false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By contrast: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>
                <a:latin typeface="Comic Sans MS" pitchFamily="66" charset="0"/>
              </a:rPr>
              <a:t> 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Jan 1, 1970 00:00:00 GMT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setTime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(1); </a:t>
            </a:r>
            <a:endParaRPr lang="en-GB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i="1" dirty="0">
                <a:solidFill>
                  <a:srgbClr val="AC2020"/>
                </a:solidFill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false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4854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Behavioral</a:t>
            </a:r>
            <a:r>
              <a:rPr lang="en-GB" dirty="0"/>
              <a:t> and observational equivalence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910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Two objects are “</a:t>
            </a:r>
            <a:r>
              <a:rPr lang="en-GB" sz="2000" dirty="0" err="1">
                <a:solidFill>
                  <a:schemeClr val="accent6"/>
                </a:solidFill>
              </a:rPr>
              <a:t>behaviorally</a:t>
            </a:r>
            <a:r>
              <a:rPr lang="en-GB" sz="2000" dirty="0">
                <a:solidFill>
                  <a:schemeClr val="accent6"/>
                </a:solidFill>
              </a:rPr>
              <a:t> equivalent</a:t>
            </a:r>
            <a:r>
              <a:rPr lang="en-GB" sz="2000" dirty="0"/>
              <a:t>” if there is no sequence of operations (excluding ==) that can distinguish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they look the same forever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might live at different addresses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Two objects are “</a:t>
            </a:r>
            <a:r>
              <a:rPr lang="en-GB" sz="2000" dirty="0">
                <a:solidFill>
                  <a:schemeClr val="accent6"/>
                </a:solidFill>
              </a:rPr>
              <a:t>observationally equivalent</a:t>
            </a:r>
            <a:r>
              <a:rPr lang="en-GB" sz="2000" dirty="0"/>
              <a:t>” if there is no sequence of </a:t>
            </a:r>
            <a:r>
              <a:rPr lang="en-GB" sz="2000" i="1" u="sng" dirty="0"/>
              <a:t>observer</a:t>
            </a:r>
            <a:r>
              <a:rPr lang="en-GB" sz="2000" dirty="0"/>
              <a:t> operations that can distinguish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Excludes </a:t>
            </a:r>
            <a:r>
              <a:rPr lang="en-GB" sz="2000" dirty="0" err="1"/>
              <a:t>mutators</a:t>
            </a:r>
            <a:r>
              <a:rPr lang="en-GB" sz="2000" dirty="0"/>
              <a:t> (and ==)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they look the same now, but might look different later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5736118"/>
      </p:ext>
    </p:extLst>
  </p:cSld>
  <p:clrMapOvr>
    <a:masterClrMapping/>
  </p:clrMapOvr>
  <p:transition spd="med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Equality and mutation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GB" sz="2000" dirty="0"/>
              <a:t> class checks equality only upon insertion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therefore </a:t>
            </a:r>
            <a:r>
              <a:rPr lang="en-GB" sz="2000" dirty="0">
                <a:solidFill>
                  <a:srgbClr val="C00000"/>
                </a:solidFill>
              </a:rPr>
              <a:t>violate rep invariant </a:t>
            </a:r>
            <a:r>
              <a:rPr lang="en-GB" sz="2000" dirty="0"/>
              <a:t>of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GB" sz="2000" dirty="0"/>
              <a:t> by </a:t>
            </a:r>
            <a:r>
              <a:rPr lang="en-GB" sz="2000" dirty="0">
                <a:solidFill>
                  <a:srgbClr val="C00000"/>
                </a:solidFill>
              </a:rPr>
              <a:t>mutating after insertion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Set&lt;Date&gt;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&lt;Date&gt;();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Date(1000);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(d1);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(d2);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d2.setTime(0);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for (Date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: 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 two of same date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826239"/>
      </p:ext>
    </p:extLst>
  </p:cSld>
  <p:clrMapOvr>
    <a:masterClrMapping/>
  </p:clrMapOvr>
  <p:transition spd="med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Pitfalls of mutability and collections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From the spec of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GB" sz="2000" dirty="0"/>
              <a:t>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“Note: Great care must be exercised if mutable objects are used as set elements. The </a:t>
            </a:r>
            <a:r>
              <a:rPr lang="en-GB" sz="2000" i="1" dirty="0" err="1"/>
              <a:t>behavior</a:t>
            </a:r>
            <a:r>
              <a:rPr lang="en-GB" sz="2000" i="1" dirty="0"/>
              <a:t> of a set is not specified if the value of an object is changed in a manner that affects equals comparisons while the object is an element in the set.”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Same problem applies to </a:t>
            </a:r>
            <a:r>
              <a:rPr lang="en-GB" sz="2000" dirty="0">
                <a:solidFill>
                  <a:srgbClr val="C00000"/>
                </a:solidFill>
              </a:rPr>
              <a:t>keys in maps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Same problem applies to mutations that </a:t>
            </a:r>
            <a:r>
              <a:rPr lang="en-GB" sz="2000" dirty="0">
                <a:solidFill>
                  <a:srgbClr val="C00000"/>
                </a:solidFill>
              </a:rPr>
              <a:t>change hash codes </a:t>
            </a:r>
            <a:r>
              <a:rPr lang="en-GB" sz="2000" dirty="0"/>
              <a:t>when using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GB" sz="2000" dirty="0"/>
              <a:t> or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solidFill>
                <a:srgbClr val="FF0000"/>
              </a:solidFill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(Libraries choose not to copy-in for performance and to preserve object identity)</a:t>
            </a:r>
          </a:p>
        </p:txBody>
      </p:sp>
    </p:spTree>
    <p:extLst>
      <p:ext uri="{BB962C8B-B14F-4D97-AF65-F5344CB8AC3E}">
        <p14:creationId xmlns:p14="http://schemas.microsoft.com/office/powerpoint/2010/main" val="1782179438"/>
      </p:ext>
    </p:extLst>
  </p:cSld>
  <p:clrMapOvr>
    <a:masterClrMapping/>
  </p:clrMapOvr>
  <p:transition spd="med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000" dirty="0"/>
              <a:t>Another container wrinkle:  self-containment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05800" cy="487680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>
                <a:latin typeface="+mj-lt"/>
                <a:cs typeface="Courier New" panose="02070309020205020404" pitchFamily="49" charset="0"/>
              </a:rPr>
              <a:t> and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GB" sz="2000" dirty="0">
                <a:latin typeface="+mj-lt"/>
                <a:cs typeface="Courier New" panose="02070309020205020404" pitchFamily="49" charset="0"/>
              </a:rPr>
              <a:t> on containers are recursive: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8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&lt;E&gt;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int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int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for 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: list)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code = 31*code + (o==null ? 0 :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()) 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code;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+mj-lt"/>
                <a:cs typeface="Courier New" pitchFamily="49" charset="0"/>
              </a:rPr>
              <a:t>This causes an infinite loop: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lst.add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lst.hashCode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cs typeface="Courier New" pitchFamily="49" charset="0"/>
              </a:rPr>
              <a:t>From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GB" sz="2000" dirty="0">
                <a:cs typeface="Courier New" pitchFamily="49" charset="0"/>
              </a:rPr>
              <a:t> documentation: </a:t>
            </a:r>
            <a:r>
              <a:rPr lang="en-GB" sz="2000" i="1" dirty="0">
                <a:cs typeface="Courier New" pitchFamily="49" charset="0"/>
              </a:rPr>
              <a:t>Note: While it is permissible for lists to contain themselves as elements, extreme caution is advised: the equals and hashCode methods are no longer well defined on such a list.</a:t>
            </a:r>
            <a:endParaRPr lang="en-GB" sz="2000" b="1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623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Equals and Collections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/>
              <a:t> required to use your object in a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Set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dirty="0"/>
              <a:t> required to use your object in a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Hashtable</a:t>
            </a:r>
          </a:p>
          <a:p>
            <a:pPr lvl="1"/>
            <a:r>
              <a:rPr lang="en-US" sz="2200" b="1" dirty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dirty="0"/>
              <a:t> must be self-consistent and consistent w/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equals</a:t>
            </a:r>
          </a:p>
          <a:p>
            <a:pPr lvl="1"/>
            <a:r>
              <a:rPr lang="en-US" sz="2000" dirty="0"/>
              <a:t>Always override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dirty="0"/>
              <a:t> when you override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equals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Reference equality  </a:t>
            </a:r>
            <a:r>
              <a:rPr lang="en-US" sz="2000" dirty="0"/>
              <a:t>(strongest)</a:t>
            </a:r>
          </a:p>
          <a:p>
            <a:r>
              <a:rPr lang="en-US" sz="2000" dirty="0"/>
              <a:t>a and b are the same iff they live at the same address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Behavioral equality </a:t>
            </a:r>
            <a:r>
              <a:rPr lang="en-US" sz="2000" dirty="0"/>
              <a:t>(weaker than Reference equality)</a:t>
            </a:r>
          </a:p>
          <a:p>
            <a:r>
              <a:rPr lang="en-US" sz="2000" dirty="0"/>
              <a:t>if a and b are the same now, they will be the same after </a:t>
            </a:r>
            <a:r>
              <a:rPr lang="en-US" sz="2000" b="1" dirty="0"/>
              <a:t>any</a:t>
            </a:r>
            <a:r>
              <a:rPr lang="en-US" sz="2000" dirty="0"/>
              <a:t> sequence of method calls (immutable objects)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Observational equality </a:t>
            </a:r>
            <a:r>
              <a:rPr lang="en-US" sz="2000" dirty="0"/>
              <a:t>(weaker than Behavioral equality)</a:t>
            </a:r>
          </a:p>
          <a:p>
            <a:r>
              <a:rPr lang="en-US" sz="2000" dirty="0"/>
              <a:t>if a and b are the same now, they might be different after mutator methods are called (mutable objects)</a:t>
            </a:r>
          </a:p>
        </p:txBody>
      </p:sp>
    </p:spTree>
    <p:extLst>
      <p:ext uri="{BB962C8B-B14F-4D97-AF65-F5344CB8AC3E}">
        <p14:creationId xmlns:p14="http://schemas.microsoft.com/office/powerpoint/2010/main" val="13292629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97746" y="2286000"/>
            <a:ext cx="394851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46695385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Evaluation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Introducing Jamal!</a:t>
            </a:r>
            <a:endParaRPr lang="en-GB" sz="2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741262-0655-614B-BE65-DAF0141D05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447800"/>
            <a:ext cx="25908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93871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/>
              <a:t>Reference equality means an object is equal only to itself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== b</a:t>
            </a:r>
            <a:r>
              <a:rPr lang="en-US" sz="2000" dirty="0"/>
              <a:t> only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dirty="0"/>
              <a:t> refer to (point to) the same object</a:t>
            </a:r>
          </a:p>
          <a:p>
            <a:pPr lvl="1"/>
            <a:endParaRPr lang="en-US" sz="2000" dirty="0"/>
          </a:p>
          <a:p>
            <a:r>
              <a:rPr lang="en-US" sz="2000" dirty="0"/>
              <a:t>Reference equality is an equivalence relation</a:t>
            </a:r>
          </a:p>
          <a:p>
            <a:pPr lvl="1"/>
            <a:r>
              <a:rPr lang="en-US" sz="2000" dirty="0"/>
              <a:t>Reflexive 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a==a</a:t>
            </a:r>
          </a:p>
          <a:p>
            <a:pPr lvl="1"/>
            <a:r>
              <a:rPr lang="en-US" sz="2000" dirty="0"/>
              <a:t>Symmetric 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a==b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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b==a</a:t>
            </a:r>
          </a:p>
          <a:p>
            <a:pPr lvl="1"/>
            <a:r>
              <a:rPr lang="en-US" sz="2000" dirty="0"/>
              <a:t>Transitive 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a==b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 b==c  a==c</a:t>
            </a: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dirty="0"/>
          </a:p>
          <a:p>
            <a:r>
              <a:rPr lang="en-US" sz="2000" dirty="0"/>
              <a:t>Reference equality is the </a:t>
            </a:r>
            <a:r>
              <a:rPr lang="en-US" sz="2000" i="1" dirty="0"/>
              <a:t>smallest</a:t>
            </a:r>
            <a:r>
              <a:rPr lang="en-US" sz="2000" dirty="0"/>
              <a:t> equivalence relation on objects</a:t>
            </a:r>
          </a:p>
          <a:p>
            <a:pPr lvl="1"/>
            <a:r>
              <a:rPr lang="en-US" sz="2000" dirty="0"/>
              <a:t>“Hardest” to show two objects are equal (must be same object)</a:t>
            </a:r>
          </a:p>
          <a:p>
            <a:pPr lvl="1"/>
            <a:r>
              <a:rPr lang="en-US" sz="2000" dirty="0"/>
              <a:t>Cannot be any more restrictive without violating reflexivity</a:t>
            </a:r>
          </a:p>
          <a:p>
            <a:pPr lvl="1"/>
            <a:r>
              <a:rPr lang="en-US" sz="2000" dirty="0"/>
              <a:t>Sometimes but not always what we want</a:t>
            </a:r>
          </a:p>
        </p:txBody>
      </p:sp>
    </p:spTree>
    <p:extLst>
      <p:ext uri="{BB962C8B-B14F-4D97-AF65-F5344CB8AC3E}">
        <p14:creationId xmlns:p14="http://schemas.microsoft.com/office/powerpoint/2010/main" val="400537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might we want?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822208" cy="1447800"/>
          </a:xfrm>
        </p:spPr>
        <p:txBody>
          <a:bodyPr/>
          <a:lstStyle/>
          <a:p>
            <a:r>
              <a:rPr lang="en-US" sz="2000" dirty="0"/>
              <a:t>Sometimes want equivalence relation bigger than ==</a:t>
            </a:r>
          </a:p>
          <a:p>
            <a:pPr lvl="1"/>
            <a:r>
              <a:rPr lang="en-US" sz="2000" dirty="0"/>
              <a:t>Java takes OOP approach of letting classes </a:t>
            </a:r>
            <a:r>
              <a:rPr lang="en-US" sz="2000" i="1" dirty="0"/>
              <a:t>override</a:t>
            </a:r>
            <a:r>
              <a:rPr lang="en-US" sz="2000" dirty="0"/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endParaRPr lang="en-US" sz="20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3400" y="1791831"/>
            <a:ext cx="4953000" cy="224676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u="none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Date(12,27,2013);</a:t>
            </a:r>
          </a:p>
          <a:p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Date(12,27,2013);</a:t>
            </a:r>
          </a:p>
          <a:p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d3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d2;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d1==d2 ?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d2==d3 ?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d1.equals(d2) ?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d2.equals(d3) ?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593962" y="1905000"/>
            <a:ext cx="2942509" cy="2667000"/>
            <a:chOff x="5593962" y="1905000"/>
            <a:chExt cx="2942509" cy="2667000"/>
          </a:xfrm>
        </p:grpSpPr>
        <p:sp>
          <p:nvSpPr>
            <p:cNvPr id="8" name="Rectangle 7"/>
            <p:cNvSpPr/>
            <p:nvPr/>
          </p:nvSpPr>
          <p:spPr>
            <a:xfrm>
              <a:off x="7465276" y="19812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month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465276" y="23622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day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465276" y="27432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year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93254" y="191288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993309" y="2351037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 27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72400" y="2702867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 2013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93962" y="190500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17476" y="1981200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93962" y="229766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d2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17476" y="2373868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93962" y="267866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d3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017476" y="2754868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6139289" y="1992868"/>
              <a:ext cx="1325987" cy="92333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131776" y="2456645"/>
              <a:ext cx="1333500" cy="1060223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6131776" y="2819400"/>
              <a:ext cx="1333500" cy="697468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7467600" y="34290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month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67600" y="38100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day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467600" y="41910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year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93254" y="336068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12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95633" y="3798837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 27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74724" y="4150667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 2013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119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29542" y="2028616"/>
            <a:ext cx="7884915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Overriding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Object’s equals</a:t>
            </a:r>
          </a:p>
        </p:txBody>
      </p:sp>
    </p:spTree>
    <p:extLst>
      <p:ext uri="{BB962C8B-B14F-4D97-AF65-F5344CB8AC3E}">
        <p14:creationId xmlns:p14="http://schemas.microsoft.com/office/powerpoint/2010/main" val="9203691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337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15359</TotalTime>
  <Words>4735</Words>
  <Application>Microsoft Macintosh PowerPoint</Application>
  <PresentationFormat>On-screen Show (4:3)</PresentationFormat>
  <Paragraphs>840</Paragraphs>
  <Slides>69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9" baseType="lpstr">
      <vt:lpstr>Arial</vt:lpstr>
      <vt:lpstr>Calibri</vt:lpstr>
      <vt:lpstr>Comic Sans MS</vt:lpstr>
      <vt:lpstr>Consolas</vt:lpstr>
      <vt:lpstr>Courier New</vt:lpstr>
      <vt:lpstr>Helvetica</vt:lpstr>
      <vt:lpstr>Symbol</vt:lpstr>
      <vt:lpstr>Times New Roman</vt:lpstr>
      <vt:lpstr>Tw Cen MT</vt:lpstr>
      <vt:lpstr>simple</vt:lpstr>
      <vt:lpstr>CSE 331 Software Design and Implementation</vt:lpstr>
      <vt:lpstr>PowerPoint Presentation</vt:lpstr>
      <vt:lpstr>Announcements</vt:lpstr>
      <vt:lpstr>PowerPoint Presentation</vt:lpstr>
      <vt:lpstr>Object equality</vt:lpstr>
      <vt:lpstr>Mathematical properties of equality</vt:lpstr>
      <vt:lpstr>Reference equality</vt:lpstr>
      <vt:lpstr>What might we want?</vt:lpstr>
      <vt:lpstr>PowerPoint Presentation</vt:lpstr>
      <vt:lpstr>Object.equals method</vt:lpstr>
      <vt:lpstr>equals specification</vt:lpstr>
      <vt:lpstr>equals specification</vt:lpstr>
      <vt:lpstr>An example</vt:lpstr>
      <vt:lpstr>How about this?</vt:lpstr>
      <vt:lpstr>Overloading:  String.indexOf</vt:lpstr>
      <vt:lpstr>Overriding:  String.equals</vt:lpstr>
      <vt:lpstr>Overriding vs. Overloading</vt:lpstr>
      <vt:lpstr>Overriding vs. Overloading</vt:lpstr>
      <vt:lpstr>Overloading versus overriding</vt:lpstr>
      <vt:lpstr>Overload resolution</vt:lpstr>
      <vt:lpstr>Example: Overloading</vt:lpstr>
      <vt:lpstr>Overload resolution</vt:lpstr>
      <vt:lpstr>Overload resolution</vt:lpstr>
      <vt:lpstr>Example fixed (mostly)</vt:lpstr>
      <vt:lpstr>But wait!</vt:lpstr>
      <vt:lpstr>Really fixed now</vt:lpstr>
      <vt:lpstr>Satisfies the contract</vt:lpstr>
      <vt:lpstr>Even better</vt:lpstr>
      <vt:lpstr>Summary: Overriding Equals</vt:lpstr>
      <vt:lpstr>PowerPoint Presentation</vt:lpstr>
      <vt:lpstr>Okay, so are we done?</vt:lpstr>
      <vt:lpstr>Two subclasses</vt:lpstr>
      <vt:lpstr>CountedDuration is good</vt:lpstr>
      <vt:lpstr>Now NanoDuration [not so good!]</vt:lpstr>
      <vt:lpstr>The symmetry bug</vt:lpstr>
      <vt:lpstr>Fixing symmetry</vt:lpstr>
      <vt:lpstr>The transitivity bug</vt:lpstr>
      <vt:lpstr>No great solution</vt:lpstr>
      <vt:lpstr>Not quite sufficient: the getClass trick</vt:lpstr>
      <vt:lpstr>Composition</vt:lpstr>
      <vt:lpstr>Slight alternative</vt:lpstr>
      <vt:lpstr>Class hierarchy</vt:lpstr>
      <vt:lpstr>Summary: Equals and Subclassing</vt:lpstr>
      <vt:lpstr>PowerPoint Presentation</vt:lpstr>
      <vt:lpstr>Announcements</vt:lpstr>
      <vt:lpstr>CSE 331 Software Design and Implementation</vt:lpstr>
      <vt:lpstr>PowerPoint Presentation</vt:lpstr>
      <vt:lpstr>Announcements</vt:lpstr>
      <vt:lpstr>PowerPoint Presentation</vt:lpstr>
      <vt:lpstr>Sets and Equals</vt:lpstr>
      <vt:lpstr>hashCode</vt:lpstr>
      <vt:lpstr>Hashing Functions</vt:lpstr>
      <vt:lpstr>hashCode</vt:lpstr>
      <vt:lpstr>Aside</vt:lpstr>
      <vt:lpstr>Summary so far</vt:lpstr>
      <vt:lpstr>Implementing hashCode</vt:lpstr>
      <vt:lpstr>Correctness depends on equals</vt:lpstr>
      <vt:lpstr>Another example</vt:lpstr>
      <vt:lpstr>Another example</vt:lpstr>
      <vt:lpstr>Summary: Implementing hashCode</vt:lpstr>
      <vt:lpstr>Equality, mutation, and time</vt:lpstr>
      <vt:lpstr>Examples</vt:lpstr>
      <vt:lpstr>Behavioral and observational equivalence</vt:lpstr>
      <vt:lpstr>Equality and mutation</vt:lpstr>
      <vt:lpstr>Pitfalls of mutability and collections</vt:lpstr>
      <vt:lpstr>Another container wrinkle:  self-containment</vt:lpstr>
      <vt:lpstr>Summary: Equals and Collections</vt:lpstr>
      <vt:lpstr>PowerPoint Presentation</vt:lpstr>
      <vt:lpstr>Course Evaluation</vt:lpstr>
    </vt:vector>
  </TitlesOfParts>
  <Company>uw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Leah R. Perlmutter</cp:lastModifiedBy>
  <cp:revision>279</cp:revision>
  <cp:lastPrinted>2018-07-12T17:21:37Z</cp:lastPrinted>
  <dcterms:created xsi:type="dcterms:W3CDTF">2012-02-06T17:35:54Z</dcterms:created>
  <dcterms:modified xsi:type="dcterms:W3CDTF">2018-07-13T20:48:31Z</dcterms:modified>
</cp:coreProperties>
</file>