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4" r:id="rId2"/>
    <p:sldId id="357" r:id="rId3"/>
    <p:sldId id="359" r:id="rId4"/>
    <p:sldId id="358" r:id="rId5"/>
    <p:sldId id="318" r:id="rId6"/>
    <p:sldId id="370" r:id="rId7"/>
    <p:sldId id="371" r:id="rId8"/>
    <p:sldId id="369" r:id="rId9"/>
    <p:sldId id="289" r:id="rId10"/>
    <p:sldId id="361" r:id="rId11"/>
    <p:sldId id="290" r:id="rId12"/>
    <p:sldId id="291" r:id="rId13"/>
    <p:sldId id="292" r:id="rId14"/>
    <p:sldId id="317" r:id="rId15"/>
    <p:sldId id="338" r:id="rId16"/>
    <p:sldId id="339" r:id="rId17"/>
    <p:sldId id="347" r:id="rId18"/>
    <p:sldId id="349" r:id="rId19"/>
    <p:sldId id="362" r:id="rId20"/>
    <p:sldId id="363" r:id="rId21"/>
    <p:sldId id="319" r:id="rId22"/>
    <p:sldId id="320" r:id="rId23"/>
    <p:sldId id="321" r:id="rId24"/>
    <p:sldId id="364" r:id="rId25"/>
    <p:sldId id="346" r:id="rId26"/>
    <p:sldId id="322" r:id="rId27"/>
    <p:sldId id="340" r:id="rId28"/>
    <p:sldId id="365" r:id="rId29"/>
    <p:sldId id="323" r:id="rId30"/>
    <p:sldId id="324" r:id="rId31"/>
    <p:sldId id="341" r:id="rId32"/>
    <p:sldId id="325" r:id="rId33"/>
    <p:sldId id="327" r:id="rId34"/>
    <p:sldId id="330" r:id="rId35"/>
    <p:sldId id="331" r:id="rId36"/>
    <p:sldId id="342" r:id="rId37"/>
    <p:sldId id="366" r:id="rId38"/>
    <p:sldId id="334" r:id="rId39"/>
    <p:sldId id="335" r:id="rId40"/>
    <p:sldId id="343" r:id="rId41"/>
    <p:sldId id="348" r:id="rId42"/>
    <p:sldId id="367" r:id="rId43"/>
    <p:sldId id="368" r:id="rId44"/>
  </p:sldIdLst>
  <p:sldSz cx="9144000" cy="6858000" type="screen4x3"/>
  <p:notesSz cx="9220200" cy="6934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43A7F"/>
    <a:srgbClr val="FF0066"/>
    <a:srgbClr val="800080"/>
    <a:srgbClr val="FF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0" autoAdjust="0"/>
    <p:restoredTop sz="76838" autoAdjust="0"/>
  </p:normalViewPr>
  <p:slideViewPr>
    <p:cSldViewPr>
      <p:cViewPr>
        <p:scale>
          <a:sx n="98" d="100"/>
          <a:sy n="98" d="100"/>
        </p:scale>
        <p:origin x="1344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11-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writing style affects how clear and compelling your writing is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coding sytle affects correctness of your code by making it easier to reason about and work with your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Is this rant cohesive?</a:t>
            </a:r>
          </a:p>
          <a:p>
            <a:pPr marL="628650" lvl="1" indent="-171450">
              <a:buFontTx/>
              <a:buChar char="-"/>
            </a:pPr>
            <a:r>
              <a:rPr lang="en-US"/>
              <a:t>the transitions between parts may be smooth</a:t>
            </a:r>
          </a:p>
          <a:p>
            <a:pPr marL="1085850" lvl="2" indent="-171450">
              <a:buFontTx/>
              <a:buChar char="-"/>
            </a:pPr>
            <a:r>
              <a:rPr lang="en-US"/>
              <a:t>each component is a well formed story</a:t>
            </a:r>
          </a:p>
          <a:p>
            <a:pPr marL="628650" lvl="1" indent="-171450">
              <a:buFontTx/>
              <a:buChar char="-"/>
            </a:pPr>
            <a:r>
              <a:rPr lang="en-US"/>
              <a:t>the entire rant does not form an elegant unit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Concept of the unified whole</a:t>
            </a:r>
          </a:p>
          <a:p>
            <a:pPr marL="628650" lvl="1" indent="-171450">
              <a:buFontTx/>
              <a:buChar char="-"/>
            </a:pPr>
            <a:r>
              <a:rPr lang="en-US"/>
              <a:t>not only does each part have to be well designed</a:t>
            </a:r>
          </a:p>
          <a:p>
            <a:pPr marL="628650" lvl="1" indent="-171450">
              <a:buFontTx/>
              <a:buChar char="-"/>
            </a:pPr>
            <a:r>
              <a:rPr lang="en-US"/>
              <a:t>they have to fit together to form an elegant unit</a:t>
            </a:r>
          </a:p>
          <a:p>
            <a:pPr marL="171450" lvl="0" indent="-171450">
              <a:buFontTx/>
              <a:buChar char="-"/>
            </a:pPr>
            <a:r>
              <a:rPr lang="en-US"/>
              <a:t>Software is hierarchical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1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few disjointed design principles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memset is a c library function that sets a block of memory to a certain byte</a:t>
            </a:r>
          </a:p>
          <a:p>
            <a:pPr marL="171450" indent="-171450">
              <a:buFontTx/>
              <a:buChar char="-"/>
            </a:pPr>
            <a:r>
              <a:rPr lang="en-US"/>
              <a:t>the size and the byte can both be expressed as integers</a:t>
            </a:r>
          </a:p>
          <a:p>
            <a:pPr marL="171450" indent="-171450">
              <a:buFontTx/>
              <a:buChar char="-"/>
            </a:pPr>
            <a:r>
              <a:rPr lang="en-US"/>
              <a:t>compiler will not catch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5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Make your variables local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Minimize scope of variables</a:t>
            </a:r>
          </a:p>
          <a:p>
            <a:pPr marL="628650" lvl="1" indent="-171450">
              <a:buFontTx/>
              <a:buChar char="-"/>
            </a:pPr>
            <a:r>
              <a:rPr lang="en-US"/>
              <a:t>the greater a variable’s scope, the easier it is to accidentally misuse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Related to the fact that global variables are bad</a:t>
            </a:r>
          </a:p>
          <a:p>
            <a:pPr marL="628650" lvl="1" indent="-171450">
              <a:buFontTx/>
              <a:buChar char="-"/>
            </a:pPr>
            <a:r>
              <a:rPr lang="en-US"/>
              <a:t>java has no global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Related to minimizing the number of arguments in a method</a:t>
            </a:r>
          </a:p>
          <a:p>
            <a:pPr marL="171450" indent="-171450">
              <a:buFontTx/>
              <a:buChar char="-"/>
            </a:pPr>
            <a:r>
              <a:rPr lang="en-US"/>
              <a:t>do one thing – initialize the object</a:t>
            </a:r>
          </a:p>
          <a:p>
            <a:pPr marL="171450" indent="-171450">
              <a:buFontTx/>
              <a:buChar char="-"/>
            </a:pPr>
            <a:r>
              <a:rPr lang="en-US"/>
              <a:t>do it well – fully initialize.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9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What would be better names for some of these variables?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(specific names add information, so you can make up information about the variable in your answer)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Loop variables: the exception that proves the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5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When I first started programming, I found myself implementing too many methods </a:t>
            </a:r>
          </a:p>
          <a:p>
            <a:pPr marL="171450" indent="-171450">
              <a:buFontTx/>
              <a:buChar char="-"/>
            </a:pPr>
            <a:r>
              <a:rPr lang="en-US"/>
              <a:t>trying to think of every possible contingency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Don’t do this</a:t>
            </a:r>
          </a:p>
          <a:p>
            <a:pPr marL="628650" lvl="1" indent="-171450">
              <a:buFontTx/>
              <a:buChar char="-"/>
            </a:pPr>
            <a:r>
              <a:rPr lang="en-US"/>
              <a:t>it’s a waste of time as an implementer</a:t>
            </a:r>
          </a:p>
          <a:p>
            <a:pPr marL="628650" lvl="1" indent="-171450">
              <a:buFontTx/>
              <a:buChar char="-"/>
            </a:pPr>
            <a:r>
              <a:rPr lang="en-US"/>
              <a:t>it makes the interface more complex and harder for the client to understand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“Complete but not Overdone”</a:t>
            </a:r>
          </a:p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4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Why is this a bad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81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Suppose you’re writing both a data structure and an application that uses the data structure</a:t>
            </a:r>
          </a:p>
          <a:p>
            <a:pPr marL="171450" indent="-171450">
              <a:buFontTx/>
              <a:buChar char="-"/>
            </a:pPr>
            <a:r>
              <a:rPr lang="en-US"/>
              <a:t>Closed for modification means you’re not opening up and updating the data structure every time you write client code that uses the data structure</a:t>
            </a:r>
          </a:p>
          <a:p>
            <a:pPr marL="628650" lvl="1" indent="-171450">
              <a:buFontTx/>
              <a:buChar char="-"/>
            </a:pPr>
            <a:r>
              <a:rPr lang="en-US"/>
              <a:t>Instead, define an ADT. The application relies on the ADT. The data structure is closed to modification</a:t>
            </a:r>
          </a:p>
          <a:p>
            <a:pPr marL="171450" lvl="0" indent="-171450">
              <a:buFontTx/>
              <a:buChar char="-"/>
            </a:pPr>
            <a:r>
              <a:rPr lang="en-US"/>
              <a:t>Once you’ve defined the ADT, if you need a class that does more, make a child class</a:t>
            </a:r>
          </a:p>
          <a:p>
            <a:pPr marL="628650" lvl="1" indent="-171450">
              <a:buFontTx/>
              <a:buChar char="-"/>
            </a:pPr>
            <a:r>
              <a:rPr lang="en-US"/>
              <a:t>this is what it means to be open to extension</a:t>
            </a:r>
          </a:p>
          <a:p>
            <a:pPr marL="628650" lvl="1" indent="-171450">
              <a:buFontTx/>
              <a:buChar char="-"/>
            </a:pPr>
            <a:endParaRPr lang="en-US"/>
          </a:p>
          <a:p>
            <a:pPr marL="171450" lvl="0" indent="-171450">
              <a:buFontTx/>
              <a:buChar char="-"/>
            </a:pPr>
            <a:r>
              <a:rPr lang="en-US"/>
              <a:t>This is how it works in an ideal world, but not always in real life.</a:t>
            </a:r>
          </a:p>
          <a:p>
            <a:pPr marL="628650" lvl="1" indent="-171450">
              <a:buFontTx/>
              <a:buChar char="-"/>
            </a:pPr>
            <a:r>
              <a:rPr lang="en-US"/>
              <a:t>nevertheless, keeping this principle in mind can help make your life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9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 there any questions about documentation?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most of these design principles apply to most programs</a:t>
            </a:r>
          </a:p>
          <a:p>
            <a:pPr marL="171450" indent="-171450">
              <a:buFontTx/>
              <a:buChar char="-"/>
            </a:pPr>
            <a:r>
              <a:rPr lang="en-US"/>
              <a:t>You may encounter exceptions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pPr marL="171450" indent="-171450">
              <a:buFontTx/>
              <a:buChar char="-"/>
            </a:pPr>
            <a:r>
              <a:rPr lang="en-US"/>
              <a:t>Systematically experiment with bending and breaking these rules in real life</a:t>
            </a:r>
          </a:p>
          <a:p>
            <a:pPr marL="628650" lvl="1" indent="-171450">
              <a:buFontTx/>
              <a:buChar char="-"/>
            </a:pPr>
            <a:r>
              <a:rPr lang="en-US"/>
              <a:t>prove or disprove them to yourself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8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Are there any questions about documentation?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Acknowledge the existence of floating point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printing ok for debugging purposes</a:t>
            </a:r>
          </a:p>
          <a:p>
            <a:pPr marL="171450" indent="-171450">
              <a:buFontTx/>
              <a:buChar char="-"/>
            </a:pPr>
            <a:r>
              <a:rPr lang="en-US"/>
              <a:t>in production don’t use print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writing code is like writing an essay – you have an audience</a:t>
            </a:r>
          </a:p>
          <a:p>
            <a:pPr marL="171450" indent="-171450">
              <a:buFontTx/>
              <a:buChar char="-"/>
            </a:pPr>
            <a:r>
              <a:rPr lang="en-US"/>
              <a:t>work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6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Nancy Leveson says... (read quote)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2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Modules and modularty is an overarching theme of this lecture</a:t>
            </a:r>
          </a:p>
          <a:p>
            <a:pPr marL="171450" indent="-171450">
              <a:buFontTx/>
              <a:buChar char="-"/>
            </a:pPr>
            <a:r>
              <a:rPr lang="en-US"/>
              <a:t>lots of loosely related topics, we’ll jump around a bit</a:t>
            </a:r>
          </a:p>
          <a:p>
            <a:pPr marL="171450" indent="-171450">
              <a:buFontTx/>
              <a:buChar char="-"/>
            </a:pPr>
            <a:r>
              <a:rPr lang="en-US"/>
              <a:t>Bold topics have more than one slide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3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4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If a client had to worry about implementation details of a data structure, it wouldn’t be cohesive</a:t>
            </a:r>
          </a:p>
          <a:p>
            <a:pPr marL="171450" indent="-171450">
              <a:buFontTx/>
              <a:buChar char="-"/>
            </a:pPr>
            <a:r>
              <a:rPr lang="en-US"/>
              <a:t>hide the implementation details in an ADT to separate these concerns from the client’s application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Real life example of coupling – 331 infrastructure</a:t>
            </a:r>
          </a:p>
          <a:p>
            <a:r>
              <a:rPr lang="en-US"/>
              <a:t>- pushing starter code was coupled with the old style of website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024188" y="693738"/>
            <a:ext cx="3170237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75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/>
              <a:t>You have permission to laugh when your instructor does a really bad impression of a fictional character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7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Commonly written by beginners.</a:t>
            </a:r>
          </a:p>
          <a:p>
            <a:pPr marL="171450" indent="-171450">
              <a:buFontTx/>
              <a:buChar char="-"/>
            </a:pPr>
            <a:r>
              <a:rPr lang="en-US"/>
              <a:t>You are no longer a beginner! </a:t>
            </a:r>
          </a:p>
          <a:p>
            <a:pPr marL="171450" indent="-171450">
              <a:buFontTx/>
              <a:buChar char="-"/>
            </a:pPr>
            <a:r>
              <a:rPr lang="en-US"/>
              <a:t>By being here in 331, you are leveling up! Welcome to Programming for Adults.</a:t>
            </a:r>
          </a:p>
          <a:p>
            <a:pPr marL="171450" indent="-171450">
              <a:buFontTx/>
              <a:buChar char="-"/>
            </a:pPr>
            <a:r>
              <a:rPr lang="en-US"/>
              <a:t>No more god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70880"/>
            <a:ext cx="4724400" cy="568960"/>
          </a:xfrm>
        </p:spPr>
        <p:txBody>
          <a:bodyPr anchor="ctr">
            <a:normAutofit/>
          </a:bodyPr>
          <a:lstStyle/>
          <a:p>
            <a:r>
              <a:rPr lang="en-US" dirty="0"/>
              <a:t>Leah Perlmutter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  Summer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9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Style and Design</a:t>
            </a:r>
          </a:p>
        </p:txBody>
      </p:sp>
    </p:spTree>
    <p:extLst>
      <p:ext uri="{BB962C8B-B14F-4D97-AF65-F5344CB8AC3E}">
        <p14:creationId xmlns:p14="http://schemas.microsoft.com/office/powerpoint/2010/main" val="13640954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4746" y="2286000"/>
            <a:ext cx="715452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Cohesion and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Coupling</a:t>
            </a:r>
          </a:p>
        </p:txBody>
      </p:sp>
    </p:spTree>
    <p:extLst>
      <p:ext uri="{BB962C8B-B14F-4D97-AF65-F5344CB8AC3E}">
        <p14:creationId xmlns:p14="http://schemas.microsoft.com/office/powerpoint/2010/main" val="66958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general design issues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Cohesion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u="sng" dirty="0"/>
              <a:t>how well components fit together</a:t>
            </a:r>
            <a:r>
              <a:rPr lang="en-US" sz="2000" dirty="0"/>
              <a:t> to form something that is </a:t>
            </a:r>
            <a:r>
              <a:rPr lang="en-US" sz="2000" u="sng" dirty="0"/>
              <a:t>self-contained, independent, and with a single, well-defined purpose</a:t>
            </a:r>
          </a:p>
          <a:p>
            <a:pPr marL="0" indent="0">
              <a:buNone/>
            </a:pPr>
            <a:endParaRPr lang="en-US" sz="20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0000FF"/>
                </a:solidFill>
              </a:rPr>
              <a:t>Coupling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how much dependency there is between components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Guideline: </a:t>
            </a:r>
            <a:r>
              <a:rPr lang="en-US" sz="2000" i="1" dirty="0">
                <a:solidFill>
                  <a:srgbClr val="FF0000"/>
                </a:solidFill>
              </a:rPr>
              <a:t>decrease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coupling, </a:t>
            </a:r>
            <a:r>
              <a:rPr lang="en-US" sz="2000" i="1" dirty="0">
                <a:solidFill>
                  <a:srgbClr val="008000"/>
                </a:solidFill>
              </a:rPr>
              <a:t>increase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cohesion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Applies to modules and smaller units</a:t>
            </a:r>
          </a:p>
          <a:p>
            <a:pPr lvl="1"/>
            <a:r>
              <a:rPr lang="en-US" sz="2000" dirty="0"/>
              <a:t>Each method should do one thing, and do it well</a:t>
            </a:r>
          </a:p>
          <a:p>
            <a:pPr lvl="1"/>
            <a:r>
              <a:rPr lang="en-US" sz="2000" dirty="0"/>
              <a:t>Each module should provide a single abstraction</a:t>
            </a:r>
          </a:p>
        </p:txBody>
      </p:sp>
    </p:spTree>
    <p:extLst>
      <p:ext uri="{BB962C8B-B14F-4D97-AF65-F5344CB8AC3E}">
        <p14:creationId xmlns:p14="http://schemas.microsoft.com/office/powerpoint/2010/main" val="292874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Cohesion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common design objective of </a:t>
            </a:r>
            <a:r>
              <a:rPr lang="en-US" sz="2000" i="1" dirty="0">
                <a:solidFill>
                  <a:schemeClr val="accent6"/>
                </a:solidFill>
              </a:rPr>
              <a:t>separation of concerns </a:t>
            </a:r>
            <a:r>
              <a:rPr lang="en-US" sz="2000" dirty="0"/>
              <a:t>suggests a module should represent a single concept </a:t>
            </a:r>
          </a:p>
          <a:p>
            <a:pPr lvl="1"/>
            <a:r>
              <a:rPr lang="en-US" sz="2000" dirty="0"/>
              <a:t>A </a:t>
            </a:r>
            <a:r>
              <a:rPr lang="en-US" sz="2000"/>
              <a:t>common </a:t>
            </a:r>
            <a:r>
              <a:rPr lang="en-US" sz="2000" dirty="0"/>
              <a:t>kind</a:t>
            </a:r>
            <a:r>
              <a:rPr lang="en-US" sz="2000"/>
              <a:t> of “concept</a:t>
            </a:r>
            <a:r>
              <a:rPr lang="en-US" sz="2000" dirty="0"/>
              <a:t>” is an ADT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Encapsulation (Data Hiding) – </a:t>
            </a:r>
            <a:r>
              <a:rPr lang="en-US" sz="2000" dirty="0"/>
              <a:t> Enclosing the concrete representation of data in an object so it is inaccessible to clients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a module implements more than one abstraction, consider breaking it into separate modules for each one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394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Coupling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How are modules dependent on one another?</a:t>
            </a:r>
          </a:p>
          <a:p>
            <a:pPr lvl="1"/>
            <a:r>
              <a:rPr lang="en-US" sz="2000" dirty="0"/>
              <a:t>Statically (in the code)?  Dynamically (at run-time)?  More?</a:t>
            </a:r>
          </a:p>
          <a:p>
            <a:pPr lvl="1"/>
            <a:r>
              <a:rPr lang="en-GB" sz="2000" dirty="0"/>
              <a:t>Ideally, split design into parts that don't interact much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Roughly, the more coupled modules are, the more they need to be reasoned about as though they are a single, larger module</a:t>
            </a:r>
          </a:p>
        </p:txBody>
      </p:sp>
      <p:sp>
        <p:nvSpPr>
          <p:cNvPr id="493587" name="AutoShape 19"/>
          <p:cNvSpPr>
            <a:spLocks noChangeArrowheads="1"/>
          </p:cNvSpPr>
          <p:nvPr/>
        </p:nvSpPr>
        <p:spPr bwMode="auto">
          <a:xfrm>
            <a:off x="554038" y="4724400"/>
            <a:ext cx="1452562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1800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An application</a:t>
            </a:r>
          </a:p>
        </p:txBody>
      </p:sp>
      <p:sp>
        <p:nvSpPr>
          <p:cNvPr id="493572" name="AutoShape 3"/>
          <p:cNvSpPr>
            <a:spLocks noChangeArrowheads="1"/>
          </p:cNvSpPr>
          <p:nvPr/>
        </p:nvSpPr>
        <p:spPr bwMode="auto">
          <a:xfrm>
            <a:off x="304800" y="28956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FINAL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PROJECT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1900" y="2944812"/>
            <a:ext cx="2743200" cy="2195513"/>
            <a:chOff x="2501900" y="2944812"/>
            <a:chExt cx="2743200" cy="2195513"/>
          </a:xfrm>
        </p:grpSpPr>
        <p:sp>
          <p:nvSpPr>
            <p:cNvPr id="493588" name="AutoShape 20"/>
            <p:cNvSpPr>
              <a:spLocks noChangeArrowheads="1"/>
            </p:cNvSpPr>
            <p:nvPr/>
          </p:nvSpPr>
          <p:spPr bwMode="auto">
            <a:xfrm>
              <a:off x="2959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poor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strongly coupled)</a:t>
              </a:r>
            </a:p>
          </p:txBody>
        </p:sp>
        <p:sp>
          <p:nvSpPr>
            <p:cNvPr id="493573" name="AutoShape 4"/>
            <p:cNvSpPr>
              <a:spLocks noChangeArrowheads="1"/>
            </p:cNvSpPr>
            <p:nvPr/>
          </p:nvSpPr>
          <p:spPr bwMode="auto">
            <a:xfrm>
              <a:off x="3328988" y="2944812"/>
              <a:ext cx="1036637" cy="387350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74" name="AutoShape 5"/>
            <p:cNvSpPr>
              <a:spLocks noChangeArrowheads="1"/>
            </p:cNvSpPr>
            <p:nvPr/>
          </p:nvSpPr>
          <p:spPr bwMode="auto">
            <a:xfrm>
              <a:off x="2501900" y="3963987"/>
              <a:ext cx="990600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FINAL</a:t>
              </a:r>
            </a:p>
          </p:txBody>
        </p:sp>
        <p:sp>
          <p:nvSpPr>
            <p:cNvPr id="493575" name="AutoShape 6"/>
            <p:cNvSpPr>
              <a:spLocks noChangeArrowheads="1"/>
            </p:cNvSpPr>
            <p:nvPr/>
          </p:nvSpPr>
          <p:spPr bwMode="auto">
            <a:xfrm>
              <a:off x="4178300" y="3954462"/>
              <a:ext cx="1017588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PROJECT</a:t>
              </a:r>
            </a:p>
          </p:txBody>
        </p:sp>
        <p:cxnSp>
          <p:nvCxnSpPr>
            <p:cNvPr id="493576" name="AutoShape 7"/>
            <p:cNvCxnSpPr>
              <a:cxnSpLocks noChangeShapeType="1"/>
              <a:stCxn id="493574" idx="1"/>
              <a:endCxn id="493573" idx="1"/>
            </p:cNvCxnSpPr>
            <p:nvPr/>
          </p:nvCxnSpPr>
          <p:spPr bwMode="auto">
            <a:xfrm rot="10800000" flipH="1">
              <a:off x="2501900" y="3138487"/>
              <a:ext cx="827088" cy="1019175"/>
            </a:xfrm>
            <a:prstGeom prst="curvedConnector3">
              <a:avLst>
                <a:gd name="adj1" fmla="val -27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77" name="AutoShape 8"/>
            <p:cNvCxnSpPr>
              <a:cxnSpLocks noChangeShapeType="1"/>
            </p:cNvCxnSpPr>
            <p:nvPr/>
          </p:nvCxnSpPr>
          <p:spPr bwMode="auto">
            <a:xfrm rot="10800000">
              <a:off x="3492500" y="42687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78" name="AutoShape 9"/>
            <p:cNvCxnSpPr>
              <a:cxnSpLocks noChangeShapeType="1"/>
              <a:stCxn id="493573" idx="2"/>
              <a:endCxn id="493574" idx="0"/>
            </p:cNvCxnSpPr>
            <p:nvPr/>
          </p:nvCxnSpPr>
          <p:spPr bwMode="auto">
            <a:xfrm rot="5400000">
              <a:off x="3106737" y="3222625"/>
              <a:ext cx="631825" cy="850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79" name="AutoShape 10"/>
            <p:cNvCxnSpPr>
              <a:cxnSpLocks noChangeShapeType="1"/>
              <a:stCxn id="493573" idx="2"/>
              <a:endCxn id="493575" idx="0"/>
            </p:cNvCxnSpPr>
            <p:nvPr/>
          </p:nvCxnSpPr>
          <p:spPr bwMode="auto">
            <a:xfrm rot="16200000" flipH="1">
              <a:off x="3956844" y="3223418"/>
              <a:ext cx="622300" cy="8397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80" name="AutoShape 11"/>
            <p:cNvCxnSpPr>
              <a:cxnSpLocks noChangeShapeType="1"/>
            </p:cNvCxnSpPr>
            <p:nvPr/>
          </p:nvCxnSpPr>
          <p:spPr bwMode="auto">
            <a:xfrm>
              <a:off x="3492500" y="40401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81" name="AutoShape 12"/>
            <p:cNvCxnSpPr>
              <a:cxnSpLocks noChangeShapeType="1"/>
              <a:stCxn id="493575" idx="3"/>
              <a:endCxn id="493573" idx="3"/>
            </p:cNvCxnSpPr>
            <p:nvPr/>
          </p:nvCxnSpPr>
          <p:spPr bwMode="auto">
            <a:xfrm flipH="1" flipV="1">
              <a:off x="4365625" y="3138487"/>
              <a:ext cx="830263" cy="1009650"/>
            </a:xfrm>
            <a:prstGeom prst="curvedConnector3">
              <a:avLst>
                <a:gd name="adj1" fmla="val -2755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6002338" y="2917825"/>
            <a:ext cx="2697162" cy="2222500"/>
            <a:chOff x="6002338" y="2917825"/>
            <a:chExt cx="2697162" cy="2222500"/>
          </a:xfrm>
        </p:grpSpPr>
        <p:sp>
          <p:nvSpPr>
            <p:cNvPr id="493589" name="AutoShape 21"/>
            <p:cNvSpPr>
              <a:spLocks noChangeArrowheads="1"/>
            </p:cNvSpPr>
            <p:nvPr/>
          </p:nvSpPr>
          <p:spPr bwMode="auto">
            <a:xfrm>
              <a:off x="6388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better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weakly coupled)</a:t>
              </a:r>
            </a:p>
          </p:txBody>
        </p:sp>
        <p:sp>
          <p:nvSpPr>
            <p:cNvPr id="493582" name="AutoShape 13"/>
            <p:cNvSpPr>
              <a:spLocks noChangeArrowheads="1"/>
            </p:cNvSpPr>
            <p:nvPr/>
          </p:nvSpPr>
          <p:spPr bwMode="auto">
            <a:xfrm>
              <a:off x="6853238" y="2917825"/>
              <a:ext cx="1036637" cy="388937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83" name="AutoShape 14"/>
            <p:cNvSpPr>
              <a:spLocks noChangeArrowheads="1"/>
            </p:cNvSpPr>
            <p:nvPr/>
          </p:nvSpPr>
          <p:spPr bwMode="auto">
            <a:xfrm>
              <a:off x="6002338" y="3954462"/>
              <a:ext cx="1036637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PRINAL</a:t>
              </a:r>
            </a:p>
          </p:txBody>
        </p:sp>
        <p:sp>
          <p:nvSpPr>
            <p:cNvPr id="493584" name="AutoShape 15"/>
            <p:cNvSpPr>
              <a:spLocks noChangeArrowheads="1"/>
            </p:cNvSpPr>
            <p:nvPr/>
          </p:nvSpPr>
          <p:spPr bwMode="auto">
            <a:xfrm>
              <a:off x="7661275" y="3954462"/>
              <a:ext cx="1038225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FOJECT</a:t>
              </a:r>
            </a:p>
          </p:txBody>
        </p:sp>
        <p:cxnSp>
          <p:nvCxnSpPr>
            <p:cNvPr id="493585" name="AutoShape 16"/>
            <p:cNvCxnSpPr>
              <a:cxnSpLocks noChangeShapeType="1"/>
              <a:stCxn id="493583" idx="1"/>
              <a:endCxn id="493582" idx="1"/>
            </p:cNvCxnSpPr>
            <p:nvPr/>
          </p:nvCxnSpPr>
          <p:spPr bwMode="auto">
            <a:xfrm flipV="1">
              <a:off x="6002338" y="3113087"/>
              <a:ext cx="850900" cy="1035050"/>
            </a:xfrm>
            <a:prstGeom prst="curvedConnector3">
              <a:avLst>
                <a:gd name="adj1" fmla="val -2856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86" name="AutoShape 18"/>
            <p:cNvCxnSpPr>
              <a:cxnSpLocks noChangeShapeType="1"/>
              <a:stCxn id="493583" idx="3"/>
              <a:endCxn id="493584" idx="1"/>
            </p:cNvCxnSpPr>
            <p:nvPr/>
          </p:nvCxnSpPr>
          <p:spPr bwMode="auto">
            <a:xfrm>
              <a:off x="7038975" y="4148137"/>
              <a:ext cx="6223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3590" name="AutoShape 9"/>
            <p:cNvCxnSpPr>
              <a:cxnSpLocks noChangeShapeType="1"/>
              <a:stCxn id="493582" idx="2"/>
              <a:endCxn id="493583" idx="0"/>
            </p:cNvCxnSpPr>
            <p:nvPr/>
          </p:nvCxnSpPr>
          <p:spPr bwMode="auto">
            <a:xfrm rot="5400000">
              <a:off x="6622257" y="3205955"/>
              <a:ext cx="647700" cy="8493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547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Coupling is the path to the dark side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032802" cy="4495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Coupling leads to complexity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Complexity leads to confusion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Confusion leads to suffering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Once you start down the dark </a:t>
            </a:r>
            <a:br>
              <a:rPr lang="en-GB" sz="2000" dirty="0"/>
            </a:br>
            <a:r>
              <a:rPr lang="en-GB" sz="2000" dirty="0"/>
              <a:t>path, forever will it dominate </a:t>
            </a:r>
            <a:br>
              <a:rPr lang="en-GB" sz="2000" dirty="0"/>
            </a:br>
            <a:r>
              <a:rPr lang="en-GB" sz="2000" dirty="0"/>
              <a:t>your destiny, consume you it will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10399"/>
          <a:stretch>
            <a:fillRect/>
          </a:stretch>
        </p:blipFill>
        <p:spPr bwMode="auto">
          <a:xfrm>
            <a:off x="5718602" y="1451063"/>
            <a:ext cx="3200688" cy="4877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232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 classes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god class</a:t>
            </a:r>
            <a:r>
              <a:rPr lang="en-US" sz="2000" dirty="0"/>
              <a:t>: a class that hoards much of the data or functionality of a system</a:t>
            </a:r>
          </a:p>
          <a:p>
            <a:pPr lvl="1"/>
            <a:r>
              <a:rPr lang="en-US" sz="2000" dirty="0"/>
              <a:t>Poor cohesion – little thought about why all the elements are placed together</a:t>
            </a:r>
          </a:p>
          <a:p>
            <a:pPr lvl="1"/>
            <a:r>
              <a:rPr lang="en-US" sz="2000" dirty="0"/>
              <a:t>Reduces coupling but only by collapsing multiple modules into one (which replaces dependences between modules with dependences within a module)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 god class is an example of an </a:t>
            </a:r>
            <a:r>
              <a:rPr lang="en-US" sz="2000" i="1" dirty="0">
                <a:solidFill>
                  <a:schemeClr val="accent2"/>
                </a:solidFill>
              </a:rPr>
              <a:t>anti-pattern</a:t>
            </a:r>
            <a:r>
              <a:rPr lang="en-US" sz="2000" dirty="0"/>
              <a:t>: a known bad way of doing things</a:t>
            </a:r>
          </a:p>
        </p:txBody>
      </p:sp>
    </p:spTree>
    <p:extLst>
      <p:ext uri="{BB962C8B-B14F-4D97-AF65-F5344CB8AC3E}">
        <p14:creationId xmlns:p14="http://schemas.microsoft.com/office/powerpoint/2010/main" val="32666361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again…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Methods should do one thing well:</a:t>
            </a:r>
          </a:p>
          <a:p>
            <a:pPr lvl="1"/>
            <a:r>
              <a:rPr lang="en-US" sz="2000" dirty="0"/>
              <a:t>Compute a value but let client decide what to do with it</a:t>
            </a:r>
          </a:p>
          <a:p>
            <a:pPr lvl="1"/>
            <a:r>
              <a:rPr lang="en-US" sz="2000" dirty="0"/>
              <a:t>Observe or mutate, don’t do both</a:t>
            </a:r>
          </a:p>
          <a:p>
            <a:pPr lvl="1"/>
            <a:r>
              <a:rPr lang="en-US" sz="2000" dirty="0"/>
              <a:t>Don’t print as a side effect of some other operation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Don’t limit future possible uses of the method by having it do multiple, not-necessarily-related things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“Flag” variables are often a symptom of poor method cohesion</a:t>
            </a:r>
          </a:p>
        </p:txBody>
      </p:sp>
    </p:spTree>
    <p:extLst>
      <p:ext uri="{BB962C8B-B14F-4D97-AF65-F5344CB8AC3E}">
        <p14:creationId xmlns:p14="http://schemas.microsoft.com/office/powerpoint/2010/main" val="196295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6887946" cy="430595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Cohesive?</a:t>
            </a:r>
          </a:p>
        </p:txBody>
      </p:sp>
    </p:spTree>
    <p:extLst>
      <p:ext uri="{BB962C8B-B14F-4D97-AF65-F5344CB8AC3E}">
        <p14:creationId xmlns:p14="http://schemas.microsoft.com/office/powerpoint/2010/main" val="122179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B135-535F-B84B-955A-29BFA598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Making all the components highly reliable will not necessarily make the system safe.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Nancy G. Leveson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/>
              <a:t> </a:t>
            </a:r>
            <a:r>
              <a:rPr lang="en-US" sz="1800" b="1" dirty="0"/>
              <a:t>Engineering a Safer World:</a:t>
            </a:r>
          </a:p>
          <a:p>
            <a:pPr marL="0" indent="0">
              <a:buNone/>
            </a:pPr>
            <a:r>
              <a:rPr lang="en-US" sz="1800" b="1" dirty="0"/>
              <a:t>     Systems Thinking Applied to Safety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315AA-EABD-CF4A-A15B-668A7D3F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611734"/>
            <a:ext cx="2527300" cy="34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unit should do one thing and do it well</a:t>
            </a:r>
          </a:p>
          <a:p>
            <a:pPr lvl="1"/>
            <a:r>
              <a:rPr lang="en-US" sz="2000" dirty="0"/>
              <a:t>If one unit does multiple things, it should be split up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Units should interact with each other via a minimal interface</a:t>
            </a:r>
          </a:p>
          <a:p>
            <a:pPr lvl="1"/>
            <a:r>
              <a:rPr lang="en-US" sz="2000" dirty="0"/>
              <a:t>Minimize each module’s knowledge of other modules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Large modules rely on smaller modules working together well</a:t>
            </a:r>
          </a:p>
          <a:p>
            <a:pPr lvl="1"/>
            <a:r>
              <a:rPr lang="en-US" sz="2000" dirty="0"/>
              <a:t>It’s not sufficient for each small unit to work well on its own</a:t>
            </a:r>
          </a:p>
          <a:p>
            <a:pPr lvl="1"/>
            <a:r>
              <a:rPr lang="en-US" sz="2000" dirty="0"/>
              <a:t>Must fit together to form an elegant whole</a:t>
            </a:r>
          </a:p>
        </p:txBody>
      </p:sp>
    </p:spTree>
    <p:extLst>
      <p:ext uri="{BB962C8B-B14F-4D97-AF65-F5344CB8AC3E}">
        <p14:creationId xmlns:p14="http://schemas.microsoft.com/office/powerpoint/2010/main" val="142153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2794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4702" y="2286000"/>
            <a:ext cx="5374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More Stuff</a:t>
            </a:r>
          </a:p>
        </p:txBody>
      </p:sp>
    </p:spTree>
    <p:extLst>
      <p:ext uri="{BB962C8B-B14F-4D97-AF65-F5344CB8AC3E}">
        <p14:creationId xmlns:p14="http://schemas.microsoft.com/office/powerpoint/2010/main" val="322685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design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Effective Java (EJ) Tip #40 [51]: Design method signatures carefully</a:t>
            </a:r>
          </a:p>
          <a:p>
            <a:pPr lvl="1"/>
            <a:r>
              <a:rPr lang="en-US" sz="2000" dirty="0"/>
              <a:t>Avoid long parameter lists</a:t>
            </a:r>
          </a:p>
          <a:p>
            <a:pPr lvl="1"/>
            <a:r>
              <a:rPr lang="en-US" sz="2000" dirty="0"/>
              <a:t>Perlis: “If you have a procedure with ten parameters, you probably missed some.”</a:t>
            </a:r>
          </a:p>
          <a:p>
            <a:pPr lvl="1"/>
            <a:r>
              <a:rPr lang="en-US" sz="2000" dirty="0"/>
              <a:t>Especially error-prone if parameters are all the same type</a:t>
            </a:r>
          </a:p>
          <a:p>
            <a:pPr lvl="1"/>
            <a:r>
              <a:rPr lang="en-US" sz="2000" dirty="0"/>
              <a:t>Avoid methods that take lots of Boolean “flag” parameters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Which of these has a bug?</a:t>
            </a:r>
          </a:p>
          <a:p>
            <a:pPr lvl="1" indent="-342900"/>
            <a:r>
              <a:rPr lang="en-US" sz="2000" b="1" dirty="0" err="1">
                <a:latin typeface="Courier New"/>
                <a:cs typeface="Courier New"/>
              </a:rPr>
              <a:t>memset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ptr</a:t>
            </a:r>
            <a:r>
              <a:rPr lang="en-US" sz="2000" b="1" dirty="0">
                <a:latin typeface="Courier New"/>
                <a:cs typeface="Courier New"/>
              </a:rPr>
              <a:t>, size, 0);</a:t>
            </a:r>
          </a:p>
          <a:p>
            <a:pPr lvl="1" indent="-342900"/>
            <a:r>
              <a:rPr lang="en-US" sz="2000" b="1" dirty="0" err="1">
                <a:latin typeface="Courier New"/>
                <a:cs typeface="Courier New"/>
              </a:rPr>
              <a:t>memset</a:t>
            </a:r>
            <a:r>
              <a:rPr lang="en-US" sz="2000" b="1" dirty="0">
                <a:latin typeface="Courier New"/>
                <a:cs typeface="Courier New"/>
              </a:rPr>
              <a:t>(</a:t>
            </a:r>
            <a:r>
              <a:rPr lang="en-US" sz="2000" b="1" dirty="0" err="1">
                <a:latin typeface="Courier New"/>
                <a:cs typeface="Courier New"/>
              </a:rPr>
              <a:t>ptr</a:t>
            </a:r>
            <a:r>
              <a:rPr lang="en-US" sz="2000" b="1" dirty="0">
                <a:latin typeface="Courier New"/>
                <a:cs typeface="Courier New"/>
              </a:rPr>
              <a:t>, 0, size);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EJ Tip #41 [52]: Use overloading judiciously</a:t>
            </a:r>
          </a:p>
          <a:p>
            <a:pPr marL="457200" lvl="1" indent="0">
              <a:buNone/>
            </a:pPr>
            <a:r>
              <a:rPr lang="en-US" sz="2000" dirty="0"/>
              <a:t>Can be useful, but avoid overloading with same number of parameters, and think about whether methods really are related</a:t>
            </a:r>
          </a:p>
        </p:txBody>
      </p:sp>
    </p:spTree>
    <p:extLst>
      <p:ext uri="{BB962C8B-B14F-4D97-AF65-F5344CB8AC3E}">
        <p14:creationId xmlns:p14="http://schemas.microsoft.com/office/powerpoint/2010/main" val="112192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design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variable should be made into a field if and only if:</a:t>
            </a:r>
          </a:p>
          <a:p>
            <a:pPr lvl="1"/>
            <a:r>
              <a:rPr lang="en-US" sz="2000" dirty="0"/>
              <a:t>It is part of the inherent internal state of the object</a:t>
            </a:r>
          </a:p>
          <a:p>
            <a:pPr lvl="1"/>
            <a:r>
              <a:rPr lang="en-US" sz="2000" dirty="0"/>
              <a:t>It has a value that retains meaning throughout the object's life</a:t>
            </a:r>
          </a:p>
          <a:p>
            <a:pPr lvl="1"/>
            <a:r>
              <a:rPr lang="en-US" sz="2000" dirty="0"/>
              <a:t>Its state must persist past the end of any one public method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All other variables should be local </a:t>
            </a:r>
            <a:r>
              <a:rPr lang="en-US" sz="2000" dirty="0"/>
              <a:t>to the methods in which they are used</a:t>
            </a:r>
          </a:p>
          <a:p>
            <a:pPr lvl="1"/>
            <a:r>
              <a:rPr lang="en-US" sz="2000" dirty="0"/>
              <a:t>Fields should not be used to avoid parameter passing</a:t>
            </a:r>
          </a:p>
          <a:p>
            <a:pPr lvl="1"/>
            <a:r>
              <a:rPr lang="en-US" sz="2000" dirty="0"/>
              <a:t>Not every constructor parameter needs to be a field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Exception to the rule: Certain cases where overriding is needed</a:t>
            </a:r>
          </a:p>
          <a:p>
            <a:pPr lvl="1"/>
            <a:r>
              <a:rPr lang="en-US" sz="2000" dirty="0"/>
              <a:t>Example: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Thread.run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95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Constructor design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Constructors </a:t>
            </a:r>
            <a:r>
              <a:rPr lang="en-US" sz="2000"/>
              <a:t>should have all </a:t>
            </a:r>
            <a:r>
              <a:rPr lang="en-US" sz="2000" dirty="0"/>
              <a:t>the</a:t>
            </a:r>
            <a:r>
              <a:rPr lang="en-US" sz="2000"/>
              <a:t> arguments </a:t>
            </a:r>
            <a:r>
              <a:rPr lang="en-US" sz="2000" dirty="0"/>
              <a:t>necessary to initialize the object's state – no more, no less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Object should be completely initialized after constructor is done</a:t>
            </a:r>
          </a:p>
          <a:p>
            <a:pPr marL="400050" lvl="1" indent="0">
              <a:buNone/>
            </a:pPr>
            <a:r>
              <a:rPr lang="en-US" sz="2000" dirty="0"/>
              <a:t>(i.e., the rep invariant should hold)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Shouldn't need to call other methods to “finish”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965419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35234" y="2286000"/>
            <a:ext cx="40735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Naming</a:t>
            </a:r>
          </a:p>
        </p:txBody>
      </p:sp>
    </p:spTree>
    <p:extLst>
      <p:ext uri="{BB962C8B-B14F-4D97-AF65-F5344CB8AC3E}">
        <p14:creationId xmlns:p14="http://schemas.microsoft.com/office/powerpoint/2010/main" val="58273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2895600" cy="4218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48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Helvetica" charset="0"/>
                <a:ea typeface="Helvetica" charset="0"/>
                <a:cs typeface="Helvetica" charset="0"/>
              </a:rPr>
              <a:t>Any true wizard knows, once you know the name of a thing you can control it.</a:t>
            </a:r>
          </a:p>
          <a:p>
            <a:pPr algn="r"/>
            <a:r>
              <a:rPr lang="en-US" sz="3200" i="1" dirty="0">
                <a:latin typeface="Helvetica" charset="0"/>
                <a:ea typeface="Helvetica" charset="0"/>
                <a:cs typeface="Helvetica" charset="0"/>
              </a:rPr>
              <a:t>-- Jerry </a:t>
            </a:r>
            <a:r>
              <a:rPr lang="en-US" sz="3200" i="1" dirty="0" err="1">
                <a:latin typeface="Helvetica" charset="0"/>
                <a:ea typeface="Helvetica" charset="0"/>
                <a:cs typeface="Helvetica" charset="0"/>
              </a:rPr>
              <a:t>Sussman</a:t>
            </a:r>
            <a:endParaRPr lang="en-US" sz="32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2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and method naming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EJ Tip #56 [68]: Adhere to generally accepted naming conventions</a:t>
            </a:r>
          </a:p>
          <a:p>
            <a:r>
              <a:rPr lang="en-US" sz="2000" dirty="0"/>
              <a:t>Class names: generally nouns </a:t>
            </a:r>
          </a:p>
          <a:p>
            <a:pPr lvl="1"/>
            <a:r>
              <a:rPr lang="en-US" sz="2000" dirty="0"/>
              <a:t>Beware "verb + </a:t>
            </a:r>
            <a:r>
              <a:rPr lang="en-US" sz="2000" dirty="0" err="1"/>
              <a:t>er</a:t>
            </a:r>
            <a:r>
              <a:rPr lang="en-US" sz="2000" dirty="0"/>
              <a:t>" names, e.g.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Manager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Scheduler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ShapeDisplayer</a:t>
            </a:r>
            <a:endParaRPr lang="en-US" sz="2000" dirty="0"/>
          </a:p>
          <a:p>
            <a:r>
              <a:rPr lang="en-US" sz="2000" dirty="0"/>
              <a:t>Interface names often –able/-</a:t>
            </a:r>
            <a:r>
              <a:rPr lang="en-US" sz="2000" dirty="0" err="1"/>
              <a:t>ible</a:t>
            </a:r>
            <a:r>
              <a:rPr lang="en-US" sz="2000" dirty="0"/>
              <a:t> adjectives: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sz="2000" dirty="0">
                <a:latin typeface="+mj-lt"/>
                <a:cs typeface="Courier New" pitchFamily="49" charset="0"/>
              </a:rPr>
              <a:t>, …</a:t>
            </a:r>
            <a:endParaRPr lang="en-US" sz="2000" dirty="0">
              <a:latin typeface="+mj-lt"/>
            </a:endParaRPr>
          </a:p>
          <a:p>
            <a:r>
              <a:rPr lang="en-US" sz="2000" dirty="0"/>
              <a:t>Method names: noun or verb phrases </a:t>
            </a:r>
          </a:p>
          <a:p>
            <a:pPr lvl="1"/>
            <a:r>
              <a:rPr lang="en-US" sz="2000" dirty="0"/>
              <a:t>Nouns for observers: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totalSales</a:t>
            </a:r>
            <a:endParaRPr lang="en-US" sz="2000" dirty="0"/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observers: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isX</a:t>
            </a:r>
            <a:r>
              <a:rPr lang="en-US" sz="2000" dirty="0"/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Verbs for </a:t>
            </a:r>
            <a:r>
              <a:rPr lang="en-US" sz="2000" dirty="0" err="1"/>
              <a:t>mutators</a:t>
            </a:r>
            <a:r>
              <a:rPr lang="en-US" sz="2000" dirty="0"/>
              <a:t>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</a:p>
          <a:p>
            <a:pPr lvl="1"/>
            <a:r>
              <a:rPr lang="en-US" sz="2000" dirty="0" err="1"/>
              <a:t>Verbs+noun</a:t>
            </a:r>
            <a:r>
              <a:rPr lang="en-US" sz="2000" dirty="0"/>
              <a:t> for </a:t>
            </a:r>
            <a:r>
              <a:rPr lang="en-US" sz="2000" dirty="0" err="1"/>
              <a:t>mutators</a:t>
            </a:r>
            <a:r>
              <a:rPr lang="en-US" sz="2000" dirty="0"/>
              <a:t>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Choose affirmative, positive names over negative ones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isSafe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isUnsafe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hasNoElements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9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variable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count, flag, status, compute, check, value, pointer</a:t>
            </a:r>
            <a:r>
              <a:rPr lang="en-US" dirty="0">
                <a:cs typeface="Courier New" pitchFamily="49" charset="0"/>
              </a:rPr>
              <a:t>, names starting with </a:t>
            </a:r>
            <a:r>
              <a:rPr lang="en-US" b="1" dirty="0">
                <a:latin typeface="Courier New"/>
                <a:cs typeface="Courier New"/>
              </a:rPr>
              <a:t>my…</a:t>
            </a:r>
            <a:r>
              <a:rPr lang="en-US" dirty="0">
                <a:cs typeface="Courier New" pitchFamily="49" charset="0"/>
              </a:rPr>
              <a:t>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Convey no useful information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Describe what is being counted, what the “flag” indicates, etc.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numberOfStudents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isCourseFull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calculatePayroll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validateWebForm</a:t>
            </a:r>
            <a:r>
              <a:rPr lang="en-US" dirty="0"/>
              <a:t>, …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But short names in local contexts are good:</a:t>
            </a:r>
          </a:p>
          <a:p>
            <a:pPr marL="457200" lvl="1" indent="0">
              <a:buNone/>
            </a:pPr>
            <a:r>
              <a:rPr lang="en-US" dirty="0"/>
              <a:t>Good: </a:t>
            </a:r>
            <a:r>
              <a:rPr lang="en-US" b="1" dirty="0">
                <a:latin typeface="Courier New"/>
                <a:cs typeface="Courier New"/>
              </a:rPr>
              <a:t>for(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= 0;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&lt; size;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++) items[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  <a:p>
            <a:pPr marL="457200" lvl="1" indent="0">
              <a:buNone/>
            </a:pPr>
            <a:r>
              <a:rPr lang="en-US" dirty="0"/>
              <a:t>Bad:   </a:t>
            </a:r>
            <a:r>
              <a:rPr lang="en-US" b="1" dirty="0">
                <a:latin typeface="Courier New"/>
                <a:cs typeface="Courier New"/>
              </a:rPr>
              <a:t>for(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=  0;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 &lt; </a:t>
            </a:r>
            <a:r>
              <a:rPr lang="en-US" b="1" dirty="0" err="1">
                <a:latin typeface="Courier New"/>
                <a:cs typeface="Courier New"/>
              </a:rPr>
              <a:t>theCollectionSize</a:t>
            </a:r>
            <a:r>
              <a:rPr lang="en-US" b="1" dirty="0">
                <a:latin typeface="Courier New"/>
                <a:cs typeface="Courier New"/>
              </a:rPr>
              <a:t>;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	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++) </a:t>
            </a:r>
            <a:br>
              <a:rPr lang="en-US" b="1" dirty="0">
                <a:latin typeface="Courier New"/>
                <a:cs typeface="Courier New"/>
              </a:rPr>
            </a:br>
            <a:r>
              <a:rPr lang="en-US" b="1" dirty="0">
                <a:latin typeface="Courier New"/>
                <a:cs typeface="Courier New"/>
              </a:rPr>
              <a:t>	    </a:t>
            </a:r>
            <a:r>
              <a:rPr lang="en-US" b="1" dirty="0" err="1">
                <a:latin typeface="Courier New"/>
                <a:cs typeface="Courier New"/>
              </a:rPr>
              <a:t>theCollectionItems</a:t>
            </a:r>
            <a:r>
              <a:rPr lang="en-US" b="1" dirty="0">
                <a:latin typeface="Courier New"/>
                <a:cs typeface="Courier New"/>
              </a:rPr>
              <a:t>[</a:t>
            </a:r>
            <a:r>
              <a:rPr lang="en-US" b="1" dirty="0" err="1">
                <a:latin typeface="Courier New"/>
                <a:cs typeface="Courier New"/>
              </a:rPr>
              <a:t>theLoopCounter</a:t>
            </a:r>
            <a:r>
              <a:rPr lang="en-US" b="1" dirty="0">
                <a:latin typeface="Courier New"/>
                <a:cs typeface="Courier New"/>
              </a:rPr>
              <a:t>]=0;</a:t>
            </a:r>
          </a:p>
        </p:txBody>
      </p:sp>
    </p:spTree>
    <p:extLst>
      <p:ext uri="{BB962C8B-B14F-4D97-AF65-F5344CB8AC3E}">
        <p14:creationId xmlns:p14="http://schemas.microsoft.com/office/powerpoint/2010/main" val="25147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096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55055" y="2286000"/>
            <a:ext cx="6833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Class Design</a:t>
            </a:r>
          </a:p>
        </p:txBody>
      </p:sp>
    </p:spTree>
    <p:extLst>
      <p:ext uri="{BB962C8B-B14F-4D97-AF65-F5344CB8AC3E}">
        <p14:creationId xmlns:p14="http://schemas.microsoft.com/office/powerpoint/2010/main" val="1229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Class design ideals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Cohesion and coupling, already discussed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Completeness</a:t>
            </a:r>
            <a:r>
              <a:rPr lang="en-US" sz="2000" dirty="0"/>
              <a:t>: Every class should present a complete interface</a:t>
            </a:r>
          </a:p>
          <a:p>
            <a:pPr marL="0" indent="0">
              <a:buNone/>
            </a:pPr>
            <a:endParaRPr lang="en-US" sz="20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accent6"/>
                </a:solidFill>
              </a:rPr>
              <a:t>Consistency</a:t>
            </a:r>
            <a:r>
              <a:rPr lang="en-US" sz="2000" dirty="0"/>
              <a:t>: In names, </a:t>
            </a:r>
            <a:r>
              <a:rPr lang="en-US" sz="2000" dirty="0" err="1"/>
              <a:t>param</a:t>
            </a:r>
            <a:r>
              <a:rPr lang="en-US" sz="2000" dirty="0"/>
              <a:t>/returns, ordering, and behavior</a:t>
            </a:r>
          </a:p>
        </p:txBody>
      </p:sp>
    </p:spTree>
    <p:extLst>
      <p:ext uri="{BB962C8B-B14F-4D97-AF65-F5344CB8AC3E}">
        <p14:creationId xmlns:p14="http://schemas.microsoft.com/office/powerpoint/2010/main" val="393763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Reading 4 posted</a:t>
            </a:r>
          </a:p>
          <a:p>
            <a:pPr lvl="1"/>
            <a:r>
              <a:rPr lang="en-US" sz="2000" dirty="0"/>
              <a:t>Quiz due Thursday 7/12, 10 pm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HW4 due Thursday 7/12, 10 pm</a:t>
            </a:r>
          </a:p>
          <a:p>
            <a:r>
              <a:rPr lang="en-US" sz="2000" dirty="0"/>
              <a:t>HW2 feedback out soon</a:t>
            </a:r>
          </a:p>
          <a:p>
            <a:endParaRPr lang="en-US" sz="2000" dirty="0"/>
          </a:p>
          <a:p>
            <a:r>
              <a:rPr lang="en-US" sz="2000" dirty="0"/>
              <a:t>Midterm Monday 7/16 in class</a:t>
            </a:r>
          </a:p>
          <a:p>
            <a:r>
              <a:rPr lang="en-US" sz="2000" dirty="0"/>
              <a:t>Midterm Review Friday 7/13, 3:30 – 5pm, in lecture classroom</a:t>
            </a:r>
          </a:p>
        </p:txBody>
      </p:sp>
    </p:spTree>
    <p:extLst>
      <p:ext uri="{BB962C8B-B14F-4D97-AF65-F5344CB8AC3E}">
        <p14:creationId xmlns:p14="http://schemas.microsoft.com/office/powerpoint/2010/main" val="1513379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Include </a:t>
            </a:r>
            <a:r>
              <a:rPr lang="en-US" sz="2000" i="1" dirty="0">
                <a:solidFill>
                  <a:srgbClr val="0000FF"/>
                </a:solidFill>
              </a:rPr>
              <a:t>important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methods to make a class easy to use</a:t>
            </a:r>
          </a:p>
          <a:p>
            <a:pPr marL="457200" lvl="1" indent="0">
              <a:buNone/>
            </a:pPr>
            <a:r>
              <a:rPr lang="en-US" sz="2000" dirty="0"/>
              <a:t>Counterexamples: </a:t>
            </a:r>
          </a:p>
          <a:p>
            <a:pPr marL="1200150" lvl="2" indent="-342900"/>
            <a:r>
              <a:rPr lang="en-US" sz="2000" dirty="0"/>
              <a:t>A mutable collection with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/>
              <a:t> but no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remove</a:t>
            </a:r>
            <a:endParaRPr lang="en-US" sz="2000" dirty="0"/>
          </a:p>
          <a:p>
            <a:pPr marL="1200150" lvl="2" indent="-342900"/>
            <a:r>
              <a:rPr lang="en-US" sz="2000" dirty="0"/>
              <a:t>A tool object with a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setHighlighted</a:t>
            </a:r>
            <a:r>
              <a:rPr lang="en-US" sz="2000" dirty="0"/>
              <a:t> method to select it, but no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setUnhighlighted</a:t>
            </a:r>
            <a:r>
              <a:rPr lang="en-US" sz="2000" dirty="0"/>
              <a:t> method to deselect it</a:t>
            </a:r>
          </a:p>
          <a:p>
            <a:pPr marL="1200150" lvl="2" indent="-342900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2000" dirty="0"/>
              <a:t> class with no date-arithmetic operations</a:t>
            </a:r>
          </a:p>
          <a:p>
            <a:pPr marL="0" indent="0">
              <a:buNone/>
            </a:pPr>
            <a:r>
              <a:rPr lang="en-US" sz="2000" dirty="0"/>
              <a:t>Also:</a:t>
            </a:r>
          </a:p>
          <a:p>
            <a:pPr lvl="1"/>
            <a:r>
              <a:rPr lang="en-US" sz="2000" dirty="0"/>
              <a:t>Objects that have a natural ordering should implement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Comparable</a:t>
            </a:r>
            <a:endParaRPr lang="en-US" sz="2000" dirty="0"/>
          </a:p>
          <a:p>
            <a:pPr lvl="1"/>
            <a:r>
              <a:rPr lang="en-US" sz="2000" dirty="0"/>
              <a:t>Objects that might have duplicates should implement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equals </a:t>
            </a:r>
            <a:r>
              <a:rPr lang="en-US" sz="2000" dirty="0"/>
              <a:t>(and therefore </a:t>
            </a:r>
            <a:r>
              <a:rPr lang="en-US" sz="2000" b="1" dirty="0" err="1">
                <a:latin typeface="Courier New"/>
                <a:cs typeface="Courier New"/>
              </a:rPr>
              <a:t>hashCode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Most objects should implement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664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C00000"/>
                </a:solidFill>
              </a:rPr>
              <a:t>Don’t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include everything you can possibly think of</a:t>
            </a:r>
          </a:p>
          <a:p>
            <a:pPr lvl="1"/>
            <a:r>
              <a:rPr lang="en-US" sz="2000" dirty="0"/>
              <a:t>If you include it, you’re stuck with it forever (even if almost nobody ever uses it)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Tricky balancing act: include what’s useful, but don’t make things overly complicated</a:t>
            </a:r>
          </a:p>
          <a:p>
            <a:pPr lvl="1"/>
            <a:r>
              <a:rPr lang="en-US" sz="2000" dirty="0"/>
              <a:t>You can always add it later if you really need it</a:t>
            </a:r>
          </a:p>
          <a:p>
            <a:pPr marL="457200" lvl="1" indent="0">
              <a:buNone/>
            </a:pPr>
            <a:endParaRPr lang="en-US" sz="2000" dirty="0"/>
          </a:p>
          <a:p>
            <a:pPr marL="57150" indent="0" algn="r">
              <a:buNone/>
            </a:pPr>
            <a:r>
              <a:rPr lang="en-US" sz="2000" dirty="0"/>
              <a:t>“Everything should be made as simple </a:t>
            </a:r>
            <a:br>
              <a:rPr lang="en-US" sz="2000" dirty="0"/>
            </a:br>
            <a:r>
              <a:rPr lang="en-US" sz="2000" dirty="0"/>
              <a:t>as possible, but not simpler.”</a:t>
            </a:r>
          </a:p>
          <a:p>
            <a:pPr marL="57150" indent="0" algn="r">
              <a:buNone/>
            </a:pPr>
            <a:r>
              <a:rPr lang="en-US" sz="2000" dirty="0"/>
              <a:t>- Einstein</a:t>
            </a:r>
          </a:p>
        </p:txBody>
      </p:sp>
    </p:spTree>
    <p:extLst>
      <p:ext uri="{BB962C8B-B14F-4D97-AF65-F5344CB8AC3E}">
        <p14:creationId xmlns:p14="http://schemas.microsoft.com/office/powerpoint/2010/main" val="148992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 class or interface should have consistent names, parameters/returns, ordering, and behavior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Use similar naming; accept parameters in the same order</a:t>
            </a:r>
          </a:p>
          <a:p>
            <a:pPr marL="0" indent="0">
              <a:buNone/>
            </a:pPr>
            <a:r>
              <a:rPr lang="en-US" sz="2000" dirty="0"/>
              <a:t>Counterexamples: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setFirst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index, String value)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setLast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(String value,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index) </a:t>
            </a:r>
            <a:endParaRPr lang="en-US" sz="2000" dirty="0"/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Date/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GregorianCalendar</a:t>
            </a:r>
            <a:r>
              <a:rPr lang="en-US" sz="2000" dirty="0"/>
              <a:t> use 0-based months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000" b="1" dirty="0">
                <a:cs typeface="Courier New" pitchFamily="49" charset="0"/>
              </a:rPr>
              <a:t> </a:t>
            </a:r>
            <a:r>
              <a:rPr lang="en-US" sz="2000" dirty="0">
                <a:cs typeface="Courier New" pitchFamily="49" charset="0"/>
              </a:rPr>
              <a:t>methods: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equalsIgnoreCase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compareToIgnoreCase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2000" dirty="0"/>
            </a:br>
            <a:r>
              <a:rPr lang="en-US" sz="2000" dirty="0"/>
              <a:t>	        but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regionMatches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String.length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000" b="1" dirty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collection.size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29176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Open-Closed Principle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Software entities should be </a:t>
            </a:r>
            <a:r>
              <a:rPr lang="en-US" sz="2000" i="1" dirty="0"/>
              <a:t>open for extension</a:t>
            </a:r>
            <a:r>
              <a:rPr lang="en-US" sz="2000" dirty="0"/>
              <a:t>, but closed for modification</a:t>
            </a:r>
          </a:p>
          <a:p>
            <a:pPr lvl="1"/>
            <a:r>
              <a:rPr lang="en-US" sz="2000" dirty="0"/>
              <a:t>When features are added to your system, do so by adding new classes or reusing existing ones in new ways</a:t>
            </a:r>
          </a:p>
          <a:p>
            <a:pPr lvl="1"/>
            <a:r>
              <a:rPr lang="en-US" sz="2000" dirty="0"/>
              <a:t>If possible, don't make changes by modifying existing ones – existing code works and changing it can introduce bugs and errors.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Related: Code to interfaces, not to classes</a:t>
            </a:r>
          </a:p>
          <a:p>
            <a:pPr marL="457200" lvl="1" indent="0">
              <a:buNone/>
            </a:pPr>
            <a:r>
              <a:rPr lang="en-US" sz="2000" dirty="0"/>
              <a:t>Example: accept a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2000" dirty="0"/>
              <a:t> parameter, not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000" dirty="0"/>
              <a:t> or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LinkedList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dirty="0"/>
              <a:t>EJ Tip #52: Refer to objects by their interfaces</a:t>
            </a:r>
          </a:p>
        </p:txBody>
      </p:sp>
    </p:spTree>
    <p:extLst>
      <p:ext uri="{BB962C8B-B14F-4D97-AF65-F5344CB8AC3E}">
        <p14:creationId xmlns:p14="http://schemas.microsoft.com/office/powerpoint/2010/main" val="4116659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Documenting a class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Keep internal and external documentation separate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External: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/** ... */ </a:t>
            </a:r>
            <a:r>
              <a:rPr lang="en-US" sz="2000" dirty="0" err="1"/>
              <a:t>Javadoc</a:t>
            </a:r>
            <a:r>
              <a:rPr lang="en-US" sz="2000" dirty="0"/>
              <a:t> for classes, interfaces, methods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Specifications only!</a:t>
            </a:r>
          </a:p>
          <a:p>
            <a:pPr lvl="1"/>
            <a:r>
              <a:rPr lang="en-US" sz="2000" dirty="0"/>
              <a:t>Describes things that clients need to know about the class</a:t>
            </a:r>
          </a:p>
          <a:p>
            <a:pPr lvl="1"/>
            <a:r>
              <a:rPr lang="en-US" sz="2000" dirty="0"/>
              <a:t>Should be specific enough to exclude unacceptable implementations, but general enough to allow for all correct implementations</a:t>
            </a:r>
          </a:p>
          <a:p>
            <a:pPr lvl="1"/>
            <a:r>
              <a:rPr lang="en-US" sz="2000" dirty="0"/>
              <a:t>Includes all pre/</a:t>
            </a:r>
            <a:r>
              <a:rPr lang="en-US" sz="2000" dirty="0" err="1"/>
              <a:t>postconditons</a:t>
            </a:r>
            <a:r>
              <a:rPr lang="en-US" sz="2000" dirty="0"/>
              <a:t>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Internal: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000" dirty="0"/>
              <a:t>  comments inside class and method bodies</a:t>
            </a:r>
          </a:p>
          <a:p>
            <a:pPr lvl="1"/>
            <a:r>
              <a:rPr lang="en-US" sz="2000" dirty="0"/>
              <a:t>Describes details of how the code is implemented</a:t>
            </a:r>
          </a:p>
          <a:p>
            <a:pPr lvl="1"/>
            <a:r>
              <a:rPr lang="en-US" sz="2000" dirty="0"/>
              <a:t>Information that clients wouldn't and shouldn't need, but a fellow developer working on this class would want – invariants and internal pre/post conditions especially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Includes Abstraction Function and Rep Invariant</a:t>
            </a:r>
          </a:p>
          <a:p>
            <a:pPr marL="914400" lvl="2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71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7" y="228600"/>
            <a:ext cx="7772400" cy="1143000"/>
          </a:xfrm>
        </p:spPr>
        <p:txBody>
          <a:bodyPr/>
          <a:lstStyle/>
          <a:p>
            <a:r>
              <a:rPr lang="en-US" dirty="0"/>
              <a:t>Internal Documentation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572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Comments should provide additional information from the code itself. They should not echo the code.</a:t>
            </a:r>
          </a:p>
          <a:p>
            <a:pPr lvl="1"/>
            <a:r>
              <a:rPr lang="en-US" sz="2000" dirty="0"/>
              <a:t>Don’t comment every line saying what that line does</a:t>
            </a:r>
          </a:p>
          <a:p>
            <a:r>
              <a:rPr lang="en-US" sz="2000" dirty="0"/>
              <a:t>Comments should summarize blocks of code</a:t>
            </a:r>
          </a:p>
          <a:p>
            <a:pPr lvl="1"/>
            <a:r>
              <a:rPr lang="en-US" sz="2000" dirty="0"/>
              <a:t>Like headers and subheaders in a textbook</a:t>
            </a:r>
          </a:p>
          <a:p>
            <a:pPr lvl="1"/>
            <a:r>
              <a:rPr lang="en-US" sz="2000" dirty="0"/>
              <a:t>Makes it easier to skim the code</a:t>
            </a:r>
          </a:p>
          <a:p>
            <a:pPr lvl="1"/>
            <a:endParaRPr lang="en-US" sz="2000" dirty="0"/>
          </a:p>
          <a:p>
            <a:r>
              <a:rPr lang="en-US" sz="2000" dirty="0"/>
              <a:t>Documentation should match the code – keep them in sync!</a:t>
            </a:r>
          </a:p>
          <a:p>
            <a:endParaRPr lang="en-US" sz="2000" dirty="0"/>
          </a:p>
          <a:p>
            <a:r>
              <a:rPr lang="en-US" sz="2000" dirty="0"/>
              <a:t>It’s better to write clear, understandable code than to write a ton of comments on messy, hard-to-understand code. </a:t>
            </a:r>
          </a:p>
          <a:p>
            <a:r>
              <a:rPr lang="en-US" sz="2000" dirty="0"/>
              <a:t>Good code is sometimes self-explanatory and therefore needs fewer comments than bad code.</a:t>
            </a:r>
          </a:p>
        </p:txBody>
      </p:sp>
    </p:spTree>
    <p:extLst>
      <p:ext uri="{BB962C8B-B14F-4D97-AF65-F5344CB8AC3E}">
        <p14:creationId xmlns:p14="http://schemas.microsoft.com/office/powerpoint/2010/main" val="189177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Enums</a:t>
            </a:r>
            <a:r>
              <a:rPr lang="en-US" dirty="0"/>
              <a:t> help document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Consider use of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enums</a:t>
            </a:r>
            <a:r>
              <a:rPr lang="en-US" sz="2000" dirty="0"/>
              <a:t>, even with only two values – which of the following is better?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true); </a:t>
            </a:r>
            <a:br>
              <a:rPr lang="en-US" sz="2000" dirty="0"/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(97,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Temperature.CELSIUS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5638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4702" y="2286000"/>
            <a:ext cx="53746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More Stuff</a:t>
            </a:r>
          </a:p>
        </p:txBody>
      </p:sp>
    </p:spTree>
    <p:extLst>
      <p:ext uri="{BB962C8B-B14F-4D97-AF65-F5344CB8AC3E}">
        <p14:creationId xmlns:p14="http://schemas.microsoft.com/office/powerpoint/2010/main" val="4276744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types – some hints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Numbers: Favor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dirty="0"/>
              <a:t> for most numeric computations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EJ Tip #48: Avoid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dirty="0"/>
              <a:t> if exact answers are required</a:t>
            </a:r>
          </a:p>
          <a:p>
            <a:pPr marL="457200" lvl="1" indent="0">
              <a:buNone/>
            </a:pPr>
            <a:r>
              <a:rPr lang="en-US" sz="2000" dirty="0"/>
              <a:t>Classic example: Money  (round-off is bad here)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Strings are often overused since much data is read as text</a:t>
            </a:r>
          </a:p>
        </p:txBody>
      </p:sp>
    </p:spTree>
    <p:extLst>
      <p:ext uri="{BB962C8B-B14F-4D97-AF65-F5344CB8AC3E}">
        <p14:creationId xmlns:p14="http://schemas.microsoft.com/office/powerpoint/2010/main" val="794564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views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Confine user interaction to a core set of “view” classes and isolate these from the classes that maintain the key system data</a:t>
            </a:r>
          </a:p>
          <a:p>
            <a:endParaRPr lang="en-US" sz="2000" dirty="0"/>
          </a:p>
          <a:p>
            <a:r>
              <a:rPr lang="en-US" sz="2000" dirty="0"/>
              <a:t>Do not put print statements in your core classes</a:t>
            </a:r>
          </a:p>
          <a:p>
            <a:pPr lvl="1"/>
            <a:r>
              <a:rPr lang="en-US" sz="2000" dirty="0"/>
              <a:t>This locks your code into a text representation</a:t>
            </a:r>
          </a:p>
          <a:p>
            <a:pPr lvl="1"/>
            <a:r>
              <a:rPr lang="en-US" sz="2000" dirty="0"/>
              <a:t>Makes it less useful if the client wants a GUI, a web app, etc.</a:t>
            </a:r>
          </a:p>
          <a:p>
            <a:endParaRPr lang="en-US" sz="2000" dirty="0"/>
          </a:p>
          <a:p>
            <a:r>
              <a:rPr lang="en-US" sz="2000" dirty="0"/>
              <a:t>Instead, have your core classes return data that can be displayed by the view classes</a:t>
            </a:r>
          </a:p>
          <a:p>
            <a:pPr lvl="1"/>
            <a:r>
              <a:rPr lang="en-US" sz="2000" dirty="0"/>
              <a:t>Which of the following is better?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void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printMyself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public 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1461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8547" y="2286000"/>
            <a:ext cx="60869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318035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thoughts (for now)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Always remember your reader</a:t>
            </a:r>
          </a:p>
          <a:p>
            <a:pPr lvl="1"/>
            <a:r>
              <a:rPr lang="en-US" sz="2000" dirty="0"/>
              <a:t>Who are they?</a:t>
            </a:r>
          </a:p>
          <a:p>
            <a:pPr lvl="2"/>
            <a:r>
              <a:rPr lang="en-US" sz="2000" dirty="0"/>
              <a:t>Clients of your code</a:t>
            </a:r>
          </a:p>
          <a:p>
            <a:pPr lvl="2"/>
            <a:r>
              <a:rPr lang="en-US" sz="2000" dirty="0"/>
              <a:t>Other programmers working with the code </a:t>
            </a:r>
          </a:p>
          <a:p>
            <a:pPr lvl="3"/>
            <a:r>
              <a:rPr lang="en-US" dirty="0"/>
              <a:t>(including yourself in 3 weeks/months/years)</a:t>
            </a:r>
          </a:p>
          <a:p>
            <a:pPr lvl="1"/>
            <a:r>
              <a:rPr lang="en-US" sz="2000" dirty="0"/>
              <a:t>What do they need to know?</a:t>
            </a:r>
          </a:p>
          <a:p>
            <a:pPr lvl="2"/>
            <a:r>
              <a:rPr lang="en-US" sz="2000" dirty="0"/>
              <a:t>How to use it (clients)</a:t>
            </a:r>
          </a:p>
          <a:p>
            <a:pPr lvl="2"/>
            <a:r>
              <a:rPr lang="en-US" sz="2000" dirty="0"/>
              <a:t>How it works, but more important, </a:t>
            </a:r>
            <a:r>
              <a:rPr lang="en-US" sz="2000" i="1" dirty="0">
                <a:solidFill>
                  <a:srgbClr val="000090"/>
                </a:solidFill>
              </a:rPr>
              <a:t>why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/>
              <a:t>it was done this way (implementers)</a:t>
            </a:r>
          </a:p>
          <a:p>
            <a:r>
              <a:rPr lang="en-US" sz="2000" dirty="0"/>
              <a:t>Read/reread style and design advice regularly</a:t>
            </a:r>
          </a:p>
          <a:p>
            <a:r>
              <a:rPr lang="en-US" sz="2000" dirty="0"/>
              <a:t>Keep practicing – mastery takes time and experience</a:t>
            </a:r>
          </a:p>
          <a:p>
            <a:r>
              <a:rPr lang="en-US" sz="2000" dirty="0"/>
              <a:t>You’ll always be learning. Keep looking for better ways to do things!</a:t>
            </a:r>
          </a:p>
        </p:txBody>
      </p:sp>
    </p:spTree>
    <p:extLst>
      <p:ext uri="{BB962C8B-B14F-4D97-AF65-F5344CB8AC3E}">
        <p14:creationId xmlns:p14="http://schemas.microsoft.com/office/powerpoint/2010/main" val="33924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B135-535F-B84B-955A-29BFA598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Large-scale engineered systems are more than just a collection of technological artifacts: They are a reflection of the structure, management, procedures, and culture of the engineering organization that created them. They are usually also a reflection of the society in which they were created.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Nancy G. Leveson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/>
              <a:t> </a:t>
            </a:r>
            <a:r>
              <a:rPr lang="en-US" sz="1800" b="1" dirty="0"/>
              <a:t>Engineering a Safer World:</a:t>
            </a:r>
          </a:p>
          <a:p>
            <a:pPr marL="0" indent="0">
              <a:buNone/>
            </a:pPr>
            <a:r>
              <a:rPr lang="en-US" sz="1800" b="1" dirty="0"/>
              <a:t>     Systems Thinking Applied to Safety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315AA-EABD-CF4A-A15B-668A7D3F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611734"/>
            <a:ext cx="2527300" cy="34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1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7746" y="2286000"/>
            <a:ext cx="39485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922983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(recap)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Reading 4 posted</a:t>
            </a:r>
          </a:p>
          <a:p>
            <a:pPr lvl="1"/>
            <a:r>
              <a:rPr lang="en-US" sz="2000" dirty="0"/>
              <a:t>Quiz due Thursday 7/12, 10 pm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HW4 due Thursday 7/12, 10 pm</a:t>
            </a:r>
          </a:p>
          <a:p>
            <a:r>
              <a:rPr lang="en-US" sz="2000" dirty="0"/>
              <a:t>HW2 feedback out soon</a:t>
            </a:r>
          </a:p>
          <a:p>
            <a:endParaRPr lang="en-US" sz="2000" dirty="0"/>
          </a:p>
          <a:p>
            <a:r>
              <a:rPr lang="en-US" sz="2000" dirty="0"/>
              <a:t>Midterm Monday 7/16 in class</a:t>
            </a:r>
          </a:p>
          <a:p>
            <a:r>
              <a:rPr lang="en-US" sz="2000" dirty="0"/>
              <a:t>Midterm Review Friday 7/13, 3:30 – 5pm, in lecture classroom</a:t>
            </a:r>
          </a:p>
          <a:p>
            <a:endParaRPr lang="en-US" sz="2000" dirty="0"/>
          </a:p>
          <a:p>
            <a:r>
              <a:rPr lang="en-US" sz="2000" dirty="0"/>
              <a:t>Thank you for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335831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Style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2" descr="Product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" y="182880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lements of Programming 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41" y="2209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04395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“Use the active voice.”</a:t>
            </a:r>
          </a:p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“Omit needless words.”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5365750"/>
            <a:ext cx="7725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“Don't patch bad code - rewrite </a:t>
            </a:r>
            <a:r>
              <a:rPr lang="en-US" i="1">
                <a:latin typeface="Helvetica" charset="0"/>
                <a:ea typeface="Helvetica" charset="0"/>
                <a:cs typeface="Helvetica" charset="0"/>
              </a:rPr>
              <a:t>it.” </a:t>
            </a:r>
          </a:p>
          <a:p>
            <a:pPr algn="ctr"/>
            <a:r>
              <a:rPr lang="en-US" i="1">
                <a:latin typeface="Helvetica" charset="0"/>
                <a:ea typeface="Helvetica" charset="0"/>
                <a:cs typeface="Helvetica" charset="0"/>
              </a:rPr>
              <a:t>“Make sure your code 'does nothing' gracefully.”</a:t>
            </a:r>
          </a:p>
          <a:p>
            <a:pPr algn="ctr"/>
            <a:endParaRPr lang="en-US" sz="24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2775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one right answer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Style is an art as much as a science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Somewhat subjective rules</a:t>
            </a:r>
          </a:p>
          <a:p>
            <a:pPr lvl="1"/>
            <a:r>
              <a:rPr lang="en-US" sz="2000" dirty="0"/>
              <a:t>developed over combined coding experience of many programmers</a:t>
            </a:r>
          </a:p>
          <a:p>
            <a:endParaRPr lang="en-US" sz="2000" dirty="0"/>
          </a:p>
          <a:p>
            <a:r>
              <a:rPr lang="en-US" sz="2000" dirty="0"/>
              <a:t>Every program is a special snowflake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When you encounter design principles in real life coding experiences, challenge them! (if you have time)</a:t>
            </a:r>
          </a:p>
        </p:txBody>
      </p:sp>
    </p:spTree>
    <p:extLst>
      <p:ext uri="{BB962C8B-B14F-4D97-AF65-F5344CB8AC3E}">
        <p14:creationId xmlns:p14="http://schemas.microsoft.com/office/powerpoint/2010/main" val="205027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Modular design</a:t>
            </a:r>
          </a:p>
          <a:p>
            <a:pPr marL="0" indent="0">
              <a:buNone/>
            </a:pPr>
            <a:r>
              <a:rPr lang="en-US" sz="2000" b="1" dirty="0"/>
              <a:t>Cohesion and Coupling</a:t>
            </a:r>
          </a:p>
          <a:p>
            <a:pPr marL="0" indent="0">
              <a:buNone/>
            </a:pPr>
            <a:r>
              <a:rPr lang="en-US" sz="2000" dirty="0"/>
              <a:t>Method Design</a:t>
            </a:r>
          </a:p>
          <a:p>
            <a:pPr marL="0" indent="0">
              <a:buNone/>
            </a:pPr>
            <a:r>
              <a:rPr lang="en-US" sz="2000" dirty="0"/>
              <a:t>Field Design</a:t>
            </a:r>
          </a:p>
          <a:p>
            <a:pPr marL="0" indent="0">
              <a:buNone/>
            </a:pPr>
            <a:r>
              <a:rPr lang="en-US" sz="2000" dirty="0"/>
              <a:t>Constructor Design</a:t>
            </a:r>
          </a:p>
          <a:p>
            <a:pPr marL="0" indent="0">
              <a:buNone/>
            </a:pPr>
            <a:r>
              <a:rPr lang="en-US" sz="2000" b="1" dirty="0"/>
              <a:t>Naming</a:t>
            </a:r>
          </a:p>
          <a:p>
            <a:pPr marL="0" indent="0">
              <a:buNone/>
            </a:pPr>
            <a:r>
              <a:rPr lang="en-US" sz="2000" b="1" dirty="0"/>
              <a:t>Class design</a:t>
            </a:r>
          </a:p>
          <a:p>
            <a:pPr marL="0" indent="0">
              <a:buNone/>
            </a:pPr>
            <a:r>
              <a:rPr lang="en-US" sz="2000" b="1" dirty="0"/>
              <a:t>Completeness and Consistency</a:t>
            </a:r>
          </a:p>
          <a:p>
            <a:pPr marL="0" indent="0">
              <a:buNone/>
            </a:pPr>
            <a:r>
              <a:rPr lang="en-US" sz="2000" b="1" dirty="0"/>
              <a:t>Documentation</a:t>
            </a:r>
          </a:p>
          <a:p>
            <a:pPr marL="0" indent="0">
              <a:buNone/>
            </a:pPr>
            <a:r>
              <a:rPr lang="en-US" sz="2000" dirty="0"/>
              <a:t>Choosing types</a:t>
            </a:r>
          </a:p>
          <a:p>
            <a:pPr marL="0" indent="0">
              <a:buNone/>
            </a:pPr>
            <a:r>
              <a:rPr lang="en-US" sz="2000" dirty="0"/>
              <a:t>Independence of views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517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i="1" dirty="0">
                <a:solidFill>
                  <a:srgbClr val="0000FF"/>
                </a:solidFill>
              </a:rPr>
              <a:t>module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is a relatively general term for a class or a type or any kind of design unit in software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i="1" dirty="0">
                <a:solidFill>
                  <a:srgbClr val="0000FF"/>
                </a:solidFill>
              </a:rPr>
              <a:t>modular design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focuses on what modules are defined, what their specifications are, how they relate to each other</a:t>
            </a:r>
          </a:p>
          <a:p>
            <a:pPr lvl="1"/>
            <a:r>
              <a:rPr lang="en-US" sz="2000" dirty="0"/>
              <a:t>Not the implementations of the modules</a:t>
            </a:r>
          </a:p>
          <a:p>
            <a:pPr lvl="1"/>
            <a:r>
              <a:rPr lang="en-US" sz="2000" dirty="0"/>
              <a:t>Each module respects other modules’ abstraction barriers!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130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Ideals of modular software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609295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Decomposable </a:t>
            </a:r>
            <a:r>
              <a:rPr lang="en-US" sz="2000" dirty="0"/>
              <a:t>– can be broken down into modules to reduce complexity and allow teamwork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</a:rPr>
              <a:t>Composable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– “Having divided to conquer, we must reunite to rule [M. Jackson].”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Understandable </a:t>
            </a:r>
            <a:r>
              <a:rPr lang="en-US" sz="2000" dirty="0"/>
              <a:t>– one module can be examined, reasoned about, developed, etc. in isolation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Continuity </a:t>
            </a:r>
            <a:r>
              <a:rPr lang="en-US" sz="2000" dirty="0"/>
              <a:t>– a small change in the requirements should affect a small number of modules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</a:rPr>
              <a:t>Isolation </a:t>
            </a:r>
            <a:r>
              <a:rPr lang="en-US" sz="2000" dirty="0"/>
              <a:t>– an error in one module should be as contained as possible</a:t>
            </a:r>
          </a:p>
        </p:txBody>
      </p:sp>
      <p:pic>
        <p:nvPicPr>
          <p:cNvPr id="436228" name="Picture 4" descr="intr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28800" cy="7388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intr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676400" cy="73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0" name="Picture 6" descr="intr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522413" cy="77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1" name="Picture 7" descr="intr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51189" cy="669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32" name="Picture 8" descr="intro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825625" cy="681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4189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7273</TotalTime>
  <Words>2663</Words>
  <Application>Microsoft Macintosh PowerPoint</Application>
  <PresentationFormat>On-screen Show (4:3)</PresentationFormat>
  <Paragraphs>411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Courier New</vt:lpstr>
      <vt:lpstr>Helvetica</vt:lpstr>
      <vt:lpstr>msmincho</vt:lpstr>
      <vt:lpstr>Times New Roman</vt:lpstr>
      <vt:lpstr>simple</vt:lpstr>
      <vt:lpstr>CSE 331 Software Design and Implementation</vt:lpstr>
      <vt:lpstr>PowerPoint Presentation</vt:lpstr>
      <vt:lpstr>Announcements</vt:lpstr>
      <vt:lpstr>PowerPoint Presentation</vt:lpstr>
      <vt:lpstr>Style</vt:lpstr>
      <vt:lpstr>No one right answer</vt:lpstr>
      <vt:lpstr>Outline</vt:lpstr>
      <vt:lpstr>Modules</vt:lpstr>
      <vt:lpstr>Ideals of modular software</vt:lpstr>
      <vt:lpstr>PowerPoint Presentation</vt:lpstr>
      <vt:lpstr>Two general design issues</vt:lpstr>
      <vt:lpstr>Cohesion</vt:lpstr>
      <vt:lpstr>Coupling</vt:lpstr>
      <vt:lpstr>Coupling is the path to the dark side</vt:lpstr>
      <vt:lpstr>God classes</vt:lpstr>
      <vt:lpstr>Cohesion again…</vt:lpstr>
      <vt:lpstr>Cohesive?</vt:lpstr>
      <vt:lpstr>PowerPoint Presentation</vt:lpstr>
      <vt:lpstr>Summary</vt:lpstr>
      <vt:lpstr>PowerPoint Presentation</vt:lpstr>
      <vt:lpstr>Method design</vt:lpstr>
      <vt:lpstr>Field design</vt:lpstr>
      <vt:lpstr>Constructor design</vt:lpstr>
      <vt:lpstr>PowerPoint Presentation</vt:lpstr>
      <vt:lpstr>PowerPoint Presentation</vt:lpstr>
      <vt:lpstr>Class and method naming</vt:lpstr>
      <vt:lpstr>Local variable naming</vt:lpstr>
      <vt:lpstr>PowerPoint Presentation</vt:lpstr>
      <vt:lpstr>Class design ideals</vt:lpstr>
      <vt:lpstr>Completeness</vt:lpstr>
      <vt:lpstr>But…</vt:lpstr>
      <vt:lpstr>Consistency</vt:lpstr>
      <vt:lpstr>Open-Closed Principle</vt:lpstr>
      <vt:lpstr>Documenting a class</vt:lpstr>
      <vt:lpstr>Internal Documentation</vt:lpstr>
      <vt:lpstr>Enums help document</vt:lpstr>
      <vt:lpstr>PowerPoint Presentation</vt:lpstr>
      <vt:lpstr>Choosing types – some hints</vt:lpstr>
      <vt:lpstr>Independence of views</vt:lpstr>
      <vt:lpstr>Last thoughts (for now)</vt:lpstr>
      <vt:lpstr>PowerPoint Presentation</vt:lpstr>
      <vt:lpstr>PowerPoint Presentation</vt:lpstr>
      <vt:lpstr>Announcements (recap)</vt:lpstr>
    </vt:vector>
  </TitlesOfParts>
  <Company>uw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Leah R. Perlmutter</cp:lastModifiedBy>
  <cp:revision>185</cp:revision>
  <cp:lastPrinted>2018-04-13T16:03:37Z</cp:lastPrinted>
  <dcterms:created xsi:type="dcterms:W3CDTF">2012-02-06T17:35:54Z</dcterms:created>
  <dcterms:modified xsi:type="dcterms:W3CDTF">2018-07-09T22:08:22Z</dcterms:modified>
</cp:coreProperties>
</file>